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Default Extension="pdf" ContentType="application/pdf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8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0" r:id="rId4"/>
    <p:sldId id="261" r:id="rId5"/>
    <p:sldId id="268" r:id="rId6"/>
    <p:sldId id="262" r:id="rId7"/>
    <p:sldId id="258" r:id="rId8"/>
    <p:sldId id="270" r:id="rId9"/>
    <p:sldId id="269" r:id="rId10"/>
    <p:sldId id="259" r:id="rId11"/>
    <p:sldId id="264" r:id="rId12"/>
    <p:sldId id="265" r:id="rId13"/>
    <p:sldId id="263" r:id="rId14"/>
    <p:sldId id="266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3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C6D8F-49B5-8840-A5D5-9C0A932380C7}" type="datetimeFigureOut">
              <a:rPr lang="en-US" smtClean="0"/>
              <a:t>5/22/14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7BA60-1808-0542-AB5D-DE92A46D480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CE04C-8A4F-E542-A1E5-CC1775DEE7C6}" type="datetimeFigureOut">
              <a:rPr lang="en-US" smtClean="0"/>
              <a:t>5/22/14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07776-C701-B144-83F8-C83E7FE03E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tienes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destacar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aquí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DIRAC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capa</a:t>
            </a:r>
            <a:r>
              <a:rPr lang="en-US" baseline="0" dirty="0" smtClean="0"/>
              <a:t> entre los </a:t>
            </a:r>
            <a:r>
              <a:rPr lang="en-US" baseline="0" dirty="0" err="1" smtClean="0"/>
              <a:t>usuarios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</a:t>
            </a:r>
            <a:r>
              <a:rPr lang="en-US" baseline="0" dirty="0" smtClean="0"/>
              <a:t> los </a:t>
            </a:r>
            <a:r>
              <a:rPr lang="en-US" baseline="0" dirty="0" err="1" smtClean="0"/>
              <a:t>recursos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permite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interconectarlos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ofreciendo</a:t>
            </a:r>
            <a:r>
              <a:rPr lang="en-US" baseline="0" dirty="0" smtClean="0"/>
              <a:t> interfaces </a:t>
            </a:r>
            <a:r>
              <a:rPr lang="en-US" baseline="0" dirty="0" err="1" smtClean="0"/>
              <a:t>espcializadas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distintos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caso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uso</a:t>
            </a:r>
            <a:r>
              <a:rPr lang="en-US" baseline="0" dirty="0" smtClean="0"/>
              <a:t>:</a:t>
            </a:r>
          </a:p>
          <a:p>
            <a:pPr>
              <a:buFont typeface="Arial"/>
              <a:buChar char="•"/>
            </a:pPr>
            <a:r>
              <a:rPr lang="en-US" baseline="0" dirty="0" smtClean="0"/>
              <a:t>CLI: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usuarios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genéricos</a:t>
            </a: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/>
              <a:t>API (python):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usuarios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avanzados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quieren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desarrollar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propias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extensiones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tener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acceso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toda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funcionalidad</a:t>
            </a: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/>
              <a:t>Portal: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usuarios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ocasionales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entornos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instalar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cliente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opción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fácil</a:t>
            </a:r>
            <a:endParaRPr lang="en-US" baseline="0" dirty="0" smtClean="0"/>
          </a:p>
          <a:p>
            <a:pPr>
              <a:buFont typeface="Arial"/>
              <a:buChar char="•"/>
            </a:pPr>
            <a:r>
              <a:rPr lang="en-US" baseline="0" dirty="0" err="1" smtClean="0"/>
              <a:t>RESTFul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otros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clientes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Apps </a:t>
            </a:r>
            <a:r>
              <a:rPr lang="en-US" baseline="0" dirty="0" err="1" smtClean="0"/>
              <a:t>o</a:t>
            </a:r>
            <a:r>
              <a:rPr lang="en-US" baseline="0" dirty="0" smtClean="0"/>
              <a:t> Application portals</a:t>
            </a:r>
          </a:p>
          <a:p>
            <a:pPr>
              <a:buFont typeface="Arial"/>
              <a:buNone/>
            </a:pPr>
            <a:r>
              <a:rPr lang="en-US" baseline="0" dirty="0" smtClean="0"/>
              <a:t>En la parte inferior no </a:t>
            </a:r>
            <a:r>
              <a:rPr lang="en-US" baseline="0" dirty="0" err="1" smtClean="0"/>
              <a:t>hace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falta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insistas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ya</a:t>
            </a:r>
            <a:r>
              <a:rPr lang="en-US" baseline="0" dirty="0" smtClean="0"/>
              <a:t> se ha </a:t>
            </a:r>
            <a:r>
              <a:rPr lang="en-US" baseline="0" dirty="0" err="1" smtClean="0"/>
              <a:t>dicho</a:t>
            </a:r>
            <a:r>
              <a:rPr lang="en-US" baseline="0" dirty="0" smtClean="0"/>
              <a:t> antes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3BA58-D97D-AB43-A246-DF24DACEC3B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56507" y="2529039"/>
            <a:ext cx="4563256" cy="1622939"/>
          </a:xfrm>
        </p:spPr>
        <p:txBody>
          <a:bodyPr anchor="b" anchorCtr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kumimoji="0" lang="es-ES_tradnl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807180" y="5463387"/>
            <a:ext cx="4412583" cy="1117432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3D3D3D"/>
                </a:solidFill>
                <a:latin typeface="Verdana"/>
                <a:ea typeface="+mj-ea"/>
                <a:cs typeface="Verdana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_tradnl" smtClean="0"/>
              <a:t>Click to edit Master subtitle style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5958104" y="0"/>
            <a:ext cx="3194420" cy="415081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966628" y="5463387"/>
            <a:ext cx="3194420" cy="141165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Dirac_logo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973116" y="4327505"/>
            <a:ext cx="3113348" cy="958031"/>
          </a:xfrm>
          <a:prstGeom prst="rect">
            <a:avLst/>
          </a:prstGeom>
        </p:spPr>
      </p:pic>
      <p:pic>
        <p:nvPicPr>
          <p:cNvPr id="7" name="Picture 6" descr="egiLOGO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0704" y="427616"/>
            <a:ext cx="13081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EGI CF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e-Connecting Scientists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1DF5-C732-5345-9878-B9F287C2161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 rot="5400000">
            <a:off x="5170149" y="-2400671"/>
            <a:ext cx="940350" cy="6092952"/>
          </a:xfrm>
        </p:spPr>
        <p:txBody>
          <a:bodyPr vert="wordArtVert"/>
          <a:lstStyle/>
          <a:p>
            <a:r>
              <a:rPr kumimoji="0" lang="es-ES_tradnl" smtClean="0"/>
              <a:t>Click to edit Master title style</a:t>
            </a:r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593848" y="1115980"/>
            <a:ext cx="6096000" cy="0"/>
          </a:xfrm>
          <a:prstGeom prst="line">
            <a:avLst/>
          </a:prstGeom>
          <a:ln>
            <a:solidFill>
              <a:srgbClr val="67A9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47586" y="274640"/>
            <a:ext cx="1039214" cy="5851525"/>
          </a:xfrm>
        </p:spPr>
        <p:txBody>
          <a:bodyPr vert="eaVert"/>
          <a:lstStyle/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40"/>
            <a:ext cx="7001223" cy="5851525"/>
          </a:xfrm>
        </p:spPr>
        <p:txBody>
          <a:bodyPr vert="eaVert"/>
          <a:lstStyle/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EGI CF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e-Connecting Scientists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1DF5-C732-5345-9878-B9F287C216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3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0" name="Straight Connector 9"/>
          <p:cNvCxnSpPr/>
          <p:nvPr/>
        </p:nvCxnSpPr>
        <p:spPr>
          <a:xfrm rot="5400000" flipH="1" flipV="1">
            <a:off x="4723015" y="3200800"/>
            <a:ext cx="5850731" cy="1588"/>
          </a:xfrm>
          <a:prstGeom prst="line">
            <a:avLst/>
          </a:prstGeom>
          <a:ln>
            <a:solidFill>
              <a:srgbClr val="67A9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EGI CF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e-Connecting Scientists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1DF5-C732-5345-9878-B9F287C216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593848" y="1143000"/>
            <a:ext cx="6096000" cy="0"/>
          </a:xfrm>
          <a:prstGeom prst="line">
            <a:avLst/>
          </a:prstGeom>
          <a:ln>
            <a:solidFill>
              <a:srgbClr val="67A9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es-ES_tradnl" smtClean="0"/>
              <a:t>EGI CF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e-Connecting Scientists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4671DF5-C732-5345-9878-B9F287C2161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EGI CF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e-Connecting Scientists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1DF5-C732-5345-9878-B9F287C2161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93848" y="152400"/>
            <a:ext cx="6092952" cy="990600"/>
          </a:xfrm>
        </p:spPr>
        <p:txBody>
          <a:bodyPr/>
          <a:lstStyle/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593848" y="1143000"/>
            <a:ext cx="6096000" cy="0"/>
          </a:xfrm>
          <a:prstGeom prst="line">
            <a:avLst/>
          </a:prstGeom>
          <a:ln>
            <a:solidFill>
              <a:srgbClr val="67A9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1834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_tradnl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3" y="124136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_tradnl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EGI CF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e-Connecting Scientists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1DF5-C732-5345-9878-B9F287C216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035240"/>
            <a:ext cx="4038600" cy="413696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035240"/>
            <a:ext cx="4038600" cy="4136959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3848" y="152400"/>
            <a:ext cx="6092952" cy="990600"/>
          </a:xfrm>
        </p:spPr>
        <p:txBody>
          <a:bodyPr/>
          <a:lstStyle/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593848" y="1143000"/>
            <a:ext cx="6096000" cy="0"/>
          </a:xfrm>
          <a:prstGeom prst="line">
            <a:avLst/>
          </a:prstGeom>
          <a:ln>
            <a:solidFill>
              <a:srgbClr val="67A9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EGI CF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e-Connecting Scientists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1DF5-C732-5345-9878-B9F287C2161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3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93848" y="152400"/>
            <a:ext cx="6092952" cy="990600"/>
          </a:xfrm>
        </p:spPr>
        <p:txBody>
          <a:bodyPr/>
          <a:lstStyle/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593848" y="1143000"/>
            <a:ext cx="6096000" cy="0"/>
          </a:xfrm>
          <a:prstGeom prst="line">
            <a:avLst/>
          </a:prstGeom>
          <a:ln>
            <a:solidFill>
              <a:srgbClr val="67A9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EGI CF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e-Connecting Scientists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1DF5-C732-5345-9878-B9F287C2161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3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370" y="899820"/>
            <a:ext cx="2514600" cy="838200"/>
          </a:xfrm>
        </p:spPr>
        <p:txBody>
          <a:bodyPr anchor="ctr" anchorCtr="0">
            <a:noAutofit/>
          </a:bodyPr>
          <a:lstStyle>
            <a:lvl1pPr algn="l">
              <a:buNone/>
              <a:defRPr sz="2000" b="0" i="0">
                <a:solidFill>
                  <a:schemeClr val="tx2"/>
                </a:solidFill>
                <a:latin typeface="Sansation Bold"/>
                <a:ea typeface="+mn-ea"/>
                <a:cs typeface="Sansation Bold"/>
              </a:defRPr>
            </a:lvl1pPr>
          </a:lstStyle>
          <a:p>
            <a:r>
              <a:rPr kumimoji="0" lang="es-ES_tradnl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4370" y="1846100"/>
            <a:ext cx="2514600" cy="4216566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EGI CF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e-Connecting Scientists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1DF5-C732-5345-9878-B9F287C2161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3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161723" y="361176"/>
            <a:ext cx="5528125" cy="57150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54370" y="1738020"/>
            <a:ext cx="2514600" cy="1588"/>
          </a:xfrm>
          <a:prstGeom prst="line">
            <a:avLst/>
          </a:prstGeom>
          <a:ln>
            <a:solidFill>
              <a:srgbClr val="67A9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_tradnl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5973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EGI CF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e-Connecting Scientists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1DF5-C732-5345-9878-B9F287C2161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3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93848" y="152400"/>
            <a:ext cx="6092952" cy="990600"/>
          </a:xfrm>
        </p:spPr>
        <p:txBody>
          <a:bodyPr/>
          <a:lstStyle/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2593848" y="1143000"/>
            <a:ext cx="6096000" cy="0"/>
          </a:xfrm>
          <a:prstGeom prst="line">
            <a:avLst/>
          </a:prstGeom>
          <a:ln>
            <a:solidFill>
              <a:srgbClr val="67A9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openxmlformats.org/officeDocument/2006/relationships/image" Target="../media/image3.jpeg"/><Relationship Id="rId15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>
            <a:alphaModFix amt="1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244374" y="152400"/>
            <a:ext cx="5442426" cy="990600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r>
              <a:rPr kumimoji="0" lang="es-ES_tradnl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_tradnl" smtClean="0"/>
              <a:t>Click to edit Master text styles</a:t>
            </a:r>
          </a:p>
          <a:p>
            <a:pPr lvl="1" eaLnBrk="1" latinLnBrk="0" hangingPunct="1"/>
            <a:r>
              <a:rPr kumimoji="0" lang="es-ES_tradnl" smtClean="0"/>
              <a:t>Second level</a:t>
            </a:r>
          </a:p>
          <a:p>
            <a:pPr lvl="2" eaLnBrk="1" latinLnBrk="0" hangingPunct="1"/>
            <a:r>
              <a:rPr kumimoji="0" lang="es-ES_tradnl" smtClean="0"/>
              <a:t>Third level</a:t>
            </a:r>
          </a:p>
          <a:p>
            <a:pPr lvl="3" eaLnBrk="1" latinLnBrk="0" hangingPunct="1"/>
            <a:r>
              <a:rPr kumimoji="0" lang="es-ES_tradnl" smtClean="0"/>
              <a:t>Fourth level</a:t>
            </a:r>
          </a:p>
          <a:p>
            <a:pPr lvl="4" eaLnBrk="1" latinLnBrk="0" hangingPunct="1"/>
            <a:r>
              <a:rPr kumimoji="0" lang="es-ES_tradnl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1"/>
            <a:ext cx="2289048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 b="0" i="0">
                <a:solidFill>
                  <a:schemeClr val="tx2"/>
                </a:solidFill>
                <a:latin typeface="Verdana"/>
                <a:cs typeface="Verdana"/>
              </a:defRPr>
            </a:lvl1pPr>
          </a:lstStyle>
          <a:p>
            <a:r>
              <a:rPr lang="es-ES_tradnl" smtClean="0"/>
              <a:t>EGI CF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1"/>
            <a:ext cx="3505200" cy="36576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sz="1400" b="0" i="0">
                <a:solidFill>
                  <a:schemeClr val="tx2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e-Connecting Scientists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1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 b="0" i="0">
                <a:solidFill>
                  <a:schemeClr val="tx2"/>
                </a:solidFill>
                <a:latin typeface="Verdana"/>
                <a:cs typeface="Verdana"/>
              </a:defRPr>
            </a:lvl1pPr>
          </a:lstStyle>
          <a:p>
            <a:fld id="{A4671DF5-C732-5345-9878-B9F287C2161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3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2" name="Picture 11" descr="Dirac_logo_RGB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8505" y="152400"/>
            <a:ext cx="2339809" cy="720000"/>
          </a:xfrm>
          <a:prstGeom prst="rect">
            <a:avLst/>
          </a:prstGeom>
        </p:spPr>
      </p:pic>
      <p:pic>
        <p:nvPicPr>
          <p:cNvPr id="9" name="Picture 8" descr="egiLOGO.gif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485752" y="152400"/>
            <a:ext cx="650526" cy="72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iming>
    <p:tnLst>
      <p:par>
        <p:cTn id="1" dur="indefinite" restart="never" nodeType="tmRoot"/>
      </p:par>
    </p:tnLst>
  </p:timing>
  <p:hf hdr="0"/>
  <p:txStyles>
    <p:titleStyle>
      <a:lvl1pPr algn="r" rtl="0" eaLnBrk="1" latinLnBrk="0" hangingPunct="1">
        <a:spcBef>
          <a:spcPct val="0"/>
        </a:spcBef>
        <a:buNone/>
        <a:defRPr kumimoji="0" sz="3200" b="1" i="0" kern="1200">
          <a:solidFill>
            <a:schemeClr val="tx2"/>
          </a:solidFill>
          <a:latin typeface="Sansation Bold"/>
          <a:ea typeface="+mj-ea"/>
          <a:cs typeface="Sansation Bold"/>
        </a:defRPr>
      </a:lvl1pPr>
    </p:titleStyle>
    <p:bodyStyle>
      <a:lvl1pPr marL="274320" indent="-274320" algn="just" rtl="0" eaLnBrk="1" latinLnBrk="0" hangingPunct="1">
        <a:spcBef>
          <a:spcPts val="600"/>
        </a:spcBef>
        <a:spcAft>
          <a:spcPts val="600"/>
        </a:spcAft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Sansation Regular"/>
          <a:ea typeface="+mn-ea"/>
          <a:cs typeface="Sansation Regular"/>
        </a:defRPr>
      </a:lvl1pPr>
      <a:lvl2pPr marL="548640" indent="-274320" algn="just" rtl="0" eaLnBrk="1" latinLnBrk="0" hangingPunct="1">
        <a:spcBef>
          <a:spcPts val="500"/>
        </a:spcBef>
        <a:spcAft>
          <a:spcPts val="600"/>
        </a:spcAft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Sansation Regular"/>
          <a:ea typeface="+mn-ea"/>
          <a:cs typeface="Sansation Regular"/>
        </a:defRPr>
      </a:lvl2pPr>
      <a:lvl3pPr marL="822960" indent="-228600" algn="just" rtl="0" eaLnBrk="1" latinLnBrk="0" hangingPunct="1">
        <a:spcBef>
          <a:spcPts val="500"/>
        </a:spcBef>
        <a:spcAft>
          <a:spcPts val="600"/>
        </a:spcAft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Sansation Regular"/>
          <a:ea typeface="+mn-ea"/>
          <a:cs typeface="Sansation Regular"/>
        </a:defRPr>
      </a:lvl3pPr>
      <a:lvl4pPr marL="1097280" indent="-228600" algn="just" rtl="0" eaLnBrk="1" latinLnBrk="0" hangingPunct="1">
        <a:spcBef>
          <a:spcPts val="400"/>
        </a:spcBef>
        <a:spcAft>
          <a:spcPts val="600"/>
        </a:spcAft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Sansation Regular"/>
          <a:ea typeface="+mn-ea"/>
          <a:cs typeface="Sansation Regular"/>
        </a:defRPr>
      </a:lvl4pPr>
      <a:lvl5pPr marL="1371600" indent="-228600" algn="just" rtl="0" eaLnBrk="1" latinLnBrk="0" hangingPunct="1">
        <a:spcBef>
          <a:spcPts val="300"/>
        </a:spcBef>
        <a:spcAft>
          <a:spcPts val="600"/>
        </a:spcAft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Sansation Regular"/>
          <a:ea typeface="+mn-ea"/>
          <a:cs typeface="Sansation Regular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ylaizet@pierroton.inra.fr" TargetMode="External"/><Relationship Id="rId4" Type="http://schemas.openxmlformats.org/officeDocument/2006/relationships/hyperlink" Target="http://www.inra.fr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lain.Franc@pierroton.inra.fr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d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5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df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DIRAC 4 </a:t>
            </a:r>
            <a:r>
              <a:rPr lang="en-US" dirty="0" smtClean="0"/>
              <a:t>EGI: Report </a:t>
            </a:r>
            <a:r>
              <a:rPr lang="en-US" dirty="0" smtClean="0"/>
              <a:t>on the experience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162" y="4949147"/>
            <a:ext cx="4898601" cy="1631672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R.G.</a:t>
            </a:r>
            <a:r>
              <a:rPr lang="en-US" baseline="30000" dirty="0" smtClean="0"/>
              <a:t>1,3</a:t>
            </a:r>
            <a:r>
              <a:rPr lang="en-US" dirty="0" smtClean="0"/>
              <a:t> &amp; A.Tsaregorodtsev</a:t>
            </a:r>
            <a:r>
              <a:rPr lang="en-US" baseline="30000" dirty="0" smtClean="0"/>
              <a:t>2,3</a:t>
            </a:r>
            <a:endParaRPr lang="en-US" dirty="0" smtClean="0"/>
          </a:p>
          <a:p>
            <a:r>
              <a:rPr lang="en-US" baseline="30000" dirty="0" smtClean="0"/>
              <a:t>1</a:t>
            </a:r>
            <a:r>
              <a:rPr lang="en-US" dirty="0" smtClean="0"/>
              <a:t>Universitat de Barcelona</a:t>
            </a:r>
          </a:p>
          <a:p>
            <a:r>
              <a:rPr lang="en-US" baseline="30000" dirty="0" smtClean="0"/>
              <a:t>2</a:t>
            </a:r>
            <a:r>
              <a:rPr lang="en-US" dirty="0" smtClean="0"/>
              <a:t>Centre de Physique des </a:t>
            </a:r>
            <a:r>
              <a:rPr lang="en-US" dirty="0" err="1" smtClean="0"/>
              <a:t>Particules</a:t>
            </a:r>
            <a:r>
              <a:rPr lang="en-US" dirty="0" smtClean="0"/>
              <a:t> de Marseille</a:t>
            </a:r>
            <a:endParaRPr lang="en-US" baseline="30000" dirty="0" smtClean="0"/>
          </a:p>
          <a:p>
            <a:r>
              <a:rPr lang="en-US" sz="2235" baseline="30000" dirty="0" smtClean="0">
                <a:solidFill>
                  <a:schemeClr val="tx1"/>
                </a:solidFill>
                <a:latin typeface="Sansation"/>
                <a:ea typeface="+mn-ea"/>
                <a:cs typeface="Sansation"/>
              </a:rPr>
              <a:t>3</a:t>
            </a:r>
            <a:r>
              <a:rPr lang="en-US" b="1" dirty="0" smtClean="0">
                <a:solidFill>
                  <a:srgbClr val="D8473A"/>
                </a:solidFill>
                <a:latin typeface="Sansation"/>
                <a:ea typeface="+mn-ea"/>
                <a:cs typeface="Sansation"/>
              </a:rPr>
              <a:t>DIRAC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D8473A"/>
                </a:solidFill>
                <a:latin typeface="Sansation"/>
                <a:ea typeface="+mn-ea"/>
                <a:cs typeface="Sansation"/>
              </a:rPr>
              <a:t>Consortium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91932" y="686165"/>
            <a:ext cx="2927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EGI Community Forum 2014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Hackathon</a:t>
            </a:r>
            <a:r>
              <a:rPr lang="en-US" dirty="0" smtClean="0"/>
              <a:t> Galaxy-DIRAC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EGI CF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e-Connecting Scientists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1DF5-C732-5345-9878-B9F287C21616}" type="slidenum">
              <a:rPr lang="en-US" smtClean="0"/>
              <a:t>10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 smtClean="0"/>
              <a:t>virtualBiodiverstyL@b</a:t>
            </a:r>
            <a:r>
              <a:rPr lang="en-US" b="1" dirty="0" smtClean="0"/>
              <a:t> </a:t>
            </a:r>
            <a:endParaRPr lang="en-US" dirty="0" smtClean="0"/>
          </a:p>
          <a:p>
            <a:r>
              <a:rPr lang="en-US" dirty="0" smtClean="0"/>
              <a:t>Persons </a:t>
            </a:r>
            <a:r>
              <a:rPr lang="en-US" dirty="0" smtClean="0"/>
              <a:t>&amp; Host </a:t>
            </a:r>
            <a:r>
              <a:rPr lang="en-US" dirty="0" smtClean="0"/>
              <a:t>Institution</a:t>
            </a:r>
          </a:p>
          <a:p>
            <a:pPr lvl="1"/>
            <a:r>
              <a:rPr lang="en-US" dirty="0" smtClean="0">
                <a:hlinkClick r:id="rId2"/>
              </a:rPr>
              <a:t>Alain.Franc</a:t>
            </a:r>
            <a:r>
              <a:rPr lang="en-US" dirty="0" smtClean="0">
                <a:hlinkClick r:id="rId2"/>
              </a:rPr>
              <a:t>@</a:t>
            </a:r>
            <a:r>
              <a:rPr lang="en-US" dirty="0" smtClean="0">
                <a:hlinkClick r:id="rId2"/>
              </a:rPr>
              <a:t>pierroton.inra.fr</a:t>
            </a:r>
            <a:endParaRPr lang="en-US" dirty="0" smtClean="0"/>
          </a:p>
          <a:p>
            <a:pPr lvl="1"/>
            <a:r>
              <a:rPr lang="en-US" dirty="0" err="1" smtClean="0"/>
              <a:t>Yec’han</a:t>
            </a:r>
            <a:r>
              <a:rPr lang="en-US" dirty="0" smtClean="0"/>
              <a:t> </a:t>
            </a:r>
            <a:r>
              <a:rPr lang="en-US" dirty="0" err="1" smtClean="0"/>
              <a:t>Laizet</a:t>
            </a:r>
            <a:r>
              <a:rPr lang="en-US" dirty="0" smtClean="0"/>
              <a:t>: </a:t>
            </a:r>
            <a:r>
              <a:rPr lang="en-US" dirty="0" smtClean="0">
                <a:hlinkClick r:id="rId3"/>
              </a:rPr>
              <a:t>ylaizet@</a:t>
            </a:r>
            <a:r>
              <a:rPr lang="en-US" dirty="0" smtClean="0">
                <a:hlinkClick r:id="rId3"/>
              </a:rPr>
              <a:t>pierroton.inra.fr</a:t>
            </a:r>
            <a:endParaRPr lang="en-US" dirty="0" smtClean="0"/>
          </a:p>
          <a:p>
            <a:pPr lvl="1"/>
            <a:r>
              <a:rPr lang="en-US" dirty="0" smtClean="0"/>
              <a:t>INRA </a:t>
            </a:r>
            <a:r>
              <a:rPr lang="en-US" dirty="0" smtClean="0">
                <a:hlinkClick r:id="rId4"/>
              </a:rPr>
              <a:t>http://www.inra.fr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 smtClean="0"/>
              <a:t>case: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galaxy </a:t>
            </a:r>
            <a:r>
              <a:rPr lang="en-US" dirty="0" smtClean="0"/>
              <a:t>portal dedicated to biodiversity and ecology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transfer </a:t>
            </a:r>
            <a:r>
              <a:rPr lang="en-US" dirty="0" smtClean="0"/>
              <a:t>computation to EGI </a:t>
            </a:r>
            <a:r>
              <a:rPr lang="en-US" dirty="0" smtClean="0"/>
              <a:t>resources</a:t>
            </a:r>
          </a:p>
          <a:p>
            <a:r>
              <a:rPr lang="en-US" dirty="0" smtClean="0"/>
              <a:t>Medium </a:t>
            </a:r>
            <a:r>
              <a:rPr lang="en-US" dirty="0" smtClean="0"/>
              <a:t>size </a:t>
            </a:r>
            <a:r>
              <a:rPr lang="en-US" dirty="0" smtClean="0"/>
              <a:t>portal</a:t>
            </a:r>
          </a:p>
          <a:p>
            <a:pPr lvl="1"/>
            <a:r>
              <a:rPr lang="en-US" dirty="0" smtClean="0"/>
              <a:t>Many small executions to fulfill a single user request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with SEA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EGI CF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e-Connecting Scientists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1DF5-C732-5345-9878-B9F287C21616}" type="slidenum">
              <a:rPr lang="en-US" smtClean="0"/>
              <a:t>11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Perdana</a:t>
            </a:r>
            <a:r>
              <a:rPr lang="en-US" dirty="0" smtClean="0"/>
              <a:t> University - Centre for </a:t>
            </a:r>
            <a:r>
              <a:rPr lang="en-US" dirty="0" smtClean="0"/>
              <a:t>Bioinformatics</a:t>
            </a:r>
          </a:p>
          <a:p>
            <a:pPr lvl="1"/>
            <a:r>
              <a:rPr lang="en-US" dirty="0" smtClean="0"/>
              <a:t>Academic Grid </a:t>
            </a:r>
            <a:r>
              <a:rPr lang="en-US" dirty="0" smtClean="0"/>
              <a:t>Malaysia</a:t>
            </a:r>
          </a:p>
          <a:p>
            <a:r>
              <a:rPr lang="en-GB" i="1" dirty="0" smtClean="0"/>
              <a:t>“Develop </a:t>
            </a:r>
            <a:r>
              <a:rPr lang="en-GB" i="1" dirty="0" smtClean="0"/>
              <a:t>Viral </a:t>
            </a:r>
            <a:r>
              <a:rPr lang="en-GB" i="1" dirty="0" err="1" smtClean="0"/>
              <a:t>Immuno-Variome</a:t>
            </a:r>
            <a:r>
              <a:rPr lang="en-GB" i="1" dirty="0" smtClean="0"/>
              <a:t> Analyzer (VIVA), a system to study the diversity of both the virus and the human immune system</a:t>
            </a:r>
            <a:r>
              <a:rPr lang="en-US" dirty="0" smtClean="0"/>
              <a:t> “</a:t>
            </a:r>
          </a:p>
          <a:p>
            <a:r>
              <a:rPr lang="en-US" dirty="0" smtClean="0"/>
              <a:t>Driven by Scientific need</a:t>
            </a:r>
          </a:p>
          <a:p>
            <a:r>
              <a:rPr lang="en-US" dirty="0" smtClean="0"/>
              <a:t>Based on existing experience</a:t>
            </a:r>
          </a:p>
          <a:p>
            <a:pPr lvl="1"/>
            <a:r>
              <a:rPr lang="en-US" dirty="0" smtClean="0"/>
              <a:t>DIRAC</a:t>
            </a:r>
          </a:p>
          <a:p>
            <a:pPr lvl="1"/>
            <a:r>
              <a:rPr lang="en-US" dirty="0" err="1" smtClean="0"/>
              <a:t>gUSE</a:t>
            </a:r>
            <a:r>
              <a:rPr lang="en-US" dirty="0" smtClean="0"/>
              <a:t>/WS-</a:t>
            </a:r>
            <a:r>
              <a:rPr lang="en-US" dirty="0" smtClean="0"/>
              <a:t>PGRADE</a:t>
            </a:r>
          </a:p>
          <a:p>
            <a:r>
              <a:rPr lang="en-US" dirty="0" smtClean="0"/>
              <a:t>Entry point to the region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to Canada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EGI CF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e-Connecting Scientists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1DF5-C732-5345-9878-B9F287C21616}" type="slidenum">
              <a:rPr lang="en-US" smtClean="0"/>
              <a:t>12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T. </a:t>
            </a:r>
            <a:r>
              <a:rPr lang="en-US" dirty="0" err="1" smtClean="0"/>
              <a:t>Glatard</a:t>
            </a:r>
            <a:r>
              <a:rPr lang="en-US" dirty="0" smtClean="0"/>
              <a:t> (CNRS-</a:t>
            </a:r>
            <a:r>
              <a:rPr lang="en-US" dirty="0" smtClean="0"/>
              <a:t>CREATIS), J. </a:t>
            </a:r>
            <a:r>
              <a:rPr lang="en-US" dirty="0" err="1" smtClean="0"/>
              <a:t>Montagnat</a:t>
            </a:r>
            <a:r>
              <a:rPr lang="en-US" dirty="0" smtClean="0"/>
              <a:t> (CNRS</a:t>
            </a:r>
            <a:r>
              <a:rPr lang="en-US" smtClean="0"/>
              <a:t>-I3S)</a:t>
            </a:r>
            <a:endParaRPr lang="en-US" dirty="0" smtClean="0"/>
          </a:p>
          <a:p>
            <a:pPr lvl="1"/>
            <a:r>
              <a:rPr lang="en-US" dirty="0" smtClean="0"/>
              <a:t>T.G. </a:t>
            </a:r>
            <a:r>
              <a:rPr lang="en-US" dirty="0" smtClean="0"/>
              <a:t>c</a:t>
            </a:r>
            <a:r>
              <a:rPr lang="en-US" dirty="0" smtClean="0"/>
              <a:t>urrently on McGill (Canada)</a:t>
            </a:r>
          </a:p>
          <a:p>
            <a:r>
              <a:rPr lang="en-US" dirty="0" smtClean="0"/>
              <a:t>Build on very good experience:</a:t>
            </a:r>
          </a:p>
          <a:p>
            <a:pPr lvl="1"/>
            <a:r>
              <a:rPr lang="en-US" dirty="0" smtClean="0"/>
              <a:t>VIP (Virtual Imaging Platform)</a:t>
            </a:r>
          </a:p>
          <a:p>
            <a:pPr lvl="1"/>
            <a:r>
              <a:rPr lang="en-US" dirty="0" smtClean="0"/>
              <a:t>MOTEUR</a:t>
            </a:r>
          </a:p>
          <a:p>
            <a:pPr lvl="1"/>
            <a:r>
              <a:rPr lang="en-US" dirty="0" smtClean="0"/>
              <a:t> CBRAIN</a:t>
            </a:r>
          </a:p>
          <a:p>
            <a:r>
              <a:rPr lang="en-US" dirty="0" smtClean="0"/>
              <a:t>Work on the interconnectivity</a:t>
            </a:r>
          </a:p>
          <a:p>
            <a:r>
              <a:rPr lang="en-US" dirty="0" smtClean="0"/>
              <a:t>Expand towards new use cases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identified needs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EGI CF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e-Connecting Scientists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1DF5-C732-5345-9878-B9F287C21616}" type="slidenum">
              <a:rPr lang="en-US" smtClean="0"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Support for advanced Workflows engines</a:t>
            </a:r>
          </a:p>
          <a:p>
            <a:r>
              <a:rPr lang="en-US" dirty="0" smtClean="0"/>
              <a:t>Extend </a:t>
            </a:r>
            <a:r>
              <a:rPr lang="en-US" dirty="0" err="1" smtClean="0"/>
              <a:t>RESTful</a:t>
            </a:r>
            <a:r>
              <a:rPr lang="en-US" dirty="0" smtClean="0"/>
              <a:t> interface</a:t>
            </a:r>
          </a:p>
          <a:p>
            <a:r>
              <a:rPr lang="en-US" dirty="0" smtClean="0"/>
              <a:t>Metadata/Provenance Catalogs</a:t>
            </a:r>
          </a:p>
          <a:p>
            <a:pPr lvl="1"/>
            <a:r>
              <a:rPr lang="en-US" dirty="0" smtClean="0"/>
              <a:t>including advanced search engines</a:t>
            </a:r>
          </a:p>
          <a:p>
            <a:r>
              <a:rPr lang="en-US" dirty="0" smtClean="0"/>
              <a:t>Resource Description</a:t>
            </a:r>
          </a:p>
          <a:p>
            <a:pPr lvl="1"/>
            <a:r>
              <a:rPr lang="en-US" dirty="0" smtClean="0"/>
              <a:t>Capabilities / Requirements</a:t>
            </a:r>
          </a:p>
          <a:p>
            <a:r>
              <a:rPr lang="en-US" dirty="0" smtClean="0"/>
              <a:t>Resource Monitoring</a:t>
            </a:r>
          </a:p>
          <a:p>
            <a:r>
              <a:rPr lang="en-US" dirty="0" smtClean="0"/>
              <a:t>Improved resilience</a:t>
            </a:r>
          </a:p>
          <a:p>
            <a:r>
              <a:rPr lang="en-US" dirty="0" smtClean="0"/>
              <a:t>Checkpoint service</a:t>
            </a:r>
          </a:p>
          <a:p>
            <a:pPr lvl="1"/>
            <a:r>
              <a:rPr lang="en-US" dirty="0" smtClean="0"/>
              <a:t>For long running applications</a:t>
            </a:r>
          </a:p>
          <a:p>
            <a:r>
              <a:rPr lang="en-US" dirty="0" err="1" smtClean="0"/>
              <a:t>MultiCore</a:t>
            </a:r>
            <a:r>
              <a:rPr lang="en-US" dirty="0" smtClean="0"/>
              <a:t> execution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Plan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EGI CF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e-Connecting Scientists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1DF5-C732-5345-9878-B9F287C21616}" type="slidenum">
              <a:rPr lang="en-US" smtClean="0"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We need to work with communities to: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Connect their existing workflow engines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Understand their </a:t>
            </a:r>
            <a:r>
              <a:rPr lang="en-US" dirty="0" err="1" smtClean="0"/>
              <a:t>MetaData</a:t>
            </a:r>
            <a:r>
              <a:rPr lang="en-US" dirty="0" smtClean="0"/>
              <a:t> -&gt; </a:t>
            </a:r>
            <a:r>
              <a:rPr lang="en-US" dirty="0" err="1" smtClean="0"/>
              <a:t>FileCatalog</a:t>
            </a:r>
            <a:endParaRPr lang="en-US" dirty="0" smtClean="0"/>
          </a:p>
          <a:p>
            <a:pPr lvl="1">
              <a:spcAft>
                <a:spcPts val="1200"/>
              </a:spcAft>
            </a:pPr>
            <a:r>
              <a:rPr lang="en-US" dirty="0" smtClean="0"/>
              <a:t>User Connectivity: 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SSO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Group Management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Accounting of Pilot/VM internals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Develop new components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Checkpoint service</a:t>
            </a:r>
          </a:p>
          <a:p>
            <a:pPr lvl="1">
              <a:spcAft>
                <a:spcPts val="1200"/>
              </a:spcAft>
            </a:pPr>
            <a:endParaRPr lang="en-US" dirty="0" smtClean="0"/>
          </a:p>
          <a:p>
            <a:pPr lvl="1">
              <a:spcAft>
                <a:spcPts val="1200"/>
              </a:spcAft>
            </a:pPr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EGI CF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e-Connecting Scientists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1DF5-C732-5345-9878-B9F287C21616}" type="slidenum">
              <a:rPr lang="en-US" smtClean="0"/>
              <a:t>15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DIRAC 4 EGU has started to operate</a:t>
            </a:r>
          </a:p>
          <a:p>
            <a:endParaRPr lang="en-US" dirty="0" smtClean="0"/>
          </a:p>
          <a:p>
            <a:r>
              <a:rPr lang="en-US" dirty="0" smtClean="0"/>
              <a:t>Interest is raising, more communities are contacting</a:t>
            </a:r>
          </a:p>
          <a:p>
            <a:endParaRPr lang="en-US" dirty="0" smtClean="0"/>
          </a:p>
          <a:p>
            <a:r>
              <a:rPr lang="en-US" dirty="0" smtClean="0"/>
              <a:t>Collaborations are being established</a:t>
            </a:r>
          </a:p>
          <a:p>
            <a:endParaRPr lang="en-US" dirty="0" smtClean="0"/>
          </a:p>
          <a:p>
            <a:r>
              <a:rPr lang="en-US" dirty="0" smtClean="0"/>
              <a:t>Distribute Competence Center is probably the way</a:t>
            </a:r>
          </a:p>
          <a:p>
            <a:endParaRPr lang="en-US" dirty="0" smtClean="0"/>
          </a:p>
          <a:p>
            <a:r>
              <a:rPr lang="en-US" dirty="0" smtClean="0"/>
              <a:t>It is your turn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problem</a:t>
            </a:r>
          </a:p>
          <a:p>
            <a:pPr lvl="1"/>
            <a:r>
              <a:rPr lang="en-US" dirty="0" smtClean="0"/>
              <a:t>Distributed computing is getting more complex: Grids + Clouds + Volunteer + HPC + …</a:t>
            </a:r>
          </a:p>
          <a:p>
            <a:pPr lvl="1"/>
            <a:r>
              <a:rPr lang="en-US" dirty="0" smtClean="0"/>
              <a:t>The gap between connected and non-connected is increasing </a:t>
            </a:r>
          </a:p>
          <a:p>
            <a:r>
              <a:rPr lang="en-US" dirty="0" smtClean="0"/>
              <a:t>The solution</a:t>
            </a:r>
          </a:p>
          <a:p>
            <a:pPr lvl="1"/>
            <a:r>
              <a:rPr lang="en-US" dirty="0" smtClean="0"/>
              <a:t>Build on successful experience from HEP</a:t>
            </a:r>
          </a:p>
          <a:p>
            <a:pPr lvl="1"/>
            <a:r>
              <a:rPr lang="en-US" dirty="0" smtClean="0"/>
              <a:t>Integrate all scientific domains</a:t>
            </a:r>
          </a:p>
          <a:p>
            <a:pPr lvl="1"/>
            <a:r>
              <a:rPr lang="en-US" dirty="0" smtClean="0"/>
              <a:t>Provide a single service/interface to access all this resources</a:t>
            </a:r>
          </a:p>
          <a:p>
            <a:pPr lvl="1"/>
            <a:r>
              <a:rPr lang="en-US" dirty="0" smtClean="0"/>
              <a:t>Provide support to users and communities to close the gap</a:t>
            </a:r>
          </a:p>
          <a:p>
            <a:pPr lvl="1"/>
            <a:r>
              <a:rPr lang="en-US" dirty="0" smtClean="0"/>
              <a:t>Disseminate the experience to others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EGI CF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1DF5-C732-5345-9878-B9F287C21616}" type="slidenum">
              <a:rPr lang="en-US" smtClean="0"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e-Connecting Scientists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EGI CF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e-Connecting Scientists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555B-02C5-5F4D-9E71-47BF214C6B59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 descr="Poster.png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b="47132"/>
              <a:stretch>
                <a:fillRect/>
              </a:stretch>
            </p:blipFill>
          </mc:Choice>
          <mc:Fallback>
            <p:blipFill>
              <a:blip r:embed="rId4"/>
              <a:srcRect b="47132"/>
              <a:stretch>
                <a:fillRect/>
              </a:stretch>
            </p:blipFill>
          </mc:Fallback>
        </mc:AlternateContent>
        <p:spPr>
          <a:xfrm>
            <a:off x="89859" y="75676"/>
            <a:ext cx="8964283" cy="6706648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46"/>
          <p:cNvSpPr/>
          <p:nvPr/>
        </p:nvSpPr>
        <p:spPr>
          <a:xfrm flipH="1">
            <a:off x="896735" y="2390002"/>
            <a:ext cx="3326894" cy="4106887"/>
          </a:xfrm>
          <a:prstGeom prst="cloud">
            <a:avLst/>
          </a:prstGeom>
          <a:solidFill>
            <a:srgbClr val="5CAC34">
              <a:alpha val="25000"/>
            </a:srgbClr>
          </a:solidFill>
          <a:ln w="19050" cap="flat" cmpd="sng" algn="ctr">
            <a:solidFill>
              <a:srgbClr val="5CAC3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sz="2800" b="1" dirty="0">
              <a:solidFill>
                <a:srgbClr val="4C5457"/>
              </a:solidFill>
              <a:latin typeface="Sansation Regular"/>
              <a:cs typeface="Sansation Regular"/>
            </a:endParaRPr>
          </a:p>
        </p:txBody>
      </p:sp>
      <p:sp>
        <p:nvSpPr>
          <p:cNvPr id="53" name="Rounded Rectangle 46"/>
          <p:cNvSpPr/>
          <p:nvPr/>
        </p:nvSpPr>
        <p:spPr>
          <a:xfrm>
            <a:off x="4752609" y="2249463"/>
            <a:ext cx="3578609" cy="4106887"/>
          </a:xfrm>
          <a:prstGeom prst="cloud">
            <a:avLst/>
          </a:prstGeom>
          <a:solidFill>
            <a:srgbClr val="D8473A">
              <a:alpha val="25000"/>
            </a:srgbClr>
          </a:solidFill>
          <a:ln w="19050" cap="flat" cmpd="sng" algn="ctr">
            <a:solidFill>
              <a:srgbClr val="D8473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sz="2800" b="1" dirty="0">
              <a:solidFill>
                <a:srgbClr val="4C5457"/>
              </a:solidFill>
              <a:latin typeface="Sansation Regular"/>
              <a:cs typeface="Sansation Regular"/>
            </a:endParaRPr>
          </a:p>
        </p:txBody>
      </p:sp>
      <p:sp>
        <p:nvSpPr>
          <p:cNvPr id="52" name="Rounded Rectangle 46"/>
          <p:cNvSpPr/>
          <p:nvPr/>
        </p:nvSpPr>
        <p:spPr>
          <a:xfrm>
            <a:off x="2810200" y="1077136"/>
            <a:ext cx="5115083" cy="1312866"/>
          </a:xfrm>
          <a:prstGeom prst="cloud">
            <a:avLst/>
          </a:prstGeom>
          <a:solidFill>
            <a:srgbClr val="5CAC34">
              <a:alpha val="25000"/>
            </a:srgbClr>
          </a:solidFill>
          <a:ln w="19050" cap="flat" cmpd="sng" algn="ctr">
            <a:solidFill>
              <a:srgbClr val="5CAC3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sz="2800" b="1" dirty="0">
              <a:solidFill>
                <a:srgbClr val="4C5457"/>
              </a:solidFill>
              <a:latin typeface="Sansation Regular"/>
              <a:cs typeface="Sansation Regular"/>
            </a:endParaRPr>
          </a:p>
        </p:txBody>
      </p:sp>
      <p:grpSp>
        <p:nvGrpSpPr>
          <p:cNvPr id="2" name="Group 7"/>
          <p:cNvGrpSpPr>
            <a:grpSpLocks noChangeAspect="1"/>
          </p:cNvGrpSpPr>
          <p:nvPr/>
        </p:nvGrpSpPr>
        <p:grpSpPr>
          <a:xfrm>
            <a:off x="300243" y="2639130"/>
            <a:ext cx="1371968" cy="720000"/>
            <a:chOff x="2660435" y="1132399"/>
            <a:chExt cx="1852157" cy="972000"/>
          </a:xfrm>
        </p:grpSpPr>
        <p:pic>
          <p:nvPicPr>
            <p:cNvPr id="5" name="Picture 373" descr="person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2660435" y="1143001"/>
              <a:ext cx="548091" cy="944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people6a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51162" y="1143001"/>
              <a:ext cx="635595" cy="935999"/>
            </a:xfrm>
            <a:prstGeom prst="rect">
              <a:avLst/>
            </a:prstGeom>
          </p:spPr>
        </p:pic>
        <p:pic>
          <p:nvPicPr>
            <p:cNvPr id="7" name="Picture 6" descr="people9a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29393" y="1132399"/>
              <a:ext cx="583199" cy="972000"/>
            </a:xfrm>
            <a:prstGeom prst="rect">
              <a:avLst/>
            </a:prstGeom>
          </p:spPr>
        </p:pic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EGI CF 2014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e-Connecting Scientists</a:t>
            </a:r>
            <a:endParaRPr lang="en-US"/>
          </a:p>
        </p:txBody>
      </p:sp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activities</a:t>
            </a:r>
            <a:endParaRPr lang="en-US" dirty="0"/>
          </a:p>
        </p:txBody>
      </p:sp>
      <p:grpSp>
        <p:nvGrpSpPr>
          <p:cNvPr id="3" name="Group 12"/>
          <p:cNvGrpSpPr/>
          <p:nvPr/>
        </p:nvGrpSpPr>
        <p:grpSpPr>
          <a:xfrm>
            <a:off x="3986979" y="4382411"/>
            <a:ext cx="1073221" cy="720000"/>
            <a:chOff x="6455602" y="5728047"/>
            <a:chExt cx="1073221" cy="7200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55602" y="5744266"/>
              <a:ext cx="412537" cy="68756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96824" y="5728047"/>
              <a:ext cx="431999" cy="720000"/>
            </a:xfrm>
            <a:prstGeom prst="rect">
              <a:avLst/>
            </a:prstGeom>
          </p:spPr>
        </p:pic>
      </p:grpSp>
      <p:grpSp>
        <p:nvGrpSpPr>
          <p:cNvPr id="4" name="Group 21"/>
          <p:cNvGrpSpPr/>
          <p:nvPr/>
        </p:nvGrpSpPr>
        <p:grpSpPr>
          <a:xfrm>
            <a:off x="3786674" y="1305736"/>
            <a:ext cx="1570653" cy="720000"/>
            <a:chOff x="2925147" y="4302817"/>
            <a:chExt cx="1570653" cy="720000"/>
          </a:xfrm>
        </p:grpSpPr>
        <p:sp>
          <p:nvSpPr>
            <p:cNvPr id="15" name="Rounded Rectangle 46"/>
            <p:cNvSpPr/>
            <p:nvPr/>
          </p:nvSpPr>
          <p:spPr>
            <a:xfrm>
              <a:off x="2925147" y="4302817"/>
              <a:ext cx="1570653" cy="720000"/>
            </a:xfrm>
            <a:prstGeom prst="rect">
              <a:avLst/>
            </a:prstGeom>
            <a:gradFill>
              <a:gsLst>
                <a:gs pos="0">
                  <a:srgbClr val="E95B43">
                    <a:alpha val="75000"/>
                  </a:srgbClr>
                </a:gs>
                <a:gs pos="100000">
                  <a:schemeClr val="bg1"/>
                </a:gs>
              </a:gsLst>
              <a:lin ang="16200000" scaled="0"/>
            </a:gradFill>
            <a:ln w="19050" cap="flat" cmpd="sng" algn="ctr">
              <a:solidFill>
                <a:srgbClr val="E95B4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Sansation Regular"/>
                  <a:cs typeface="Sansation Regular"/>
                </a:rPr>
                <a:t>Production</a:t>
              </a:r>
            </a:p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Sansation Regular"/>
                  <a:cs typeface="Sansation Regular"/>
                </a:rPr>
                <a:t>Instance</a:t>
              </a:r>
              <a:endParaRPr lang="en-US" sz="1600" b="1" dirty="0">
                <a:solidFill>
                  <a:schemeClr val="tx1"/>
                </a:solidFill>
                <a:latin typeface="Sansation Regular"/>
                <a:cs typeface="Sansation Regular"/>
              </a:endParaRPr>
            </a:p>
          </p:txBody>
        </p:sp>
        <p:pic>
          <p:nvPicPr>
            <p:cNvPr id="16" name="Picture 15" descr="Dirac_symbol_CMYK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2996202" y="4369631"/>
              <a:ext cx="150001" cy="173078"/>
            </a:xfrm>
            <a:prstGeom prst="rect">
              <a:avLst/>
            </a:prstGeom>
          </p:spPr>
        </p:pic>
      </p:grpSp>
      <p:grpSp>
        <p:nvGrpSpPr>
          <p:cNvPr id="8" name="Group 29"/>
          <p:cNvGrpSpPr/>
          <p:nvPr/>
        </p:nvGrpSpPr>
        <p:grpSpPr>
          <a:xfrm>
            <a:off x="2589144" y="5216716"/>
            <a:ext cx="3965713" cy="720000"/>
            <a:chOff x="2730229" y="3524033"/>
            <a:chExt cx="3965713" cy="720000"/>
          </a:xfrm>
        </p:grpSpPr>
        <p:grpSp>
          <p:nvGrpSpPr>
            <p:cNvPr id="13" name="Group 21"/>
            <p:cNvGrpSpPr/>
            <p:nvPr/>
          </p:nvGrpSpPr>
          <p:grpSpPr>
            <a:xfrm>
              <a:off x="5125289" y="3524033"/>
              <a:ext cx="1570653" cy="720000"/>
              <a:chOff x="2925147" y="4302817"/>
              <a:chExt cx="1570653" cy="720000"/>
            </a:xfrm>
          </p:grpSpPr>
          <p:sp>
            <p:nvSpPr>
              <p:cNvPr id="18" name="Rounded Rectangle 46"/>
              <p:cNvSpPr/>
              <p:nvPr/>
            </p:nvSpPr>
            <p:spPr>
              <a:xfrm>
                <a:off x="2925147" y="4302817"/>
                <a:ext cx="1570653" cy="720000"/>
              </a:xfrm>
              <a:prstGeom prst="rect">
                <a:avLst/>
              </a:prstGeom>
              <a:gradFill>
                <a:gsLst>
                  <a:gs pos="0">
                    <a:srgbClr val="E95B43">
                      <a:alpha val="75000"/>
                    </a:srgbClr>
                  </a:gs>
                  <a:gs pos="100000">
                    <a:schemeClr val="bg1"/>
                  </a:gs>
                </a:gsLst>
                <a:lin ang="16200000" scaled="0"/>
              </a:gradFill>
              <a:ln w="19050" cap="flat" cmpd="sng" algn="ctr">
                <a:solidFill>
                  <a:srgbClr val="E95B4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tx1"/>
                    </a:solidFill>
                    <a:latin typeface="Sansation Regular"/>
                    <a:cs typeface="Sansation Regular"/>
                  </a:rPr>
                  <a:t>Maintenance</a:t>
                </a:r>
                <a:endParaRPr lang="en-US" sz="1600" b="1" dirty="0">
                  <a:solidFill>
                    <a:schemeClr val="tx1"/>
                  </a:solidFill>
                  <a:latin typeface="Sansation Regular"/>
                  <a:cs typeface="Sansation Regular"/>
                </a:endParaRPr>
              </a:p>
            </p:txBody>
          </p:sp>
          <p:pic>
            <p:nvPicPr>
              <p:cNvPr id="19" name="Picture 18" descr="Dirac_symbol_CMYK.eps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7"/>
                  <a:stretch>
                    <a:fillRect/>
                  </a:stretch>
                </p:blipFill>
              </mc:Choice>
              <mc:Fallback>
                <p:blipFill>
                  <a:blip r:embed="rId8"/>
                  <a:stretch>
                    <a:fillRect/>
                  </a:stretch>
                </p:blipFill>
              </mc:Fallback>
            </mc:AlternateContent>
            <p:spPr>
              <a:xfrm>
                <a:off x="2996202" y="4369631"/>
                <a:ext cx="150001" cy="173078"/>
              </a:xfrm>
              <a:prstGeom prst="rect">
                <a:avLst/>
              </a:prstGeom>
            </p:spPr>
          </p:pic>
        </p:grpSp>
        <p:grpSp>
          <p:nvGrpSpPr>
            <p:cNvPr id="14" name="Group 21"/>
            <p:cNvGrpSpPr/>
            <p:nvPr/>
          </p:nvGrpSpPr>
          <p:grpSpPr>
            <a:xfrm>
              <a:off x="2730229" y="3524033"/>
              <a:ext cx="1570653" cy="720000"/>
              <a:chOff x="2925147" y="4302817"/>
              <a:chExt cx="1570653" cy="720000"/>
            </a:xfrm>
          </p:grpSpPr>
          <p:sp>
            <p:nvSpPr>
              <p:cNvPr id="21" name="Rounded Rectangle 46"/>
              <p:cNvSpPr/>
              <p:nvPr/>
            </p:nvSpPr>
            <p:spPr>
              <a:xfrm>
                <a:off x="2925147" y="4302817"/>
                <a:ext cx="1570653" cy="720000"/>
              </a:xfrm>
              <a:prstGeom prst="rect">
                <a:avLst/>
              </a:prstGeom>
              <a:gradFill>
                <a:gsLst>
                  <a:gs pos="0">
                    <a:srgbClr val="E95B43">
                      <a:alpha val="75000"/>
                    </a:srgbClr>
                  </a:gs>
                  <a:gs pos="100000">
                    <a:schemeClr val="bg1"/>
                  </a:gs>
                </a:gsLst>
                <a:lin ang="16200000" scaled="0"/>
              </a:gradFill>
              <a:ln w="19050" cap="flat" cmpd="sng" algn="ctr">
                <a:solidFill>
                  <a:srgbClr val="E95B4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tx1"/>
                    </a:solidFill>
                    <a:latin typeface="Sansation Regular"/>
                    <a:cs typeface="Sansation Regular"/>
                  </a:rPr>
                  <a:t>R + D</a:t>
                </a:r>
              </a:p>
            </p:txBody>
          </p:sp>
          <p:pic>
            <p:nvPicPr>
              <p:cNvPr id="22" name="Picture 21" descr="Dirac_symbol_CMYK.eps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7"/>
                  <a:stretch>
                    <a:fillRect/>
                  </a:stretch>
                </p:blipFill>
              </mc:Choice>
              <mc:Fallback>
                <p:blipFill>
                  <a:blip r:embed="rId8"/>
                  <a:stretch>
                    <a:fillRect/>
                  </a:stretch>
                </p:blipFill>
              </mc:Fallback>
            </mc:AlternateContent>
            <p:spPr>
              <a:xfrm>
                <a:off x="2996202" y="4369631"/>
                <a:ext cx="150001" cy="173078"/>
              </a:xfrm>
              <a:prstGeom prst="rect">
                <a:avLst/>
              </a:prstGeom>
            </p:spPr>
          </p:pic>
        </p:grpSp>
      </p:grpSp>
      <p:grpSp>
        <p:nvGrpSpPr>
          <p:cNvPr id="17" name="Group 28"/>
          <p:cNvGrpSpPr/>
          <p:nvPr/>
        </p:nvGrpSpPr>
        <p:grpSpPr>
          <a:xfrm>
            <a:off x="2589144" y="2651830"/>
            <a:ext cx="3965713" cy="720000"/>
            <a:chOff x="2730229" y="2155450"/>
            <a:chExt cx="3965713" cy="720000"/>
          </a:xfrm>
        </p:grpSpPr>
        <p:grpSp>
          <p:nvGrpSpPr>
            <p:cNvPr id="20" name="Group 21"/>
            <p:cNvGrpSpPr/>
            <p:nvPr/>
          </p:nvGrpSpPr>
          <p:grpSpPr>
            <a:xfrm>
              <a:off x="5125289" y="2155450"/>
              <a:ext cx="1570653" cy="720000"/>
              <a:chOff x="2925147" y="4302817"/>
              <a:chExt cx="1570653" cy="720000"/>
            </a:xfrm>
          </p:grpSpPr>
          <p:sp>
            <p:nvSpPr>
              <p:cNvPr id="24" name="Rounded Rectangle 46"/>
              <p:cNvSpPr/>
              <p:nvPr/>
            </p:nvSpPr>
            <p:spPr>
              <a:xfrm>
                <a:off x="2925147" y="4302817"/>
                <a:ext cx="1570653" cy="720000"/>
              </a:xfrm>
              <a:prstGeom prst="rect">
                <a:avLst/>
              </a:prstGeom>
              <a:gradFill>
                <a:gsLst>
                  <a:gs pos="0">
                    <a:srgbClr val="E95B43">
                      <a:alpha val="75000"/>
                    </a:srgbClr>
                  </a:gs>
                  <a:gs pos="100000">
                    <a:schemeClr val="bg1"/>
                  </a:gs>
                </a:gsLst>
                <a:lin ang="16200000" scaled="0"/>
              </a:gradFill>
              <a:ln w="19050" cap="flat" cmpd="sng" algn="ctr">
                <a:solidFill>
                  <a:srgbClr val="E95B4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tx1"/>
                    </a:solidFill>
                    <a:latin typeface="Sansation Regular"/>
                    <a:cs typeface="Sansation Regular"/>
                  </a:rPr>
                  <a:t>DIRAC</a:t>
                </a:r>
              </a:p>
              <a:p>
                <a:pPr algn="ctr"/>
                <a:r>
                  <a:rPr lang="en-US" sz="1600" b="1" dirty="0" smtClean="0">
                    <a:solidFill>
                      <a:schemeClr val="tx1"/>
                    </a:solidFill>
                    <a:latin typeface="Sansation Regular"/>
                    <a:cs typeface="Sansation Regular"/>
                  </a:rPr>
                  <a:t>Releasing</a:t>
                </a:r>
                <a:endParaRPr lang="en-US" sz="1600" b="1" dirty="0">
                  <a:solidFill>
                    <a:schemeClr val="tx1"/>
                  </a:solidFill>
                  <a:latin typeface="Sansation Regular"/>
                  <a:cs typeface="Sansation Regular"/>
                </a:endParaRPr>
              </a:p>
            </p:txBody>
          </p:sp>
          <p:pic>
            <p:nvPicPr>
              <p:cNvPr id="25" name="Picture 24" descr="Dirac_symbol_CMYK.eps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7"/>
                  <a:stretch>
                    <a:fillRect/>
                  </a:stretch>
                </p:blipFill>
              </mc:Choice>
              <mc:Fallback>
                <p:blipFill>
                  <a:blip r:embed="rId8"/>
                  <a:stretch>
                    <a:fillRect/>
                  </a:stretch>
                </p:blipFill>
              </mc:Fallback>
            </mc:AlternateContent>
            <p:spPr>
              <a:xfrm>
                <a:off x="2996202" y="4369631"/>
                <a:ext cx="150001" cy="173078"/>
              </a:xfrm>
              <a:prstGeom prst="rect">
                <a:avLst/>
              </a:prstGeom>
            </p:spPr>
          </p:pic>
        </p:grpSp>
        <p:grpSp>
          <p:nvGrpSpPr>
            <p:cNvPr id="23" name="Group 21"/>
            <p:cNvGrpSpPr/>
            <p:nvPr/>
          </p:nvGrpSpPr>
          <p:grpSpPr>
            <a:xfrm>
              <a:off x="2730229" y="2155450"/>
              <a:ext cx="1570653" cy="720000"/>
              <a:chOff x="2925147" y="4302817"/>
              <a:chExt cx="1570653" cy="720000"/>
            </a:xfrm>
          </p:grpSpPr>
          <p:sp>
            <p:nvSpPr>
              <p:cNvPr id="27" name="Rounded Rectangle 46"/>
              <p:cNvSpPr/>
              <p:nvPr/>
            </p:nvSpPr>
            <p:spPr>
              <a:xfrm>
                <a:off x="2925147" y="4302817"/>
                <a:ext cx="1570653" cy="720000"/>
              </a:xfrm>
              <a:prstGeom prst="rect">
                <a:avLst/>
              </a:prstGeom>
              <a:gradFill>
                <a:gsLst>
                  <a:gs pos="0">
                    <a:srgbClr val="E95B43">
                      <a:alpha val="75000"/>
                    </a:srgbClr>
                  </a:gs>
                  <a:gs pos="100000">
                    <a:schemeClr val="bg1"/>
                  </a:gs>
                </a:gsLst>
                <a:lin ang="16200000" scaled="0"/>
              </a:gradFill>
              <a:ln w="19050" cap="flat" cmpd="sng" algn="ctr">
                <a:solidFill>
                  <a:srgbClr val="E95B4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tx1"/>
                    </a:solidFill>
                    <a:latin typeface="Sansation Regular"/>
                    <a:cs typeface="Sansation Regular"/>
                  </a:rPr>
                  <a:t>VRE</a:t>
                </a:r>
              </a:p>
              <a:p>
                <a:pPr algn="ctr"/>
                <a:r>
                  <a:rPr lang="en-US" sz="1600" b="1" dirty="0" smtClean="0">
                    <a:solidFill>
                      <a:schemeClr val="tx1"/>
                    </a:solidFill>
                    <a:latin typeface="Sansation Regular"/>
                    <a:cs typeface="Sansation Regular"/>
                  </a:rPr>
                  <a:t>Releasing</a:t>
                </a:r>
                <a:endParaRPr lang="en-US" sz="1600" b="1" dirty="0">
                  <a:solidFill>
                    <a:schemeClr val="tx1"/>
                  </a:solidFill>
                  <a:latin typeface="Sansation Regular"/>
                  <a:cs typeface="Sansation Regular"/>
                </a:endParaRPr>
              </a:p>
            </p:txBody>
          </p:sp>
          <p:pic>
            <p:nvPicPr>
              <p:cNvPr id="28" name="Picture 27" descr="Dirac_symbol_CMYK.eps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7"/>
                  <a:stretch>
                    <a:fillRect/>
                  </a:stretch>
                </p:blipFill>
              </mc:Choice>
              <mc:Fallback>
                <p:blipFill>
                  <a:blip r:embed="rId8"/>
                  <a:stretch>
                    <a:fillRect/>
                  </a:stretch>
                </p:blipFill>
              </mc:Fallback>
            </mc:AlternateContent>
            <p:spPr>
              <a:xfrm>
                <a:off x="2996202" y="4369631"/>
                <a:ext cx="150001" cy="173078"/>
              </a:xfrm>
              <a:prstGeom prst="rect">
                <a:avLst/>
              </a:prstGeom>
            </p:spPr>
          </p:pic>
        </p:grpSp>
      </p:grpSp>
      <p:sp>
        <p:nvSpPr>
          <p:cNvPr id="31" name="Up-Down Arrow 30"/>
          <p:cNvSpPr/>
          <p:nvPr/>
        </p:nvSpPr>
        <p:spPr>
          <a:xfrm rot="5400000">
            <a:off x="3584488" y="4512561"/>
            <a:ext cx="36000" cy="789881"/>
          </a:xfrm>
          <a:prstGeom prst="upDownArrow">
            <a:avLst/>
          </a:prstGeom>
          <a:solidFill>
            <a:srgbClr val="4C5457">
              <a:alpha val="25000"/>
            </a:srgbClr>
          </a:solidFill>
          <a:ln w="19050" cap="flat" cmpd="sng" algn="ctr">
            <a:solidFill>
              <a:srgbClr val="4C5457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>
              <a:rot lat="0" lon="0" rev="270000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accent6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vert270" wrap="none" lIns="0" tIns="0" rIns="0" bIns="0" rtlCol="0" anchor="b">
            <a:noAutofit/>
          </a:bodyPr>
          <a:lstStyle/>
          <a:p>
            <a:pPr algn="ctr"/>
            <a:r>
              <a:rPr lang="en-US" sz="1400" b="1" dirty="0" err="1" smtClean="0">
                <a:solidFill>
                  <a:srgbClr val="000000"/>
                </a:solidFill>
                <a:latin typeface="Sansation Regular"/>
                <a:cs typeface="Sansation Regular"/>
              </a:rPr>
              <a:t>Devel</a:t>
            </a:r>
            <a:endParaRPr lang="en-US" sz="1400" b="1" dirty="0" smtClean="0">
              <a:solidFill>
                <a:srgbClr val="000000"/>
              </a:solidFill>
              <a:latin typeface="Sansation Regular"/>
              <a:cs typeface="Sansation Regular"/>
            </a:endParaRPr>
          </a:p>
        </p:txBody>
      </p:sp>
      <p:sp>
        <p:nvSpPr>
          <p:cNvPr id="34" name="Up-Down Arrow 33"/>
          <p:cNvSpPr/>
          <p:nvPr/>
        </p:nvSpPr>
        <p:spPr>
          <a:xfrm>
            <a:off x="5354100" y="4401430"/>
            <a:ext cx="36000" cy="789881"/>
          </a:xfrm>
          <a:prstGeom prst="upDownArrow">
            <a:avLst/>
          </a:prstGeom>
          <a:solidFill>
            <a:srgbClr val="4C5457">
              <a:alpha val="25000"/>
            </a:srgbClr>
          </a:solidFill>
          <a:ln w="19050" cap="flat" cmpd="sng" algn="ctr">
            <a:solidFill>
              <a:srgbClr val="4C5457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>
              <a:rot lat="0" lon="0" rev="270000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accent6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vert" wrap="none" lIns="0" tIns="0" rIns="0" bIns="0" rtlCol="0" anchor="b">
            <a:noAutofit/>
          </a:bodyPr>
          <a:lstStyle/>
          <a:p>
            <a:pPr algn="ctr"/>
            <a:r>
              <a:rPr lang="en-US" sz="1400" b="1" dirty="0" err="1" smtClean="0">
                <a:solidFill>
                  <a:srgbClr val="000000"/>
                </a:solidFill>
                <a:latin typeface="Sansation Regular"/>
                <a:cs typeface="Sansation Regular"/>
              </a:rPr>
              <a:t>Devel</a:t>
            </a:r>
            <a:endParaRPr lang="en-US" sz="1400" b="1" dirty="0" smtClean="0">
              <a:solidFill>
                <a:srgbClr val="000000"/>
              </a:solidFill>
              <a:latin typeface="Sansation Regular"/>
              <a:cs typeface="Sansation Regular"/>
            </a:endParaRPr>
          </a:p>
        </p:txBody>
      </p:sp>
      <p:sp>
        <p:nvSpPr>
          <p:cNvPr id="35" name="Up-Down Arrow 34"/>
          <p:cNvSpPr/>
          <p:nvPr/>
        </p:nvSpPr>
        <p:spPr>
          <a:xfrm>
            <a:off x="2764481" y="3546110"/>
            <a:ext cx="45719" cy="1540081"/>
          </a:xfrm>
          <a:prstGeom prst="upDownArrow">
            <a:avLst/>
          </a:prstGeom>
          <a:solidFill>
            <a:srgbClr val="4C5457">
              <a:alpha val="25000"/>
            </a:srgbClr>
          </a:solidFill>
          <a:ln w="19050" cap="flat" cmpd="sng" algn="ctr">
            <a:solidFill>
              <a:srgbClr val="4C545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vert" wrap="none" lIns="0" tIns="0" rIns="0" bIns="0" rtlCol="0" anchor="b">
            <a:no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Sansation Regular"/>
                <a:cs typeface="Sansation Regular"/>
              </a:rPr>
              <a:t>Code &amp; Doc</a:t>
            </a:r>
            <a:endParaRPr lang="en-US" sz="1600" b="1" dirty="0" smtClean="0">
              <a:solidFill>
                <a:srgbClr val="000000"/>
              </a:solidFill>
              <a:latin typeface="Sansation Regular"/>
              <a:cs typeface="Sansation Regular"/>
            </a:endParaRPr>
          </a:p>
        </p:txBody>
      </p:sp>
      <p:sp>
        <p:nvSpPr>
          <p:cNvPr id="37" name="Up-Down Arrow 36"/>
          <p:cNvSpPr/>
          <p:nvPr/>
        </p:nvSpPr>
        <p:spPr>
          <a:xfrm>
            <a:off x="6355081" y="3562330"/>
            <a:ext cx="45719" cy="1540081"/>
          </a:xfrm>
          <a:prstGeom prst="upDownArrow">
            <a:avLst/>
          </a:prstGeom>
          <a:solidFill>
            <a:srgbClr val="4C5457">
              <a:alpha val="25000"/>
            </a:srgbClr>
          </a:solidFill>
          <a:ln w="19050" cap="flat" cmpd="sng" algn="ctr">
            <a:solidFill>
              <a:srgbClr val="4C545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vert" wrap="none" lIns="0" tIns="0" rIns="0" bIns="0" rtlCol="0" anchor="b">
            <a:no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Sansation Regular"/>
                <a:cs typeface="Sansation Regular"/>
              </a:rPr>
              <a:t>Code &amp; Doc</a:t>
            </a:r>
            <a:endParaRPr lang="en-US" sz="1600" b="1" dirty="0" smtClean="0">
              <a:solidFill>
                <a:srgbClr val="000000"/>
              </a:solidFill>
              <a:latin typeface="Sansation Regular"/>
              <a:cs typeface="Sansation Regular"/>
            </a:endParaRPr>
          </a:p>
        </p:txBody>
      </p:sp>
      <p:sp>
        <p:nvSpPr>
          <p:cNvPr id="38" name="Up-Down Arrow 37"/>
          <p:cNvSpPr/>
          <p:nvPr/>
        </p:nvSpPr>
        <p:spPr>
          <a:xfrm rot="10800000">
            <a:off x="1436824" y="2959944"/>
            <a:ext cx="45719" cy="2854455"/>
          </a:xfrm>
          <a:prstGeom prst="upDownArrow">
            <a:avLst/>
          </a:prstGeom>
          <a:solidFill>
            <a:srgbClr val="4C5457">
              <a:alpha val="25000"/>
            </a:srgbClr>
          </a:solidFill>
          <a:ln w="19050" cap="flat" cmpd="sng" algn="ctr">
            <a:solidFill>
              <a:srgbClr val="4C5457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>
              <a:rot lat="0" lon="0" rev="270000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accent6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vert270" wrap="none" lIns="0" tIns="0" rIns="0" bIns="0" rtlCol="0" anchor="b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Sansation Regular"/>
                <a:cs typeface="Sansation Regular"/>
              </a:rPr>
              <a:t>Requirements</a:t>
            </a:r>
          </a:p>
        </p:txBody>
      </p:sp>
      <p:sp>
        <p:nvSpPr>
          <p:cNvPr id="39" name="Up-Down Arrow 38"/>
          <p:cNvSpPr/>
          <p:nvPr/>
        </p:nvSpPr>
        <p:spPr>
          <a:xfrm rot="5400000">
            <a:off x="2301104" y="621368"/>
            <a:ext cx="45719" cy="2854455"/>
          </a:xfrm>
          <a:prstGeom prst="upDownArrow">
            <a:avLst/>
          </a:prstGeom>
          <a:solidFill>
            <a:srgbClr val="4C5457">
              <a:alpha val="25000"/>
            </a:srgbClr>
          </a:solidFill>
          <a:ln w="19050" cap="flat" cmpd="sng" algn="ctr">
            <a:solidFill>
              <a:srgbClr val="4C5457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>
              <a:rot lat="0" lon="0" rev="120000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accent6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vert270" wrap="none" lIns="0" tIns="0" rIns="0" bIns="0" rtlCol="0" anchor="b">
            <a:no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Sansation Regular"/>
                <a:cs typeface="Sansation Regular"/>
              </a:rPr>
              <a:t>Service</a:t>
            </a:r>
            <a:endParaRPr lang="en-US" sz="2800" b="1" dirty="0">
              <a:solidFill>
                <a:srgbClr val="000000"/>
              </a:solidFill>
              <a:latin typeface="Sansation Regular"/>
              <a:cs typeface="Sansation Regular"/>
            </a:endParaRPr>
          </a:p>
        </p:txBody>
      </p:sp>
      <p:sp>
        <p:nvSpPr>
          <p:cNvPr id="40" name="Up-Down Arrow 39"/>
          <p:cNvSpPr/>
          <p:nvPr/>
        </p:nvSpPr>
        <p:spPr>
          <a:xfrm rot="5400000">
            <a:off x="3322933" y="1934461"/>
            <a:ext cx="36000" cy="789881"/>
          </a:xfrm>
          <a:prstGeom prst="upDownArrow">
            <a:avLst/>
          </a:prstGeom>
          <a:solidFill>
            <a:srgbClr val="4C5457">
              <a:alpha val="25000"/>
            </a:srgbClr>
          </a:solidFill>
          <a:ln w="19050" cap="flat" cmpd="sng" algn="ctr">
            <a:solidFill>
              <a:srgbClr val="4C5457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>
              <a:rot lat="0" lon="0" rev="270000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accent6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vert270" wrap="none" lIns="0" tIns="0" rIns="0" bIns="0" rtlCol="0" anchor="b">
            <a:no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Sansation Regular"/>
                <a:cs typeface="Sansation Regular"/>
              </a:rPr>
              <a:t>Deployment</a:t>
            </a:r>
          </a:p>
        </p:txBody>
      </p:sp>
      <p:sp>
        <p:nvSpPr>
          <p:cNvPr id="41" name="Up-Down Arrow 40"/>
          <p:cNvSpPr/>
          <p:nvPr/>
        </p:nvSpPr>
        <p:spPr>
          <a:xfrm>
            <a:off x="5715000" y="1849249"/>
            <a:ext cx="36000" cy="789881"/>
          </a:xfrm>
          <a:prstGeom prst="upDownArrow">
            <a:avLst/>
          </a:prstGeom>
          <a:solidFill>
            <a:srgbClr val="4C5457">
              <a:alpha val="25000"/>
            </a:srgbClr>
          </a:solidFill>
          <a:ln w="19050" cap="flat" cmpd="sng" algn="ctr">
            <a:solidFill>
              <a:srgbClr val="4C5457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>
              <a:rot lat="0" lon="0" rev="270000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accent6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vert" wrap="none" lIns="0" tIns="0" rIns="0" bIns="0" rtlCol="0" anchor="b">
            <a:no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Sansation Regular"/>
                <a:cs typeface="Sansation Regular"/>
              </a:rPr>
              <a:t>Deployment</a:t>
            </a:r>
            <a:endParaRPr lang="en-US" sz="1600" b="1" dirty="0">
              <a:solidFill>
                <a:srgbClr val="000000"/>
              </a:solidFill>
              <a:latin typeface="Sansation Regular"/>
              <a:cs typeface="Sansation Regular"/>
            </a:endParaRPr>
          </a:p>
        </p:txBody>
      </p:sp>
      <p:sp>
        <p:nvSpPr>
          <p:cNvPr id="42" name="Up-Down Arrow 41"/>
          <p:cNvSpPr/>
          <p:nvPr/>
        </p:nvSpPr>
        <p:spPr>
          <a:xfrm rot="5400000">
            <a:off x="3833116" y="2710432"/>
            <a:ext cx="45719" cy="2854455"/>
          </a:xfrm>
          <a:prstGeom prst="upDownArrow">
            <a:avLst/>
          </a:prstGeom>
          <a:solidFill>
            <a:srgbClr val="4C5457">
              <a:alpha val="25000"/>
            </a:srgbClr>
          </a:solidFill>
          <a:ln w="19050" cap="flat" cmpd="sng" algn="ctr">
            <a:solidFill>
              <a:srgbClr val="4C5457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>
              <a:rot lat="0" lon="0" rev="270000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accent6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vert270" wrap="none" lIns="0" tIns="0" rIns="0" bIns="0" rtlCol="0" anchor="b">
            <a:no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Sansation Regular"/>
                <a:cs typeface="Sansation Regular"/>
              </a:rPr>
              <a:t>Code &amp; Doc</a:t>
            </a:r>
            <a:endParaRPr lang="en-US" sz="1600" b="1" dirty="0">
              <a:solidFill>
                <a:srgbClr val="000000"/>
              </a:solidFill>
              <a:latin typeface="Sansation Regular"/>
              <a:cs typeface="Sansation Regular"/>
            </a:endParaRPr>
          </a:p>
        </p:txBody>
      </p:sp>
      <p:pic>
        <p:nvPicPr>
          <p:cNvPr id="44" name="Picture 43" descr="people4a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5283" y="2738998"/>
            <a:ext cx="405935" cy="611408"/>
          </a:xfrm>
          <a:prstGeom prst="rect">
            <a:avLst/>
          </a:prstGeom>
        </p:spPr>
      </p:pic>
      <p:sp>
        <p:nvSpPr>
          <p:cNvPr id="48" name="Up-Down Arrow 47"/>
          <p:cNvSpPr/>
          <p:nvPr/>
        </p:nvSpPr>
        <p:spPr>
          <a:xfrm rot="10800000">
            <a:off x="5192200" y="2618602"/>
            <a:ext cx="45719" cy="2854455"/>
          </a:xfrm>
          <a:prstGeom prst="upDownArrow">
            <a:avLst/>
          </a:prstGeom>
          <a:solidFill>
            <a:srgbClr val="4C5457">
              <a:alpha val="25000"/>
            </a:srgbClr>
          </a:solidFill>
          <a:ln w="19050" cap="flat" cmpd="sng" algn="ctr">
            <a:solidFill>
              <a:srgbClr val="4C5457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>
              <a:rot lat="0" lon="0" rev="270000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accent6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vert270" wrap="none" lIns="0" tIns="0" rIns="0" bIns="0" rtlCol="0" anchor="b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Sansation Regular"/>
                <a:cs typeface="Sansation Regular"/>
              </a:rPr>
              <a:t>Code &amp; Doc</a:t>
            </a:r>
          </a:p>
        </p:txBody>
      </p:sp>
      <p:sp>
        <p:nvSpPr>
          <p:cNvPr id="51" name="Up-Down Arrow 50"/>
          <p:cNvSpPr/>
          <p:nvPr/>
        </p:nvSpPr>
        <p:spPr>
          <a:xfrm rot="16200000">
            <a:off x="7274350" y="2466550"/>
            <a:ext cx="45719" cy="1204381"/>
          </a:xfrm>
          <a:prstGeom prst="upDownArrow">
            <a:avLst/>
          </a:prstGeom>
          <a:solidFill>
            <a:srgbClr val="4C5457">
              <a:alpha val="25000"/>
            </a:srgbClr>
          </a:solidFill>
          <a:ln w="19050" cap="flat" cmpd="sng" algn="ctr">
            <a:solidFill>
              <a:srgbClr val="4C545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vert" wrap="none" lIns="0" tIns="0" rIns="0" bIns="0" rtlCol="0" anchor="b">
            <a:no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Sansation Regular"/>
                <a:cs typeface="Sansation Regular"/>
              </a:rPr>
              <a:t>Coordination</a:t>
            </a:r>
            <a:endParaRPr lang="en-US" sz="1600" b="1" dirty="0" smtClean="0">
              <a:solidFill>
                <a:srgbClr val="000000"/>
              </a:solidFill>
              <a:latin typeface="Sansation Regular"/>
              <a:cs typeface="Sansation Regular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923636" y="3377664"/>
            <a:ext cx="2172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E95B43"/>
                </a:solidFill>
                <a:latin typeface="Sansation Bold"/>
                <a:cs typeface="Sansation Bold"/>
              </a:rPr>
              <a:t>DIRAC Consortium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3861178" y="4029298"/>
            <a:ext cx="1370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E95B43"/>
                </a:solidFill>
                <a:latin typeface="Sansation Bold"/>
                <a:cs typeface="Sansation Bold"/>
              </a:rPr>
              <a:t>Developers</a:t>
            </a:r>
            <a:endParaRPr lang="en-US" dirty="0"/>
          </a:p>
        </p:txBody>
      </p:sp>
      <p:grpSp>
        <p:nvGrpSpPr>
          <p:cNvPr id="26" name="Group 37"/>
          <p:cNvGrpSpPr>
            <a:grpSpLocks noChangeAspect="1"/>
          </p:cNvGrpSpPr>
          <p:nvPr/>
        </p:nvGrpSpPr>
        <p:grpSpPr>
          <a:xfrm>
            <a:off x="7040446" y="1291338"/>
            <a:ext cx="405935" cy="720000"/>
            <a:chOff x="3515786" y="1123950"/>
            <a:chExt cx="568306" cy="1007996"/>
          </a:xfrm>
        </p:grpSpPr>
        <p:pic>
          <p:nvPicPr>
            <p:cNvPr id="59" name="Picture 58" descr="people4a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15786" y="1159947"/>
              <a:ext cx="568306" cy="971999"/>
            </a:xfrm>
            <a:prstGeom prst="rect">
              <a:avLst/>
            </a:prstGeom>
          </p:spPr>
        </p:pic>
        <p:grpSp>
          <p:nvGrpSpPr>
            <p:cNvPr id="29" name="Group 36"/>
            <p:cNvGrpSpPr/>
            <p:nvPr/>
          </p:nvGrpSpPr>
          <p:grpSpPr>
            <a:xfrm flipH="1">
              <a:off x="3527232" y="1123950"/>
              <a:ext cx="540000" cy="266700"/>
              <a:chOff x="3340104" y="1930400"/>
              <a:chExt cx="540000" cy="266700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3382437" y="2006600"/>
                <a:ext cx="336550" cy="190500"/>
              </a:xfrm>
              <a:prstGeom prst="ellipse">
                <a:avLst/>
              </a:prstGeom>
              <a:solidFill>
                <a:srgbClr val="3366FF"/>
              </a:solidFill>
              <a:ln w="28575" cap="flat" cmpd="sng" algn="ctr">
                <a:solidFill>
                  <a:srgbClr val="262626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43000" dir="5400000" rotWithShape="0">
                  <a:srgbClr val="000000">
                    <a:alpha val="40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340104" y="1930400"/>
                <a:ext cx="540000" cy="190500"/>
              </a:xfrm>
              <a:prstGeom prst="ellipse">
                <a:avLst/>
              </a:prstGeom>
              <a:solidFill>
                <a:srgbClr val="FF0000"/>
              </a:solidFill>
              <a:ln w="28575" cap="flat" cmpd="sng" algn="ctr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43000" dir="5400000" rotWithShape="0">
                  <a:srgbClr val="000000">
                    <a:alpha val="40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3" name="Up-Down Arrow 62"/>
          <p:cNvSpPr/>
          <p:nvPr/>
        </p:nvSpPr>
        <p:spPr>
          <a:xfrm rot="16200000">
            <a:off x="6069969" y="1026288"/>
            <a:ext cx="45719" cy="1204381"/>
          </a:xfrm>
          <a:prstGeom prst="upDownArrow">
            <a:avLst/>
          </a:prstGeom>
          <a:solidFill>
            <a:srgbClr val="4C5457">
              <a:alpha val="25000"/>
            </a:srgbClr>
          </a:solidFill>
          <a:ln w="19050" cap="flat" cmpd="sng" algn="ctr">
            <a:solidFill>
              <a:srgbClr val="4C545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vert" wrap="none" lIns="0" tIns="0" rIns="0" bIns="0" rtlCol="0" anchor="b">
            <a:no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Sansation Regular"/>
                <a:cs typeface="Sansation Regular"/>
              </a:rPr>
              <a:t>Operations</a:t>
            </a:r>
            <a:endParaRPr lang="en-US" sz="1600" b="1" dirty="0" smtClean="0">
              <a:solidFill>
                <a:srgbClr val="000000"/>
              </a:solidFill>
              <a:latin typeface="Sansation Regular"/>
              <a:cs typeface="Sansation Regular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158278" y="1826672"/>
            <a:ext cx="1005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4C5457"/>
                </a:solidFill>
                <a:latin typeface="Sansation Bold"/>
                <a:cs typeface="Sansation Bold"/>
              </a:rPr>
              <a:t>Admins</a:t>
            </a:r>
            <a:endParaRPr lang="en-US" dirty="0"/>
          </a:p>
        </p:txBody>
      </p:sp>
      <p:sp>
        <p:nvSpPr>
          <p:cNvPr id="65" name="Slide Number Placeholder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31650-ABFD-B045-8BA7-78DBFC156E2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309333" y="5519498"/>
            <a:ext cx="17868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5CAC34"/>
                </a:solidFill>
                <a:latin typeface="Sansation Bold"/>
                <a:cs typeface="Sansation Bold"/>
              </a:rPr>
              <a:t>Large Research </a:t>
            </a:r>
          </a:p>
          <a:p>
            <a:r>
              <a:rPr lang="en-US" b="1" dirty="0" smtClean="0">
                <a:solidFill>
                  <a:srgbClr val="5CAC34"/>
                </a:solidFill>
                <a:latin typeface="Sansation Bold"/>
                <a:cs typeface="Sansation Bold"/>
              </a:rPr>
              <a:t>Infrastructures</a:t>
            </a:r>
          </a:p>
          <a:p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300243" y="1481839"/>
            <a:ext cx="17519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5CAC34"/>
                </a:solidFill>
                <a:latin typeface="Sansation Bold"/>
                <a:cs typeface="Sansation Bold"/>
              </a:rPr>
              <a:t>Small/Medium</a:t>
            </a:r>
          </a:p>
          <a:p>
            <a:r>
              <a:rPr lang="en-US" b="1" dirty="0" smtClean="0">
                <a:solidFill>
                  <a:srgbClr val="5CAC34"/>
                </a:solidFill>
                <a:latin typeface="Sansation Bold"/>
                <a:cs typeface="Sansation Bold"/>
              </a:rPr>
              <a:t>Communities</a:t>
            </a:r>
            <a:endParaRPr lang="en-US" b="1" dirty="0">
              <a:solidFill>
                <a:srgbClr val="5CAC34"/>
              </a:solidFill>
              <a:latin typeface="Sansation Bold"/>
              <a:cs typeface="Sansation Bold"/>
            </a:endParaRPr>
          </a:p>
          <a:p>
            <a:endParaRPr lang="en-US" dirty="0"/>
          </a:p>
        </p:txBody>
      </p:sp>
      <p:grpSp>
        <p:nvGrpSpPr>
          <p:cNvPr id="30" name="Group 20"/>
          <p:cNvGrpSpPr/>
          <p:nvPr/>
        </p:nvGrpSpPr>
        <p:grpSpPr>
          <a:xfrm>
            <a:off x="7260230" y="4132012"/>
            <a:ext cx="1387181" cy="1387486"/>
            <a:chOff x="3801097" y="638732"/>
            <a:chExt cx="1387181" cy="1387486"/>
          </a:xfrm>
        </p:grpSpPr>
        <p:pic>
          <p:nvPicPr>
            <p:cNvPr id="69" name="Picture 68" descr="people8a.pn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4313478" y="638732"/>
              <a:ext cx="417600" cy="719999"/>
            </a:xfrm>
            <a:prstGeom prst="rect">
              <a:avLst/>
            </a:prstGeom>
          </p:spPr>
        </p:pic>
        <p:pic>
          <p:nvPicPr>
            <p:cNvPr id="70" name="Picture 69" descr="people8a.pn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465878" y="791132"/>
              <a:ext cx="417600" cy="720000"/>
            </a:xfrm>
            <a:prstGeom prst="rect">
              <a:avLst/>
            </a:prstGeom>
          </p:spPr>
        </p:pic>
        <p:pic>
          <p:nvPicPr>
            <p:cNvPr id="71" name="Picture 70" descr="people8a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618278" y="996045"/>
              <a:ext cx="417600" cy="614973"/>
            </a:xfrm>
            <a:prstGeom prst="rect">
              <a:avLst/>
            </a:prstGeom>
          </p:spPr>
        </p:pic>
        <p:pic>
          <p:nvPicPr>
            <p:cNvPr id="72" name="Picture 71" descr="people8a.png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4770678" y="1099496"/>
              <a:ext cx="417600" cy="712872"/>
            </a:xfrm>
            <a:prstGeom prst="rect">
              <a:avLst/>
            </a:prstGeom>
          </p:spPr>
        </p:pic>
        <p:pic>
          <p:nvPicPr>
            <p:cNvPr id="73" name="Picture 72" descr="people8a.png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3801097" y="901532"/>
              <a:ext cx="415161" cy="720000"/>
            </a:xfrm>
            <a:prstGeom prst="rect">
              <a:avLst/>
            </a:prstGeom>
          </p:spPr>
        </p:pic>
        <p:pic>
          <p:nvPicPr>
            <p:cNvPr id="74" name="Picture 73" descr="people8a.png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flipH="1">
              <a:off x="3952278" y="1106445"/>
              <a:ext cx="417600" cy="614973"/>
            </a:xfrm>
            <a:prstGeom prst="rect">
              <a:avLst/>
            </a:prstGeom>
          </p:spPr>
        </p:pic>
        <p:pic>
          <p:nvPicPr>
            <p:cNvPr id="75" name="Picture 74" descr="people8a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4104678" y="1209212"/>
              <a:ext cx="417600" cy="714240"/>
            </a:xfrm>
            <a:prstGeom prst="rect">
              <a:avLst/>
            </a:prstGeom>
          </p:spPr>
        </p:pic>
        <p:pic>
          <p:nvPicPr>
            <p:cNvPr id="76" name="Picture 75" descr="people8a.png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flipH="1">
              <a:off x="4257078" y="1411245"/>
              <a:ext cx="417600" cy="61497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EGI CF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e-Connecting Scientists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1DF5-C732-5345-9878-B9F287C21616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598" y="4412723"/>
            <a:ext cx="1333500" cy="147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8473A"/>
                </a:solidFill>
                <a:latin typeface="Sansation Regular"/>
                <a:ea typeface="+mn-ea"/>
                <a:cs typeface="Sansation Regular"/>
              </a:rPr>
              <a:t>DIRAC</a:t>
            </a:r>
            <a:r>
              <a:rPr lang="en-US" dirty="0" smtClean="0"/>
              <a:t> 4 </a:t>
            </a:r>
            <a:r>
              <a:rPr lang="en-US" dirty="0" smtClean="0">
                <a:solidFill>
                  <a:srgbClr val="5CAC34"/>
                </a:solidFill>
                <a:latin typeface="Sansation Regular"/>
                <a:ea typeface="+mn-ea"/>
                <a:cs typeface="Sansation Regular"/>
              </a:rPr>
              <a:t>EGI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May 13th,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DIRAC 4 LSCG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EE828-3EB0-3946-9ADD-508DC112A7F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Single access point to </a:t>
            </a:r>
            <a:r>
              <a:rPr lang="en-US" dirty="0" err="1" smtClean="0"/>
              <a:t>e</a:t>
            </a:r>
            <a:r>
              <a:rPr lang="en-US" dirty="0" smtClean="0"/>
              <a:t>-Infrastructure</a:t>
            </a:r>
          </a:p>
          <a:p>
            <a:pPr lvl="1"/>
            <a:r>
              <a:rPr lang="en-US" dirty="0" smtClean="0"/>
              <a:t>Go beyond national level</a:t>
            </a:r>
          </a:p>
          <a:p>
            <a:pPr lvl="1"/>
            <a:r>
              <a:rPr lang="en-US" dirty="0" smtClean="0"/>
              <a:t>Reduce the operational costs</a:t>
            </a:r>
          </a:p>
          <a:p>
            <a:pPr lvl="1"/>
            <a:r>
              <a:rPr lang="en-US" dirty="0" smtClean="0"/>
              <a:t>Improve in resilience</a:t>
            </a:r>
          </a:p>
          <a:p>
            <a:r>
              <a:rPr lang="en-US" dirty="0" smtClean="0"/>
              <a:t>Incorporate all resources/users under </a:t>
            </a:r>
            <a:r>
              <a:rPr lang="en-US" dirty="0" err="1" smtClean="0"/>
              <a:t>EGI.eu</a:t>
            </a:r>
            <a:r>
              <a:rPr lang="en-US" dirty="0" smtClean="0"/>
              <a:t> umbrella</a:t>
            </a:r>
          </a:p>
          <a:p>
            <a:pPr lvl="1"/>
            <a:r>
              <a:rPr lang="en-US" dirty="0" smtClean="0"/>
              <a:t>Grid + </a:t>
            </a:r>
            <a:r>
              <a:rPr lang="en-US" dirty="0" err="1" smtClean="0"/>
              <a:t>FedCloud</a:t>
            </a:r>
            <a:r>
              <a:rPr lang="en-US" dirty="0" smtClean="0"/>
              <a:t> +  EDGF</a:t>
            </a:r>
          </a:p>
          <a:p>
            <a:pPr lvl="1"/>
            <a:r>
              <a:rPr lang="en-US" dirty="0" smtClean="0"/>
              <a:t>Extend to SSO, beyond users with x509 grid certificates in VO</a:t>
            </a:r>
          </a:p>
          <a:p>
            <a:pPr lvl="1"/>
            <a:r>
              <a:rPr lang="en-US" dirty="0" smtClean="0"/>
              <a:t>Support third party portals</a:t>
            </a:r>
          </a:p>
          <a:p>
            <a:r>
              <a:rPr lang="en-US" dirty="0" smtClean="0"/>
              <a:t>Partnership among </a:t>
            </a:r>
            <a:r>
              <a:rPr lang="en-US" dirty="0" err="1" smtClean="0"/>
              <a:t>NGIs</a:t>
            </a:r>
            <a:endParaRPr lang="en-US" dirty="0" smtClean="0"/>
          </a:p>
          <a:p>
            <a:pPr lvl="1"/>
            <a:r>
              <a:rPr lang="en-US" dirty="0" smtClean="0"/>
              <a:t>France, Spain, Poland, Italy, …</a:t>
            </a:r>
          </a:p>
          <a:p>
            <a:r>
              <a:rPr lang="en-US" dirty="0" smtClean="0"/>
              <a:t>Commercial cloud providers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In progress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EGI CF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e-Connecting Scientists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1DF5-C732-5345-9878-B9F287C21616}" type="slidenum">
              <a:rPr lang="en-US" smtClean="0"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Integrate third party portals</a:t>
            </a:r>
          </a:p>
          <a:p>
            <a:pPr lvl="1"/>
            <a:r>
              <a:rPr lang="en-US" dirty="0" err="1" smtClean="0"/>
              <a:t>WeNMR</a:t>
            </a:r>
            <a:r>
              <a:rPr lang="en-US" dirty="0" smtClean="0"/>
              <a:t> (see Next Presentation)</a:t>
            </a:r>
          </a:p>
          <a:p>
            <a:pPr lvl="1"/>
            <a:r>
              <a:rPr lang="en-US" dirty="0" smtClean="0"/>
              <a:t>Galaxy</a:t>
            </a:r>
          </a:p>
          <a:p>
            <a:r>
              <a:rPr lang="en-US" dirty="0" smtClean="0"/>
              <a:t>Integrate applications</a:t>
            </a:r>
          </a:p>
          <a:p>
            <a:pPr lvl="1"/>
            <a:r>
              <a:rPr lang="en-US" dirty="0" err="1" smtClean="0"/>
              <a:t>OpenFoam</a:t>
            </a:r>
            <a:r>
              <a:rPr lang="en-US" dirty="0" smtClean="0"/>
              <a:t> (see Next Presentation)</a:t>
            </a:r>
          </a:p>
          <a:p>
            <a:r>
              <a:rPr lang="en-US" dirty="0" smtClean="0"/>
              <a:t>Connect from </a:t>
            </a:r>
            <a:r>
              <a:rPr lang="en-US" dirty="0" err="1" smtClean="0"/>
              <a:t>FedCloud</a:t>
            </a:r>
            <a:endParaRPr lang="en-US" dirty="0" smtClean="0"/>
          </a:p>
          <a:p>
            <a:r>
              <a:rPr lang="en-US" dirty="0" smtClean="0"/>
              <a:t>Integrate Communities</a:t>
            </a:r>
          </a:p>
          <a:p>
            <a:pPr lvl="1"/>
            <a:r>
              <a:rPr lang="en-US" dirty="0" smtClean="0"/>
              <a:t>EISCAT_3D</a:t>
            </a:r>
          </a:p>
          <a:p>
            <a:pPr lvl="1"/>
            <a:r>
              <a:rPr lang="en-US" dirty="0" smtClean="0"/>
              <a:t>Pierre Auger Observatory</a:t>
            </a:r>
          </a:p>
          <a:p>
            <a:r>
              <a:rPr lang="en-US" dirty="0" smtClean="0"/>
              <a:t>Collaborate with </a:t>
            </a:r>
            <a:r>
              <a:rPr lang="en-US" dirty="0" err="1" smtClean="0"/>
              <a:t>NGIs/Vos</a:t>
            </a:r>
            <a:endParaRPr lang="en-US" dirty="0" smtClean="0"/>
          </a:p>
          <a:p>
            <a:pPr lvl="1"/>
            <a:r>
              <a:rPr lang="en-US" dirty="0" err="1" smtClean="0"/>
              <a:t>v</a:t>
            </a:r>
            <a:r>
              <a:rPr lang="en-US" dirty="0" err="1" smtClean="0"/>
              <a:t>lemed</a:t>
            </a:r>
            <a:r>
              <a:rPr lang="en-US" dirty="0" smtClean="0"/>
              <a:t>, biomed</a:t>
            </a:r>
          </a:p>
          <a:p>
            <a:pPr lvl="1"/>
            <a:r>
              <a:rPr lang="en-US" dirty="0" smtClean="0"/>
              <a:t>GRNET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Half million jobs executed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EGI CF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e-Connecting Scientists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1DF5-C732-5345-9878-B9F287C21616}" type="slidenum">
              <a:rPr lang="en-US" smtClean="0"/>
              <a:t>8</a:t>
            </a:fld>
            <a:endParaRPr lang="en-US"/>
          </a:p>
        </p:txBody>
      </p:sp>
      <p:pic>
        <p:nvPicPr>
          <p:cNvPr id="7" name="Content Placeholder 6" descr="CumulateJobs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2508" r="-12508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EGI CF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e-Connecting Scientists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1DF5-C732-5345-9878-B9F287C21616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RAC new 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DIRAC-Interware-template.potx</Template>
  <TotalTime>232</TotalTime>
  <Words>736</Words>
  <Application>Microsoft Macintosh PowerPoint</Application>
  <PresentationFormat>On-screen Show (4:3)</PresentationFormat>
  <Paragraphs>183</Paragraphs>
  <Slides>15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DIRAC new template</vt:lpstr>
      <vt:lpstr>DIRAC 4 EGI: Report on the experience</vt:lpstr>
      <vt:lpstr>Abstract</vt:lpstr>
      <vt:lpstr>Slide 3</vt:lpstr>
      <vt:lpstr>Different activities</vt:lpstr>
      <vt:lpstr>Where are we?</vt:lpstr>
      <vt:lpstr>DIRAC 4 EGI</vt:lpstr>
      <vt:lpstr>Work In progress</vt:lpstr>
      <vt:lpstr>Half million jobs executed</vt:lpstr>
      <vt:lpstr>Next Steps</vt:lpstr>
      <vt:lpstr>Hackathon Galaxy-DIRAC</vt:lpstr>
      <vt:lpstr>Connection with SEA</vt:lpstr>
      <vt:lpstr>Connection to Canada</vt:lpstr>
      <vt:lpstr>Some identified needs</vt:lpstr>
      <vt:lpstr>Work Plan</vt:lpstr>
      <vt:lpstr>Conclusions</vt:lpstr>
    </vt:vector>
  </TitlesOfParts>
  <Company>Universidad de Barcelona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DIRAC 4 EGI: Report on the experience</dc:title>
  <dc:creator>Ricardo Graciani Diaz</dc:creator>
  <cp:lastModifiedBy>Ricardo Graciani Diaz</cp:lastModifiedBy>
  <cp:revision>7</cp:revision>
  <dcterms:created xsi:type="dcterms:W3CDTF">2014-05-22T04:29:43Z</dcterms:created>
  <dcterms:modified xsi:type="dcterms:W3CDTF">2014-05-22T08:22:12Z</dcterms:modified>
</cp:coreProperties>
</file>