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276" r:id="rId6"/>
    <p:sldId id="512" r:id="rId7"/>
    <p:sldId id="520" r:id="rId8"/>
    <p:sldId id="526" r:id="rId9"/>
    <p:sldId id="525" r:id="rId10"/>
    <p:sldId id="587" r:id="rId11"/>
    <p:sldId id="530" r:id="rId12"/>
    <p:sldId id="539" r:id="rId13"/>
    <p:sldId id="600" r:id="rId14"/>
    <p:sldId id="564" r:id="rId15"/>
    <p:sldId id="499" r:id="rId16"/>
    <p:sldId id="570" r:id="rId17"/>
    <p:sldId id="571" r:id="rId18"/>
    <p:sldId id="590" r:id="rId19"/>
    <p:sldId id="595" r:id="rId20"/>
    <p:sldId id="596" r:id="rId21"/>
    <p:sldId id="599" r:id="rId22"/>
    <p:sldId id="572" r:id="rId23"/>
    <p:sldId id="597" r:id="rId24"/>
    <p:sldId id="514" r:id="rId25"/>
    <p:sldId id="573" r:id="rId26"/>
    <p:sldId id="586" r:id="rId27"/>
    <p:sldId id="505" r:id="rId28"/>
  </p:sldIdLst>
  <p:sldSz cx="9144000" cy="6858000" type="screen4x3"/>
  <p:notesSz cx="6985000" cy="9283700"/>
  <p:custShowLst>
    <p:custShow name="Webinar R2013b" id="0">
      <p:sldLst>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Id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FF99"/>
    <a:srgbClr val="FFFFCC"/>
    <a:srgbClr val="176DAD"/>
    <a:srgbClr val="0D78C9"/>
    <a:srgbClr val="024C84"/>
    <a:srgbClr val="993200"/>
    <a:srgbClr val="4D4E44"/>
    <a:srgbClr val="1763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17" autoAdjust="0"/>
    <p:restoredTop sz="75682" autoAdjust="0"/>
  </p:normalViewPr>
  <p:slideViewPr>
    <p:cSldViewPr>
      <p:cViewPr>
        <p:scale>
          <a:sx n="70" d="100"/>
          <a:sy n="70" d="100"/>
        </p:scale>
        <p:origin x="-2261" y="-216"/>
      </p:cViewPr>
      <p:guideLst>
        <p:guide orient="horz" pos="2160"/>
        <p:guide orient="horz" pos="1344"/>
        <p:guide orient="horz" pos="2976"/>
        <p:guide pos="624"/>
        <p:guide pos="1152"/>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70" d="100"/>
          <a:sy n="70" d="100"/>
        </p:scale>
        <p:origin x="-2165" y="32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F993C83-2184-4286-ABE1-941A40B40C8F}" type="datetimeFigureOut">
              <a:rPr lang="en-US" smtClean="0"/>
              <a:pPr/>
              <a:t>5/16/2014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F7603001-E0F2-47E5-A338-816CC267AF60}" type="slidenum">
              <a:rPr lang="en-US" smtClean="0"/>
              <a:pPr/>
              <a:t>‹#›</a:t>
            </a:fld>
            <a:endParaRPr lang="en-US"/>
          </a:p>
        </p:txBody>
      </p:sp>
    </p:spTree>
    <p:extLst>
      <p:ext uri="{BB962C8B-B14F-4D97-AF65-F5344CB8AC3E}">
        <p14:creationId xmlns:p14="http://schemas.microsoft.com/office/powerpoint/2010/main" val="4197370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053241F-7ED4-45AC-844C-15DB0D5F9CCD}" type="datetimeFigureOut">
              <a:rPr lang="en-US" smtClean="0"/>
              <a:pPr/>
              <a:t>5/16/2014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D73B8C3-A209-4A55-9261-22C2A02B3159}" type="slidenum">
              <a:rPr lang="en-US" smtClean="0"/>
              <a:pPr/>
              <a:t>‹#›</a:t>
            </a:fld>
            <a:endParaRPr lang="en-US"/>
          </a:p>
        </p:txBody>
      </p:sp>
    </p:spTree>
    <p:extLst>
      <p:ext uri="{BB962C8B-B14F-4D97-AF65-F5344CB8AC3E}">
        <p14:creationId xmlns:p14="http://schemas.microsoft.com/office/powerpoint/2010/main" val="373461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11</a:t>
            </a:fld>
            <a:endParaRPr lang="en-US"/>
          </a:p>
        </p:txBody>
      </p:sp>
    </p:spTree>
    <p:extLst>
      <p:ext uri="{BB962C8B-B14F-4D97-AF65-F5344CB8AC3E}">
        <p14:creationId xmlns:p14="http://schemas.microsoft.com/office/powerpoint/2010/main" val="215958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GB" smtClean="0"/>
              <a:t>The MathWorks</a:t>
            </a:r>
          </a:p>
        </p:txBody>
      </p:sp>
      <p:sp>
        <p:nvSpPr>
          <p:cNvPr id="79875" name="Rectangle 7"/>
          <p:cNvSpPr>
            <a:spLocks noGrp="1" noChangeArrowheads="1"/>
          </p:cNvSpPr>
          <p:nvPr>
            <p:ph type="sldNum" sz="quarter" idx="5"/>
          </p:nvPr>
        </p:nvSpPr>
        <p:spPr>
          <a:noFill/>
        </p:spPr>
        <p:txBody>
          <a:bodyPr/>
          <a:lstStyle/>
          <a:p>
            <a:fld id="{F9BBF30C-3423-443F-8113-37C3D68ACB18}" type="slidenum">
              <a:rPr lang="en-GB" smtClean="0"/>
              <a:pPr/>
              <a:t>12</a:t>
            </a:fld>
            <a:endParaRPr lang="en-GB"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b="0" u="none" dirty="0" smtClean="0">
                <a:latin typeface="Times" pitchFamily="1" charset="0"/>
              </a:rPr>
              <a:t>Same</a:t>
            </a:r>
            <a:r>
              <a:rPr lang="en-US" b="0" u="none" baseline="0" dirty="0" smtClean="0">
                <a:latin typeface="Times" pitchFamily="1" charset="0"/>
              </a:rPr>
              <a:t> way, you can scale to grids and clouds. All if you have MDCS installed in their resources.</a:t>
            </a:r>
            <a:endParaRPr lang="en-US" b="1" u="none" dirty="0" smtClean="0">
              <a:latin typeface="Times" pitchFamily="1" charset="0"/>
            </a:endParaRPr>
          </a:p>
          <a:p>
            <a:pPr eaLnBrk="1" hangingPunct="1"/>
            <a:endParaRPr lang="de-DE" dirty="0" smtClean="0">
              <a:latin typeface="Times"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latin typeface="Arial" pitchFamily="34" charset="0"/>
                <a:cs typeface="Arial" pitchFamily="34" charset="0"/>
              </a:rPr>
              <a:t>What KIT would like to do</a:t>
            </a:r>
          </a:p>
          <a:p>
            <a:pPr marL="342900" indent="-342900">
              <a:buFont typeface="Arial" panose="020B0604020202020204" pitchFamily="34" charset="0"/>
              <a:buChar char="•"/>
            </a:pPr>
            <a:r>
              <a:rPr lang="en-US" sz="1200" dirty="0" smtClean="0">
                <a:latin typeface="Arial" pitchFamily="34" charset="0"/>
                <a:cs typeface="Arial" pitchFamily="34" charset="0"/>
              </a:rPr>
              <a:t>SNIC implementation</a:t>
            </a:r>
          </a:p>
          <a:p>
            <a:pPr marL="342900" indent="-342900">
              <a:buFont typeface="Arial" panose="020B0604020202020204" pitchFamily="34" charset="0"/>
              <a:buChar char="•"/>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Remote desktop (VNC) or they use</a:t>
            </a:r>
            <a:br>
              <a:rPr lang="en-US" sz="1200" dirty="0" smtClean="0">
                <a:latin typeface="Arial" pitchFamily="34" charset="0"/>
                <a:cs typeface="Arial" pitchFamily="34" charset="0"/>
              </a:rPr>
            </a:br>
            <a:r>
              <a:rPr lang="en-US" sz="1200" dirty="0" smtClean="0">
                <a:latin typeface="Arial" pitchFamily="34" charset="0"/>
                <a:cs typeface="Arial" pitchFamily="34" charset="0"/>
              </a:rPr>
              <a:t>a NO/NX machine (similar to VNC)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(torque/</a:t>
            </a:r>
            <a:r>
              <a:rPr lang="en-US" sz="1200" kern="1200" dirty="0" err="1" smtClean="0">
                <a:solidFill>
                  <a:schemeClr val="tx1"/>
                </a:solidFill>
                <a:effectLst/>
                <a:latin typeface="+mn-lt"/>
                <a:ea typeface="+mn-ea"/>
                <a:cs typeface="+mn-cs"/>
              </a:rPr>
              <a:t>moab</a:t>
            </a:r>
            <a:r>
              <a:rPr lang="en-US" sz="1200" kern="1200" dirty="0" smtClean="0">
                <a:solidFill>
                  <a:schemeClr val="tx1"/>
                </a:solidFill>
                <a:effectLst/>
                <a:latin typeface="+mn-lt"/>
                <a:ea typeface="+mn-ea"/>
                <a:cs typeface="+mn-cs"/>
              </a:rPr>
              <a:t>) under the head node. This might show that more submitters (</a:t>
            </a:r>
            <a:r>
              <a:rPr lang="en-US" sz="1200" kern="1200" dirty="0" err="1" smtClean="0">
                <a:solidFill>
                  <a:schemeClr val="tx1"/>
                </a:solidFill>
                <a:effectLst/>
                <a:latin typeface="+mn-lt"/>
                <a:ea typeface="+mn-ea"/>
                <a:cs typeface="+mn-cs"/>
              </a:rPr>
              <a:t>Batchsystems</a:t>
            </a:r>
            <a:r>
              <a:rPr lang="en-US" sz="1200" kern="1200" dirty="0" smtClean="0">
                <a:solidFill>
                  <a:schemeClr val="tx1"/>
                </a:solidFill>
                <a:effectLst/>
                <a:latin typeface="+mn-lt"/>
                <a:ea typeface="+mn-ea"/>
                <a:cs typeface="+mn-cs"/>
              </a:rPr>
              <a:t>) are supported. </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13</a:t>
            </a:fld>
            <a:endParaRPr lang="en-US"/>
          </a:p>
        </p:txBody>
      </p:sp>
    </p:spTree>
    <p:extLst>
      <p:ext uri="{BB962C8B-B14F-4D97-AF65-F5344CB8AC3E}">
        <p14:creationId xmlns:p14="http://schemas.microsoft.com/office/powerpoint/2010/main" val="278417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latin typeface="Arial" pitchFamily="34" charset="0"/>
                <a:cs typeface="Arial" pitchFamily="34" charset="0"/>
              </a:rPr>
              <a:t>Freiburg, </a:t>
            </a:r>
            <a:r>
              <a:rPr lang="en-US" sz="1200" dirty="0" err="1" smtClean="0">
                <a:latin typeface="Arial" pitchFamily="34" charset="0"/>
                <a:cs typeface="Arial" pitchFamily="34" charset="0"/>
              </a:rPr>
              <a:t>Tobb</a:t>
            </a:r>
            <a:endParaRPr lang="en-US" sz="1200" dirty="0" smtClean="0">
              <a:latin typeface="Arial" pitchFamily="34" charset="0"/>
              <a:cs typeface="Arial" pitchFamily="34" charset="0"/>
            </a:endParaRPr>
          </a:p>
          <a:p>
            <a:pPr marL="342900" indent="-342900">
              <a:buFont typeface="Arial" panose="020B0604020202020204" pitchFamily="34" charset="0"/>
              <a:buChar char="•"/>
            </a:pPr>
            <a:r>
              <a:rPr lang="en-US" sz="1200" dirty="0" smtClean="0">
                <a:latin typeface="Arial" pitchFamily="34" charset="0"/>
                <a:cs typeface="Arial" pitchFamily="34" charset="0"/>
              </a:rPr>
              <a:t>Only batch because the compute notes can’t see the desktop</a:t>
            </a:r>
          </a:p>
          <a:p>
            <a:pPr marL="342900" indent="-342900">
              <a:buFont typeface="Arial" panose="020B0604020202020204" pitchFamily="34" charset="0"/>
              <a:buChar char="•"/>
            </a:pPr>
            <a:r>
              <a:rPr lang="en-US" sz="1200" dirty="0" smtClean="0">
                <a:latin typeface="Arial" pitchFamily="34" charset="0"/>
                <a:cs typeface="Arial" pitchFamily="34" charset="0"/>
              </a:rPr>
              <a:t>If they were using MJS, they probably could use </a:t>
            </a:r>
            <a:r>
              <a:rPr lang="en-US" sz="1200" dirty="0" err="1" smtClean="0">
                <a:latin typeface="Arial" pitchFamily="34" charset="0"/>
                <a:cs typeface="Arial" pitchFamily="34" charset="0"/>
              </a:rPr>
              <a:t>parpool</a:t>
            </a:r>
            <a:endParaRPr lang="en-US" sz="1200" dirty="0" smtClean="0">
              <a:latin typeface="Arial" pitchFamily="34" charset="0"/>
              <a:cs typeface="Arial" pitchFamily="34" charset="0"/>
            </a:endParaRPr>
          </a:p>
          <a:p>
            <a:pPr marL="342900" indent="-342900">
              <a:buFont typeface="Arial" panose="020B0604020202020204" pitchFamily="34" charset="0"/>
              <a:buChar char="•"/>
            </a:pPr>
            <a:r>
              <a:rPr lang="en-US" sz="1200" dirty="0" smtClean="0">
                <a:latin typeface="Arial" pitchFamily="34" charset="0"/>
                <a:cs typeface="Arial" pitchFamily="34" charset="0"/>
              </a:rPr>
              <a:t>Cannot run </a:t>
            </a:r>
            <a:r>
              <a:rPr lang="en-US" sz="1200" dirty="0" err="1" smtClean="0">
                <a:latin typeface="Arial" pitchFamily="34" charset="0"/>
                <a:cs typeface="Arial" pitchFamily="34" charset="0"/>
              </a:rPr>
              <a:t>parpool</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14</a:t>
            </a:fld>
            <a:endParaRPr lang="en-US"/>
          </a:p>
        </p:txBody>
      </p:sp>
    </p:spTree>
    <p:extLst>
      <p:ext uri="{BB962C8B-B14F-4D97-AF65-F5344CB8AC3E}">
        <p14:creationId xmlns:p14="http://schemas.microsoft.com/office/powerpoint/2010/main" val="351863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15</a:t>
            </a:fld>
            <a:endParaRPr lang="en-US"/>
          </a:p>
        </p:txBody>
      </p:sp>
    </p:spTree>
    <p:extLst>
      <p:ext uri="{BB962C8B-B14F-4D97-AF65-F5344CB8AC3E}">
        <p14:creationId xmlns:p14="http://schemas.microsoft.com/office/powerpoint/2010/main" val="338088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parameters set with </a:t>
            </a:r>
            <a:r>
              <a:rPr lang="en-US" sz="1200" kern="1200" dirty="0" err="1" smtClean="0">
                <a:solidFill>
                  <a:schemeClr val="tx1"/>
                </a:solidFill>
                <a:effectLst/>
                <a:latin typeface="+mn-lt"/>
                <a:ea typeface="+mn-ea"/>
                <a:cs typeface="+mn-cs"/>
              </a:rPr>
              <a:t>ClusterInfo</a:t>
            </a:r>
            <a:r>
              <a:rPr lang="en-US" sz="1200" kern="1200" dirty="0" smtClean="0">
                <a:solidFill>
                  <a:schemeClr val="tx1"/>
                </a:solidFill>
                <a:effectLst/>
                <a:latin typeface="+mn-lt"/>
                <a:ea typeface="+mn-ea"/>
                <a:cs typeface="+mn-cs"/>
              </a:rPr>
              <a:t> will be persistent between MATLAB sessions</a:t>
            </a:r>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16</a:t>
            </a:fld>
            <a:endParaRPr lang="en-US"/>
          </a:p>
        </p:txBody>
      </p:sp>
    </p:spTree>
    <p:extLst>
      <p:ext uri="{BB962C8B-B14F-4D97-AF65-F5344CB8AC3E}">
        <p14:creationId xmlns:p14="http://schemas.microsoft.com/office/powerpoint/2010/main" val="258798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parameters set with </a:t>
            </a:r>
            <a:r>
              <a:rPr lang="en-US" sz="1200" kern="1200" dirty="0" err="1" smtClean="0">
                <a:solidFill>
                  <a:schemeClr val="tx1"/>
                </a:solidFill>
                <a:effectLst/>
                <a:latin typeface="+mn-lt"/>
                <a:ea typeface="+mn-ea"/>
                <a:cs typeface="+mn-cs"/>
              </a:rPr>
              <a:t>ClusterInfo</a:t>
            </a:r>
            <a:r>
              <a:rPr lang="en-US" sz="1200" kern="1200" dirty="0" smtClean="0">
                <a:solidFill>
                  <a:schemeClr val="tx1"/>
                </a:solidFill>
                <a:effectLst/>
                <a:latin typeface="+mn-lt"/>
                <a:ea typeface="+mn-ea"/>
                <a:cs typeface="+mn-cs"/>
              </a:rPr>
              <a:t> will be persistent between MATLAB sessions</a:t>
            </a:r>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17</a:t>
            </a:fld>
            <a:endParaRPr lang="en-US"/>
          </a:p>
        </p:txBody>
      </p:sp>
    </p:spTree>
    <p:extLst>
      <p:ext uri="{BB962C8B-B14F-4D97-AF65-F5344CB8AC3E}">
        <p14:creationId xmlns:p14="http://schemas.microsoft.com/office/powerpoint/2010/main" val="25879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 We do not want to say that this is going to be released in R2012b. </a:t>
            </a:r>
          </a:p>
          <a:p>
            <a:endParaRPr lang="en-US" dirty="0"/>
          </a:p>
          <a:p>
            <a:r>
              <a:rPr lang="en-US" baseline="0" dirty="0" smtClean="0"/>
              <a:t>Key Points: </a:t>
            </a:r>
          </a:p>
          <a:p>
            <a:pPr marL="228584" indent="-228584">
              <a:buAutoNum type="arabicPeriod"/>
            </a:pPr>
            <a:r>
              <a:rPr lang="en-US" baseline="0" dirty="0" smtClean="0"/>
              <a:t>HPC on Cloud is possible – it is not longer a pipe-dream. Amazon now offers high-end EC2 instances geared towards high-performance computing. </a:t>
            </a:r>
          </a:p>
          <a:p>
            <a:pPr marL="228584" indent="-228584">
              <a:buAutoNum type="arabicPeriod"/>
            </a:pPr>
            <a:endParaRPr lang="en-US" baseline="0" dirty="0" smtClean="0"/>
          </a:p>
          <a:p>
            <a:pPr marL="228584" indent="-228584" defTabSz="914334">
              <a:buFontTx/>
              <a:buAutoNum type="arabicPeriod"/>
              <a:defRPr/>
            </a:pPr>
            <a:r>
              <a:rPr lang="en-US" baseline="0" dirty="0" smtClean="0"/>
              <a:t>We are actively working towards an offering that would let users launch MATLAB and Simulink computations on these Amazon EC2 instances using our parallel computing products. </a:t>
            </a:r>
          </a:p>
          <a:p>
            <a:pPr marL="228584" indent="-228584" defTabSz="914334">
              <a:buFontTx/>
              <a:buAutoNum type="arabicPeriod"/>
              <a:defRPr/>
            </a:pPr>
            <a:r>
              <a:rPr lang="en-US" baseline="0" dirty="0" smtClean="0"/>
              <a:t>Organizations or Users that need additional computing resources to supplement in-house resources or do not have the budget to make significant investments in hardware and software to meet unpredictable and transient demand for computing resources would find this very useful.</a:t>
            </a:r>
          </a:p>
          <a:p>
            <a:pPr marL="228584" indent="-228584">
              <a:buAutoNum type="arabicPeriod"/>
            </a:pPr>
            <a:endParaRPr lang="en-US" baseline="0" dirty="0" smtClean="0"/>
          </a:p>
          <a:p>
            <a:pPr marL="228584" indent="-228584">
              <a:buAutoNum type="arabicPeriod"/>
            </a:pPr>
            <a:r>
              <a:rPr lang="en-US" baseline="0" dirty="0" smtClean="0"/>
              <a:t>Our offering that does (or will do) three things: </a:t>
            </a:r>
          </a:p>
          <a:p>
            <a:pPr marL="685751" lvl="1" indent="-228584">
              <a:buAutoNum type="arabicPeriod"/>
            </a:pPr>
            <a:r>
              <a:rPr lang="en-US" baseline="0" dirty="0" smtClean="0"/>
              <a:t>Provide access to compute resources when users want</a:t>
            </a:r>
          </a:p>
          <a:p>
            <a:pPr marL="685751" lvl="1" indent="-228584">
              <a:buAutoNum type="arabicPeriod"/>
            </a:pPr>
            <a:r>
              <a:rPr lang="en-US" baseline="0" dirty="0" smtClean="0"/>
              <a:t>Simplifies and accelerates the setup</a:t>
            </a:r>
          </a:p>
          <a:p>
            <a:pPr marL="685751" lvl="1" indent="-228584">
              <a:buAutoNum type="arabicPeriod"/>
            </a:pPr>
            <a:r>
              <a:rPr lang="en-US" baseline="0" dirty="0" smtClean="0"/>
              <a:t>User interaction model is preserved</a:t>
            </a:r>
          </a:p>
          <a:p>
            <a:pPr lvl="1"/>
            <a:endParaRPr lang="en-US" dirty="0"/>
          </a:p>
          <a:p>
            <a:pPr lvl="1"/>
            <a:r>
              <a:rPr lang="en-US" dirty="0"/>
              <a:t>We have created a MathWorks Cloud Center web application that greatly accelerates and simplifies how users configure and start Amazon EC2 resources to run MATLAB Distributed Computing Server workers. </a:t>
            </a:r>
          </a:p>
          <a:p>
            <a:pPr lvl="1"/>
            <a:r>
              <a:rPr lang="en-US" dirty="0"/>
              <a:t>Within 15-minutes you can have a cluster of 32, 64 workers setup for you. Once a MATLAB cluster has been started on EC2, users interact with it using Parallel Computing Toolbox just as they would with any other cluster.</a:t>
            </a:r>
            <a:endParaRPr lang="en-US" baseline="0" dirty="0" smtClean="0"/>
          </a:p>
        </p:txBody>
      </p:sp>
      <p:sp>
        <p:nvSpPr>
          <p:cNvPr id="4" name="Slide Number Placeholder 3"/>
          <p:cNvSpPr>
            <a:spLocks noGrp="1"/>
          </p:cNvSpPr>
          <p:nvPr>
            <p:ph type="sldNum" sz="quarter" idx="10"/>
          </p:nvPr>
        </p:nvSpPr>
        <p:spPr/>
        <p:txBody>
          <a:bodyPr/>
          <a:lstStyle/>
          <a:p>
            <a:fld id="{AD73B8C3-A209-4A55-9261-22C2A02B3159}" type="slidenum">
              <a:rPr lang="en-US" smtClean="0"/>
              <a:pPr/>
              <a:t>18</a:t>
            </a:fld>
            <a:endParaRPr lang="en-US"/>
          </a:p>
        </p:txBody>
      </p:sp>
    </p:spTree>
    <p:extLst>
      <p:ext uri="{BB962C8B-B14F-4D97-AF65-F5344CB8AC3E}">
        <p14:creationId xmlns:p14="http://schemas.microsoft.com/office/powerpoint/2010/main" val="116947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23</a:t>
            </a:fld>
            <a:endParaRPr lang="en-US"/>
          </a:p>
        </p:txBody>
      </p:sp>
    </p:spTree>
    <p:extLst>
      <p:ext uri="{BB962C8B-B14F-4D97-AF65-F5344CB8AC3E}">
        <p14:creationId xmlns:p14="http://schemas.microsoft.com/office/powerpoint/2010/main" val="288564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Den Wissenschaftlern in Baden-Württemberg stehen moderne/aktuelle HPC-Systeme aller Leistungsklassen zur Verfügung. </a:t>
            </a:r>
          </a:p>
          <a:p>
            <a:r>
              <a:rPr lang="de-DE" dirty="0" smtClean="0"/>
              <a:t>Die TIER 0 und TIER 1 Ebene stellen die höchste Leistungsklasse dar, die für hochparallele Spezialanwendungen oder für große Wissenschaftliche Projekte mit hohem Leistungsbedarf zur Verfügung stehen. </a:t>
            </a:r>
          </a:p>
          <a:p>
            <a:r>
              <a:rPr lang="de-DE" dirty="0" smtClean="0"/>
              <a:t>Die TIER 2 Ebene stellt das Bindeglied zwischen der Einstiegklasse in das Hochleistungsrechen (TIER 3) und dem höchstleistungsrechnen dar. </a:t>
            </a:r>
          </a:p>
          <a:p>
            <a:endParaRPr lang="de-DE" dirty="0"/>
          </a:p>
        </p:txBody>
      </p:sp>
      <p:sp>
        <p:nvSpPr>
          <p:cNvPr id="4" name="Fußzeilenplatzhalter 3"/>
          <p:cNvSpPr>
            <a:spLocks noGrp="1"/>
          </p:cNvSpPr>
          <p:nvPr>
            <p:ph type="ftr" sz="quarter" idx="10"/>
          </p:nvPr>
        </p:nvSpPr>
        <p:spPr/>
        <p:txBody>
          <a:bodyPr/>
          <a:lstStyle/>
          <a:p>
            <a:pPr>
              <a:defRPr/>
            </a:pPr>
            <a:r>
              <a:rPr lang="de-DE" smtClean="0">
                <a:solidFill>
                  <a:prstClr val="black"/>
                </a:solidFill>
              </a:rPr>
              <a:t>Prof. Max Mustermann – Präsentationstitel</a:t>
            </a:r>
            <a:endParaRPr lang="de-DE">
              <a:solidFill>
                <a:prstClr val="black"/>
              </a:solidFill>
            </a:endParaRPr>
          </a:p>
        </p:txBody>
      </p:sp>
      <p:sp>
        <p:nvSpPr>
          <p:cNvPr id="5" name="Foliennummernplatzhalter 4"/>
          <p:cNvSpPr>
            <a:spLocks noGrp="1"/>
          </p:cNvSpPr>
          <p:nvPr>
            <p:ph type="sldNum" sz="quarter" idx="11"/>
          </p:nvPr>
        </p:nvSpPr>
        <p:spPr/>
        <p:txBody>
          <a:bodyPr/>
          <a:lstStyle/>
          <a:p>
            <a:pPr>
              <a:defRPr/>
            </a:pPr>
            <a:fld id="{BEF8D321-9E65-4B56-B343-5E22922FBCAA}" type="slidenum">
              <a:rPr lang="de-DE" smtClean="0">
                <a:solidFill>
                  <a:prstClr val="black"/>
                </a:solidFill>
              </a:rPr>
              <a:pPr>
                <a:defRPr/>
              </a:pPr>
              <a:t>2</a:t>
            </a:fld>
            <a:endParaRPr lang="de-DE">
              <a:solidFill>
                <a:prstClr val="black"/>
              </a:solidFill>
            </a:endParaRPr>
          </a:p>
        </p:txBody>
      </p:sp>
    </p:spTree>
    <p:extLst>
      <p:ext uri="{BB962C8B-B14F-4D97-AF65-F5344CB8AC3E}">
        <p14:creationId xmlns:p14="http://schemas.microsoft.com/office/powerpoint/2010/main" val="346736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bwGRiD</a:t>
            </a:r>
            <a:r>
              <a:rPr lang="en-US" sz="1200" kern="1200" dirty="0" smtClean="0">
                <a:solidFill>
                  <a:schemeClr val="tx1"/>
                </a:solidFill>
                <a:effectLst/>
                <a:latin typeface="+mn-lt"/>
                <a:ea typeface="+mn-ea"/>
                <a:cs typeface="+mn-cs"/>
              </a:rPr>
              <a:t> was the name of the concept and the grid clusters on Tier 3.</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bwHPC</a:t>
            </a:r>
            <a:r>
              <a:rPr lang="en-US" sz="1200" kern="1200" dirty="0" smtClean="0">
                <a:solidFill>
                  <a:schemeClr val="tx1"/>
                </a:solidFill>
                <a:effectLst/>
                <a:latin typeface="+mn-lt"/>
                <a:ea typeface="+mn-ea"/>
                <a:cs typeface="+mn-cs"/>
              </a:rPr>
              <a:t> is the HPC concept for the state (for all Tiers 0-3), but the clusters are called different. On Tier 3 they are called </a:t>
            </a:r>
            <a:r>
              <a:rPr lang="en-US" sz="1200" kern="1200" dirty="0" err="1" smtClean="0">
                <a:solidFill>
                  <a:schemeClr val="tx1"/>
                </a:solidFill>
                <a:effectLst/>
                <a:latin typeface="+mn-lt"/>
                <a:ea typeface="+mn-ea"/>
                <a:cs typeface="+mn-cs"/>
              </a:rPr>
              <a:t>bwClusters</a:t>
            </a:r>
            <a:r>
              <a:rPr lang="en-US" sz="1200" kern="1200" dirty="0" smtClean="0">
                <a:solidFill>
                  <a:schemeClr val="tx1"/>
                </a:solidFill>
                <a:effectLst/>
                <a:latin typeface="+mn-lt"/>
                <a:ea typeface="+mn-ea"/>
                <a:cs typeface="+mn-cs"/>
              </a:rPr>
              <a:t> (not a grid anymore), which could be seen as the successors of the </a:t>
            </a:r>
            <a:r>
              <a:rPr lang="en-US" sz="1200" kern="1200" dirty="0" err="1" smtClean="0">
                <a:solidFill>
                  <a:schemeClr val="tx1"/>
                </a:solidFill>
                <a:effectLst/>
                <a:latin typeface="+mn-lt"/>
                <a:ea typeface="+mn-ea"/>
                <a:cs typeface="+mn-cs"/>
              </a:rPr>
              <a:t>bwGRiD</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bwUniCluster is the universal / general purpose cluster, the </a:t>
            </a:r>
            <a:r>
              <a:rPr lang="en-US" sz="1200" kern="1200" dirty="0" err="1" smtClean="0">
                <a:solidFill>
                  <a:schemeClr val="tx1"/>
                </a:solidFill>
                <a:effectLst/>
                <a:latin typeface="+mn-lt"/>
                <a:ea typeface="+mn-ea"/>
                <a:cs typeface="+mn-cs"/>
              </a:rPr>
              <a:t>bwForClusters</a:t>
            </a:r>
            <a:r>
              <a:rPr lang="en-US" sz="1200" kern="1200" dirty="0" smtClean="0">
                <a:solidFill>
                  <a:schemeClr val="tx1"/>
                </a:solidFill>
                <a:effectLst/>
                <a:latin typeface="+mn-lt"/>
                <a:ea typeface="+mn-ea"/>
                <a:cs typeface="+mn-cs"/>
              </a:rPr>
              <a:t> are research clusters for the specified areas. Tier 3 clusters are "HPC Enablers".</a:t>
            </a:r>
          </a:p>
          <a:p>
            <a:endParaRPr lang="de-DE" dirty="0" smtClean="0"/>
          </a:p>
          <a:p>
            <a:r>
              <a:rPr lang="de-DE" dirty="0" smtClean="0"/>
              <a:t>bwHPC is the Strategy for HPC in the state of BW</a:t>
            </a:r>
          </a:p>
          <a:p>
            <a:r>
              <a:rPr lang="de-DE" dirty="0" smtClean="0"/>
              <a:t>bwHPC-C5 are the federated user and IT support activities for bwHPC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C5: </a:t>
            </a:r>
            <a:r>
              <a:rPr lang="en-US" dirty="0" smtClean="0">
                <a:solidFill>
                  <a:srgbClr val="000000"/>
                </a:solidFill>
              </a:rPr>
              <a:t>Coordinated Compute Cluster Competence Centers</a:t>
            </a:r>
            <a:endParaRPr lang="en-US" dirty="0" smtClean="0"/>
          </a:p>
          <a:p>
            <a:endParaRPr lang="de-DE" dirty="0" smtClean="0"/>
          </a:p>
          <a:p>
            <a:r>
              <a:rPr lang="de-DE" dirty="0" smtClean="0"/>
              <a:t>bwForCluster are  research cluster</a:t>
            </a:r>
          </a:p>
          <a:p>
            <a:r>
              <a:rPr lang="de-DE" dirty="0" smtClean="0"/>
              <a:t>bwUniCluster is the universal cluster</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3</a:t>
            </a:fld>
            <a:endParaRPr lang="en-US"/>
          </a:p>
        </p:txBody>
      </p:sp>
    </p:spTree>
    <p:extLst>
      <p:ext uri="{BB962C8B-B14F-4D97-AF65-F5344CB8AC3E}">
        <p14:creationId xmlns:p14="http://schemas.microsoft.com/office/powerpoint/2010/main" val="316934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4</a:t>
            </a:fld>
            <a:endParaRPr lang="en-US"/>
          </a:p>
        </p:txBody>
      </p:sp>
    </p:spTree>
    <p:extLst>
      <p:ext uri="{BB962C8B-B14F-4D97-AF65-F5344CB8AC3E}">
        <p14:creationId xmlns:p14="http://schemas.microsoft.com/office/powerpoint/2010/main" val="376592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The MathWorks</a:t>
            </a:r>
          </a:p>
        </p:txBody>
      </p:sp>
      <p:sp>
        <p:nvSpPr>
          <p:cNvPr id="7" name="Rectangle 7"/>
          <p:cNvSpPr>
            <a:spLocks noGrp="1" noChangeArrowheads="1"/>
          </p:cNvSpPr>
          <p:nvPr>
            <p:ph type="sldNum" sz="quarter" idx="5"/>
          </p:nvPr>
        </p:nvSpPr>
        <p:spPr>
          <a:ln/>
        </p:spPr>
        <p:txBody>
          <a:bodyPr/>
          <a:lstStyle/>
          <a:p>
            <a:fld id="{76FD919E-0B7A-4650-BF91-C70AE9BCA1AC}" type="slidenum">
              <a:rPr lang="en-US"/>
              <a:pPr/>
              <a:t>6</a:t>
            </a:fld>
            <a:endParaRPr lang="en-US" dirty="0"/>
          </a:p>
        </p:txBody>
      </p:sp>
      <p:sp>
        <p:nvSpPr>
          <p:cNvPr id="323586" name="Rectangle 2"/>
          <p:cNvSpPr>
            <a:spLocks noGrp="1" noRot="1" noChangeAspect="1" noChangeArrowheads="1" noTextEdit="1"/>
          </p:cNvSpPr>
          <p:nvPr>
            <p:ph type="sldImg"/>
          </p:nvPr>
        </p:nvSpPr>
        <p:spPr>
          <a:xfrm>
            <a:off x="1171575" y="698500"/>
            <a:ext cx="4640263" cy="3479800"/>
          </a:xfrm>
          <a:ln/>
        </p:spPr>
      </p:sp>
      <p:sp>
        <p:nvSpPr>
          <p:cNvPr id="323587" name="Rectangle 3"/>
          <p:cNvSpPr>
            <a:spLocks noGrp="1" noChangeArrowheads="1"/>
          </p:cNvSpPr>
          <p:nvPr>
            <p:ph type="body" idx="1"/>
          </p:nvPr>
        </p:nvSpPr>
        <p:spPr>
          <a:xfrm>
            <a:off x="913548" y="4411370"/>
            <a:ext cx="5140119" cy="4872330"/>
          </a:xfrm>
        </p:spPr>
        <p:txBody>
          <a:bodyPr/>
          <a:lstStyle/>
          <a:p>
            <a:r>
              <a:rPr lang="en-US" dirty="0" smtClean="0"/>
              <a:t>So what is MATLAB?  MATLAB is an interactive development environment as</a:t>
            </a:r>
            <a:r>
              <a:rPr lang="en-US" baseline="0" dirty="0" smtClean="0"/>
              <a:t> well</a:t>
            </a:r>
            <a:r>
              <a:rPr lang="en-US" dirty="0" smtClean="0"/>
              <a:t> a technical computing language.  This means you can</a:t>
            </a:r>
            <a:r>
              <a:rPr lang="en-US" baseline="0" dirty="0" smtClean="0"/>
              <a:t> use </a:t>
            </a:r>
            <a:r>
              <a:rPr lang="en-US" dirty="0" smtClean="0"/>
              <a:t>a graphical point and click interface, OR</a:t>
            </a:r>
            <a:r>
              <a:rPr lang="en-US" baseline="0" dirty="0" smtClean="0"/>
              <a:t> a programmatic textual interface to perform your complex data analysis and </a:t>
            </a:r>
            <a:r>
              <a:rPr lang="en-US" baseline="0" dirty="0" err="1" smtClean="0"/>
              <a:t>visualisation</a:t>
            </a:r>
            <a:r>
              <a:rPr lang="en-US" baseline="0" dirty="0" smtClean="0"/>
              <a:t>, as well as your algorithm  and application development.</a:t>
            </a:r>
            <a:endParaRPr lang="en-US" dirty="0" smtClean="0"/>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1F7C7D8A-F66E-4227-8D9A-FB4C778C61E3}" type="slidenum">
              <a:rPr lang="en-US" smtClean="0"/>
              <a:pPr/>
              <a:t>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marL="270997" indent="-270997"/>
            <a:endParaRPr lang="en-US" dirty="0" smtClean="0"/>
          </a:p>
        </p:txBody>
      </p:sp>
    </p:spTree>
    <p:extLst>
      <p:ext uri="{BB962C8B-B14F-4D97-AF65-F5344CB8AC3E}">
        <p14:creationId xmlns:p14="http://schemas.microsoft.com/office/powerpoint/2010/main" val="350042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6"/>
          <p:cNvSpPr txBox="1">
            <a:spLocks noGrp="1" noChangeArrowheads="1"/>
          </p:cNvSpPr>
          <p:nvPr/>
        </p:nvSpPr>
        <p:spPr bwMode="auto">
          <a:xfrm>
            <a:off x="1" y="8820668"/>
            <a:ext cx="3026674" cy="463033"/>
          </a:xfrm>
          <a:prstGeom prst="rect">
            <a:avLst/>
          </a:prstGeom>
          <a:noFill/>
          <a:ln w="9525">
            <a:noFill/>
            <a:miter lim="800000"/>
            <a:headEnd/>
            <a:tailEnd/>
          </a:ln>
        </p:spPr>
        <p:txBody>
          <a:bodyPr lIns="91413" tIns="45706" rIns="91413" bIns="45706" anchor="b"/>
          <a:lstStyle/>
          <a:p>
            <a:pPr algn="l"/>
            <a:r>
              <a:rPr lang="en-GB" sz="1200" b="0">
                <a:latin typeface="Arial" charset="0"/>
              </a:rPr>
              <a:t>The MathWorks</a:t>
            </a:r>
          </a:p>
        </p:txBody>
      </p:sp>
      <p:sp>
        <p:nvSpPr>
          <p:cNvPr id="229379" name="Rectangle 7"/>
          <p:cNvSpPr txBox="1">
            <a:spLocks noGrp="1" noChangeArrowheads="1"/>
          </p:cNvSpPr>
          <p:nvPr/>
        </p:nvSpPr>
        <p:spPr bwMode="auto">
          <a:xfrm>
            <a:off x="3958327" y="8820668"/>
            <a:ext cx="3026674" cy="463033"/>
          </a:xfrm>
          <a:prstGeom prst="rect">
            <a:avLst/>
          </a:prstGeom>
          <a:noFill/>
          <a:ln w="9525">
            <a:noFill/>
            <a:miter lim="800000"/>
            <a:headEnd/>
            <a:tailEnd/>
          </a:ln>
        </p:spPr>
        <p:txBody>
          <a:bodyPr lIns="91413" tIns="45706" rIns="91413" bIns="45706" anchor="b"/>
          <a:lstStyle/>
          <a:p>
            <a:pPr algn="r"/>
            <a:fld id="{FB1DE953-0828-4D67-932F-A9BC114951D6}" type="slidenum">
              <a:rPr lang="en-GB" sz="1200" b="0">
                <a:latin typeface="Arial" charset="0"/>
              </a:rPr>
              <a:pPr algn="r"/>
              <a:t>8</a:t>
            </a:fld>
            <a:endParaRPr lang="en-GB" sz="1200" b="0">
              <a:latin typeface="Arial" charset="0"/>
            </a:endParaRPr>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xfrm>
            <a:off x="333245" y="4083488"/>
            <a:ext cx="6390176" cy="4682705"/>
          </a:xfrm>
          <a:noFill/>
          <a:ln/>
        </p:spPr>
        <p:txBody>
          <a:bodyPr/>
          <a:lstStyle/>
          <a:p>
            <a:pPr eaLnBrk="1" hangingPunct="1"/>
            <a:r>
              <a:rPr lang="en-GB" smtClean="0">
                <a:latin typeface="Times" pitchFamily="1" charset="0"/>
              </a:rPr>
              <a:t>Parfor loops provide an easy way of converting your serial code into something that will run in distributed mode; it is a task-parallel language construct.  Parfor loops are written in the same functions as your serial code, and MATLAB will automatically run the code inside the loop on a matlabpool, if there is one running.</a:t>
            </a:r>
          </a:p>
          <a:p>
            <a:pPr eaLnBrk="1" hangingPunct="1"/>
            <a:endParaRPr lang="en-GB" smtClean="0">
              <a:latin typeface="Times" pitchFamily="1" charset="0"/>
            </a:endParaRPr>
          </a:p>
          <a:p>
            <a:pPr eaLnBrk="1" hangingPunct="1"/>
            <a:r>
              <a:rPr lang="en-GB" smtClean="0">
                <a:latin typeface="Times" pitchFamily="1" charset="0"/>
              </a:rPr>
              <a:t>You can start up additional MATLAB sessions using the matlabpool command.  These additional MATLAB sessions may reside on your cluster, or even on your local machine.  You can think of the matlabpool as being a bit like being able to connect to many different printers on your PC.  </a:t>
            </a:r>
          </a:p>
          <a:p>
            <a:pPr eaLnBrk="1" hangingPunct="1"/>
            <a:endParaRPr lang="en-GB" smtClean="0">
              <a:latin typeface="Times" pitchFamily="1" charset="0"/>
            </a:endParaRPr>
          </a:p>
          <a:p>
            <a:pPr eaLnBrk="1" hangingPunct="1"/>
            <a:r>
              <a:rPr lang="en-GB" smtClean="0">
                <a:latin typeface="Times" pitchFamily="1" charset="0"/>
              </a:rPr>
              <a:t>M-Lint analysis now works on parfor loops, making it easier for you to identify if your existing “for” loops can simply be modified to “parfor” with no additional changes.  </a:t>
            </a:r>
          </a:p>
          <a:p>
            <a:pPr eaLnBrk="1" hangingPunct="1"/>
            <a:endParaRPr lang="en-GB" smtClean="0">
              <a:latin typeface="Times" pitchFamily="1" charset="0"/>
            </a:endParaRPr>
          </a:p>
          <a:p>
            <a:pPr eaLnBrk="1" hangingPunct="1"/>
            <a:r>
              <a:rPr lang="en-GB" smtClean="0">
                <a:latin typeface="Times" pitchFamily="1" charset="0"/>
              </a:rPr>
              <a:t>The MathWorks have introduced a new keyword into the MATLAB language: parfor, or parallel for loop.  A parfor will take a existing for loop and transform it into something that can run on a cluster of MATLAB sessions.  You can see on the right how easy it was to convert my Monte Carlo code into something that will run on a cluster.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A7D87C66-6009-4913-B1A6-9BE3DE09FEF1}" type="slidenum">
              <a:rPr lang="en-US" smtClean="0"/>
              <a:pPr/>
              <a:t>9</a:t>
            </a:fld>
            <a:endParaRPr lang="en-US" smtClean="0"/>
          </a:p>
        </p:txBody>
      </p:sp>
      <p:sp>
        <p:nvSpPr>
          <p:cNvPr id="356355" name="Rectangle 2"/>
          <p:cNvSpPr>
            <a:spLocks noGrp="1" noRot="1" noChangeAspect="1" noChangeArrowheads="1" noTextEdit="1"/>
          </p:cNvSpPr>
          <p:nvPr>
            <p:ph type="sldImg"/>
          </p:nvPr>
        </p:nvSpPr>
        <p:spPr>
          <a:xfrm>
            <a:off x="1176338" y="696913"/>
            <a:ext cx="4638675" cy="3479800"/>
          </a:xfrm>
          <a:ln/>
        </p:spPr>
      </p:sp>
      <p:sp>
        <p:nvSpPr>
          <p:cNvPr id="356356" name="Rectangle 3"/>
          <p:cNvSpPr>
            <a:spLocks noGrp="1" noChangeArrowheads="1"/>
          </p:cNvSpPr>
          <p:nvPr>
            <p:ph type="body" idx="1"/>
          </p:nvPr>
        </p:nvSpPr>
        <p:spPr>
          <a:xfrm>
            <a:off x="929721" y="4408150"/>
            <a:ext cx="5125566" cy="4179276"/>
          </a:xfrm>
          <a:noFill/>
          <a:ln/>
        </p:spPr>
        <p:txBody>
          <a:bodyPr>
            <a:normAutofit fontScale="40000" lnSpcReduction="20000"/>
          </a:bodyPr>
          <a:lstStyle/>
          <a:p>
            <a:pPr eaLnBrk="1" hangingPunct="1"/>
            <a:r>
              <a:rPr lang="en-US" b="1" dirty="0" smtClean="0"/>
              <a:t>Primary Industry: </a:t>
            </a:r>
            <a:r>
              <a:rPr lang="en-US" b="0" dirty="0" smtClean="0"/>
              <a:t>Biotech and Pharmaceutical</a:t>
            </a:r>
          </a:p>
          <a:p>
            <a:pPr eaLnBrk="1" hangingPunct="1"/>
            <a:r>
              <a:rPr lang="en-US" b="1" dirty="0" smtClean="0"/>
              <a:t>Secondary</a:t>
            </a:r>
            <a:r>
              <a:rPr lang="en-US" b="1" baseline="0" dirty="0" smtClean="0"/>
              <a:t> Industries: </a:t>
            </a:r>
            <a:r>
              <a:rPr lang="en-US" b="0" baseline="0" dirty="0" smtClean="0"/>
              <a:t>Academia</a:t>
            </a:r>
            <a:endParaRPr lang="en-US" b="0" dirty="0" smtClean="0"/>
          </a:p>
          <a:p>
            <a:pPr defTabSz="929283">
              <a:defRPr/>
            </a:pPr>
            <a:r>
              <a:rPr lang="en-US" b="1" dirty="0" smtClean="0"/>
              <a:t>Product Capabilities: </a:t>
            </a:r>
            <a:r>
              <a:rPr lang="en-US" b="0" dirty="0" smtClean="0"/>
              <a:t>Data Analysis, Mathematical Modeling, Parallel Computing</a:t>
            </a:r>
          </a:p>
          <a:p>
            <a:pPr eaLnBrk="1" hangingPunct="1"/>
            <a:r>
              <a:rPr lang="en-US" b="1" dirty="0" smtClean="0"/>
              <a:t>Applications: </a:t>
            </a:r>
            <a:r>
              <a:rPr lang="en-US" b="0" dirty="0" smtClean="0"/>
              <a:t>Computational Biology</a:t>
            </a:r>
          </a:p>
          <a:p>
            <a:pPr defTabSz="929283">
              <a:defRPr/>
            </a:pPr>
            <a:r>
              <a:rPr lang="en-US" b="1" dirty="0" smtClean="0"/>
              <a:t>Products Used: </a:t>
            </a:r>
            <a:r>
              <a:rPr lang="en-US" b="0" dirty="0" smtClean="0"/>
              <a:t>MATLAB,</a:t>
            </a:r>
            <a:r>
              <a:rPr lang="en-US" b="0" baseline="0" dirty="0" smtClean="0"/>
              <a:t> MATLAB Distributed Computing Server, Neural Network Toolbox, Parallel Computing Toolbox</a:t>
            </a:r>
            <a:endParaRPr lang="en-US" b="0" dirty="0" smtClean="0"/>
          </a:p>
          <a:p>
            <a:pPr defTabSz="929283">
              <a:defRPr/>
            </a:pPr>
            <a:r>
              <a:rPr lang="en-US" b="1" dirty="0" smtClean="0"/>
              <a:t>Country: </a:t>
            </a:r>
            <a:r>
              <a:rPr lang="en-US" b="0" dirty="0" smtClean="0"/>
              <a:t>Sweden</a:t>
            </a:r>
            <a:endParaRPr lang="en-US" b="0" i="0" dirty="0" smtClean="0">
              <a:latin typeface="Verdana" pitchFamily="34" charset="0"/>
            </a:endParaRPr>
          </a:p>
          <a:p>
            <a:pPr eaLnBrk="1" hangingPunct="1"/>
            <a:endParaRPr lang="en-US" dirty="0" smtClean="0">
              <a:latin typeface="Verdana" pitchFamily="34" charset="0"/>
            </a:endParaRPr>
          </a:p>
          <a:p>
            <a:r>
              <a:rPr lang="en-US" b="1" dirty="0" smtClean="0"/>
              <a:t>Lund University Develops an Artificial Neural Network for Matching Heart Transplant Donors with Recipients </a:t>
            </a:r>
          </a:p>
          <a:p>
            <a:r>
              <a:rPr lang="en-US" dirty="0" smtClean="0"/>
              <a:t>A heart transplant recipient’s survival depends on dozens of variables, including the weight, gender, age, and blood type of both donor and recipient, and the ischemic time— or the time during a transplant when there is no blood flow to the organ. </a:t>
            </a:r>
          </a:p>
          <a:p>
            <a:endParaRPr lang="en-US" dirty="0" smtClean="0"/>
          </a:p>
          <a:p>
            <a:r>
              <a:rPr lang="en-US" dirty="0" smtClean="0"/>
              <a:t>To better understand transplant risk factors and improve patient outcomes, researchers at Lund University and </a:t>
            </a:r>
            <a:r>
              <a:rPr lang="en-US" dirty="0" err="1" smtClean="0"/>
              <a:t>Skåne</a:t>
            </a:r>
            <a:r>
              <a:rPr lang="en-US" dirty="0" smtClean="0"/>
              <a:t> University Hospital in Sweden use artificial neural networks (ANNs) to explore the complex nonlinear relationships among multiple variables. The ANN models are trained using donor and recipient data obtained from two global databases: the International Society for Heart and Lung Transplantation (ISHLT) registry and the Nordic Thoracic Transplantation Database (NTTD). The Lund researchers accelerated the training and simulation of their ANNs by using MATLAB, Neural Network Toolbox, and MathWorks parallel computing products. </a:t>
            </a:r>
          </a:p>
          <a:p>
            <a:endParaRPr lang="en-US" dirty="0" smtClean="0"/>
          </a:p>
          <a:p>
            <a:r>
              <a:rPr lang="en-US" dirty="0" smtClean="0"/>
              <a:t>“Many of the techniques we use are computer-intensive and time-consuming,” says Dr. Johan Nilsson, Associate Professor in the Division of Cardiothoracic Surgery at Lund University. “We used Parallel Computing Toolbox with MATLAB Distributed Computing Server to distribute the work on a 56-processor cluster. This enabled us to rapidly identify an optimal neural network configuration using MATLAB and Neural Network Toolbox, train the network using data from the transplantation databases, and then run simulations to analyze risk factors and survival rates.” </a:t>
            </a:r>
          </a:p>
          <a:p>
            <a:endParaRPr lang="en-US" dirty="0" smtClean="0"/>
          </a:p>
          <a:p>
            <a:pPr eaLnBrk="1" hangingPunct="1"/>
            <a:r>
              <a:rPr lang="en-US" b="1" dirty="0" smtClean="0"/>
              <a:t>The Challenge</a:t>
            </a:r>
          </a:p>
          <a:p>
            <a:r>
              <a:rPr lang="en-US" dirty="0" smtClean="0"/>
              <a:t>Understanding how various risk factors affect survival rates involved hundreds of thousands of computationally and data-intensive operations—for example, the team had to test hundreds of ANN configurations to identify the best one. An analysis of six variables requires the simulation of 30,000 different combinations. Simulating all these combinations for 50,000 patients took weeks using an open-source software package. </a:t>
            </a:r>
          </a:p>
          <a:p>
            <a:endParaRPr lang="en-US" dirty="0" smtClean="0"/>
          </a:p>
          <a:p>
            <a:r>
              <a:rPr lang="en-US" dirty="0" smtClean="0"/>
              <a:t>Nilsson and his colleagues encountered reliability problems with the software they were using, as well. “The software was unstable, which led to crashes during long, multiday simulations,” Nilsson explains. “In addition, some of the results it produced were not quite right. When we publish our findings, we need to be very sure we can trust the results.” </a:t>
            </a:r>
          </a:p>
          <a:p>
            <a:endParaRPr lang="en-US" dirty="0" smtClean="0"/>
          </a:p>
          <a:p>
            <a:pPr lvl="2" eaLnBrk="1" hangingPunct="1"/>
            <a:r>
              <a:rPr lang="en-US" i="1" dirty="0" smtClean="0">
                <a:solidFill>
                  <a:srgbClr val="C31313"/>
                </a:solidFill>
              </a:rPr>
              <a:t>“</a:t>
            </a:r>
            <a:r>
              <a:rPr lang="en-US" i="1" dirty="0" smtClean="0"/>
              <a:t>I spend a lot of time in the clinic, and don’t have the time or the technical expertise to learn, configure, and maintain software. MATLAB makes it easy for physicians like me to get work done and produce meaningful results.”</a:t>
            </a:r>
            <a:endParaRPr lang="en-US" i="1" dirty="0" smtClean="0">
              <a:solidFill>
                <a:srgbClr val="C31313"/>
              </a:solidFill>
            </a:endParaRPr>
          </a:p>
          <a:p>
            <a:pPr lvl="2" eaLnBrk="1" hangingPunct="1"/>
            <a:r>
              <a:rPr lang="en-US" i="1" dirty="0" smtClean="0">
                <a:solidFill>
                  <a:srgbClr val="C31313"/>
                </a:solidFill>
              </a:rPr>
              <a:t>- Dr. Johan Nilsso</a:t>
            </a:r>
            <a:r>
              <a:rPr lang="en-US" b="0" i="1" dirty="0" smtClean="0">
                <a:solidFill>
                  <a:srgbClr val="C31313"/>
                </a:solidFill>
              </a:rPr>
              <a:t>n, </a:t>
            </a:r>
            <a:r>
              <a:rPr lang="en-US" i="1" dirty="0" err="1" smtClean="0">
                <a:solidFill>
                  <a:schemeClr val="tx2"/>
                </a:solidFill>
                <a:ea typeface="Arial Unicode MS" pitchFamily="34" charset="-128"/>
                <a:cs typeface="Arial Unicode MS" pitchFamily="34" charset="-128"/>
              </a:rPr>
              <a:t>Skåne</a:t>
            </a:r>
            <a:r>
              <a:rPr lang="en-US" i="1" dirty="0" smtClean="0">
                <a:solidFill>
                  <a:schemeClr val="tx2"/>
                </a:solidFill>
                <a:ea typeface="Arial Unicode MS" pitchFamily="34" charset="-128"/>
                <a:cs typeface="Arial Unicode MS" pitchFamily="34" charset="-128"/>
              </a:rPr>
              <a:t> University Hospital, Lund University</a:t>
            </a:r>
            <a:endParaRPr lang="en-US" b="0" i="1" dirty="0" smtClean="0">
              <a:solidFill>
                <a:srgbClr val="C31313"/>
              </a:solidFill>
            </a:endParaRPr>
          </a:p>
          <a:p>
            <a:pPr eaLnBrk="1" hangingPunct="1"/>
            <a:endParaRPr lang="en-US" dirty="0" smtClean="0">
              <a:solidFill>
                <a:srgbClr val="C31313"/>
              </a:solidFill>
            </a:endParaRPr>
          </a:p>
          <a:p>
            <a:pPr eaLnBrk="1" hangingPunct="1"/>
            <a:r>
              <a:rPr lang="en-US" b="1" dirty="0" smtClean="0"/>
              <a:t>The Solution</a:t>
            </a:r>
          </a:p>
          <a:p>
            <a:pPr eaLnBrk="1" hangingPunct="1"/>
            <a:r>
              <a:rPr lang="en-US" dirty="0" smtClean="0"/>
              <a:t>To address the speed and reliability challenges, Lund University researchers developed their initial ANN model using MATLAB and Neural Network Toolbox. To find the optimal network configuration, they wrote MATLAB scripts that varied the number of hidden nodes used in the network for a range of weight decay (or regularization) values.</a:t>
            </a:r>
          </a:p>
          <a:p>
            <a:endParaRPr lang="en-US" dirty="0" smtClean="0"/>
          </a:p>
          <a:p>
            <a:r>
              <a:rPr lang="en-US" dirty="0" smtClean="0"/>
              <a:t>The team used Parallel Computing Toolbox and MATLAB Distributed Computing Server to accelerate the simulation of more than 200 ANN configurations. They then evaluated the results to find the best-performing configuration. </a:t>
            </a:r>
          </a:p>
          <a:p>
            <a:r>
              <a:rPr lang="en-US" dirty="0" smtClean="0"/>
              <a:t>After training the ANN using donor and recipient information from the databases, they verified the model’s accuracy by simulating outcomes for 10,000 patients that had been omitted from the training set. They then compared the results against actual survival rates.</a:t>
            </a:r>
          </a:p>
          <a:p>
            <a:endParaRPr lang="en-US" dirty="0" smtClean="0"/>
          </a:p>
          <a:p>
            <a:r>
              <a:rPr lang="en-US" dirty="0" smtClean="0"/>
              <a:t>In the next phase, the team conducted thousands of simulations in parallel to rank the 57 risk factors considered in the study for predicting long-term survival.</a:t>
            </a:r>
          </a:p>
          <a:p>
            <a:endParaRPr lang="en-US" dirty="0" smtClean="0"/>
          </a:p>
          <a:p>
            <a:r>
              <a:rPr lang="en-US" dirty="0" smtClean="0"/>
              <a:t>Using results from Monte Carlo simulations on the computer cluster and simulated annealing techniques, the researchers identified the best and worst possible donors for any particular recipient.</a:t>
            </a:r>
          </a:p>
          <a:p>
            <a:endParaRPr lang="en-US" dirty="0" smtClean="0"/>
          </a:p>
          <a:p>
            <a:r>
              <a:rPr lang="en-US" dirty="0" smtClean="0"/>
              <a:t>As a final step, the team developed an automated process that ranks the recipient waiting list to identify the best candidates for a prospective donor.</a:t>
            </a:r>
          </a:p>
          <a:p>
            <a:endParaRPr lang="en-US" dirty="0" smtClean="0"/>
          </a:p>
          <a:p>
            <a:r>
              <a:rPr lang="en-US" dirty="0" smtClean="0"/>
              <a:t>In the next major phase of the project, Lund University researchers are using the ANN to investigate the use of Human Leukocyte Antigen (HLA) genetic profiles to match donors with recipients.</a:t>
            </a:r>
          </a:p>
          <a:p>
            <a:endParaRPr lang="en-US" dirty="0" smtClean="0"/>
          </a:p>
          <a:p>
            <a:pPr eaLnBrk="1" hangingPunct="1"/>
            <a:r>
              <a:rPr lang="en-US" b="1" dirty="0" smtClean="0"/>
              <a:t>The Results</a:t>
            </a:r>
          </a:p>
          <a:p>
            <a:r>
              <a:rPr lang="en-US" dirty="0" smtClean="0"/>
              <a:t>■ </a:t>
            </a:r>
            <a:r>
              <a:rPr lang="en-US" b="1" dirty="0" smtClean="0"/>
              <a:t>Prospective five-year survival rate raised by up to 10%. </a:t>
            </a:r>
            <a:r>
              <a:rPr lang="en-US" dirty="0" smtClean="0"/>
              <a:t>“In a simulated randomized trial, the preliminary results show that the ANN model we developed using MATLAB and Neural Network Toolbox would transplant approximately 20% more patients than would have been considered using traditional selection criteria,” says Nilsson. “The prospective five-year survival rate for the ANN-selected patients was 5–10% higher than those matched with the criteria physicians use today.” </a:t>
            </a:r>
          </a:p>
          <a:p>
            <a:endParaRPr lang="en-US" dirty="0" smtClean="0"/>
          </a:p>
          <a:p>
            <a:r>
              <a:rPr lang="en-US" dirty="0" smtClean="0"/>
              <a:t>■ </a:t>
            </a:r>
            <a:r>
              <a:rPr lang="en-US" b="1" dirty="0" smtClean="0"/>
              <a:t>Network training time reduced by more than two-thirds. </a:t>
            </a:r>
            <a:r>
              <a:rPr lang="en-US" dirty="0" smtClean="0"/>
              <a:t>“Using Neural Network Toolbox and MATLAB, it took us 5 to 10 minutes to train our ANNs,” says Nilsson. “Training took 30 to 60 minutes using open-source software. That is a big difference, because we were training and evaluating hundreds of network configurations.” </a:t>
            </a:r>
          </a:p>
          <a:p>
            <a:endParaRPr lang="en-US" dirty="0" smtClean="0"/>
          </a:p>
          <a:p>
            <a:r>
              <a:rPr lang="en-US" dirty="0" smtClean="0"/>
              <a:t>■ </a:t>
            </a:r>
            <a:r>
              <a:rPr lang="en-US" b="1" dirty="0" smtClean="0"/>
              <a:t>Simulation time cut from weeks to days. </a:t>
            </a:r>
            <a:r>
              <a:rPr lang="en-US" dirty="0" smtClean="0"/>
              <a:t>“When we switched to MATLAB and MathWorks parallel computing technologies, we completed experiments that regularly took 3 to 4 weeks in about 5 days,” says Nilsson. “More importantly, the simulations were completed reliably, with no crashes.”</a:t>
            </a:r>
            <a:r>
              <a:rPr lang="en-US" b="1" dirty="0" smtClean="0"/>
              <a:t> </a:t>
            </a:r>
          </a:p>
          <a:p>
            <a:endParaRPr lang="en-US" sz="700" b="1" dirty="0">
              <a:solidFill>
                <a:srgbClr val="154F8F"/>
              </a:solidFill>
            </a:endParaRPr>
          </a:p>
          <a:p>
            <a:r>
              <a:rPr lang="en-US" i="1" dirty="0" smtClean="0"/>
              <a:t>Learn More About Lund University: www.lunduniversity.lu.se, www.med.lu.se/aicts</a:t>
            </a:r>
          </a:p>
          <a:p>
            <a:endParaRPr lang="en-US" i="1" dirty="0" smtClean="0"/>
          </a:p>
          <a:p>
            <a:r>
              <a:rPr lang="en-US" dirty="0" smtClean="0"/>
              <a:t>This project is a collaboration with: </a:t>
            </a:r>
          </a:p>
          <a:p>
            <a:r>
              <a:rPr lang="en-US" dirty="0" smtClean="0"/>
              <a:t>• The Department of Clinical Sciences Lund at Lund University and </a:t>
            </a:r>
            <a:r>
              <a:rPr lang="en-US" dirty="0" err="1" smtClean="0"/>
              <a:t>Skåne</a:t>
            </a:r>
            <a:r>
              <a:rPr lang="en-US" dirty="0" smtClean="0"/>
              <a:t> University Hospital </a:t>
            </a:r>
          </a:p>
          <a:p>
            <a:r>
              <a:rPr lang="en-US" dirty="0" smtClean="0"/>
              <a:t>• The Department of Astronomy and Theoretical Physics at Lund University </a:t>
            </a:r>
          </a:p>
          <a:p>
            <a:r>
              <a:rPr lang="en-US" dirty="0" smtClean="0"/>
              <a:t>• The Competence Center of Clinical Research at </a:t>
            </a:r>
            <a:r>
              <a:rPr lang="en-US" dirty="0" err="1" smtClean="0"/>
              <a:t>Skåne</a:t>
            </a:r>
            <a:r>
              <a:rPr lang="en-US" dirty="0" smtClean="0"/>
              <a:t> University Hospital </a:t>
            </a:r>
            <a:endParaRPr lang="en-US" sz="700" dirty="0">
              <a:solidFill>
                <a:srgbClr val="154F8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56D899E5-BFF2-48F2-93E6-5841A2343F64}" type="slidenum">
              <a:rPr lang="en-US" smtClean="0"/>
              <a:pPr/>
              <a:t>10</a:t>
            </a:fld>
            <a:endParaRPr lang="en-US" smtClean="0"/>
          </a:p>
        </p:txBody>
      </p:sp>
      <p:sp>
        <p:nvSpPr>
          <p:cNvPr id="5123" name="Rectangle 2"/>
          <p:cNvSpPr>
            <a:spLocks noGrp="1" noRot="1" noChangeAspect="1" noChangeArrowheads="1" noTextEdit="1"/>
          </p:cNvSpPr>
          <p:nvPr>
            <p:ph type="sldImg"/>
          </p:nvPr>
        </p:nvSpPr>
        <p:spPr>
          <a:xfrm>
            <a:off x="1146175" y="685800"/>
            <a:ext cx="4570413" cy="3427413"/>
          </a:xfrm>
          <a:ln/>
        </p:spPr>
      </p:sp>
      <p:sp>
        <p:nvSpPr>
          <p:cNvPr id="5124" name="Rectangle 3"/>
          <p:cNvSpPr>
            <a:spLocks noGrp="1" noChangeArrowheads="1"/>
          </p:cNvSpPr>
          <p:nvPr>
            <p:ph type="body" idx="1"/>
          </p:nvPr>
        </p:nvSpPr>
        <p:spPr>
          <a:xfrm>
            <a:off x="912814" y="4341813"/>
            <a:ext cx="5032375" cy="4116387"/>
          </a:xfrm>
          <a:noFill/>
          <a:ln/>
        </p:spPr>
        <p:txBody>
          <a:bodyPr>
            <a:normAutofit fontScale="40000" lnSpcReduction="20000"/>
          </a:bodyPr>
          <a:lstStyle/>
          <a:p>
            <a:pPr eaLnBrk="1" hangingPunct="1"/>
            <a:r>
              <a:rPr lang="en-US" b="1" dirty="0" smtClean="0">
                <a:latin typeface="Verdana" pitchFamily="34" charset="0"/>
              </a:rPr>
              <a:t>Industries: </a:t>
            </a:r>
            <a:r>
              <a:rPr lang="en-US" dirty="0">
                <a:latin typeface="Verdana" pitchFamily="34" charset="0"/>
                <a:ea typeface="Verdana" pitchFamily="34" charset="0"/>
                <a:cs typeface="Verdana" pitchFamily="34" charset="0"/>
              </a:rPr>
              <a:t>Aerospace and defense</a:t>
            </a:r>
            <a:endParaRPr lang="en-US" b="0" dirty="0" smtClean="0">
              <a:latin typeface="Verdana" pitchFamily="34" charset="0"/>
              <a:ea typeface="Verdana" pitchFamily="34" charset="0"/>
              <a:cs typeface="Verdana" pitchFamily="34" charset="0"/>
            </a:endParaRPr>
          </a:p>
          <a:p>
            <a:pPr defTabSz="914334">
              <a:defRPr/>
            </a:pPr>
            <a:r>
              <a:rPr lang="en-US" b="1" dirty="0" smtClean="0">
                <a:latin typeface="Verdana" pitchFamily="34" charset="0"/>
              </a:rPr>
              <a:t>Application Areas:</a:t>
            </a:r>
            <a:r>
              <a:rPr lang="en-US" b="0" baseline="0" dirty="0" smtClean="0">
                <a:latin typeface="Verdana" pitchFamily="34" charset="0"/>
              </a:rPr>
              <a:t> </a:t>
            </a:r>
            <a:r>
              <a:rPr lang="en-US" dirty="0"/>
              <a:t>Digital signal processing</a:t>
            </a:r>
            <a:endParaRPr lang="en-US" dirty="0">
              <a:latin typeface="Verdana" pitchFamily="34" charset="0"/>
              <a:ea typeface="Verdana" pitchFamily="34" charset="0"/>
              <a:cs typeface="Verdana" pitchFamily="34" charset="0"/>
            </a:endParaRPr>
          </a:p>
          <a:p>
            <a:pPr eaLnBrk="1" hangingPunct="1"/>
            <a:r>
              <a:rPr lang="en-US" b="1" dirty="0" smtClean="0">
                <a:latin typeface="Verdana" pitchFamily="34" charset="0"/>
              </a:rPr>
              <a:t>Capabilities</a:t>
            </a:r>
            <a:r>
              <a:rPr lang="en-US" b="0" dirty="0" smtClean="0">
                <a:latin typeface="Verdana" pitchFamily="34" charset="0"/>
              </a:rPr>
              <a:t>: </a:t>
            </a:r>
            <a:r>
              <a:rPr lang="en-US" dirty="0"/>
              <a:t>Data analysis, Algorithm development, Parallel computing</a:t>
            </a:r>
            <a:endParaRPr lang="en-US" dirty="0" smtClean="0">
              <a:latin typeface="Verdana" pitchFamily="34" charset="0"/>
              <a:ea typeface="Verdana" pitchFamily="34" charset="0"/>
              <a:cs typeface="Verdana" pitchFamily="34" charset="0"/>
            </a:endParaRPr>
          </a:p>
          <a:p>
            <a:pPr defTabSz="914334">
              <a:defRPr/>
            </a:pPr>
            <a:r>
              <a:rPr lang="en-US" b="1" dirty="0" smtClean="0">
                <a:latin typeface="Verdana" pitchFamily="34" charset="0"/>
              </a:rPr>
              <a:t>Products Used: </a:t>
            </a:r>
            <a:r>
              <a:rPr lang="en-US" dirty="0">
                <a:latin typeface="Verdana" pitchFamily="34" charset="0"/>
                <a:ea typeface="Verdana" pitchFamily="34" charset="0"/>
                <a:cs typeface="Verdana" pitchFamily="34" charset="0"/>
              </a:rPr>
              <a:t>MATLAB, </a:t>
            </a:r>
            <a:r>
              <a:rPr lang="en-US" dirty="0"/>
              <a:t>Parallel Computing Toolbox, Signal Processing Toolbox</a:t>
            </a:r>
          </a:p>
          <a:p>
            <a:pPr defTabSz="914334">
              <a:defRPr/>
            </a:pPr>
            <a:r>
              <a:rPr lang="en-US" b="1" dirty="0" smtClean="0">
                <a:latin typeface="Verdana" pitchFamily="34" charset="0"/>
              </a:rPr>
              <a:t>Country:</a:t>
            </a:r>
            <a:r>
              <a:rPr lang="en-US" b="0" baseline="0" dirty="0" smtClean="0">
                <a:latin typeface="Verdana" pitchFamily="34" charset="0"/>
              </a:rPr>
              <a:t> United States</a:t>
            </a:r>
            <a:endParaRPr lang="en-US" dirty="0" smtClean="0">
              <a:latin typeface="Verdana" pitchFamily="34" charset="0"/>
            </a:endParaRPr>
          </a:p>
          <a:p>
            <a:endParaRPr lang="en-US" b="1" dirty="0"/>
          </a:p>
          <a:p>
            <a:pPr defTabSz="914334">
              <a:defRPr/>
            </a:pPr>
            <a:r>
              <a:rPr lang="en-US" b="1" dirty="0"/>
              <a:t>NASA Langley Research Center Accelerates Acoustic Data Analysis with GPU Computing</a:t>
            </a:r>
            <a:endParaRPr lang="en-US" dirty="0"/>
          </a:p>
          <a:p>
            <a:r>
              <a:rPr lang="en-US" dirty="0"/>
              <a:t>As both air traffic and housing and business development near airports increase, reducing the noise produced by commercial aircraft during takeoff and landing continues to be a high priority. To explore and evaluate noise-reduction techniques, researchers at NASA Langley Research Center are analyzing novel aircraft designs, such as the Hybrid Wing Body (HWB).</a:t>
            </a:r>
          </a:p>
          <a:p>
            <a:r>
              <a:rPr lang="en-US" dirty="0"/>
              <a:t> </a:t>
            </a:r>
          </a:p>
          <a:p>
            <a:r>
              <a:rPr lang="en-US" dirty="0"/>
              <a:t>The engineers use MATLAB and Parallel Computing Toolbox to accelerate the processing of acoustic data on NVIDIA GPUs. </a:t>
            </a:r>
          </a:p>
          <a:p>
            <a:r>
              <a:rPr lang="en-US" dirty="0"/>
              <a:t> </a:t>
            </a:r>
          </a:p>
          <a:p>
            <a:r>
              <a:rPr lang="en-US" dirty="0"/>
              <a:t>“MATLAB replaces a much older algorithm for processing acoustic data, and Parallel Computing Toolbox accelerates the new algorithm by executing it on a GPU, with little change to the code,” says Christopher Bahr, research aerospace engineer at NASA Langley Research Center, </a:t>
            </a:r>
            <a:r>
              <a:rPr lang="en-US" dirty="0" err="1"/>
              <a:t>Aeroacoustics</a:t>
            </a:r>
            <a:r>
              <a:rPr lang="en-US" dirty="0"/>
              <a:t> Branch. “We now analyze data during the wind tunnel tests, which considerably reduces downtime.”  </a:t>
            </a:r>
          </a:p>
          <a:p>
            <a:pPr defTabSz="914334">
              <a:defRPr/>
            </a:pPr>
            <a:endParaRPr lang="en-US" sz="800" dirty="0"/>
          </a:p>
          <a:p>
            <a:r>
              <a:rPr lang="en-US" sz="800" b="1" dirty="0"/>
              <a:t>Challenge</a:t>
            </a:r>
            <a:endParaRPr lang="en-US" dirty="0"/>
          </a:p>
          <a:p>
            <a:r>
              <a:rPr lang="en-US" dirty="0"/>
              <a:t>NASA engineers use up to 126 microphones to record sounds generated by an aircraft component during wind tunnel tests. After 30 seconds, the engineers reposition the microphones and begin another 30-second recording. A single run may include up to 14 recordings. Multiple runs may be conducted at different wind tunnel speeds or with different orientations of the aircraft. A single test may comprise hundreds of runs.</a:t>
            </a:r>
          </a:p>
          <a:p>
            <a:r>
              <a:rPr lang="en-US" dirty="0"/>
              <a:t> </a:t>
            </a:r>
          </a:p>
          <a:p>
            <a:r>
              <a:rPr lang="en-US" dirty="0"/>
              <a:t>The engineers were using a legacy program written in Fortran, which took 20–40 minutes to process the approximately 2 gigabytes of data generated during each recording. The team wanted to reduce processing time so that they could identify hardware problems, as well as make on-the-fly decisions for upcoming run configurations. Further, they wanted to process the data in the facility, reducing data transfer overhead and simplifying data security procedures.</a:t>
            </a:r>
          </a:p>
          <a:p>
            <a:r>
              <a:rPr lang="en-US" dirty="0"/>
              <a:t> </a:t>
            </a:r>
          </a:p>
          <a:p>
            <a:r>
              <a:rPr lang="en-US" dirty="0"/>
              <a:t>They knew that multicore processing on a single machine would not provide the required processing speed. The team needed GPU processing to meet their requirements.” </a:t>
            </a:r>
          </a:p>
          <a:p>
            <a:endParaRPr lang="en-US" sz="800" dirty="0"/>
          </a:p>
          <a:p>
            <a:r>
              <a:rPr lang="en-US" sz="800" i="1" dirty="0"/>
              <a:t>	“</a:t>
            </a:r>
            <a:r>
              <a:rPr lang="en-US" i="1" dirty="0"/>
              <a:t>Our legacy code took up to 40 minutes to analyze a single wind tunnel test; by using MATLAB and a GPU, computation time is now under a minute. It took 30 minutes to get</a:t>
            </a:r>
            <a:endParaRPr lang="en-US" sz="1100" dirty="0"/>
          </a:p>
          <a:p>
            <a:r>
              <a:rPr lang="en-US" i="1" dirty="0"/>
              <a:t>	our MATLAB algorithm working on the GPU—no low-level CUDA programming was needed</a:t>
            </a:r>
            <a:r>
              <a:rPr lang="en-US" sz="1100" dirty="0"/>
              <a:t>.</a:t>
            </a:r>
            <a:r>
              <a:rPr lang="en-US" i="1" dirty="0" smtClean="0"/>
              <a:t>”</a:t>
            </a:r>
          </a:p>
          <a:p>
            <a:pPr lvl="2"/>
            <a:r>
              <a:rPr lang="en-US" sz="800" i="1" dirty="0"/>
              <a:t>- </a:t>
            </a:r>
            <a:r>
              <a:rPr lang="en-US" i="1" dirty="0"/>
              <a:t>Christopher Bahr, NASA</a:t>
            </a:r>
            <a:endParaRPr lang="en-US" sz="800" i="1" dirty="0"/>
          </a:p>
          <a:p>
            <a:endParaRPr lang="en-US" sz="800" dirty="0"/>
          </a:p>
          <a:p>
            <a:r>
              <a:rPr lang="en-US" sz="800" b="1" dirty="0"/>
              <a:t>Solution</a:t>
            </a:r>
            <a:endParaRPr lang="en-US" dirty="0"/>
          </a:p>
          <a:p>
            <a:r>
              <a:rPr lang="en-US" dirty="0"/>
              <a:t>NASA engineers re-implemented the old code in MATLAB and used GPU computing with Parallel Computing Toolbox to reduce processing times.</a:t>
            </a:r>
          </a:p>
          <a:p>
            <a:r>
              <a:rPr lang="en-US" dirty="0"/>
              <a:t> </a:t>
            </a:r>
          </a:p>
          <a:p>
            <a:r>
              <a:rPr lang="en-US" dirty="0"/>
              <a:t>Working in MATLAB, the engineers developed an algorithm to process the 16-bit integer data from the data acquisition system. The MATLAB algorithm converts the data to a pressure signal, breaks the signal into blocks, transforms the blocks into the frequency domain, corrects for instrumentation and filter effects, and averages across the blocks to construct a covariance matrix that provides estimates of the power common to each pair of microphones. </a:t>
            </a:r>
          </a:p>
          <a:p>
            <a:r>
              <a:rPr lang="en-US" dirty="0"/>
              <a:t> </a:t>
            </a:r>
          </a:p>
          <a:p>
            <a:r>
              <a:rPr lang="en-US" dirty="0"/>
              <a:t>The algorithm incorporates Hamming, Kaiser, and flat-top window functions from Signal Processing Toolbox™, as well as fast Fourier transforms (FFTs) and matrix multiplication operations. It was first developed for standard CPU operation.</a:t>
            </a:r>
          </a:p>
          <a:p>
            <a:r>
              <a:rPr lang="en-US" dirty="0"/>
              <a:t> </a:t>
            </a:r>
          </a:p>
          <a:p>
            <a:r>
              <a:rPr lang="en-US" dirty="0"/>
              <a:t>To verify the MATLAB implementation, the team compared the results it produced with the results produced by the legacy code, ensuring a match to within acceptable tolerances. They then updated the MATLAB code, using Parallel Computing Toolbox to transfer acoustic data to a K20 GPU and execute computationally intensive operations.</a:t>
            </a:r>
          </a:p>
          <a:p>
            <a:r>
              <a:rPr lang="en-US" dirty="0"/>
              <a:t> </a:t>
            </a:r>
          </a:p>
          <a:p>
            <a:r>
              <a:rPr lang="en-US" dirty="0"/>
              <a:t>To simplify batch processing of recordings, the engineers created a graphical interface in MATLAB for specifying algorithm options and selecting recordings to process. They developed a second interface for generating plots of results, including narrowband spectra and one-third octave band spectra plots. These plots helped assess noise source behavior and data quality, and are used to develop advanced noise suppression models.</a:t>
            </a:r>
          </a:p>
          <a:p>
            <a:r>
              <a:rPr lang="en-US" dirty="0"/>
              <a:t> </a:t>
            </a:r>
          </a:p>
          <a:p>
            <a:r>
              <a:rPr lang="en-US" dirty="0"/>
              <a:t>The team plans to develop additional advanced processing algorithms in MATLAB. These algorithms will enable them to more accurately pinpoint the source of noise during wind tunnel tests. </a:t>
            </a:r>
          </a:p>
          <a:p>
            <a:endParaRPr lang="en-US" sz="800" dirty="0"/>
          </a:p>
          <a:p>
            <a:r>
              <a:rPr lang="en-US" sz="800" b="1" dirty="0"/>
              <a:t>Results</a:t>
            </a:r>
          </a:p>
          <a:p>
            <a:pPr defTabSz="914334">
              <a:defRPr/>
            </a:pPr>
            <a:r>
              <a:rPr lang="en-US" sz="800" dirty="0"/>
              <a:t>■ </a:t>
            </a:r>
            <a:r>
              <a:rPr lang="en-US" b="1" dirty="0"/>
              <a:t>Computations completed 40 times faster. </a:t>
            </a:r>
            <a:r>
              <a:rPr lang="en-US" dirty="0"/>
              <a:t>“Our legacy code took up to 40 minutes to analyze a single wind tunnel test,” says Bahr. “The initial MATLAB implementation cut that time to 20 minutes. The addition of GPU computing with Parallel Computing Toolbox cut it to under a minute, with most of that time spent on data transfer.” </a:t>
            </a:r>
            <a:endParaRPr lang="en-US" sz="800" dirty="0"/>
          </a:p>
          <a:p>
            <a:endParaRPr lang="en-US" sz="800" dirty="0"/>
          </a:p>
          <a:p>
            <a:pPr defTabSz="914334">
              <a:defRPr/>
            </a:pPr>
            <a:r>
              <a:rPr lang="en-US" sz="800" dirty="0"/>
              <a:t>■ </a:t>
            </a:r>
            <a:r>
              <a:rPr lang="en-US" b="1" dirty="0"/>
              <a:t>Algorithm GPU-enabled in 30 minutes.</a:t>
            </a:r>
            <a:r>
              <a:rPr lang="en-US" dirty="0"/>
              <a:t> “Many operations we perform, including FFTs and matrix multiplication, are GPU-enabled MATLAB functions,” says Bahr. “Once we developed the initial MATLAB code for CPU execution, it took 30 minutes to get our algorithm working on the GPU—no low-level CUDA programming was needed.” </a:t>
            </a:r>
            <a:endParaRPr lang="en-US" sz="800" dirty="0"/>
          </a:p>
          <a:p>
            <a:endParaRPr lang="en-US" sz="800" dirty="0"/>
          </a:p>
          <a:p>
            <a:pPr defTabSz="914334">
              <a:defRPr/>
            </a:pPr>
            <a:r>
              <a:rPr lang="en-US" sz="800" dirty="0"/>
              <a:t>■ </a:t>
            </a:r>
            <a:r>
              <a:rPr lang="en-US" b="1" dirty="0"/>
              <a:t>Processing of test data accelerated.</a:t>
            </a:r>
            <a:r>
              <a:rPr lang="en-US" dirty="0"/>
              <a:t> “In the past, our data processing algorithms were too slow to process sound data in this way during wind tunnel tests,” Bahr recalls. “With MATLAB code running on the GPU, we analyze data after each recording, identify any problems with the test setup, and correct them immediately.” </a:t>
            </a:r>
          </a:p>
          <a:p>
            <a:endParaRPr lang="en-US" sz="700" i="1" dirty="0">
              <a:solidFill>
                <a:srgbClr val="154F8F"/>
              </a:solidFill>
            </a:endParaRPr>
          </a:p>
          <a:p>
            <a:r>
              <a:rPr lang="en-US" sz="200" i="1" dirty="0">
                <a:solidFill>
                  <a:srgbClr val="154F8F"/>
                </a:solidFill>
              </a:rPr>
              <a:t>Learn more about NASA Langley Research Center: </a:t>
            </a:r>
            <a:r>
              <a:rPr lang="en-US" i="1" dirty="0"/>
              <a:t>www.nasa.gov/langley </a:t>
            </a:r>
          </a:p>
          <a:p>
            <a:endParaRPr lang="en-US" i="1" dirty="0"/>
          </a:p>
        </p:txBody>
      </p:sp>
    </p:spTree>
    <p:extLst>
      <p:ext uri="{BB962C8B-B14F-4D97-AF65-F5344CB8AC3E}">
        <p14:creationId xmlns:p14="http://schemas.microsoft.com/office/powerpoint/2010/main" val="2680541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bluemesh.jpg"/>
          <p:cNvPicPr>
            <a:picLocks noChangeAspect="1"/>
          </p:cNvPicPr>
          <p:nvPr userDrawn="1"/>
        </p:nvPicPr>
        <p:blipFill>
          <a:blip r:embed="rId2" cstate="print"/>
          <a:stretch>
            <a:fillRect/>
          </a:stretch>
        </p:blipFill>
        <p:spPr>
          <a:xfrm>
            <a:off x="-2536" y="191"/>
            <a:ext cx="9145012" cy="6870191"/>
          </a:xfrm>
          <a:prstGeom prst="rect">
            <a:avLst/>
          </a:prstGeom>
        </p:spPr>
      </p:pic>
      <p:sp>
        <p:nvSpPr>
          <p:cNvPr id="21" name="Title 1"/>
          <p:cNvSpPr>
            <a:spLocks noGrp="1"/>
          </p:cNvSpPr>
          <p:nvPr>
            <p:ph type="ctrTitle"/>
          </p:nvPr>
        </p:nvSpPr>
        <p:spPr>
          <a:xfrm>
            <a:off x="685800" y="914400"/>
            <a:ext cx="7772400" cy="1828800"/>
          </a:xfrm>
        </p:spPr>
        <p:txBody>
          <a:bodyPr/>
          <a:lstStyle>
            <a:lvl1pPr algn="l">
              <a:defRPr sz="3200">
                <a:solidFill>
                  <a:schemeClr val="tx2"/>
                </a:solidFill>
              </a:defRPr>
            </a:lvl1pPr>
          </a:lstStyle>
          <a:p>
            <a:r>
              <a:rPr lang="en-US" smtClean="0"/>
              <a:t>Click to edit Master title style</a:t>
            </a:r>
            <a:endParaRPr lang="en-US" dirty="0"/>
          </a:p>
        </p:txBody>
      </p:sp>
      <p:sp>
        <p:nvSpPr>
          <p:cNvPr id="22" name="Subtitle 2"/>
          <p:cNvSpPr>
            <a:spLocks noGrp="1"/>
          </p:cNvSpPr>
          <p:nvPr>
            <p:ph type="subTitle" idx="1"/>
          </p:nvPr>
        </p:nvSpPr>
        <p:spPr>
          <a:xfrm>
            <a:off x="685800" y="3203575"/>
            <a:ext cx="7772400" cy="987425"/>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extBox 22"/>
          <p:cNvSpPr txBox="1"/>
          <p:nvPr userDrawn="1"/>
        </p:nvSpPr>
        <p:spPr>
          <a:xfrm>
            <a:off x="7226408" y="6527628"/>
            <a:ext cx="1828800" cy="246221"/>
          </a:xfrm>
          <a:prstGeom prst="rect">
            <a:avLst/>
          </a:prstGeom>
          <a:noFill/>
        </p:spPr>
        <p:txBody>
          <a:bodyPr wrap="square" rtlCol="0">
            <a:spAutoFit/>
          </a:bodyPr>
          <a:lstStyle/>
          <a:p>
            <a:r>
              <a:rPr lang="en-US" sz="1000" dirty="0" smtClean="0">
                <a:solidFill>
                  <a:schemeClr val="bg1"/>
                </a:solidFill>
                <a:latin typeface="Arial" pitchFamily="34" charset="0"/>
                <a:cs typeface="Arial" pitchFamily="34" charset="0"/>
              </a:rPr>
              <a:t>© 2014 The MathWorks, Inc.</a:t>
            </a:r>
            <a:endParaRPr lang="en-US" sz="1000" dirty="0">
              <a:solidFill>
                <a:schemeClr val="bg1"/>
              </a:solidFill>
              <a:latin typeface="Arial" pitchFamily="34" charset="0"/>
              <a:cs typeface="Arial" pitchFamily="34" charset="0"/>
            </a:endParaRPr>
          </a:p>
        </p:txBody>
      </p:sp>
      <p:cxnSp>
        <p:nvCxnSpPr>
          <p:cNvPr id="26" name="Straight Connector 25"/>
          <p:cNvCxnSpPr/>
          <p:nvPr userDrawn="1"/>
        </p:nvCxnSpPr>
        <p:spPr>
          <a:xfrm>
            <a:off x="0" y="4333875"/>
            <a:ext cx="9144000"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D06E72-7F94-9746-94B9-9D0B185D780F}" type="datetimeFigureOut">
              <a:rPr lang="de-DE" smtClean="0"/>
              <a:t>16.05.2014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20F1C50B-FA8C-1D43-B750-14359B0BDD89}" type="slidenum">
              <a:rPr lang="de-DE" smtClean="0"/>
              <a:t>‹#›</a:t>
            </a:fld>
            <a:endParaRPr lang="de-DE"/>
          </a:p>
        </p:txBody>
      </p:sp>
    </p:spTree>
    <p:extLst>
      <p:ext uri="{BB962C8B-B14F-4D97-AF65-F5344CB8AC3E}">
        <p14:creationId xmlns:p14="http://schemas.microsoft.com/office/powerpoint/2010/main" val="122803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lvl1pPr>
              <a:defRPr sz="2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077200" cy="4648200"/>
          </a:xfrm>
        </p:spPr>
        <p:txBody>
          <a:bodyPr/>
          <a:lstStyle>
            <a:lvl1pPr>
              <a:buSzPct val="75000"/>
              <a:defRPr sz="2400"/>
            </a:lvl1pPr>
            <a:lvl2pPr>
              <a:lnSpc>
                <a:spcPct val="105000"/>
              </a:lnSpc>
              <a:defRPr sz="2000"/>
            </a:lvl2pPr>
            <a:lvl3pPr>
              <a:lnSpc>
                <a:spcPct val="105000"/>
              </a:lnSpc>
              <a:buSzPct val="75000"/>
              <a:defRPr sz="1600"/>
            </a:lvl3pPr>
            <a:lvl4pPr>
              <a:lnSpc>
                <a:spcPct val="105000"/>
              </a:lnSpc>
              <a:defRPr/>
            </a:lvl4pPr>
            <a:lvl5pPr>
              <a:lnSpc>
                <a:spcPct val="105000"/>
              </a:lnSpc>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1"/>
          <p:cNvSpPr>
            <a:spLocks noGrp="1"/>
          </p:cNvSpPr>
          <p:nvPr>
            <p:ph type="title"/>
          </p:nvPr>
        </p:nvSpPr>
        <p:spPr>
          <a:xfrm>
            <a:off x="457200" y="457200"/>
            <a:ext cx="7086600" cy="990600"/>
          </a:xfrm>
        </p:spPr>
        <p:txBody>
          <a:bodyPr anchor="t" anchorCtr="0"/>
          <a:lstStyle>
            <a:lvl1pPr algn="l">
              <a:defRPr sz="2800" b="1">
                <a:solidFill>
                  <a:schemeClr val="tx2"/>
                </a:solidFill>
              </a:defRPr>
            </a:lvl1pPr>
          </a:lstStyle>
          <a:p>
            <a:r>
              <a:rPr lang="en-US" smtClean="0"/>
              <a:t>Click to edit Master title style</a:t>
            </a:r>
            <a:endParaRPr lang="en-US" dirty="0"/>
          </a:p>
        </p:txBody>
      </p:sp>
      <p:sp>
        <p:nvSpPr>
          <p:cNvPr id="11" name="Content Placeholder 2"/>
          <p:cNvSpPr>
            <a:spLocks noGrp="1"/>
          </p:cNvSpPr>
          <p:nvPr>
            <p:ph sz="half" idx="10" hasCustomPrompt="1"/>
          </p:nvPr>
        </p:nvSpPr>
        <p:spPr>
          <a:xfrm>
            <a:off x="457200" y="2819400"/>
            <a:ext cx="3810000" cy="3200400"/>
          </a:xfrm>
        </p:spPr>
        <p:txBody>
          <a:bodyPr/>
          <a:lstStyle>
            <a:lvl1pPr>
              <a:buClr>
                <a:srgbClr val="125687"/>
              </a:buClr>
              <a:buSzTx/>
              <a:defRPr sz="1800" baseline="0"/>
            </a:lvl1pPr>
            <a:lvl2pPr>
              <a:defRPr sz="1600"/>
            </a:lvl2pPr>
            <a:lvl3pPr>
              <a:buNone/>
              <a:defRPr sz="1600"/>
            </a:lvl3pPr>
            <a:lvl4pPr>
              <a:defRPr sz="1800"/>
            </a:lvl4pPr>
            <a:lvl5pPr>
              <a:defRPr sz="1800"/>
            </a:lvl5pPr>
            <a:lvl6pPr>
              <a:defRPr sz="1800"/>
            </a:lvl6pPr>
            <a:lvl7pPr>
              <a:defRPr sz="1800"/>
            </a:lvl7pPr>
            <a:lvl8pPr>
              <a:defRPr sz="1800"/>
            </a:lvl8pPr>
            <a:lvl9pPr>
              <a:defRPr sz="1800"/>
            </a:lvl9pPr>
          </a:lstStyle>
          <a:p>
            <a:pPr lvl="0">
              <a:buClr>
                <a:srgbClr val="125687"/>
              </a:buClr>
              <a:buSzTx/>
            </a:pPr>
            <a:r>
              <a:rPr lang="en-US" dirty="0" smtClean="0"/>
              <a:t>Click to add b</a:t>
            </a:r>
            <a:r>
              <a:rPr lang="en-US" sz="1800" dirty="0" smtClean="0">
                <a:solidFill>
                  <a:prstClr val="black"/>
                </a:solidFill>
              </a:rPr>
              <a:t>rief summary and benefits of feature (ideally three bullets)</a:t>
            </a:r>
          </a:p>
          <a:p>
            <a:pPr lvl="1"/>
            <a:r>
              <a:rPr lang="en-US" dirty="0" smtClean="0"/>
              <a:t>Second level</a:t>
            </a:r>
          </a:p>
        </p:txBody>
      </p:sp>
      <p:sp>
        <p:nvSpPr>
          <p:cNvPr id="13" name="Text Placeholder 11"/>
          <p:cNvSpPr>
            <a:spLocks noGrp="1"/>
          </p:cNvSpPr>
          <p:nvPr>
            <p:ph type="body" sz="quarter" idx="11" hasCustomPrompt="1"/>
          </p:nvPr>
        </p:nvSpPr>
        <p:spPr>
          <a:xfrm>
            <a:off x="457200" y="1600200"/>
            <a:ext cx="3810000" cy="838200"/>
          </a:xfrm>
        </p:spPr>
        <p:txBody>
          <a:bodyPr anchor="t"/>
          <a:lstStyle>
            <a:lvl1pPr marL="0" indent="0" algn="l">
              <a:buNone/>
              <a:defRPr sz="2000" b="1" baseline="0"/>
            </a:lvl1pPr>
          </a:lstStyle>
          <a:p>
            <a:pPr lvl="0"/>
            <a:r>
              <a:rPr lang="en-US" dirty="0" smtClean="0"/>
              <a:t>Click to add headline</a:t>
            </a:r>
            <a:r>
              <a:rPr lang="en-US" sz="2000" b="1" dirty="0" smtClean="0">
                <a:solidFill>
                  <a:prstClr val="black"/>
                </a:solidFill>
              </a:rPr>
              <a:t> providing value of feature</a:t>
            </a:r>
            <a:endParaRPr lang="en-US" dirty="0" smtClean="0"/>
          </a:p>
        </p:txBody>
      </p:sp>
      <p:sp>
        <p:nvSpPr>
          <p:cNvPr id="14" name="Text Placeholder 2"/>
          <p:cNvSpPr>
            <a:spLocks noGrp="1"/>
          </p:cNvSpPr>
          <p:nvPr>
            <p:ph type="body" sz="half" idx="12" hasCustomPrompt="1"/>
          </p:nvPr>
        </p:nvSpPr>
        <p:spPr>
          <a:xfrm>
            <a:off x="457200" y="6172200"/>
            <a:ext cx="4572000" cy="533400"/>
          </a:xfrm>
        </p:spPr>
        <p:txBody>
          <a:bodyPr anchor="b" anchorCtr="0"/>
          <a:lstStyle>
            <a:lvl1pPr marL="230188" indent="-228600">
              <a:buClrTx/>
              <a:buSzPct val="125000"/>
              <a:buFont typeface="Courier New" pitchFamily="49" charset="0"/>
              <a:buChar char="»"/>
              <a:defRPr sz="1600" b="0">
                <a:latin typeface="Courier New" pitchFamily="49" charset="0"/>
                <a:cs typeface="Courier New" pitchFamily="49" charset="0"/>
              </a:defRPr>
            </a:lvl1pPr>
          </a:lstStyle>
          <a:p>
            <a:pPr lvl="0"/>
            <a:r>
              <a:rPr lang="en-US" dirty="0" smtClean="0"/>
              <a:t>Click to add </a:t>
            </a:r>
            <a:r>
              <a:rPr lang="en-US" sz="1600" dirty="0" err="1" smtClean="0">
                <a:latin typeface="Courier New" pitchFamily="49" charset="0"/>
                <a:cs typeface="Courier New" pitchFamily="49" charset="0"/>
              </a:rPr>
              <a:t>product_example_name</a:t>
            </a:r>
            <a:r>
              <a:rPr lang="en-US" sz="1600" dirty="0" smtClean="0">
                <a:latin typeface="Courier New" pitchFamily="49" charset="0"/>
                <a:cs typeface="Courier New" pitchFamily="49" charset="0"/>
              </a:rPr>
              <a:t>.</a:t>
            </a:r>
            <a:endParaRPr lang="en-US" dirty="0"/>
          </a:p>
        </p:txBody>
      </p:sp>
      <p:grpSp>
        <p:nvGrpSpPr>
          <p:cNvPr id="6" name="Group 5"/>
          <p:cNvGrpSpPr/>
          <p:nvPr userDrawn="1"/>
        </p:nvGrpSpPr>
        <p:grpSpPr>
          <a:xfrm>
            <a:off x="7601745" y="451495"/>
            <a:ext cx="1359375" cy="293350"/>
            <a:chOff x="7548405" y="413395"/>
            <a:chExt cx="1359375" cy="293350"/>
          </a:xfrm>
        </p:grpSpPr>
        <p:pic>
          <p:nvPicPr>
            <p:cNvPr id="7" name="Bild 15"/>
            <p:cNvPicPr/>
            <p:nvPr userDrawn="1"/>
          </p:nvPicPr>
          <p:blipFill rotWithShape="1">
            <a:blip r:embed="rId2" cstate="print">
              <a:extLst>
                <a:ext uri="{28A0092B-C50C-407E-A947-70E740481C1C}">
                  <a14:useLocalDpi xmlns:a14="http://schemas.microsoft.com/office/drawing/2010/main" val="0"/>
                </a:ext>
              </a:extLst>
            </a:blip>
            <a:srcRect t="69170" r="32076"/>
            <a:stretch/>
          </p:blipFill>
          <p:spPr>
            <a:xfrm>
              <a:off x="8116568" y="413395"/>
              <a:ext cx="791212" cy="293350"/>
            </a:xfrm>
            <a:prstGeom prst="rect">
              <a:avLst/>
            </a:prstGeom>
            <a:ln w="7200">
              <a:noFill/>
            </a:ln>
          </p:spPr>
        </p:pic>
        <p:pic>
          <p:nvPicPr>
            <p:cNvPr id="8" name="Bild 3"/>
            <p:cNvPicPr/>
            <p:nvPr userDrawn="1"/>
          </p:nvPicPr>
          <p:blipFill>
            <a:blip r:embed="rId3"/>
            <a:stretch>
              <a:fillRect/>
            </a:stretch>
          </p:blipFill>
          <p:spPr>
            <a:xfrm>
              <a:off x="7548405" y="445770"/>
              <a:ext cx="504930" cy="228600"/>
            </a:xfrm>
            <a:prstGeom prst="rect">
              <a:avLst/>
            </a:prstGeom>
            <a:ln w="7200">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914525"/>
            <a:ext cx="7772400" cy="1362075"/>
          </a:xfrm>
        </p:spPr>
        <p:txBody>
          <a:bodyPr anchor="t"/>
          <a:lstStyle>
            <a:lvl1pPr algn="ctr">
              <a:defRPr sz="3200" b="1" cap="none">
                <a:solidFill>
                  <a:schemeClr val="tx2"/>
                </a:solidFill>
              </a:defRPr>
            </a:lvl1pPr>
          </a:lstStyle>
          <a:p>
            <a:r>
              <a:rPr lang="en-US" dirty="0" smtClean="0"/>
              <a:t>Click to edit Section Header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906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8862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3886200" cy="4648199"/>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455613" y="1600200"/>
            <a:ext cx="8074152" cy="4648200"/>
          </a:xfrm>
          <a:prstGeom prst="rect">
            <a:avLst/>
          </a:prstGeom>
          <a:noFill/>
          <a:ln w="9525">
            <a:noFill/>
            <a:miter lim="800000"/>
            <a:headEnd/>
            <a:tailEnd/>
          </a:ln>
          <a:effectLst/>
        </p:spPr>
        <p:txBody>
          <a:bodyPr wrap="none"/>
          <a:lstStyle/>
          <a:p>
            <a:pPr marL="0" lvl="0" indent="0">
              <a:buClr>
                <a:schemeClr val="tx2"/>
              </a:buClr>
              <a:buSzPct val="75000"/>
              <a:buFont typeface="Wingdings" pitchFamily="2" charset="2"/>
              <a:buNone/>
              <a:tabLst>
                <a:tab pos="457200" algn="l"/>
              </a:tabLst>
            </a:pPr>
            <a:endParaRPr lang="en-US" sz="2400" dirty="0" smtClean="0">
              <a:latin typeface="Arial" pitchFamily="34" charset="0"/>
              <a:cs typeface="Arial" pitchFamily="34" charset="0"/>
            </a:endParaRPr>
          </a:p>
          <a:p>
            <a:pPr marL="341313" lvl="0" indent="-341313">
              <a:buClr>
                <a:schemeClr val="tx2"/>
              </a:buClr>
              <a:buSzPct val="75000"/>
              <a:buFont typeface="Wingdings" pitchFamily="2" charset="2"/>
              <a:buChar char="§"/>
              <a:tabLst>
                <a:tab pos="457200" algn="l"/>
              </a:tabLst>
            </a:pPr>
            <a:r>
              <a:rPr lang="en-US" sz="2400" dirty="0" smtClean="0">
                <a:latin typeface="Arial" pitchFamily="34" charset="0"/>
                <a:cs typeface="Arial" pitchFamily="34" charset="0"/>
              </a:rPr>
              <a:t>Explicit parallelism for MATLAB </a:t>
            </a:r>
          </a:p>
          <a:p>
            <a:pPr marL="341313" lvl="0" indent="-341313">
              <a:buClr>
                <a:schemeClr val="tx2"/>
              </a:buClr>
              <a:buSzPct val="75000"/>
              <a:buFont typeface="Wingdings" pitchFamily="2" charset="2"/>
              <a:buChar char="§"/>
              <a:tabLst>
                <a:tab pos="457200" algn="l"/>
              </a:tabLst>
            </a:pPr>
            <a:endParaRPr lang="en-US" sz="2400" dirty="0" smtClean="0">
              <a:latin typeface="Arial" pitchFamily="34" charset="0"/>
              <a:cs typeface="Arial" pitchFamily="34" charset="0"/>
            </a:endParaRPr>
          </a:p>
          <a:p>
            <a:pPr marL="341313" lvl="0" indent="-341313">
              <a:buClr>
                <a:schemeClr val="tx2"/>
              </a:buClr>
              <a:buSzPct val="75000"/>
              <a:buFont typeface="Wingdings" pitchFamily="2" charset="2"/>
              <a:buChar char="§"/>
              <a:tabLst>
                <a:tab pos="457200" algn="l"/>
              </a:tabLst>
            </a:pPr>
            <a:r>
              <a:rPr lang="en-US" sz="2400" dirty="0" smtClean="0">
                <a:latin typeface="Arial" pitchFamily="34" charset="0"/>
                <a:cs typeface="Arial" pitchFamily="34" charset="0"/>
              </a:rPr>
              <a:t>Leveraging</a:t>
            </a:r>
            <a:r>
              <a:rPr lang="en-US" sz="2400" baseline="0" dirty="0" smtClean="0">
                <a:latin typeface="Arial" pitchFamily="34" charset="0"/>
                <a:cs typeface="Arial" pitchFamily="34" charset="0"/>
              </a:rPr>
              <a:t> desktop hardware</a:t>
            </a:r>
          </a:p>
          <a:p>
            <a:pPr marL="341313" lvl="0" indent="-341313">
              <a:buClr>
                <a:schemeClr val="tx2"/>
              </a:buClr>
              <a:buSzPct val="75000"/>
              <a:buFont typeface="Wingdings" pitchFamily="2" charset="2"/>
              <a:buChar char="§"/>
              <a:tabLst>
                <a:tab pos="457200" algn="l"/>
              </a:tabLst>
            </a:pPr>
            <a:endParaRPr lang="en-US" sz="2400" baseline="0" dirty="0" smtClean="0">
              <a:latin typeface="Arial" pitchFamily="34" charset="0"/>
              <a:cs typeface="Arial" pitchFamily="34" charset="0"/>
            </a:endParaRPr>
          </a:p>
          <a:p>
            <a:pPr marL="341313" lvl="0" indent="-341313">
              <a:buClr>
                <a:schemeClr val="tx2"/>
              </a:buClr>
              <a:buSzPct val="75000"/>
              <a:buFont typeface="Wingdings" pitchFamily="2" charset="2"/>
              <a:buChar char="§"/>
              <a:tabLst>
                <a:tab pos="457200" algn="l"/>
              </a:tabLst>
            </a:pPr>
            <a:r>
              <a:rPr lang="en-US" sz="2400" baseline="0" dirty="0" smtClean="0">
                <a:latin typeface="Arial" pitchFamily="34" charset="0"/>
                <a:cs typeface="Arial" pitchFamily="34" charset="0"/>
              </a:rPr>
              <a:t>Leveraging remote hardware</a:t>
            </a:r>
            <a:endParaRPr lang="en-US" sz="2400" dirty="0" smtClean="0">
              <a:latin typeface="Arial" pitchFamily="34" charset="0"/>
              <a:cs typeface="Arial" pitchFamily="34" charset="0"/>
            </a:endParaRPr>
          </a:p>
          <a:p>
            <a:pPr marL="341313" lvl="0" indent="-341313">
              <a:buClr>
                <a:schemeClr val="tx2"/>
              </a:buClr>
              <a:buSzPct val="75000"/>
              <a:buFont typeface="Wingdings" pitchFamily="2" charset="2"/>
              <a:buChar char="§"/>
              <a:tabLst>
                <a:tab pos="457200" algn="l"/>
              </a:tabLst>
            </a:pPr>
            <a:endParaRPr lang="en-US" sz="2400" baseline="0" dirty="0" smtClean="0">
              <a:latin typeface="Arial" pitchFamily="34" charset="0"/>
              <a:cs typeface="Arial" pitchFamily="34" charset="0"/>
            </a:endParaRPr>
          </a:p>
          <a:p>
            <a:pPr marL="0" lvl="0" indent="0">
              <a:buClr>
                <a:schemeClr val="tx2"/>
              </a:buClr>
              <a:buSzPct val="75000"/>
              <a:buFont typeface="Wingdings" pitchFamily="2" charset="2"/>
              <a:buNone/>
              <a:tabLst>
                <a:tab pos="457200" algn="l"/>
              </a:tabLst>
            </a:pPr>
            <a:endParaRPr lang="en-US" sz="2400" dirty="0">
              <a:latin typeface="Arial" pitchFamily="34" charset="0"/>
              <a:cs typeface="Arial" pitchFamily="34" charset="0"/>
            </a:endParaRPr>
          </a:p>
        </p:txBody>
      </p:sp>
      <p:sp>
        <p:nvSpPr>
          <p:cNvPr id="5" name="Text Box 16"/>
          <p:cNvSpPr txBox="1">
            <a:spLocks noChangeArrowheads="1"/>
          </p:cNvSpPr>
          <p:nvPr userDrawn="1"/>
        </p:nvSpPr>
        <p:spPr bwMode="auto">
          <a:xfrm>
            <a:off x="455613" y="464695"/>
            <a:ext cx="8074152" cy="1143000"/>
          </a:xfrm>
          <a:prstGeom prst="rect">
            <a:avLst/>
          </a:prstGeom>
          <a:noFill/>
          <a:ln w="9525">
            <a:noFill/>
            <a:miter lim="800000"/>
            <a:headEnd/>
            <a:tailEnd/>
          </a:ln>
          <a:effectLst/>
        </p:spPr>
        <p:txBody>
          <a:bodyPr wrap="none"/>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latin typeface="Arial" pitchFamily="34" charset="0"/>
                <a:cs typeface="Arial" pitchFamily="34" charset="0"/>
              </a:rPr>
              <a:t>Agenda</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805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077200" cy="9906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077200" cy="46482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descr="logo647.png"/>
          <p:cNvPicPr>
            <a:picLocks noChangeAspect="1"/>
          </p:cNvPicPr>
          <p:nvPr/>
        </p:nvPicPr>
        <p:blipFill>
          <a:blip r:embed="rId12" cstate="print"/>
          <a:stretch>
            <a:fillRect/>
          </a:stretch>
        </p:blipFill>
        <p:spPr>
          <a:xfrm>
            <a:off x="7474704" y="47715"/>
            <a:ext cx="1562100" cy="424983"/>
          </a:xfrm>
          <a:prstGeom prst="rect">
            <a:avLst/>
          </a:prstGeom>
        </p:spPr>
      </p:pic>
      <p:cxnSp>
        <p:nvCxnSpPr>
          <p:cNvPr id="11" name="Straight Connector 11"/>
          <p:cNvCxnSpPr/>
          <p:nvPr/>
        </p:nvCxnSpPr>
        <p:spPr>
          <a:xfrm rot="10800000" flipV="1">
            <a:off x="228600" y="246870"/>
            <a:ext cx="7016865" cy="270628"/>
          </a:xfrm>
          <a:prstGeom prst="bentConnector3">
            <a:avLst>
              <a:gd name="adj1" fmla="val 99917"/>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686800" y="6484950"/>
            <a:ext cx="457200" cy="381001"/>
          </a:xfrm>
          <a:prstGeom prst="rect">
            <a:avLst/>
          </a:prstGeom>
          <a:noFill/>
          <a:ln w="12700">
            <a:noFill/>
          </a:ln>
        </p:spPr>
        <p:txBody>
          <a:bodyPr wrap="square" anchor="ctr">
            <a:noAutofit/>
          </a:bodyPr>
          <a:lstStyle/>
          <a:p>
            <a:pPr algn="ctr"/>
            <a:fld id="{47FBD1EF-0801-4063-B668-C71608ACC70F}" type="slidenum">
              <a:rPr kumimoji="0" lang="en-US" sz="1200"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0" b="1"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63" r:id="rId5"/>
    <p:sldLayoutId id="2147483651" r:id="rId6"/>
    <p:sldLayoutId id="2147483652" r:id="rId7"/>
    <p:sldLayoutId id="2147483664" r:id="rId8"/>
    <p:sldLayoutId id="2147483666" r:id="rId9"/>
    <p:sldLayoutId id="2147483667" r:id="rId10"/>
  </p:sldLayoutIdLst>
  <p:hf hdr="0" ftr="0" dt="0"/>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mathworks.com/company/user_stories/NASA-Langley-Research-Center-Accelerates-Acoustic-Data-Analysis-with-GPU-Computing.html?by=compan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google.com/url?sa=i&amp;source=images&amp;cd=&amp;cad=rja&amp;docid=x0zPccKpz3IE5M&amp;tbnid=qHWdpHMQVK8TbM:&amp;ved=0CAgQjRwwAA&amp;url=http://commons.wikimedia.org/wiki/File:Matlab_Logo.png&amp;ei=mCpqUtXgHMe74ATRnoDYBw&amp;psig=AFQjCNGEyPRtfe2_Yk4_ix-ef5LBXCEkww&amp;ust=1382775832505835" TargetMode="Externa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google.com/url?sa=i&amp;source=images&amp;cd=&amp;cad=rja&amp;docid=x0zPccKpz3IE5M&amp;tbnid=qHWdpHMQVK8TbM:&amp;ved=0CAgQjRwwAA&amp;url=http://commons.wikimedia.org/wiki/File:Matlab_Logo.png&amp;ei=mCpqUtXgHMe74ATRnoDYBw&amp;psig=AFQjCNGEyPRtfe2_Yk4_ix-ef5LBXCEkww&amp;ust=1382775832505835"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www.mathworks.com/company/user_stories/Lund-University-Develops-an-Artificial-Neural-Network-for-Matching-Heart-Transplant-Donors-with-Recipient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Scaling MATLAB applications </a:t>
            </a:r>
            <a:r>
              <a:rPr lang="en-US" dirty="0" smtClean="0"/>
              <a:t/>
            </a:r>
            <a:br>
              <a:rPr lang="en-US" dirty="0" smtClean="0"/>
            </a:br>
            <a:r>
              <a:rPr lang="en-US" dirty="0" smtClean="0"/>
              <a:t>to </a:t>
            </a:r>
            <a:r>
              <a:rPr lang="en-US" dirty="0"/>
              <a:t>the </a:t>
            </a:r>
            <a:r>
              <a:rPr lang="en-US" dirty="0" err="1"/>
              <a:t>bwHPC</a:t>
            </a:r>
            <a:r>
              <a:rPr lang="en-US" dirty="0"/>
              <a:t> </a:t>
            </a:r>
            <a:r>
              <a:rPr lang="en-US" dirty="0" smtClean="0"/>
              <a:t>project</a:t>
            </a:r>
            <a:endParaRPr lang="en-US" sz="1600" baseline="100000" dirty="0"/>
          </a:p>
        </p:txBody>
      </p:sp>
      <p:sp>
        <p:nvSpPr>
          <p:cNvPr id="3" name="Subtitle 2"/>
          <p:cNvSpPr>
            <a:spLocks noGrp="1"/>
          </p:cNvSpPr>
          <p:nvPr>
            <p:ph type="subTitle" idx="1"/>
          </p:nvPr>
        </p:nvSpPr>
        <p:spPr>
          <a:xfrm>
            <a:off x="3185160" y="2903220"/>
            <a:ext cx="3352800" cy="1211580"/>
          </a:xfrm>
        </p:spPr>
        <p:txBody>
          <a:bodyPr>
            <a:normAutofit/>
          </a:bodyPr>
          <a:lstStyle/>
          <a:p>
            <a:r>
              <a:rPr lang="en-US" sz="1300" dirty="0" smtClean="0"/>
              <a:t>Dr. </a:t>
            </a:r>
            <a:r>
              <a:rPr lang="en-US" sz="1300" dirty="0" err="1" smtClean="0"/>
              <a:t>Marek</a:t>
            </a:r>
            <a:r>
              <a:rPr lang="en-US" sz="1300" dirty="0" smtClean="0"/>
              <a:t> </a:t>
            </a:r>
            <a:r>
              <a:rPr lang="en-US" sz="1300" dirty="0" err="1" smtClean="0"/>
              <a:t>Dynowski</a:t>
            </a:r>
            <a:r>
              <a:rPr lang="en-US" sz="1300" dirty="0" smtClean="0"/>
              <a:t> – </a:t>
            </a:r>
          </a:p>
          <a:p>
            <a:r>
              <a:rPr lang="en-US" sz="1300" b="0" dirty="0" smtClean="0"/>
              <a:t>HPC Manager, </a:t>
            </a:r>
            <a:r>
              <a:rPr lang="en-US" sz="1300" b="0" dirty="0" err="1"/>
              <a:t>Tübingen</a:t>
            </a:r>
            <a:r>
              <a:rPr lang="en-US" sz="1300" b="0" dirty="0"/>
              <a:t> </a:t>
            </a:r>
            <a:r>
              <a:rPr lang="en-US" sz="1300" b="0" dirty="0" smtClean="0"/>
              <a:t>University</a:t>
            </a:r>
          </a:p>
          <a:p>
            <a:pPr>
              <a:spcBef>
                <a:spcPts val="600"/>
              </a:spcBef>
            </a:pPr>
            <a:r>
              <a:rPr lang="en-US" sz="1300" b="0" dirty="0"/>
              <a:t>H</a:t>
            </a:r>
            <a:r>
              <a:rPr lang="en-US" sz="1300" b="0" dirty="0" smtClean="0"/>
              <a:t>ead </a:t>
            </a:r>
            <a:r>
              <a:rPr lang="en-US" sz="1300" b="0" dirty="0"/>
              <a:t>of </a:t>
            </a:r>
            <a:r>
              <a:rPr lang="en-US" sz="1300" b="0" dirty="0" smtClean="0"/>
              <a:t>HPC-Competence </a:t>
            </a:r>
            <a:r>
              <a:rPr lang="en-US" sz="1300" b="0" dirty="0"/>
              <a:t>Center </a:t>
            </a:r>
            <a:r>
              <a:rPr lang="en-US" sz="1300" b="0" dirty="0" smtClean="0"/>
              <a:t/>
            </a:r>
            <a:br>
              <a:rPr lang="en-US" sz="1300" b="0" dirty="0" smtClean="0"/>
            </a:br>
            <a:r>
              <a:rPr lang="en-US" sz="1300" b="0" dirty="0" smtClean="0"/>
              <a:t>for </a:t>
            </a:r>
            <a:r>
              <a:rPr lang="en-US" sz="1300" b="0" dirty="0"/>
              <a:t>Bioinformatics and Astrophysics </a:t>
            </a:r>
            <a:r>
              <a:rPr lang="en-US" sz="1300" b="0" dirty="0" smtClean="0"/>
              <a:t/>
            </a:r>
            <a:br>
              <a:rPr lang="en-US" sz="1300" b="0" dirty="0" smtClean="0"/>
            </a:br>
            <a:r>
              <a:rPr lang="en-US" sz="1300" b="0" dirty="0" smtClean="0"/>
              <a:t>in Baden-Württemberg</a:t>
            </a:r>
            <a:endParaRPr lang="en-US" sz="1300" b="0" dirty="0"/>
          </a:p>
          <a:p>
            <a:endParaRPr lang="en-US" sz="1800" dirty="0"/>
          </a:p>
        </p:txBody>
      </p:sp>
      <p:sp>
        <p:nvSpPr>
          <p:cNvPr id="5" name="Subtitle 2"/>
          <p:cNvSpPr txBox="1">
            <a:spLocks/>
          </p:cNvSpPr>
          <p:nvPr/>
        </p:nvSpPr>
        <p:spPr>
          <a:xfrm>
            <a:off x="6286500" y="2903220"/>
            <a:ext cx="3086100" cy="15240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SzPct val="75000"/>
              <a:buFont typeface="Wingdings" pitchFamily="2" charset="2"/>
              <a:buNone/>
              <a:defRPr sz="1600" b="1"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2"/>
              </a:buClr>
              <a:buSzPct val="75000"/>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2"/>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dirty="0"/>
              <a:t>Dipl. Inf. Michael </a:t>
            </a:r>
            <a:r>
              <a:rPr lang="en-US" sz="1300" dirty="0" err="1"/>
              <a:t>Janczyk</a:t>
            </a:r>
            <a:endParaRPr lang="en-US" sz="1300" dirty="0"/>
          </a:p>
          <a:p>
            <a:r>
              <a:rPr lang="en-US" sz="1300" b="0" dirty="0"/>
              <a:t>HPC </a:t>
            </a:r>
            <a:r>
              <a:rPr lang="en-US" sz="1300" b="0" dirty="0" smtClean="0"/>
              <a:t>Manager, </a:t>
            </a:r>
            <a:r>
              <a:rPr lang="en-US" sz="1300" b="0" dirty="0"/>
              <a:t>Freiburg </a:t>
            </a:r>
            <a:r>
              <a:rPr lang="en-US" sz="1300" b="0" dirty="0" smtClean="0"/>
              <a:t>University</a:t>
            </a:r>
          </a:p>
          <a:p>
            <a:pPr>
              <a:spcBef>
                <a:spcPts val="600"/>
              </a:spcBef>
            </a:pPr>
            <a:r>
              <a:rPr lang="en-US" sz="1300" b="0" dirty="0"/>
              <a:t>Head of </a:t>
            </a:r>
            <a:r>
              <a:rPr lang="en-US" sz="1300" b="0" dirty="0" smtClean="0"/>
              <a:t>HPC-Competence </a:t>
            </a:r>
            <a:r>
              <a:rPr lang="en-US" sz="1300" b="0" dirty="0"/>
              <a:t>Center </a:t>
            </a:r>
            <a:br>
              <a:rPr lang="en-US" sz="1300" b="0" dirty="0"/>
            </a:br>
            <a:r>
              <a:rPr lang="en-US" sz="1300" b="0" dirty="0"/>
              <a:t>for </a:t>
            </a:r>
            <a:r>
              <a:rPr lang="en-US" sz="1300" b="0" dirty="0" smtClean="0"/>
              <a:t>Particle </a:t>
            </a:r>
            <a:r>
              <a:rPr lang="en-US" sz="1300" b="0" dirty="0"/>
              <a:t>Physics, Neuroscience </a:t>
            </a:r>
            <a:r>
              <a:rPr lang="en-US" sz="1300" b="0" dirty="0" smtClean="0"/>
              <a:t/>
            </a:r>
            <a:br>
              <a:rPr lang="en-US" sz="1300" b="0" dirty="0" smtClean="0"/>
            </a:br>
            <a:r>
              <a:rPr lang="en-US" sz="1300" b="0" dirty="0" smtClean="0"/>
              <a:t>and Microsystems Technology </a:t>
            </a:r>
            <a:br>
              <a:rPr lang="en-US" sz="1300" b="0" dirty="0" smtClean="0"/>
            </a:br>
            <a:r>
              <a:rPr lang="en-US" sz="1300" b="0" dirty="0" smtClean="0"/>
              <a:t>in Baden-Württemberg</a:t>
            </a:r>
            <a:endParaRPr lang="en-US" sz="1300" b="0" dirty="0"/>
          </a:p>
          <a:p>
            <a:endParaRPr lang="en-US" sz="1400" b="0" dirty="0"/>
          </a:p>
          <a:p>
            <a:endParaRPr lang="en-US" sz="1400" dirty="0"/>
          </a:p>
        </p:txBody>
      </p:sp>
      <p:sp>
        <p:nvSpPr>
          <p:cNvPr id="6" name="Subtitle 2"/>
          <p:cNvSpPr txBox="1">
            <a:spLocks/>
          </p:cNvSpPr>
          <p:nvPr/>
        </p:nvSpPr>
        <p:spPr>
          <a:xfrm>
            <a:off x="83820" y="2903220"/>
            <a:ext cx="2895600" cy="68580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tx2"/>
              </a:buClr>
              <a:buSzPct val="75000"/>
              <a:buFont typeface="Wingdings" pitchFamily="2" charset="2"/>
              <a:buNone/>
              <a:defRPr sz="1600" b="1"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2"/>
              </a:buClr>
              <a:buSzPct val="75000"/>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2"/>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r>
              <a:rPr lang="en-US" sz="1900" smtClean="0"/>
              <a:t>MS. Silvina </a:t>
            </a:r>
            <a:r>
              <a:rPr lang="en-US" sz="1900" dirty="0"/>
              <a:t>Grad-Freilich</a:t>
            </a:r>
          </a:p>
          <a:p>
            <a:r>
              <a:rPr lang="en-US" sz="1800" b="0" dirty="0" smtClean="0"/>
              <a:t>Senior Manager, Parallel Computing</a:t>
            </a:r>
          </a:p>
          <a:p>
            <a:r>
              <a:rPr lang="en-US" sz="1800" b="0" dirty="0" smtClean="0"/>
              <a:t>MathWorks</a:t>
            </a:r>
          </a:p>
          <a:p>
            <a:endParaRPr lang="en-US" sz="1800" dirty="0"/>
          </a:p>
        </p:txBody>
      </p:sp>
      <p:pic>
        <p:nvPicPr>
          <p:cNvPr id="7" name="Picture 6" descr="L-Membrane_CMYK_Master_Smal"/>
          <p:cNvPicPr>
            <a:picLocks noChangeAspect="1" noChangeArrowheads="1"/>
          </p:cNvPicPr>
          <p:nvPr/>
        </p:nvPicPr>
        <p:blipFill>
          <a:blip r:embed="rId3" cstate="print"/>
          <a:srcRect/>
          <a:stretch>
            <a:fillRect/>
          </a:stretch>
        </p:blipFill>
        <p:spPr bwMode="auto">
          <a:xfrm>
            <a:off x="6096000" y="4932364"/>
            <a:ext cx="1519216" cy="1371600"/>
          </a:xfrm>
          <a:prstGeom prst="rect">
            <a:avLst/>
          </a:prstGeom>
          <a:noFill/>
        </p:spPr>
      </p:pic>
      <p:pic>
        <p:nvPicPr>
          <p:cNvPr id="8" name="Bild 15"/>
          <p:cNvPicPr/>
          <p:nvPr/>
        </p:nvPicPr>
        <p:blipFill>
          <a:blip r:embed="rId4" cstate="print">
            <a:extLst>
              <a:ext uri="{28A0092B-C50C-407E-A947-70E740481C1C}">
                <a14:useLocalDpi xmlns:a14="http://schemas.microsoft.com/office/drawing/2010/main" val="0"/>
              </a:ext>
            </a:extLst>
          </a:blip>
          <a:stretch>
            <a:fillRect/>
          </a:stretch>
        </p:blipFill>
        <p:spPr>
          <a:xfrm>
            <a:off x="1219200" y="4802587"/>
            <a:ext cx="1996885" cy="1631155"/>
          </a:xfrm>
          <a:prstGeom prst="rect">
            <a:avLst/>
          </a:prstGeom>
          <a:ln w="7200">
            <a:noFill/>
          </a:ln>
        </p:spPr>
      </p:pic>
    </p:spTree>
    <p:extLst>
      <p:ext uri="{BB962C8B-B14F-4D97-AF65-F5344CB8AC3E}">
        <p14:creationId xmlns:p14="http://schemas.microsoft.com/office/powerpoint/2010/main" val="103229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6"/>
          <p:cNvSpPr>
            <a:spLocks noChangeArrowheads="1"/>
          </p:cNvSpPr>
          <p:nvPr/>
        </p:nvSpPr>
        <p:spPr bwMode="auto">
          <a:xfrm>
            <a:off x="497151" y="2280058"/>
            <a:ext cx="4836849" cy="3663542"/>
          </a:xfrm>
          <a:prstGeom prst="rect">
            <a:avLst/>
          </a:prstGeom>
          <a:solidFill>
            <a:schemeClr val="bg1"/>
          </a:solidFill>
          <a:ln w="19050">
            <a:noFill/>
            <a:miter lim="800000"/>
            <a:headEnd/>
            <a:tailEnd/>
          </a:ln>
        </p:spPr>
        <p:txBody>
          <a:bodyPr lIns="0" tIns="0" rIns="0" bIns="0"/>
          <a:lstStyle/>
          <a:p>
            <a:r>
              <a:rPr lang="en-US" b="1" dirty="0" smtClean="0">
                <a:solidFill>
                  <a:srgbClr val="215083"/>
                </a:solidFill>
              </a:rPr>
              <a:t>Challenge</a:t>
            </a:r>
            <a:endParaRPr lang="en-US" b="1" dirty="0">
              <a:solidFill>
                <a:srgbClr val="215083"/>
              </a:solidFill>
            </a:endParaRPr>
          </a:p>
          <a:p>
            <a:r>
              <a:rPr lang="en-US" sz="1500" dirty="0" smtClean="0"/>
              <a:t>Accelerate </a:t>
            </a:r>
            <a:r>
              <a:rPr lang="en-US" sz="1500" dirty="0"/>
              <a:t>the analysis of sound recordings from wind tunnel tests of aircraft </a:t>
            </a:r>
            <a:r>
              <a:rPr lang="en-US" sz="1500" dirty="0" smtClean="0"/>
              <a:t>components</a:t>
            </a:r>
            <a:endParaRPr lang="en-US" sz="1500" dirty="0" smtClean="0">
              <a:cs typeface="Times New Roman" pitchFamily="18" charset="0"/>
            </a:endParaRPr>
          </a:p>
          <a:p>
            <a:pPr>
              <a:spcBef>
                <a:spcPct val="30000"/>
              </a:spcBef>
              <a:buClr>
                <a:srgbClr val="215083"/>
              </a:buClr>
              <a:buFont typeface="Wingdings" pitchFamily="2" charset="2"/>
              <a:buNone/>
            </a:pPr>
            <a:r>
              <a:rPr lang="en-US" b="1" dirty="0" smtClean="0">
                <a:solidFill>
                  <a:srgbClr val="215083"/>
                </a:solidFill>
              </a:rPr>
              <a:t>Solution</a:t>
            </a:r>
          </a:p>
          <a:p>
            <a:r>
              <a:rPr lang="en-US" sz="1500" dirty="0" smtClean="0"/>
              <a:t>Use </a:t>
            </a:r>
            <a:r>
              <a:rPr lang="en-US" sz="1500" dirty="0"/>
              <a:t>MATLAB and Parallel Computing Toolbox to </a:t>
            </a:r>
            <a:endParaRPr lang="en-US" sz="1500" dirty="0" smtClean="0"/>
          </a:p>
          <a:p>
            <a:r>
              <a:rPr lang="en-US" sz="1500" dirty="0"/>
              <a:t>r</a:t>
            </a:r>
            <a:r>
              <a:rPr lang="en-US" sz="1500" dirty="0" smtClean="0"/>
              <a:t>e-implement </a:t>
            </a:r>
            <a:r>
              <a:rPr lang="en-US" sz="1500" dirty="0"/>
              <a:t>a legacy program for processing acoustic data, and cut processing time by running computationally intensive operations on a </a:t>
            </a:r>
            <a:r>
              <a:rPr lang="en-US" sz="1500" dirty="0" smtClean="0"/>
              <a:t>GPU</a:t>
            </a:r>
          </a:p>
          <a:p>
            <a:pPr>
              <a:spcBef>
                <a:spcPct val="30000"/>
              </a:spcBef>
              <a:buClr>
                <a:srgbClr val="215083"/>
              </a:buClr>
              <a:buFont typeface="Wingdings" pitchFamily="2" charset="2"/>
              <a:buNone/>
            </a:pPr>
            <a:r>
              <a:rPr lang="en-US" b="1" dirty="0" smtClean="0">
                <a:solidFill>
                  <a:srgbClr val="215083"/>
                </a:solidFill>
              </a:rPr>
              <a:t>Results</a:t>
            </a:r>
          </a:p>
          <a:p>
            <a:pPr marL="339725" lvl="1" indent="-225425">
              <a:spcBef>
                <a:spcPct val="10000"/>
              </a:spcBef>
              <a:buClr>
                <a:srgbClr val="215083"/>
              </a:buClr>
              <a:buFont typeface="Wingdings" pitchFamily="2" charset="2"/>
              <a:buChar char="§"/>
            </a:pPr>
            <a:r>
              <a:rPr lang="en-US" sz="1500" dirty="0"/>
              <a:t>Computations completed 40 times </a:t>
            </a:r>
            <a:r>
              <a:rPr lang="en-US" sz="1500" dirty="0" smtClean="0"/>
              <a:t>faster</a:t>
            </a:r>
          </a:p>
          <a:p>
            <a:pPr marL="339725" lvl="1" indent="-225425">
              <a:spcBef>
                <a:spcPct val="10000"/>
              </a:spcBef>
              <a:buClr>
                <a:srgbClr val="215083"/>
              </a:buClr>
              <a:buFont typeface="Wingdings" pitchFamily="2" charset="2"/>
              <a:buChar char="§"/>
            </a:pPr>
            <a:r>
              <a:rPr lang="en-US" sz="1500" dirty="0" smtClean="0"/>
              <a:t>Algorithm </a:t>
            </a:r>
            <a:r>
              <a:rPr lang="en-US" sz="1500" dirty="0"/>
              <a:t>GPU-enabled in 30 </a:t>
            </a:r>
            <a:r>
              <a:rPr lang="en-US" sz="1500" dirty="0" smtClean="0"/>
              <a:t>minutes</a:t>
            </a:r>
          </a:p>
          <a:p>
            <a:pPr marL="339725" lvl="1" indent="-225425">
              <a:spcBef>
                <a:spcPct val="10000"/>
              </a:spcBef>
              <a:buClr>
                <a:srgbClr val="215083"/>
              </a:buClr>
              <a:buFont typeface="Wingdings" pitchFamily="2" charset="2"/>
              <a:buChar char="§"/>
            </a:pPr>
            <a:r>
              <a:rPr lang="en-US" sz="1500" dirty="0"/>
              <a:t>Processing of test data </a:t>
            </a:r>
            <a:r>
              <a:rPr lang="en-US" sz="1500" dirty="0" smtClean="0"/>
              <a:t>accelerated</a:t>
            </a:r>
          </a:p>
          <a:p>
            <a:endParaRPr lang="en-US" dirty="0">
              <a:cs typeface="Times New Roman" pitchFamily="18" charset="0"/>
            </a:endParaRPr>
          </a:p>
        </p:txBody>
      </p:sp>
      <p:sp>
        <p:nvSpPr>
          <p:cNvPr id="11" name="Rectangle 17"/>
          <p:cNvSpPr>
            <a:spLocks noChangeArrowheads="1"/>
          </p:cNvSpPr>
          <p:nvPr/>
        </p:nvSpPr>
        <p:spPr bwMode="auto">
          <a:xfrm>
            <a:off x="369888" y="2181225"/>
            <a:ext cx="8005762" cy="3762375"/>
          </a:xfrm>
          <a:prstGeom prst="rect">
            <a:avLst/>
          </a:prstGeom>
          <a:noFill/>
          <a:ln w="28575">
            <a:solidFill>
              <a:schemeClr val="tx2"/>
            </a:solidFill>
            <a:miter lim="800000"/>
            <a:headEnd/>
            <a:tailEnd/>
          </a:ln>
        </p:spPr>
        <p:txBody>
          <a:bodyPr wrap="none" anchor="ctr"/>
          <a:lstStyle/>
          <a:p>
            <a:endParaRPr lang="en-US"/>
          </a:p>
        </p:txBody>
      </p:sp>
      <p:sp>
        <p:nvSpPr>
          <p:cNvPr id="3074" name="Rectangle 15"/>
          <p:cNvSpPr>
            <a:spLocks noChangeArrowheads="1"/>
          </p:cNvSpPr>
          <p:nvPr/>
        </p:nvSpPr>
        <p:spPr bwMode="auto">
          <a:xfrm>
            <a:off x="488075" y="838200"/>
            <a:ext cx="5826306" cy="1066800"/>
          </a:xfrm>
          <a:prstGeom prst="rect">
            <a:avLst/>
          </a:prstGeom>
          <a:noFill/>
          <a:ln w="9525">
            <a:noFill/>
            <a:miter lim="800000"/>
            <a:headEnd/>
            <a:tailEnd/>
          </a:ln>
        </p:spPr>
        <p:txBody>
          <a:bodyPr lIns="0" tIns="0" rIns="0" bIns="0"/>
          <a:lstStyle/>
          <a:p>
            <a:r>
              <a:rPr lang="en-US" sz="2000" b="1" dirty="0" smtClean="0">
                <a:solidFill>
                  <a:schemeClr val="tx2"/>
                </a:solidFill>
              </a:rPr>
              <a:t>NASA </a:t>
            </a:r>
            <a:r>
              <a:rPr lang="en-US" sz="2000" b="1" dirty="0">
                <a:solidFill>
                  <a:schemeClr val="tx2"/>
                </a:solidFill>
              </a:rPr>
              <a:t>Langley Research Center Accelerates Acoustic Data Analysis with GPU </a:t>
            </a:r>
            <a:r>
              <a:rPr lang="en-US" sz="2000" b="1" dirty="0" smtClean="0">
                <a:solidFill>
                  <a:schemeClr val="tx2"/>
                </a:solidFill>
              </a:rPr>
              <a:t>Computing</a:t>
            </a:r>
            <a:endParaRPr lang="en-US" sz="2000" b="1" dirty="0">
              <a:solidFill>
                <a:schemeClr val="tx2"/>
              </a:solidFill>
            </a:endParaRPr>
          </a:p>
        </p:txBody>
      </p:sp>
      <p:sp>
        <p:nvSpPr>
          <p:cNvPr id="3078" name="Text Box 22"/>
          <p:cNvSpPr txBox="1">
            <a:spLocks noChangeArrowheads="1"/>
          </p:cNvSpPr>
          <p:nvPr/>
        </p:nvSpPr>
        <p:spPr bwMode="auto">
          <a:xfrm>
            <a:off x="6242341" y="2293315"/>
            <a:ext cx="2683947" cy="907941"/>
          </a:xfrm>
          <a:prstGeom prst="rect">
            <a:avLst/>
          </a:prstGeom>
          <a:solidFill>
            <a:schemeClr val="bg1"/>
          </a:solidFill>
          <a:ln w="9525">
            <a:noFill/>
            <a:miter lim="800000"/>
            <a:headEnd/>
            <a:tailEnd/>
          </a:ln>
        </p:spPr>
        <p:txBody>
          <a:bodyPr wrap="square" lIns="0" tIns="91440" rIns="0" bIns="45720">
            <a:spAutoFit/>
          </a:bodyPr>
          <a:lstStyle/>
          <a:p>
            <a:r>
              <a:rPr lang="en-US" sz="1000" b="1" dirty="0" smtClean="0">
                <a:solidFill>
                  <a:schemeClr val="tx2"/>
                </a:solidFill>
              </a:rPr>
              <a:t>Wind </a:t>
            </a:r>
            <a:r>
              <a:rPr lang="en-US" sz="1000" b="1" dirty="0">
                <a:solidFill>
                  <a:schemeClr val="tx2"/>
                </a:solidFill>
              </a:rPr>
              <a:t>tunnel test setup featuring the Hybrid Wing Body model (inverted), with 97-microphone phased array (top) and microphone tower (left).</a:t>
            </a:r>
          </a:p>
          <a:p>
            <a:endParaRPr lang="en-US" sz="1000" b="1" dirty="0">
              <a:solidFill>
                <a:schemeClr val="tx2"/>
              </a:solidFill>
            </a:endParaRPr>
          </a:p>
        </p:txBody>
      </p:sp>
      <p:sp>
        <p:nvSpPr>
          <p:cNvPr id="8" name="Text Box 37">
            <a:hlinkClick r:id="rId3"/>
          </p:cNvPr>
          <p:cNvSpPr txBox="1">
            <a:spLocks noChangeArrowheads="1"/>
          </p:cNvSpPr>
          <p:nvPr/>
        </p:nvSpPr>
        <p:spPr bwMode="auto">
          <a:xfrm>
            <a:off x="269875" y="6284913"/>
            <a:ext cx="1270000" cy="244475"/>
          </a:xfrm>
          <a:prstGeom prst="rect">
            <a:avLst/>
          </a:prstGeom>
          <a:noFill/>
          <a:ln w="9525">
            <a:noFill/>
            <a:miter lim="800000"/>
            <a:headEnd/>
            <a:tailEnd/>
          </a:ln>
        </p:spPr>
        <p:txBody>
          <a:bodyPr>
            <a:spAutoFit/>
          </a:bodyPr>
          <a:lstStyle/>
          <a:p>
            <a:r>
              <a:rPr lang="en-US" sz="1000" dirty="0" smtClean="0">
                <a:hlinkClick r:id="rId3"/>
              </a:rPr>
              <a:t>Link to </a:t>
            </a:r>
            <a:r>
              <a:rPr lang="en-US" sz="1000" dirty="0">
                <a:hlinkClick r:id="rId3"/>
              </a:rPr>
              <a:t>user story</a:t>
            </a:r>
            <a:endParaRPr lang="en-US" sz="1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94676"/>
            <a:ext cx="2619429" cy="175007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106" name="Rectangle 18"/>
          <p:cNvSpPr>
            <a:spLocks noChangeArrowheads="1"/>
          </p:cNvSpPr>
          <p:nvPr/>
        </p:nvSpPr>
        <p:spPr bwMode="auto">
          <a:xfrm>
            <a:off x="5715000" y="3129640"/>
            <a:ext cx="3164807" cy="3359150"/>
          </a:xfrm>
          <a:prstGeom prst="rect">
            <a:avLst/>
          </a:prstGeom>
          <a:gradFill rotWithShape="1">
            <a:gsLst>
              <a:gs pos="0">
                <a:srgbClr val="AEC7E2"/>
              </a:gs>
              <a:gs pos="50000">
                <a:srgbClr val="AEC7E2">
                  <a:gamma/>
                  <a:tint val="0"/>
                  <a:invGamma/>
                </a:srgbClr>
              </a:gs>
              <a:gs pos="100000">
                <a:srgbClr val="AEC7E2"/>
              </a:gs>
            </a:gsLst>
            <a:lin ang="2700000" scaled="1"/>
          </a:gradFill>
          <a:ln w="19050">
            <a:solidFill>
              <a:schemeClr val="tx2"/>
            </a:solidFill>
            <a:miter lim="800000"/>
            <a:headEnd/>
            <a:tailEnd/>
          </a:ln>
          <a:effectLst>
            <a:outerShdw dist="35921" dir="2700000" algn="ctr" rotWithShape="0">
              <a:schemeClr val="bg2">
                <a:alpha val="50000"/>
              </a:schemeClr>
            </a:outerShdw>
          </a:effectLst>
        </p:spPr>
        <p:txBody>
          <a:bodyPr lIns="182880" tIns="0" rIns="182880" bIns="0" anchor="ctr"/>
          <a:lstStyle/>
          <a:p>
            <a:pPr>
              <a:lnSpc>
                <a:spcPct val="130000"/>
              </a:lnSpc>
              <a:defRPr/>
            </a:pPr>
            <a:r>
              <a:rPr lang="en-US" sz="1400" b="1" dirty="0" smtClean="0">
                <a:solidFill>
                  <a:schemeClr val="tx2"/>
                </a:solidFill>
                <a:ea typeface="Arial Unicode MS" pitchFamily="34" charset="-128"/>
                <a:cs typeface="Arial Unicode MS" pitchFamily="34" charset="-128"/>
              </a:rPr>
              <a:t>“</a:t>
            </a:r>
            <a:r>
              <a:rPr lang="en-US" sz="1400" b="1" dirty="0">
                <a:solidFill>
                  <a:schemeClr val="tx2"/>
                </a:solidFill>
              </a:rPr>
              <a:t>Our legacy code took up to 40 minutes to analyze a single wind tunnel test; by using MATLAB and a GPU, computation time is now under a minute. It took 30 minutes to get our MATLAB algorithm working on the GPU—no low-level CUDA programming was </a:t>
            </a:r>
            <a:r>
              <a:rPr lang="en-US" sz="1400" b="1" dirty="0" smtClean="0">
                <a:solidFill>
                  <a:schemeClr val="tx2"/>
                </a:solidFill>
              </a:rPr>
              <a:t>needed</a:t>
            </a:r>
            <a:r>
              <a:rPr lang="en-US" sz="1400" b="1" dirty="0" smtClean="0">
                <a:solidFill>
                  <a:schemeClr val="tx2"/>
                </a:solidFill>
                <a:ea typeface="Arial Unicode MS" pitchFamily="34" charset="-128"/>
                <a:cs typeface="Arial Unicode MS" pitchFamily="34" charset="-128"/>
              </a:rPr>
              <a:t>.”</a:t>
            </a:r>
          </a:p>
          <a:p>
            <a:pPr algn="r">
              <a:lnSpc>
                <a:spcPct val="115000"/>
              </a:lnSpc>
              <a:spcBef>
                <a:spcPct val="25000"/>
              </a:spcBef>
              <a:defRPr/>
            </a:pPr>
            <a:r>
              <a:rPr lang="en-US" sz="1200" b="1" dirty="0" smtClean="0">
                <a:solidFill>
                  <a:schemeClr val="tx2"/>
                </a:solidFill>
              </a:rPr>
              <a:t>Christopher </a:t>
            </a:r>
            <a:r>
              <a:rPr lang="en-US" sz="1200" b="1" dirty="0">
                <a:solidFill>
                  <a:schemeClr val="tx2"/>
                </a:solidFill>
              </a:rPr>
              <a:t>Bahr</a:t>
            </a:r>
            <a:endParaRPr lang="en-US" sz="1200" b="1" dirty="0" smtClean="0">
              <a:solidFill>
                <a:schemeClr val="tx2"/>
              </a:solidFill>
              <a:ea typeface="Arial Unicode MS" pitchFamily="34" charset="-128"/>
              <a:cs typeface="Arial Unicode MS" pitchFamily="34" charset="-128"/>
            </a:endParaRPr>
          </a:p>
          <a:p>
            <a:pPr algn="r">
              <a:lnSpc>
                <a:spcPct val="115000"/>
              </a:lnSpc>
              <a:spcBef>
                <a:spcPct val="25000"/>
              </a:spcBef>
              <a:defRPr/>
            </a:pPr>
            <a:r>
              <a:rPr lang="en-US" sz="1200" b="1" dirty="0" smtClean="0">
                <a:solidFill>
                  <a:schemeClr val="tx2"/>
                </a:solidFill>
                <a:ea typeface="Arial Unicode MS" pitchFamily="34" charset="-128"/>
                <a:cs typeface="Arial Unicode MS" pitchFamily="34" charset="-128"/>
              </a:rPr>
              <a:t>NASA</a:t>
            </a:r>
            <a:endParaRPr lang="en-US" sz="1200" b="1" dirty="0">
              <a:solidFill>
                <a:schemeClr val="tx2"/>
              </a:solidFill>
              <a:ea typeface="Arial Unicode MS" pitchFamily="34" charset="-128"/>
              <a:cs typeface="Arial Unicode MS" pitchFamily="34" charset="-128"/>
            </a:endParaRPr>
          </a:p>
        </p:txBody>
      </p:sp>
    </p:spTree>
    <p:extLst>
      <p:ext uri="{BB962C8B-B14F-4D97-AF65-F5344CB8AC3E}">
        <p14:creationId xmlns:p14="http://schemas.microsoft.com/office/powerpoint/2010/main" val="17617222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Applications and MATLAB</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053349"/>
              </p:ext>
            </p:extLst>
          </p:nvPr>
        </p:nvGraphicFramePr>
        <p:xfrm>
          <a:off x="438539" y="2057400"/>
          <a:ext cx="8153400" cy="3962400"/>
        </p:xfrm>
        <a:graphic>
          <a:graphicData uri="http://schemas.openxmlformats.org/drawingml/2006/table">
            <a:tbl>
              <a:tblPr firstRow="1" bandRow="1">
                <a:tableStyleId>{2D5ABB26-0587-4C30-8999-92F81FD0307C}</a:tableStyleId>
              </a:tblPr>
              <a:tblGrid>
                <a:gridCol w="1314450"/>
                <a:gridCol w="5615940"/>
                <a:gridCol w="1223010"/>
              </a:tblGrid>
              <a:tr h="1320800">
                <a:tc rowSpan="2">
                  <a:txBody>
                    <a:bodyPr/>
                    <a:lstStyle/>
                    <a:p>
                      <a:endParaRPr lang="en-US" dirty="0"/>
                    </a:p>
                  </a:txBody>
                  <a:tcPr vert="vert270" anchor="ctr" anchorCtr="1"/>
                </a:tc>
                <a:tc>
                  <a:txBody>
                    <a:bodyPr/>
                    <a:lstStyle/>
                    <a:p>
                      <a:pPr marL="284163" lvl="0" indent="-284163" eaLnBrk="1" hangingPunct="1">
                        <a:lnSpc>
                          <a:spcPct val="80000"/>
                        </a:lnSpc>
                        <a:spcBef>
                          <a:spcPct val="20000"/>
                        </a:spcBef>
                        <a:buClr>
                          <a:srgbClr val="215383"/>
                        </a:buClr>
                        <a:buSzPct val="95000"/>
                        <a:buFont typeface="Wingdings" pitchFamily="2" charset="2"/>
                        <a:buChar char="§"/>
                        <a:defRPr/>
                      </a:pPr>
                      <a:r>
                        <a:rPr lang="en-GB" sz="2400" b="0" dirty="0" smtClean="0">
                          <a:latin typeface="+mn-lt"/>
                        </a:rPr>
                        <a:t>Built-in support</a:t>
                      </a:r>
                      <a:r>
                        <a:rPr lang="en-GB" sz="2400" b="0" baseline="0" dirty="0" smtClean="0">
                          <a:latin typeface="+mn-lt"/>
                        </a:rPr>
                        <a:t> with t</a:t>
                      </a:r>
                      <a:r>
                        <a:rPr lang="en-GB" sz="2400" b="0" dirty="0" smtClean="0">
                          <a:latin typeface="+mn-lt"/>
                        </a:rPr>
                        <a:t>oolboxes</a:t>
                      </a:r>
                    </a:p>
                  </a:txBody>
                  <a:tcPr anchor="ctr"/>
                </a:tc>
                <a:tc rowSpan="2">
                  <a:txBody>
                    <a:bodyPr/>
                    <a:lstStyle/>
                    <a:p>
                      <a:endParaRPr lang="en-US" dirty="0"/>
                    </a:p>
                  </a:txBody>
                  <a:tcPr/>
                </a:tc>
              </a:tr>
              <a:tr h="1320800">
                <a:tc vMerge="1">
                  <a:txBody>
                    <a:bodyPr/>
                    <a:lstStyle/>
                    <a:p>
                      <a:endParaRPr lang="en-US" dirty="0"/>
                    </a:p>
                  </a:txBody>
                  <a:tcPr/>
                </a:tc>
                <a:tc>
                  <a:txBody>
                    <a:bodyPr/>
                    <a:lstStyle/>
                    <a:p>
                      <a:pPr marL="284163" marR="0" lvl="0" indent="-284163" algn="l" defTabSz="914400" rtl="0" eaLnBrk="1" fontAlgn="base" latinLnBrk="0" hangingPunct="1">
                        <a:lnSpc>
                          <a:spcPct val="100000"/>
                        </a:lnSpc>
                        <a:spcBef>
                          <a:spcPct val="20000"/>
                        </a:spcBef>
                        <a:spcAft>
                          <a:spcPct val="0"/>
                        </a:spcAft>
                        <a:buClr>
                          <a:srgbClr val="215383"/>
                        </a:buClr>
                        <a:buSzPct val="95000"/>
                        <a:buFont typeface="Wingdings" pitchFamily="2" charset="2"/>
                        <a:buChar char="§"/>
                        <a:tabLst/>
                        <a:defRPr/>
                      </a:pPr>
                      <a:r>
                        <a:rPr lang="en-GB" sz="2400" b="0" kern="1200" noProof="0" dirty="0" smtClean="0">
                          <a:solidFill>
                            <a:schemeClr val="tx1"/>
                          </a:solidFill>
                          <a:latin typeface="+mn-lt"/>
                          <a:ea typeface="+mn-ea"/>
                          <a:cs typeface="+mn-cs"/>
                        </a:rPr>
                        <a:t>Simple programming constructs:</a:t>
                      </a:r>
                      <a:br>
                        <a:rPr lang="en-GB" sz="2400" b="0" kern="1200" noProof="0" dirty="0" smtClean="0">
                          <a:solidFill>
                            <a:schemeClr val="tx1"/>
                          </a:solidFill>
                          <a:latin typeface="+mn-lt"/>
                          <a:ea typeface="+mn-ea"/>
                          <a:cs typeface="+mn-cs"/>
                        </a:rPr>
                      </a:br>
                      <a:r>
                        <a:rPr lang="en-GB" sz="1800" b="1" kern="1200" noProof="0" dirty="0" smtClean="0">
                          <a:solidFill>
                            <a:schemeClr val="tx2"/>
                          </a:solidFill>
                          <a:latin typeface="Courier New" pitchFamily="49" charset="0"/>
                          <a:ea typeface="+mn-ea"/>
                          <a:cs typeface="Courier New" pitchFamily="49" charset="0"/>
                        </a:rPr>
                        <a:t>batch, parfor, distributed</a:t>
                      </a:r>
                      <a:r>
                        <a:rPr lang="en-GB" sz="1800" b="1" kern="1200" baseline="0" noProof="0" dirty="0" smtClean="0">
                          <a:solidFill>
                            <a:schemeClr val="tx2"/>
                          </a:solidFill>
                          <a:latin typeface="Courier New" pitchFamily="49" charset="0"/>
                          <a:ea typeface="+mn-ea"/>
                          <a:cs typeface="Courier New" pitchFamily="49" charset="0"/>
                        </a:rPr>
                        <a:t>,</a:t>
                      </a:r>
                      <a:r>
                        <a:rPr lang="en-GB" sz="1800" b="1" kern="1200" noProof="0" dirty="0" smtClean="0">
                          <a:solidFill>
                            <a:schemeClr val="tx2"/>
                          </a:solidFill>
                          <a:latin typeface="Courier New" pitchFamily="49" charset="0"/>
                          <a:ea typeface="+mn-ea"/>
                          <a:cs typeface="Courier New" pitchFamily="49" charset="0"/>
                        </a:rPr>
                        <a:t> </a:t>
                      </a:r>
                      <a:r>
                        <a:rPr lang="en-GB" sz="1800" b="1" kern="1200" noProof="0" dirty="0" err="1" smtClean="0">
                          <a:solidFill>
                            <a:schemeClr val="tx2"/>
                          </a:solidFill>
                          <a:latin typeface="Courier New" pitchFamily="49" charset="0"/>
                          <a:ea typeface="+mn-ea"/>
                          <a:cs typeface="Courier New" pitchFamily="49" charset="0"/>
                        </a:rPr>
                        <a:t>gpu</a:t>
                      </a:r>
                      <a:r>
                        <a:rPr lang="en-GB" sz="1800" b="1" kern="1200" noProof="0" dirty="0" smtClean="0">
                          <a:solidFill>
                            <a:schemeClr val="tx2"/>
                          </a:solidFill>
                          <a:latin typeface="Courier New" pitchFamily="49" charset="0"/>
                          <a:ea typeface="+mn-ea"/>
                          <a:cs typeface="Courier New" pitchFamily="49" charset="0"/>
                        </a:rPr>
                        <a:t> arrays</a:t>
                      </a:r>
                      <a:endParaRPr lang="en-US" sz="1800" b="1" kern="1200" dirty="0" smtClean="0">
                        <a:solidFill>
                          <a:schemeClr val="tx2"/>
                        </a:solidFill>
                        <a:latin typeface="Courier New" pitchFamily="49" charset="0"/>
                        <a:ea typeface="+mn-ea"/>
                        <a:cs typeface="Courier New" pitchFamily="49" charset="0"/>
                      </a:endParaRPr>
                    </a:p>
                    <a:p>
                      <a:pPr marL="514350" indent="-514350" algn="l">
                        <a:buFont typeface="+mj-lt"/>
                        <a:buNone/>
                      </a:pPr>
                      <a:endParaRPr lang="en-US" sz="2000" dirty="0" smtClean="0"/>
                    </a:p>
                  </a:txBody>
                  <a:tcPr anchor="ctr"/>
                </a:tc>
                <a:tc vMerge="1">
                  <a:txBody>
                    <a:bodyPr/>
                    <a:lstStyle/>
                    <a:p>
                      <a:endParaRPr lang="en-US" dirty="0"/>
                    </a:p>
                  </a:txBody>
                  <a:tcPr/>
                </a:tc>
              </a:tr>
              <a:tr h="1320800">
                <a:tc>
                  <a:txBody>
                    <a:bodyPr/>
                    <a:lstStyle/>
                    <a:p>
                      <a:endParaRPr lang="en-US" sz="2400" b="0" kern="1200" noProof="0" dirty="0">
                        <a:solidFill>
                          <a:schemeClr val="tx1"/>
                        </a:solidFill>
                        <a:latin typeface="+mn-lt"/>
                        <a:ea typeface="+mn-ea"/>
                        <a:cs typeface="+mn-cs"/>
                      </a:endParaRPr>
                    </a:p>
                  </a:txBody>
                  <a:tcPr vert="vert270" anchor="ctr" anchorCtr="1"/>
                </a:tc>
                <a:tc>
                  <a:txBody>
                    <a:bodyPr/>
                    <a:lstStyle/>
                    <a:p>
                      <a:pPr marL="284163" lvl="0" indent="-284163" algn="l" eaLnBrk="1" hangingPunct="1">
                        <a:lnSpc>
                          <a:spcPct val="100000"/>
                        </a:lnSpc>
                        <a:spcBef>
                          <a:spcPct val="20000"/>
                        </a:spcBef>
                        <a:buClr>
                          <a:srgbClr val="215383"/>
                        </a:buClr>
                        <a:buSzPct val="95000"/>
                        <a:buFont typeface="Wingdings" pitchFamily="2" charset="2"/>
                        <a:buChar char="§"/>
                        <a:defRPr/>
                      </a:pPr>
                      <a:r>
                        <a:rPr kumimoji="0" lang="en-GB" sz="2400" u="none" strike="noStrike" kern="0" cap="none" spc="0" normalizeH="0" baseline="0" noProof="0" dirty="0" smtClean="0">
                          <a:ln>
                            <a:noFill/>
                          </a:ln>
                          <a:solidFill>
                            <a:schemeClr val="tx1"/>
                          </a:solidFill>
                          <a:effectLst/>
                          <a:uLnTx/>
                          <a:uFillTx/>
                          <a:latin typeface="+mn-lt"/>
                          <a:ea typeface="+mn-ea"/>
                          <a:cs typeface="+mn-cs"/>
                        </a:rPr>
                        <a:t>Advanced programming constructs:</a:t>
                      </a:r>
                      <a:br>
                        <a:rPr kumimoji="0" lang="en-GB" sz="2400" u="none" strike="noStrike" kern="0" cap="none" spc="0" normalizeH="0" baseline="0" noProof="0" dirty="0" smtClean="0">
                          <a:ln>
                            <a:noFill/>
                          </a:ln>
                          <a:solidFill>
                            <a:schemeClr val="tx1"/>
                          </a:solidFill>
                          <a:effectLst/>
                          <a:uLnTx/>
                          <a:uFillTx/>
                          <a:latin typeface="+mn-lt"/>
                          <a:ea typeface="+mn-ea"/>
                          <a:cs typeface="+mn-cs"/>
                        </a:rPr>
                      </a:br>
                      <a:r>
                        <a:rPr kumimoji="0" lang="en-GB" sz="1800" b="1" i="0" u="none" strike="noStrike" kern="0" cap="none" spc="0" normalizeH="0" baseline="0" noProof="0" dirty="0" err="1" smtClean="0">
                          <a:ln>
                            <a:noFill/>
                          </a:ln>
                          <a:solidFill>
                            <a:schemeClr val="tx2"/>
                          </a:solidFill>
                          <a:effectLst/>
                          <a:uLnTx/>
                          <a:uFillTx/>
                          <a:latin typeface="Courier New" pitchFamily="49" charset="0"/>
                          <a:ea typeface="+mn-ea"/>
                          <a:cs typeface="Courier New" pitchFamily="49" charset="0"/>
                        </a:rPr>
                        <a:t>createJob</a:t>
                      </a:r>
                      <a:r>
                        <a:rPr kumimoji="0" lang="en-GB" sz="1800" b="1" i="0" u="none" strike="noStrike" kern="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GB" sz="1800" b="1" i="0" u="none" strike="noStrike" kern="0" cap="none" spc="0" normalizeH="0" baseline="0" noProof="0" dirty="0" err="1" smtClean="0">
                          <a:ln>
                            <a:noFill/>
                          </a:ln>
                          <a:solidFill>
                            <a:schemeClr val="tx2"/>
                          </a:solidFill>
                          <a:effectLst/>
                          <a:uLnTx/>
                          <a:uFillTx/>
                          <a:latin typeface="Courier New" pitchFamily="49" charset="0"/>
                          <a:ea typeface="+mn-ea"/>
                          <a:cs typeface="Courier New" pitchFamily="49" charset="0"/>
                        </a:rPr>
                        <a:t>labSend</a:t>
                      </a:r>
                      <a:r>
                        <a:rPr kumimoji="0" lang="en-GB" sz="1800" b="1" i="0" u="none" strike="noStrike" kern="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GB" sz="1800" b="1" i="0" u="none" strike="noStrike" kern="0" cap="none" spc="0" normalizeH="0" baseline="0" noProof="0" dirty="0" err="1" smtClean="0">
                          <a:ln>
                            <a:noFill/>
                          </a:ln>
                          <a:solidFill>
                            <a:schemeClr val="tx2"/>
                          </a:solidFill>
                          <a:effectLst/>
                          <a:uLnTx/>
                          <a:uFillTx/>
                          <a:latin typeface="Courier New" pitchFamily="49" charset="0"/>
                          <a:ea typeface="+mn-ea"/>
                          <a:cs typeface="Courier New" pitchFamily="49" charset="0"/>
                        </a:rPr>
                        <a:t>spmd</a:t>
                      </a:r>
                      <a:r>
                        <a:rPr kumimoji="0" lang="en-GB" sz="1800" b="1" i="0" u="none" strike="noStrike" kern="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GB" sz="1800" u="none" strike="noStrike" kern="0" cap="none" spc="0" normalizeH="0" baseline="0" noProof="0" dirty="0" smtClean="0">
                          <a:ln>
                            <a:noFill/>
                          </a:ln>
                          <a:solidFill>
                            <a:schemeClr val="tx1"/>
                          </a:solidFill>
                          <a:effectLst/>
                          <a:uLnTx/>
                          <a:uFillTx/>
                          <a:latin typeface="+mn-lt"/>
                          <a:ea typeface="+mn-ea"/>
                          <a:cs typeface="+mn-cs"/>
                        </a:rPr>
                        <a:t>CUDA kernels </a:t>
                      </a:r>
                    </a:p>
                    <a:p>
                      <a:pPr marL="514350" indent="-514350" algn="l">
                        <a:buFont typeface="+mj-lt"/>
                        <a:buNone/>
                      </a:pPr>
                      <a:endParaRPr lang="en-US" sz="2400" b="0" kern="1200" noProof="0" dirty="0" smtClean="0">
                        <a:solidFill>
                          <a:schemeClr val="tx1"/>
                        </a:solidFill>
                        <a:latin typeface="+mn-lt"/>
                        <a:ea typeface="+mn-ea"/>
                        <a:cs typeface="+mn-cs"/>
                      </a:endParaRPr>
                    </a:p>
                  </a:txBody>
                  <a:tcPr anchor="ctr"/>
                </a:tc>
                <a:tc>
                  <a:txBody>
                    <a:bodyPr/>
                    <a:lstStyle/>
                    <a:p>
                      <a:endParaRPr lang="en-US" dirty="0"/>
                    </a:p>
                  </a:txBody>
                  <a:tcPr/>
                </a:tc>
              </a:tr>
            </a:tbl>
          </a:graphicData>
        </a:graphic>
      </p:graphicFrame>
      <p:sp>
        <p:nvSpPr>
          <p:cNvPr id="5" name="Up Arrow 4"/>
          <p:cNvSpPr/>
          <p:nvPr/>
        </p:nvSpPr>
        <p:spPr>
          <a:xfrm>
            <a:off x="457200" y="2118043"/>
            <a:ext cx="1143000" cy="350520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eaLnBrk="0" fontAlgn="base" hangingPunct="0">
              <a:spcBef>
                <a:spcPct val="0"/>
              </a:spcBef>
              <a:spcAft>
                <a:spcPct val="0"/>
              </a:spcAft>
            </a:pPr>
            <a:r>
              <a:rPr lang="en-US" sz="2000" b="1" dirty="0" smtClean="0">
                <a:solidFill>
                  <a:srgbClr val="FFFFFF"/>
                </a:solidFill>
                <a:cs typeface="Arial" pitchFamily="34" charset="0"/>
              </a:rPr>
              <a:t>Ease of Use</a:t>
            </a:r>
          </a:p>
        </p:txBody>
      </p:sp>
      <p:sp>
        <p:nvSpPr>
          <p:cNvPr id="7" name="Down Arrow 6"/>
          <p:cNvSpPr/>
          <p:nvPr/>
        </p:nvSpPr>
        <p:spPr>
          <a:xfrm>
            <a:off x="7391400" y="2118043"/>
            <a:ext cx="1143000" cy="3505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eaLnBrk="0" fontAlgn="base" hangingPunct="0">
              <a:spcBef>
                <a:spcPct val="0"/>
              </a:spcBef>
              <a:spcAft>
                <a:spcPct val="0"/>
              </a:spcAft>
            </a:pPr>
            <a:r>
              <a:rPr lang="en-US" sz="2000" b="1" dirty="0" smtClean="0">
                <a:solidFill>
                  <a:srgbClr val="FFFFFF"/>
                </a:solidFill>
                <a:cs typeface="Arial" pitchFamily="34" charset="0"/>
              </a:rPr>
              <a:t>Greater Control</a:t>
            </a:r>
          </a:p>
        </p:txBody>
      </p:sp>
    </p:spTree>
    <p:extLst>
      <p:ext uri="{BB962C8B-B14F-4D97-AF65-F5344CB8AC3E}">
        <p14:creationId xmlns:p14="http://schemas.microsoft.com/office/powerpoint/2010/main" val="422385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Bild 3"/>
          <p:cNvPicPr/>
          <p:nvPr/>
        </p:nvPicPr>
        <p:blipFill>
          <a:blip r:embed="rId3"/>
          <a:stretch>
            <a:fillRect/>
          </a:stretch>
        </p:blipFill>
        <p:spPr>
          <a:xfrm>
            <a:off x="5670043" y="1784570"/>
            <a:ext cx="3328200" cy="1718640"/>
          </a:xfrm>
          <a:prstGeom prst="rect">
            <a:avLst/>
          </a:prstGeom>
          <a:solidFill>
            <a:schemeClr val="bg1"/>
          </a:solidFill>
          <a:ln w="19050" algn="ctr">
            <a:noFill/>
            <a:miter lim="800000"/>
            <a:headEnd/>
            <a:tailEnd/>
          </a:ln>
          <a:effectLst>
            <a:outerShdw blurRad="50800" dist="38100" dir="2700000" algn="tl" rotWithShape="0">
              <a:prstClr val="black">
                <a:alpha val="40000"/>
              </a:prstClr>
            </a:outerShdw>
          </a:effectLst>
        </p:spPr>
      </p:pic>
      <p:sp>
        <p:nvSpPr>
          <p:cNvPr id="32770" name="Rectangle 2"/>
          <p:cNvSpPr>
            <a:spLocks noGrp="1" noChangeArrowheads="1"/>
          </p:cNvSpPr>
          <p:nvPr>
            <p:ph type="title"/>
          </p:nvPr>
        </p:nvSpPr>
        <p:spPr/>
        <p:txBody>
          <a:bodyPr/>
          <a:lstStyle/>
          <a:p>
            <a:r>
              <a:rPr lang="en-US" dirty="0" smtClean="0"/>
              <a:t>Scaling beyond your desktop</a:t>
            </a:r>
          </a:p>
        </p:txBody>
      </p:sp>
      <p:grpSp>
        <p:nvGrpSpPr>
          <p:cNvPr id="2" name="Group 128"/>
          <p:cNvGrpSpPr>
            <a:grpSpLocks/>
          </p:cNvGrpSpPr>
          <p:nvPr/>
        </p:nvGrpSpPr>
        <p:grpSpPr bwMode="auto">
          <a:xfrm>
            <a:off x="3606669" y="3641937"/>
            <a:ext cx="571500" cy="406400"/>
            <a:chOff x="2525" y="2426"/>
            <a:chExt cx="615" cy="256"/>
          </a:xfrm>
        </p:grpSpPr>
        <p:sp>
          <p:nvSpPr>
            <p:cNvPr id="175" name="Text Box 129"/>
            <p:cNvSpPr txBox="1">
              <a:spLocks noChangeArrowheads="1"/>
            </p:cNvSpPr>
            <p:nvPr/>
          </p:nvSpPr>
          <p:spPr bwMode="auto">
            <a:xfrm>
              <a:off x="2676" y="2426"/>
              <a:ext cx="116" cy="173"/>
            </a:xfrm>
            <a:prstGeom prst="rect">
              <a:avLst/>
            </a:prstGeom>
            <a:noFill/>
            <a:ln w="9525">
              <a:noFill/>
              <a:miter lim="800000"/>
              <a:headEnd/>
              <a:tailEnd/>
            </a:ln>
          </p:spPr>
          <p:txBody>
            <a:bodyPr wrap="none">
              <a:spAutoFit/>
            </a:bodyPr>
            <a:lstStyle/>
            <a:p>
              <a:pPr algn="l"/>
              <a:endParaRPr lang="en-US" sz="1200">
                <a:solidFill>
                  <a:schemeClr val="accent1"/>
                </a:solidFill>
                <a:latin typeface="Arial" charset="0"/>
              </a:endParaRPr>
            </a:p>
          </p:txBody>
        </p:sp>
        <p:sp>
          <p:nvSpPr>
            <p:cNvPr id="176" name="AutoShape 130"/>
            <p:cNvSpPr>
              <a:spLocks noChangeArrowheads="1"/>
            </p:cNvSpPr>
            <p:nvPr/>
          </p:nvSpPr>
          <p:spPr bwMode="auto">
            <a:xfrm>
              <a:off x="2525" y="2522"/>
              <a:ext cx="615" cy="1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1"/>
            </a:solidFill>
            <a:ln w="9525" algn="ctr">
              <a:noFill/>
              <a:miter lim="800000"/>
              <a:headEnd/>
              <a:tailEnd/>
            </a:ln>
          </p:spPr>
          <p:txBody>
            <a:bodyPr wrap="none" anchor="ctr"/>
            <a:lstStyle/>
            <a:p>
              <a:endParaRPr lang="en-US" sz="1400">
                <a:latin typeface="Arial" charset="0"/>
              </a:endParaRPr>
            </a:p>
          </p:txBody>
        </p:sp>
      </p:grpSp>
      <p:grpSp>
        <p:nvGrpSpPr>
          <p:cNvPr id="3" name="Group 177"/>
          <p:cNvGrpSpPr>
            <a:grpSpLocks/>
          </p:cNvGrpSpPr>
          <p:nvPr/>
        </p:nvGrpSpPr>
        <p:grpSpPr bwMode="auto">
          <a:xfrm>
            <a:off x="3616194" y="4235662"/>
            <a:ext cx="552450" cy="414338"/>
            <a:chOff x="3759" y="1986"/>
            <a:chExt cx="615" cy="261"/>
          </a:xfrm>
        </p:grpSpPr>
        <p:sp>
          <p:nvSpPr>
            <p:cNvPr id="178" name="Text Box 178"/>
            <p:cNvSpPr txBox="1">
              <a:spLocks noChangeArrowheads="1"/>
            </p:cNvSpPr>
            <p:nvPr/>
          </p:nvSpPr>
          <p:spPr bwMode="auto">
            <a:xfrm>
              <a:off x="3905" y="1986"/>
              <a:ext cx="247" cy="173"/>
            </a:xfrm>
            <a:prstGeom prst="rect">
              <a:avLst/>
            </a:prstGeom>
            <a:noFill/>
            <a:ln w="9525">
              <a:noFill/>
              <a:miter lim="800000"/>
              <a:headEnd/>
              <a:tailEnd/>
            </a:ln>
          </p:spPr>
          <p:txBody>
            <a:bodyPr wrap="none">
              <a:spAutoFit/>
            </a:bodyPr>
            <a:lstStyle/>
            <a:p>
              <a:pPr algn="l"/>
              <a:r>
                <a:rPr lang="en-US" sz="1200">
                  <a:solidFill>
                    <a:schemeClr val="accent2"/>
                  </a:solidFill>
                  <a:latin typeface="Arial" charset="0"/>
                </a:rPr>
                <a:t>   </a:t>
              </a:r>
            </a:p>
          </p:txBody>
        </p:sp>
        <p:sp>
          <p:nvSpPr>
            <p:cNvPr id="179" name="AutoShape 179"/>
            <p:cNvSpPr>
              <a:spLocks noChangeArrowheads="1"/>
            </p:cNvSpPr>
            <p:nvPr/>
          </p:nvSpPr>
          <p:spPr bwMode="auto">
            <a:xfrm flipH="1">
              <a:off x="3759" y="2087"/>
              <a:ext cx="615" cy="16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rgbClr val="336699"/>
            </a:solidFill>
            <a:ln w="9525" algn="ctr">
              <a:noFill/>
              <a:miter lim="800000"/>
              <a:headEnd/>
              <a:tailEnd/>
            </a:ln>
          </p:spPr>
          <p:txBody>
            <a:bodyPr wrap="none" anchor="ctr"/>
            <a:lstStyle/>
            <a:p>
              <a:endParaRPr lang="en-US" sz="1400">
                <a:latin typeface="Arial" charset="0"/>
              </a:endParaRPr>
            </a:p>
          </p:txBody>
        </p:sp>
      </p:grpSp>
      <p:grpSp>
        <p:nvGrpSpPr>
          <p:cNvPr id="4" name="Group 126"/>
          <p:cNvGrpSpPr/>
          <p:nvPr/>
        </p:nvGrpSpPr>
        <p:grpSpPr>
          <a:xfrm>
            <a:off x="285750" y="1900940"/>
            <a:ext cx="2914650" cy="4486275"/>
            <a:chOff x="342900" y="1885950"/>
            <a:chExt cx="2914650" cy="4486275"/>
          </a:xfrm>
        </p:grpSpPr>
        <p:sp>
          <p:nvSpPr>
            <p:cNvPr id="76" name="AutoShape 6"/>
            <p:cNvSpPr>
              <a:spLocks noChangeArrowheads="1"/>
            </p:cNvSpPr>
            <p:nvPr/>
          </p:nvSpPr>
          <p:spPr bwMode="auto">
            <a:xfrm>
              <a:off x="342900" y="1885950"/>
              <a:ext cx="2914650" cy="4486275"/>
            </a:xfrm>
            <a:prstGeom prst="cube">
              <a:avLst>
                <a:gd name="adj" fmla="val 13065"/>
              </a:avLst>
            </a:prstGeom>
            <a:gradFill rotWithShape="1">
              <a:gsLst>
                <a:gs pos="0">
                  <a:srgbClr val="8CB6E4"/>
                </a:gs>
                <a:gs pos="50000">
                  <a:srgbClr val="E5EFF9"/>
                </a:gs>
                <a:gs pos="100000">
                  <a:srgbClr val="8CB6E4"/>
                </a:gs>
              </a:gsLst>
              <a:lin ang="0" scaled="1"/>
            </a:gradFill>
            <a:ln w="4763">
              <a:solidFill>
                <a:schemeClr val="tx1"/>
              </a:solidFill>
              <a:miter lim="800000"/>
              <a:headEnd/>
              <a:tailEnd/>
            </a:ln>
          </p:spPr>
          <p:txBody>
            <a:bodyPr/>
            <a:lstStyle/>
            <a:p>
              <a:endParaRPr lang="en-US"/>
            </a:p>
          </p:txBody>
        </p:sp>
        <p:pic>
          <p:nvPicPr>
            <p:cNvPr id="77" name="Picture 76" descr="L-Membrane_CMYK_Master_Smal.gif"/>
            <p:cNvPicPr>
              <a:picLocks noChangeAspect="1"/>
            </p:cNvPicPr>
            <p:nvPr/>
          </p:nvPicPr>
          <p:blipFill>
            <a:blip r:embed="rId4" cstate="print"/>
            <a:stretch>
              <a:fillRect/>
            </a:stretch>
          </p:blipFill>
          <p:spPr>
            <a:xfrm>
              <a:off x="1176765" y="3125847"/>
              <a:ext cx="886264" cy="800098"/>
            </a:xfrm>
            <a:prstGeom prst="rect">
              <a:avLst/>
            </a:prstGeom>
          </p:spPr>
        </p:pic>
        <p:grpSp>
          <p:nvGrpSpPr>
            <p:cNvPr id="5" name="Group 178"/>
            <p:cNvGrpSpPr/>
            <p:nvPr/>
          </p:nvGrpSpPr>
          <p:grpSpPr>
            <a:xfrm>
              <a:off x="654978" y="4591209"/>
              <a:ext cx="1929839" cy="1665127"/>
              <a:chOff x="1085850" y="4621372"/>
              <a:chExt cx="1929839" cy="1665127"/>
            </a:xfrm>
          </p:grpSpPr>
          <p:sp>
            <p:nvSpPr>
              <p:cNvPr id="83" name="Rectangle 9"/>
              <p:cNvSpPr>
                <a:spLocks noChangeArrowheads="1"/>
              </p:cNvSpPr>
              <p:nvPr/>
            </p:nvSpPr>
            <p:spPr bwMode="auto">
              <a:xfrm>
                <a:off x="1085850" y="4756328"/>
                <a:ext cx="1923272" cy="551261"/>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endParaRPr lang="en-US"/>
              </a:p>
            </p:txBody>
          </p:sp>
          <p:sp>
            <p:nvSpPr>
              <p:cNvPr id="84" name="AutoShape 85"/>
              <p:cNvSpPr>
                <a:spLocks noChangeArrowheads="1"/>
              </p:cNvSpPr>
              <p:nvPr/>
            </p:nvSpPr>
            <p:spPr bwMode="auto">
              <a:xfrm>
                <a:off x="1145008" y="4854355"/>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85" name="AutoShape 86"/>
              <p:cNvSpPr>
                <a:spLocks noChangeArrowheads="1"/>
              </p:cNvSpPr>
              <p:nvPr/>
            </p:nvSpPr>
            <p:spPr bwMode="auto">
              <a:xfrm>
                <a:off x="1601202" y="4854355"/>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86" name="AutoShape 85"/>
              <p:cNvSpPr>
                <a:spLocks noChangeArrowheads="1"/>
              </p:cNvSpPr>
              <p:nvPr/>
            </p:nvSpPr>
            <p:spPr bwMode="auto">
              <a:xfrm>
                <a:off x="2065354" y="4854355"/>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87" name="AutoShape 86"/>
              <p:cNvSpPr>
                <a:spLocks noChangeArrowheads="1"/>
              </p:cNvSpPr>
              <p:nvPr/>
            </p:nvSpPr>
            <p:spPr bwMode="auto">
              <a:xfrm>
                <a:off x="2529425" y="4854355"/>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88" name="Line 40"/>
              <p:cNvSpPr>
                <a:spLocks noChangeShapeType="1"/>
              </p:cNvSpPr>
              <p:nvPr/>
            </p:nvSpPr>
            <p:spPr bwMode="auto">
              <a:xfrm rot="5400000">
                <a:off x="1791262" y="5402941"/>
                <a:ext cx="129439" cy="0"/>
              </a:xfrm>
              <a:prstGeom prst="line">
                <a:avLst/>
              </a:prstGeom>
              <a:noFill/>
              <a:ln w="76200">
                <a:solidFill>
                  <a:schemeClr val="bg2"/>
                </a:solidFill>
                <a:round/>
                <a:headEnd/>
                <a:tailEnd/>
              </a:ln>
              <a:effectLst/>
            </p:spPr>
            <p:txBody>
              <a:bodyPr/>
              <a:lstStyle/>
              <a:p>
                <a:endParaRPr lang="en-US"/>
              </a:p>
            </p:txBody>
          </p:sp>
          <p:sp>
            <p:nvSpPr>
              <p:cNvPr id="89" name="Line 41"/>
              <p:cNvSpPr>
                <a:spLocks noChangeShapeType="1"/>
              </p:cNvSpPr>
              <p:nvPr/>
            </p:nvSpPr>
            <p:spPr bwMode="auto">
              <a:xfrm rot="5400000">
                <a:off x="1572408" y="5402941"/>
                <a:ext cx="129439" cy="0"/>
              </a:xfrm>
              <a:prstGeom prst="line">
                <a:avLst/>
              </a:prstGeom>
              <a:noFill/>
              <a:ln w="76200">
                <a:solidFill>
                  <a:schemeClr val="bg2"/>
                </a:solidFill>
                <a:round/>
                <a:headEnd/>
                <a:tailEnd/>
              </a:ln>
              <a:effectLst/>
            </p:spPr>
            <p:txBody>
              <a:bodyPr/>
              <a:lstStyle/>
              <a:p>
                <a:endParaRPr lang="en-US"/>
              </a:p>
            </p:txBody>
          </p:sp>
          <p:sp>
            <p:nvSpPr>
              <p:cNvPr id="90" name="Line 42"/>
              <p:cNvSpPr>
                <a:spLocks noChangeShapeType="1"/>
              </p:cNvSpPr>
              <p:nvPr/>
            </p:nvSpPr>
            <p:spPr bwMode="auto">
              <a:xfrm rot="5400000">
                <a:off x="1353554" y="5402941"/>
                <a:ext cx="129439" cy="0"/>
              </a:xfrm>
              <a:prstGeom prst="line">
                <a:avLst/>
              </a:prstGeom>
              <a:noFill/>
              <a:ln w="76200">
                <a:solidFill>
                  <a:schemeClr val="bg2"/>
                </a:solidFill>
                <a:round/>
                <a:headEnd/>
                <a:tailEnd/>
              </a:ln>
              <a:effectLst/>
            </p:spPr>
            <p:txBody>
              <a:bodyPr/>
              <a:lstStyle/>
              <a:p>
                <a:endParaRPr lang="en-US"/>
              </a:p>
            </p:txBody>
          </p:sp>
          <p:sp>
            <p:nvSpPr>
              <p:cNvPr id="91" name="Line 43"/>
              <p:cNvSpPr>
                <a:spLocks noChangeShapeType="1"/>
              </p:cNvSpPr>
              <p:nvPr/>
            </p:nvSpPr>
            <p:spPr bwMode="auto">
              <a:xfrm rot="5400000">
                <a:off x="1136980" y="5403841"/>
                <a:ext cx="129439" cy="0"/>
              </a:xfrm>
              <a:prstGeom prst="line">
                <a:avLst/>
              </a:prstGeom>
              <a:noFill/>
              <a:ln w="76200">
                <a:solidFill>
                  <a:schemeClr val="bg2"/>
                </a:solidFill>
                <a:round/>
                <a:headEnd/>
                <a:tailEnd/>
              </a:ln>
              <a:effectLst/>
            </p:spPr>
            <p:txBody>
              <a:bodyPr/>
              <a:lstStyle/>
              <a:p>
                <a:endParaRPr lang="en-US"/>
              </a:p>
            </p:txBody>
          </p:sp>
          <p:sp>
            <p:nvSpPr>
              <p:cNvPr id="92" name="Line 41"/>
              <p:cNvSpPr>
                <a:spLocks noChangeShapeType="1"/>
              </p:cNvSpPr>
              <p:nvPr/>
            </p:nvSpPr>
            <p:spPr bwMode="auto">
              <a:xfrm rot="5400000">
                <a:off x="2008101" y="5402935"/>
                <a:ext cx="129439" cy="0"/>
              </a:xfrm>
              <a:prstGeom prst="line">
                <a:avLst/>
              </a:prstGeom>
              <a:noFill/>
              <a:ln w="76200">
                <a:solidFill>
                  <a:schemeClr val="bg2"/>
                </a:solidFill>
                <a:round/>
                <a:headEnd/>
                <a:tailEnd/>
              </a:ln>
              <a:effectLst/>
            </p:spPr>
            <p:txBody>
              <a:bodyPr/>
              <a:lstStyle/>
              <a:p>
                <a:endParaRPr lang="en-US"/>
              </a:p>
            </p:txBody>
          </p:sp>
          <p:sp>
            <p:nvSpPr>
              <p:cNvPr id="93" name="Line 40"/>
              <p:cNvSpPr>
                <a:spLocks noChangeShapeType="1"/>
              </p:cNvSpPr>
              <p:nvPr/>
            </p:nvSpPr>
            <p:spPr bwMode="auto">
              <a:xfrm rot="5400000">
                <a:off x="2656466" y="5401631"/>
                <a:ext cx="129439" cy="0"/>
              </a:xfrm>
              <a:prstGeom prst="line">
                <a:avLst/>
              </a:prstGeom>
              <a:noFill/>
              <a:ln w="76200">
                <a:solidFill>
                  <a:schemeClr val="bg2"/>
                </a:solidFill>
                <a:round/>
                <a:headEnd/>
                <a:tailEnd/>
              </a:ln>
              <a:effectLst/>
            </p:spPr>
            <p:txBody>
              <a:bodyPr/>
              <a:lstStyle/>
              <a:p>
                <a:endParaRPr lang="en-US"/>
              </a:p>
            </p:txBody>
          </p:sp>
          <p:sp>
            <p:nvSpPr>
              <p:cNvPr id="94" name="Line 41"/>
              <p:cNvSpPr>
                <a:spLocks noChangeShapeType="1"/>
              </p:cNvSpPr>
              <p:nvPr/>
            </p:nvSpPr>
            <p:spPr bwMode="auto">
              <a:xfrm rot="5400000">
                <a:off x="2437612" y="5401631"/>
                <a:ext cx="129439" cy="0"/>
              </a:xfrm>
              <a:prstGeom prst="line">
                <a:avLst/>
              </a:prstGeom>
              <a:noFill/>
              <a:ln w="76200">
                <a:solidFill>
                  <a:schemeClr val="bg2"/>
                </a:solidFill>
                <a:round/>
                <a:headEnd/>
                <a:tailEnd/>
              </a:ln>
              <a:effectLst/>
            </p:spPr>
            <p:txBody>
              <a:bodyPr/>
              <a:lstStyle/>
              <a:p>
                <a:endParaRPr lang="en-US"/>
              </a:p>
            </p:txBody>
          </p:sp>
          <p:sp>
            <p:nvSpPr>
              <p:cNvPr id="95" name="Line 42"/>
              <p:cNvSpPr>
                <a:spLocks noChangeShapeType="1"/>
              </p:cNvSpPr>
              <p:nvPr/>
            </p:nvSpPr>
            <p:spPr bwMode="auto">
              <a:xfrm rot="5400000">
                <a:off x="2218757" y="5401631"/>
                <a:ext cx="129439" cy="0"/>
              </a:xfrm>
              <a:prstGeom prst="line">
                <a:avLst/>
              </a:prstGeom>
              <a:noFill/>
              <a:ln w="76200">
                <a:solidFill>
                  <a:schemeClr val="bg2"/>
                </a:solidFill>
                <a:round/>
                <a:headEnd/>
                <a:tailEnd/>
              </a:ln>
              <a:effectLst/>
            </p:spPr>
            <p:txBody>
              <a:bodyPr/>
              <a:lstStyle/>
              <a:p>
                <a:endParaRPr lang="en-US"/>
              </a:p>
            </p:txBody>
          </p:sp>
          <p:sp>
            <p:nvSpPr>
              <p:cNvPr id="96" name="Line 41"/>
              <p:cNvSpPr>
                <a:spLocks noChangeShapeType="1"/>
              </p:cNvSpPr>
              <p:nvPr/>
            </p:nvSpPr>
            <p:spPr bwMode="auto">
              <a:xfrm rot="5400000">
                <a:off x="2873305" y="5401625"/>
                <a:ext cx="129439" cy="0"/>
              </a:xfrm>
              <a:prstGeom prst="line">
                <a:avLst/>
              </a:prstGeom>
              <a:noFill/>
              <a:ln w="76200">
                <a:solidFill>
                  <a:schemeClr val="bg2"/>
                </a:solidFill>
                <a:round/>
                <a:headEnd/>
                <a:tailEnd/>
              </a:ln>
              <a:effectLst/>
            </p:spPr>
            <p:txBody>
              <a:bodyPr/>
              <a:lstStyle/>
              <a:p>
                <a:endParaRPr lang="en-US"/>
              </a:p>
            </p:txBody>
          </p:sp>
          <p:sp>
            <p:nvSpPr>
              <p:cNvPr id="97" name="Rectangle 9"/>
              <p:cNvSpPr>
                <a:spLocks noChangeArrowheads="1"/>
              </p:cNvSpPr>
              <p:nvPr/>
            </p:nvSpPr>
            <p:spPr bwMode="auto">
              <a:xfrm>
                <a:off x="1092417" y="5574267"/>
                <a:ext cx="1923272" cy="551261"/>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endParaRPr lang="en-US"/>
              </a:p>
            </p:txBody>
          </p:sp>
          <p:sp>
            <p:nvSpPr>
              <p:cNvPr id="98" name="AutoShape 85"/>
              <p:cNvSpPr>
                <a:spLocks noChangeArrowheads="1"/>
              </p:cNvSpPr>
              <p:nvPr/>
            </p:nvSpPr>
            <p:spPr bwMode="auto">
              <a:xfrm>
                <a:off x="1151575" y="5672294"/>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99" name="AutoShape 86"/>
              <p:cNvSpPr>
                <a:spLocks noChangeArrowheads="1"/>
              </p:cNvSpPr>
              <p:nvPr/>
            </p:nvSpPr>
            <p:spPr bwMode="auto">
              <a:xfrm>
                <a:off x="1607769" y="5672294"/>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100" name="Line 40"/>
              <p:cNvSpPr>
                <a:spLocks noChangeShapeType="1"/>
              </p:cNvSpPr>
              <p:nvPr/>
            </p:nvSpPr>
            <p:spPr bwMode="auto">
              <a:xfrm rot="5400000">
                <a:off x="1791262" y="5505347"/>
                <a:ext cx="129439" cy="0"/>
              </a:xfrm>
              <a:prstGeom prst="line">
                <a:avLst/>
              </a:prstGeom>
              <a:noFill/>
              <a:ln w="76200">
                <a:solidFill>
                  <a:schemeClr val="bg2"/>
                </a:solidFill>
                <a:round/>
                <a:headEnd/>
                <a:tailEnd/>
              </a:ln>
              <a:effectLst/>
            </p:spPr>
            <p:txBody>
              <a:bodyPr/>
              <a:lstStyle/>
              <a:p>
                <a:endParaRPr lang="en-US"/>
              </a:p>
            </p:txBody>
          </p:sp>
          <p:sp>
            <p:nvSpPr>
              <p:cNvPr id="101" name="Line 41"/>
              <p:cNvSpPr>
                <a:spLocks noChangeShapeType="1"/>
              </p:cNvSpPr>
              <p:nvPr/>
            </p:nvSpPr>
            <p:spPr bwMode="auto">
              <a:xfrm rot="5400000">
                <a:off x="1572408" y="5505347"/>
                <a:ext cx="129439" cy="0"/>
              </a:xfrm>
              <a:prstGeom prst="line">
                <a:avLst/>
              </a:prstGeom>
              <a:noFill/>
              <a:ln w="76200">
                <a:solidFill>
                  <a:schemeClr val="bg2"/>
                </a:solidFill>
                <a:round/>
                <a:headEnd/>
                <a:tailEnd/>
              </a:ln>
              <a:effectLst/>
            </p:spPr>
            <p:txBody>
              <a:bodyPr/>
              <a:lstStyle/>
              <a:p>
                <a:endParaRPr lang="en-US"/>
              </a:p>
            </p:txBody>
          </p:sp>
          <p:sp>
            <p:nvSpPr>
              <p:cNvPr id="102" name="Line 42"/>
              <p:cNvSpPr>
                <a:spLocks noChangeShapeType="1"/>
              </p:cNvSpPr>
              <p:nvPr/>
            </p:nvSpPr>
            <p:spPr bwMode="auto">
              <a:xfrm rot="5400000">
                <a:off x="1353553" y="5505347"/>
                <a:ext cx="129439" cy="0"/>
              </a:xfrm>
              <a:prstGeom prst="line">
                <a:avLst/>
              </a:prstGeom>
              <a:noFill/>
              <a:ln w="76200">
                <a:solidFill>
                  <a:schemeClr val="bg2"/>
                </a:solidFill>
                <a:round/>
                <a:headEnd/>
                <a:tailEnd/>
              </a:ln>
              <a:effectLst/>
            </p:spPr>
            <p:txBody>
              <a:bodyPr/>
              <a:lstStyle/>
              <a:p>
                <a:endParaRPr lang="en-US"/>
              </a:p>
            </p:txBody>
          </p:sp>
          <p:sp>
            <p:nvSpPr>
              <p:cNvPr id="103" name="Line 43"/>
              <p:cNvSpPr>
                <a:spLocks noChangeShapeType="1"/>
              </p:cNvSpPr>
              <p:nvPr/>
            </p:nvSpPr>
            <p:spPr bwMode="auto">
              <a:xfrm rot="5400000">
                <a:off x="1136980" y="5506247"/>
                <a:ext cx="129439" cy="0"/>
              </a:xfrm>
              <a:prstGeom prst="line">
                <a:avLst/>
              </a:prstGeom>
              <a:noFill/>
              <a:ln w="76200">
                <a:solidFill>
                  <a:schemeClr val="bg2"/>
                </a:solidFill>
                <a:round/>
                <a:headEnd/>
                <a:tailEnd/>
              </a:ln>
              <a:effectLst/>
            </p:spPr>
            <p:txBody>
              <a:bodyPr/>
              <a:lstStyle/>
              <a:p>
                <a:endParaRPr lang="en-US"/>
              </a:p>
            </p:txBody>
          </p:sp>
          <p:sp>
            <p:nvSpPr>
              <p:cNvPr id="104" name="Line 41"/>
              <p:cNvSpPr>
                <a:spLocks noChangeShapeType="1"/>
              </p:cNvSpPr>
              <p:nvPr/>
            </p:nvSpPr>
            <p:spPr bwMode="auto">
              <a:xfrm rot="5400000">
                <a:off x="2008101" y="5505341"/>
                <a:ext cx="129439" cy="0"/>
              </a:xfrm>
              <a:prstGeom prst="line">
                <a:avLst/>
              </a:prstGeom>
              <a:noFill/>
              <a:ln w="76200">
                <a:solidFill>
                  <a:schemeClr val="bg2"/>
                </a:solidFill>
                <a:round/>
                <a:headEnd/>
                <a:tailEnd/>
              </a:ln>
              <a:effectLst/>
            </p:spPr>
            <p:txBody>
              <a:bodyPr/>
              <a:lstStyle/>
              <a:p>
                <a:endParaRPr lang="en-US"/>
              </a:p>
            </p:txBody>
          </p:sp>
          <p:sp>
            <p:nvSpPr>
              <p:cNvPr id="105" name="Line 40"/>
              <p:cNvSpPr>
                <a:spLocks noChangeShapeType="1"/>
              </p:cNvSpPr>
              <p:nvPr/>
            </p:nvSpPr>
            <p:spPr bwMode="auto">
              <a:xfrm rot="5400000">
                <a:off x="2656466" y="5504037"/>
                <a:ext cx="129439" cy="0"/>
              </a:xfrm>
              <a:prstGeom prst="line">
                <a:avLst/>
              </a:prstGeom>
              <a:noFill/>
              <a:ln w="76200">
                <a:solidFill>
                  <a:schemeClr val="bg2"/>
                </a:solidFill>
                <a:round/>
                <a:headEnd/>
                <a:tailEnd/>
              </a:ln>
              <a:effectLst/>
            </p:spPr>
            <p:txBody>
              <a:bodyPr/>
              <a:lstStyle/>
              <a:p>
                <a:endParaRPr lang="en-US"/>
              </a:p>
            </p:txBody>
          </p:sp>
          <p:sp>
            <p:nvSpPr>
              <p:cNvPr id="106" name="Line 41"/>
              <p:cNvSpPr>
                <a:spLocks noChangeShapeType="1"/>
              </p:cNvSpPr>
              <p:nvPr/>
            </p:nvSpPr>
            <p:spPr bwMode="auto">
              <a:xfrm rot="5400000">
                <a:off x="2437611" y="5504037"/>
                <a:ext cx="129439" cy="0"/>
              </a:xfrm>
              <a:prstGeom prst="line">
                <a:avLst/>
              </a:prstGeom>
              <a:noFill/>
              <a:ln w="76200">
                <a:solidFill>
                  <a:schemeClr val="bg2"/>
                </a:solidFill>
                <a:round/>
                <a:headEnd/>
                <a:tailEnd/>
              </a:ln>
              <a:effectLst/>
            </p:spPr>
            <p:txBody>
              <a:bodyPr/>
              <a:lstStyle/>
              <a:p>
                <a:endParaRPr lang="en-US"/>
              </a:p>
            </p:txBody>
          </p:sp>
          <p:sp>
            <p:nvSpPr>
              <p:cNvPr id="107" name="Line 42"/>
              <p:cNvSpPr>
                <a:spLocks noChangeShapeType="1"/>
              </p:cNvSpPr>
              <p:nvPr/>
            </p:nvSpPr>
            <p:spPr bwMode="auto">
              <a:xfrm rot="5400000">
                <a:off x="2218757" y="5504037"/>
                <a:ext cx="129439" cy="0"/>
              </a:xfrm>
              <a:prstGeom prst="line">
                <a:avLst/>
              </a:prstGeom>
              <a:noFill/>
              <a:ln w="76200">
                <a:solidFill>
                  <a:schemeClr val="bg2"/>
                </a:solidFill>
                <a:round/>
                <a:headEnd/>
                <a:tailEnd/>
              </a:ln>
              <a:effectLst/>
            </p:spPr>
            <p:txBody>
              <a:bodyPr/>
              <a:lstStyle/>
              <a:p>
                <a:endParaRPr lang="en-US"/>
              </a:p>
            </p:txBody>
          </p:sp>
          <p:sp>
            <p:nvSpPr>
              <p:cNvPr id="108" name="Line 41"/>
              <p:cNvSpPr>
                <a:spLocks noChangeShapeType="1"/>
              </p:cNvSpPr>
              <p:nvPr/>
            </p:nvSpPr>
            <p:spPr bwMode="auto">
              <a:xfrm rot="5400000">
                <a:off x="2873305" y="5504031"/>
                <a:ext cx="129439" cy="0"/>
              </a:xfrm>
              <a:prstGeom prst="line">
                <a:avLst/>
              </a:prstGeom>
              <a:noFill/>
              <a:ln w="76200">
                <a:solidFill>
                  <a:schemeClr val="bg2"/>
                </a:solidFill>
                <a:round/>
                <a:headEnd/>
                <a:tailEnd/>
              </a:ln>
              <a:effectLst/>
            </p:spPr>
            <p:txBody>
              <a:bodyPr/>
              <a:lstStyle/>
              <a:p>
                <a:endParaRPr lang="en-US"/>
              </a:p>
            </p:txBody>
          </p:sp>
          <p:sp>
            <p:nvSpPr>
              <p:cNvPr id="109" name="AutoShape 85"/>
              <p:cNvSpPr>
                <a:spLocks noChangeArrowheads="1"/>
              </p:cNvSpPr>
              <p:nvPr/>
            </p:nvSpPr>
            <p:spPr bwMode="auto">
              <a:xfrm>
                <a:off x="2071921" y="5672294"/>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110" name="AutoShape 86"/>
              <p:cNvSpPr>
                <a:spLocks noChangeArrowheads="1"/>
              </p:cNvSpPr>
              <p:nvPr/>
            </p:nvSpPr>
            <p:spPr bwMode="auto">
              <a:xfrm>
                <a:off x="2535992" y="5672294"/>
                <a:ext cx="412067" cy="343624"/>
              </a:xfrm>
              <a:prstGeom prst="flowChartMagneticDisk">
                <a:avLst/>
              </a:prstGeom>
              <a:gradFill rotWithShape="1">
                <a:gsLst>
                  <a:gs pos="0">
                    <a:srgbClr val="DCDCDC"/>
                  </a:gs>
                  <a:gs pos="50000">
                    <a:schemeClr val="bg1"/>
                  </a:gs>
                  <a:gs pos="100000">
                    <a:srgbClr val="DCDCDC"/>
                  </a:gs>
                </a:gsLst>
                <a:lin ang="0" scaled="1"/>
              </a:gradFill>
              <a:ln w="9525">
                <a:solidFill>
                  <a:srgbClr val="1E4B7C"/>
                </a:solidFill>
                <a:round/>
                <a:headEnd/>
                <a:tailEnd/>
              </a:ln>
              <a:effectLst/>
            </p:spPr>
            <p:txBody>
              <a:bodyPr wrap="none" anchor="ctr"/>
              <a:lstStyle/>
              <a:p>
                <a:endParaRPr lang="en-US"/>
              </a:p>
            </p:txBody>
          </p:sp>
          <p:sp>
            <p:nvSpPr>
              <p:cNvPr id="111" name="Line 40"/>
              <p:cNvSpPr>
                <a:spLocks noChangeShapeType="1"/>
              </p:cNvSpPr>
              <p:nvPr/>
            </p:nvSpPr>
            <p:spPr bwMode="auto">
              <a:xfrm rot="5400000">
                <a:off x="1797829" y="6220880"/>
                <a:ext cx="129439" cy="0"/>
              </a:xfrm>
              <a:prstGeom prst="line">
                <a:avLst/>
              </a:prstGeom>
              <a:noFill/>
              <a:ln w="76200">
                <a:solidFill>
                  <a:schemeClr val="bg2"/>
                </a:solidFill>
                <a:round/>
                <a:headEnd/>
                <a:tailEnd/>
              </a:ln>
              <a:effectLst/>
            </p:spPr>
            <p:txBody>
              <a:bodyPr/>
              <a:lstStyle/>
              <a:p>
                <a:endParaRPr lang="en-US"/>
              </a:p>
            </p:txBody>
          </p:sp>
          <p:sp>
            <p:nvSpPr>
              <p:cNvPr id="112" name="Line 41"/>
              <p:cNvSpPr>
                <a:spLocks noChangeShapeType="1"/>
              </p:cNvSpPr>
              <p:nvPr/>
            </p:nvSpPr>
            <p:spPr bwMode="auto">
              <a:xfrm rot="5400000">
                <a:off x="1578975" y="6220880"/>
                <a:ext cx="129439" cy="0"/>
              </a:xfrm>
              <a:prstGeom prst="line">
                <a:avLst/>
              </a:prstGeom>
              <a:noFill/>
              <a:ln w="76200">
                <a:solidFill>
                  <a:schemeClr val="bg2"/>
                </a:solidFill>
                <a:round/>
                <a:headEnd/>
                <a:tailEnd/>
              </a:ln>
              <a:effectLst/>
            </p:spPr>
            <p:txBody>
              <a:bodyPr/>
              <a:lstStyle/>
              <a:p>
                <a:endParaRPr lang="en-US"/>
              </a:p>
            </p:txBody>
          </p:sp>
          <p:sp>
            <p:nvSpPr>
              <p:cNvPr id="115" name="Line 42"/>
              <p:cNvSpPr>
                <a:spLocks noChangeShapeType="1"/>
              </p:cNvSpPr>
              <p:nvPr/>
            </p:nvSpPr>
            <p:spPr bwMode="auto">
              <a:xfrm rot="5400000">
                <a:off x="1360121" y="6220880"/>
                <a:ext cx="129439" cy="0"/>
              </a:xfrm>
              <a:prstGeom prst="line">
                <a:avLst/>
              </a:prstGeom>
              <a:noFill/>
              <a:ln w="76200">
                <a:solidFill>
                  <a:schemeClr val="bg2"/>
                </a:solidFill>
                <a:round/>
                <a:headEnd/>
                <a:tailEnd/>
              </a:ln>
              <a:effectLst/>
            </p:spPr>
            <p:txBody>
              <a:bodyPr/>
              <a:lstStyle/>
              <a:p>
                <a:endParaRPr lang="en-US"/>
              </a:p>
            </p:txBody>
          </p:sp>
          <p:sp>
            <p:nvSpPr>
              <p:cNvPr id="116" name="Line 43"/>
              <p:cNvSpPr>
                <a:spLocks noChangeShapeType="1"/>
              </p:cNvSpPr>
              <p:nvPr/>
            </p:nvSpPr>
            <p:spPr bwMode="auto">
              <a:xfrm rot="5400000">
                <a:off x="1143547" y="6221780"/>
                <a:ext cx="129439" cy="0"/>
              </a:xfrm>
              <a:prstGeom prst="line">
                <a:avLst/>
              </a:prstGeom>
              <a:noFill/>
              <a:ln w="76200">
                <a:solidFill>
                  <a:schemeClr val="bg2"/>
                </a:solidFill>
                <a:round/>
                <a:headEnd/>
                <a:tailEnd/>
              </a:ln>
              <a:effectLst/>
            </p:spPr>
            <p:txBody>
              <a:bodyPr/>
              <a:lstStyle/>
              <a:p>
                <a:endParaRPr lang="en-US"/>
              </a:p>
            </p:txBody>
          </p:sp>
          <p:sp>
            <p:nvSpPr>
              <p:cNvPr id="119" name="Line 41"/>
              <p:cNvSpPr>
                <a:spLocks noChangeShapeType="1"/>
              </p:cNvSpPr>
              <p:nvPr/>
            </p:nvSpPr>
            <p:spPr bwMode="auto">
              <a:xfrm rot="5400000">
                <a:off x="2014668" y="6220874"/>
                <a:ext cx="129439" cy="0"/>
              </a:xfrm>
              <a:prstGeom prst="line">
                <a:avLst/>
              </a:prstGeom>
              <a:noFill/>
              <a:ln w="76200">
                <a:solidFill>
                  <a:schemeClr val="bg2"/>
                </a:solidFill>
                <a:round/>
                <a:headEnd/>
                <a:tailEnd/>
              </a:ln>
              <a:effectLst/>
            </p:spPr>
            <p:txBody>
              <a:bodyPr/>
              <a:lstStyle/>
              <a:p>
                <a:endParaRPr lang="en-US"/>
              </a:p>
            </p:txBody>
          </p:sp>
          <p:sp>
            <p:nvSpPr>
              <p:cNvPr id="174" name="Line 40"/>
              <p:cNvSpPr>
                <a:spLocks noChangeShapeType="1"/>
              </p:cNvSpPr>
              <p:nvPr/>
            </p:nvSpPr>
            <p:spPr bwMode="auto">
              <a:xfrm rot="5400000">
                <a:off x="2663033" y="6219570"/>
                <a:ext cx="129439" cy="0"/>
              </a:xfrm>
              <a:prstGeom prst="line">
                <a:avLst/>
              </a:prstGeom>
              <a:noFill/>
              <a:ln w="76200">
                <a:solidFill>
                  <a:schemeClr val="bg2"/>
                </a:solidFill>
                <a:round/>
                <a:headEnd/>
                <a:tailEnd/>
              </a:ln>
              <a:effectLst/>
            </p:spPr>
            <p:txBody>
              <a:bodyPr/>
              <a:lstStyle/>
              <a:p>
                <a:endParaRPr lang="en-US"/>
              </a:p>
            </p:txBody>
          </p:sp>
          <p:sp>
            <p:nvSpPr>
              <p:cNvPr id="177" name="Line 41"/>
              <p:cNvSpPr>
                <a:spLocks noChangeShapeType="1"/>
              </p:cNvSpPr>
              <p:nvPr/>
            </p:nvSpPr>
            <p:spPr bwMode="auto">
              <a:xfrm rot="5400000">
                <a:off x="2444179" y="6219570"/>
                <a:ext cx="129439" cy="0"/>
              </a:xfrm>
              <a:prstGeom prst="line">
                <a:avLst/>
              </a:prstGeom>
              <a:noFill/>
              <a:ln w="76200">
                <a:solidFill>
                  <a:schemeClr val="bg2"/>
                </a:solidFill>
                <a:round/>
                <a:headEnd/>
                <a:tailEnd/>
              </a:ln>
              <a:effectLst/>
            </p:spPr>
            <p:txBody>
              <a:bodyPr/>
              <a:lstStyle/>
              <a:p>
                <a:endParaRPr lang="en-US"/>
              </a:p>
            </p:txBody>
          </p:sp>
          <p:sp>
            <p:nvSpPr>
              <p:cNvPr id="180" name="Line 42"/>
              <p:cNvSpPr>
                <a:spLocks noChangeShapeType="1"/>
              </p:cNvSpPr>
              <p:nvPr/>
            </p:nvSpPr>
            <p:spPr bwMode="auto">
              <a:xfrm rot="5400000">
                <a:off x="2225324" y="6219570"/>
                <a:ext cx="129439" cy="0"/>
              </a:xfrm>
              <a:prstGeom prst="line">
                <a:avLst/>
              </a:prstGeom>
              <a:noFill/>
              <a:ln w="76200">
                <a:solidFill>
                  <a:schemeClr val="bg2"/>
                </a:solidFill>
                <a:round/>
                <a:headEnd/>
                <a:tailEnd/>
              </a:ln>
              <a:effectLst/>
            </p:spPr>
            <p:txBody>
              <a:bodyPr/>
              <a:lstStyle/>
              <a:p>
                <a:endParaRPr lang="en-US"/>
              </a:p>
            </p:txBody>
          </p:sp>
          <p:sp>
            <p:nvSpPr>
              <p:cNvPr id="181" name="Line 41"/>
              <p:cNvSpPr>
                <a:spLocks noChangeShapeType="1"/>
              </p:cNvSpPr>
              <p:nvPr/>
            </p:nvSpPr>
            <p:spPr bwMode="auto">
              <a:xfrm rot="5400000">
                <a:off x="2879872" y="6219564"/>
                <a:ext cx="129439" cy="0"/>
              </a:xfrm>
              <a:prstGeom prst="line">
                <a:avLst/>
              </a:prstGeom>
              <a:noFill/>
              <a:ln w="76200">
                <a:solidFill>
                  <a:schemeClr val="bg2"/>
                </a:solidFill>
                <a:round/>
                <a:headEnd/>
                <a:tailEnd/>
              </a:ln>
              <a:effectLst/>
            </p:spPr>
            <p:txBody>
              <a:bodyPr/>
              <a:lstStyle/>
              <a:p>
                <a:endParaRPr lang="en-US"/>
              </a:p>
            </p:txBody>
          </p:sp>
          <p:pic>
            <p:nvPicPr>
              <p:cNvPr id="182"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3320" y="4850502"/>
                <a:ext cx="428322" cy="377103"/>
              </a:xfrm>
              <a:prstGeom prst="rect">
                <a:avLst/>
              </a:prstGeom>
              <a:noFill/>
            </p:spPr>
          </p:pic>
          <p:pic>
            <p:nvPicPr>
              <p:cNvPr id="183"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3320" y="5661078"/>
                <a:ext cx="428322" cy="377103"/>
              </a:xfrm>
              <a:prstGeom prst="rect">
                <a:avLst/>
              </a:prstGeom>
              <a:noFill/>
            </p:spPr>
          </p:pic>
          <p:pic>
            <p:nvPicPr>
              <p:cNvPr id="184" name="Picture 183"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23" y="4850502"/>
                <a:ext cx="428322" cy="377103"/>
              </a:xfrm>
              <a:prstGeom prst="rect">
                <a:avLst/>
              </a:prstGeom>
              <a:noFill/>
            </p:spPr>
          </p:pic>
          <p:pic>
            <p:nvPicPr>
              <p:cNvPr id="185"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00223" y="5669941"/>
                <a:ext cx="428322" cy="377103"/>
              </a:xfrm>
              <a:prstGeom prst="rect">
                <a:avLst/>
              </a:prstGeom>
              <a:noFill/>
            </p:spPr>
          </p:pic>
          <p:pic>
            <p:nvPicPr>
              <p:cNvPr id="186"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71543" y="4849192"/>
                <a:ext cx="428322" cy="377103"/>
              </a:xfrm>
              <a:prstGeom prst="rect">
                <a:avLst/>
              </a:prstGeom>
              <a:noFill/>
            </p:spPr>
          </p:pic>
          <p:pic>
            <p:nvPicPr>
              <p:cNvPr id="187"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71543" y="5659768"/>
                <a:ext cx="428322" cy="377103"/>
              </a:xfrm>
              <a:prstGeom prst="rect">
                <a:avLst/>
              </a:prstGeom>
              <a:noFill/>
            </p:spPr>
          </p:pic>
          <p:pic>
            <p:nvPicPr>
              <p:cNvPr id="188"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8445" y="4849192"/>
                <a:ext cx="428322" cy="377103"/>
              </a:xfrm>
              <a:prstGeom prst="rect">
                <a:avLst/>
              </a:prstGeom>
              <a:noFill/>
            </p:spPr>
          </p:pic>
          <p:pic>
            <p:nvPicPr>
              <p:cNvPr id="189" name="Picture 168" descr="4528_membrane_200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8445" y="5668631"/>
                <a:ext cx="428322" cy="377103"/>
              </a:xfrm>
              <a:prstGeom prst="rect">
                <a:avLst/>
              </a:prstGeom>
              <a:noFill/>
            </p:spPr>
          </p:pic>
          <p:sp>
            <p:nvSpPr>
              <p:cNvPr id="190" name="Line 40"/>
              <p:cNvSpPr>
                <a:spLocks noChangeShapeType="1"/>
              </p:cNvSpPr>
              <p:nvPr/>
            </p:nvSpPr>
            <p:spPr bwMode="auto">
              <a:xfrm rot="5400000">
                <a:off x="1784695" y="4687408"/>
                <a:ext cx="129439" cy="0"/>
              </a:xfrm>
              <a:prstGeom prst="line">
                <a:avLst/>
              </a:prstGeom>
              <a:noFill/>
              <a:ln w="76200">
                <a:solidFill>
                  <a:schemeClr val="bg2"/>
                </a:solidFill>
                <a:round/>
                <a:headEnd/>
                <a:tailEnd/>
              </a:ln>
              <a:effectLst/>
            </p:spPr>
            <p:txBody>
              <a:bodyPr/>
              <a:lstStyle/>
              <a:p>
                <a:endParaRPr lang="en-US"/>
              </a:p>
            </p:txBody>
          </p:sp>
          <p:sp>
            <p:nvSpPr>
              <p:cNvPr id="191" name="Line 41"/>
              <p:cNvSpPr>
                <a:spLocks noChangeShapeType="1"/>
              </p:cNvSpPr>
              <p:nvPr/>
            </p:nvSpPr>
            <p:spPr bwMode="auto">
              <a:xfrm rot="5400000">
                <a:off x="1565841" y="4687408"/>
                <a:ext cx="129439" cy="0"/>
              </a:xfrm>
              <a:prstGeom prst="line">
                <a:avLst/>
              </a:prstGeom>
              <a:noFill/>
              <a:ln w="76200">
                <a:solidFill>
                  <a:schemeClr val="bg2"/>
                </a:solidFill>
                <a:round/>
                <a:headEnd/>
                <a:tailEnd/>
              </a:ln>
              <a:effectLst/>
            </p:spPr>
            <p:txBody>
              <a:bodyPr/>
              <a:lstStyle/>
              <a:p>
                <a:endParaRPr lang="en-US"/>
              </a:p>
            </p:txBody>
          </p:sp>
          <p:sp>
            <p:nvSpPr>
              <p:cNvPr id="192" name="Line 42"/>
              <p:cNvSpPr>
                <a:spLocks noChangeShapeType="1"/>
              </p:cNvSpPr>
              <p:nvPr/>
            </p:nvSpPr>
            <p:spPr bwMode="auto">
              <a:xfrm rot="5400000">
                <a:off x="1346986" y="4687408"/>
                <a:ext cx="129439" cy="0"/>
              </a:xfrm>
              <a:prstGeom prst="line">
                <a:avLst/>
              </a:prstGeom>
              <a:noFill/>
              <a:ln w="76200">
                <a:solidFill>
                  <a:schemeClr val="bg2"/>
                </a:solidFill>
                <a:round/>
                <a:headEnd/>
                <a:tailEnd/>
              </a:ln>
              <a:effectLst/>
            </p:spPr>
            <p:txBody>
              <a:bodyPr/>
              <a:lstStyle/>
              <a:p>
                <a:endParaRPr lang="en-US"/>
              </a:p>
            </p:txBody>
          </p:sp>
          <p:sp>
            <p:nvSpPr>
              <p:cNvPr id="193" name="Line 43"/>
              <p:cNvSpPr>
                <a:spLocks noChangeShapeType="1"/>
              </p:cNvSpPr>
              <p:nvPr/>
            </p:nvSpPr>
            <p:spPr bwMode="auto">
              <a:xfrm rot="5400000">
                <a:off x="1130413" y="4688308"/>
                <a:ext cx="129439" cy="0"/>
              </a:xfrm>
              <a:prstGeom prst="line">
                <a:avLst/>
              </a:prstGeom>
              <a:noFill/>
              <a:ln w="76200">
                <a:solidFill>
                  <a:schemeClr val="bg2"/>
                </a:solidFill>
                <a:round/>
                <a:headEnd/>
                <a:tailEnd/>
              </a:ln>
              <a:effectLst/>
            </p:spPr>
            <p:txBody>
              <a:bodyPr/>
              <a:lstStyle/>
              <a:p>
                <a:endParaRPr lang="en-US"/>
              </a:p>
            </p:txBody>
          </p:sp>
          <p:sp>
            <p:nvSpPr>
              <p:cNvPr id="194" name="Line 41"/>
              <p:cNvSpPr>
                <a:spLocks noChangeShapeType="1"/>
              </p:cNvSpPr>
              <p:nvPr/>
            </p:nvSpPr>
            <p:spPr bwMode="auto">
              <a:xfrm rot="5400000">
                <a:off x="2001534" y="4687402"/>
                <a:ext cx="129439" cy="0"/>
              </a:xfrm>
              <a:prstGeom prst="line">
                <a:avLst/>
              </a:prstGeom>
              <a:noFill/>
              <a:ln w="76200">
                <a:solidFill>
                  <a:schemeClr val="bg2"/>
                </a:solidFill>
                <a:round/>
                <a:headEnd/>
                <a:tailEnd/>
              </a:ln>
              <a:effectLst/>
            </p:spPr>
            <p:txBody>
              <a:bodyPr/>
              <a:lstStyle/>
              <a:p>
                <a:endParaRPr lang="en-US"/>
              </a:p>
            </p:txBody>
          </p:sp>
          <p:sp>
            <p:nvSpPr>
              <p:cNvPr id="195" name="Line 40"/>
              <p:cNvSpPr>
                <a:spLocks noChangeShapeType="1"/>
              </p:cNvSpPr>
              <p:nvPr/>
            </p:nvSpPr>
            <p:spPr bwMode="auto">
              <a:xfrm rot="5400000">
                <a:off x="2649899" y="4686098"/>
                <a:ext cx="129439" cy="0"/>
              </a:xfrm>
              <a:prstGeom prst="line">
                <a:avLst/>
              </a:prstGeom>
              <a:noFill/>
              <a:ln w="76200">
                <a:solidFill>
                  <a:schemeClr val="bg2"/>
                </a:solidFill>
                <a:round/>
                <a:headEnd/>
                <a:tailEnd/>
              </a:ln>
              <a:effectLst/>
            </p:spPr>
            <p:txBody>
              <a:bodyPr/>
              <a:lstStyle/>
              <a:p>
                <a:endParaRPr lang="en-US"/>
              </a:p>
            </p:txBody>
          </p:sp>
          <p:sp>
            <p:nvSpPr>
              <p:cNvPr id="196" name="Line 41"/>
              <p:cNvSpPr>
                <a:spLocks noChangeShapeType="1"/>
              </p:cNvSpPr>
              <p:nvPr/>
            </p:nvSpPr>
            <p:spPr bwMode="auto">
              <a:xfrm rot="5400000">
                <a:off x="2431044" y="4686098"/>
                <a:ext cx="129439" cy="0"/>
              </a:xfrm>
              <a:prstGeom prst="line">
                <a:avLst/>
              </a:prstGeom>
              <a:noFill/>
              <a:ln w="76200">
                <a:solidFill>
                  <a:schemeClr val="bg2"/>
                </a:solidFill>
                <a:round/>
                <a:headEnd/>
                <a:tailEnd/>
              </a:ln>
              <a:effectLst/>
            </p:spPr>
            <p:txBody>
              <a:bodyPr/>
              <a:lstStyle/>
              <a:p>
                <a:endParaRPr lang="en-US"/>
              </a:p>
            </p:txBody>
          </p:sp>
          <p:sp>
            <p:nvSpPr>
              <p:cNvPr id="197" name="Line 42"/>
              <p:cNvSpPr>
                <a:spLocks noChangeShapeType="1"/>
              </p:cNvSpPr>
              <p:nvPr/>
            </p:nvSpPr>
            <p:spPr bwMode="auto">
              <a:xfrm rot="5400000">
                <a:off x="2212190" y="4686098"/>
                <a:ext cx="129439" cy="0"/>
              </a:xfrm>
              <a:prstGeom prst="line">
                <a:avLst/>
              </a:prstGeom>
              <a:noFill/>
              <a:ln w="76200">
                <a:solidFill>
                  <a:schemeClr val="bg2"/>
                </a:solidFill>
                <a:round/>
                <a:headEnd/>
                <a:tailEnd/>
              </a:ln>
              <a:effectLst/>
            </p:spPr>
            <p:txBody>
              <a:bodyPr/>
              <a:lstStyle/>
              <a:p>
                <a:endParaRPr lang="en-US"/>
              </a:p>
            </p:txBody>
          </p:sp>
          <p:sp>
            <p:nvSpPr>
              <p:cNvPr id="198" name="Line 41"/>
              <p:cNvSpPr>
                <a:spLocks noChangeShapeType="1"/>
              </p:cNvSpPr>
              <p:nvPr/>
            </p:nvSpPr>
            <p:spPr bwMode="auto">
              <a:xfrm rot="5400000">
                <a:off x="2866738" y="4686092"/>
                <a:ext cx="129439" cy="0"/>
              </a:xfrm>
              <a:prstGeom prst="line">
                <a:avLst/>
              </a:prstGeom>
              <a:noFill/>
              <a:ln w="76200">
                <a:solidFill>
                  <a:schemeClr val="bg2"/>
                </a:solidFill>
                <a:round/>
                <a:headEnd/>
                <a:tailEnd/>
              </a:ln>
              <a:effectLst/>
            </p:spPr>
            <p:txBody>
              <a:bodyPr/>
              <a:lstStyle/>
              <a:p>
                <a:endParaRPr lang="en-US"/>
              </a:p>
            </p:txBody>
          </p:sp>
        </p:grpSp>
        <p:cxnSp>
          <p:nvCxnSpPr>
            <p:cNvPr id="79" name="Elbow Connector 78"/>
            <p:cNvCxnSpPr/>
            <p:nvPr/>
          </p:nvCxnSpPr>
          <p:spPr bwMode="auto">
            <a:xfrm rot="16200000" flipH="1">
              <a:off x="1226891" y="4225676"/>
              <a:ext cx="518020" cy="1"/>
            </a:xfrm>
            <a:prstGeom prst="bentConnector3">
              <a:avLst>
                <a:gd name="adj1" fmla="val 50000"/>
              </a:avLst>
            </a:prstGeom>
            <a:gradFill rotWithShape="1">
              <a:gsLst>
                <a:gs pos="0">
                  <a:schemeClr val="tx1"/>
                </a:gs>
                <a:gs pos="50000">
                  <a:schemeClr val="tx2"/>
                </a:gs>
                <a:gs pos="100000">
                  <a:schemeClr val="tx1"/>
                </a:gs>
              </a:gsLst>
              <a:lin ang="5400000" scaled="1"/>
            </a:gradFill>
            <a:ln w="76200" cap="flat" cmpd="sng" algn="ctr">
              <a:solidFill>
                <a:schemeClr val="accent1"/>
              </a:solidFill>
              <a:prstDash val="solid"/>
              <a:round/>
              <a:headEnd type="none" w="med" len="med"/>
              <a:tailEnd type="triangle" w="med" len="sm"/>
            </a:ln>
            <a:effectLst/>
          </p:spPr>
        </p:cxnSp>
        <p:sp>
          <p:nvSpPr>
            <p:cNvPr id="80" name="Text Box 3"/>
            <p:cNvSpPr txBox="1">
              <a:spLocks noChangeArrowheads="1"/>
            </p:cNvSpPr>
            <p:nvPr/>
          </p:nvSpPr>
          <p:spPr bwMode="auto">
            <a:xfrm>
              <a:off x="496594" y="2322513"/>
              <a:ext cx="2246606" cy="306387"/>
            </a:xfrm>
            <a:prstGeom prst="rect">
              <a:avLst/>
            </a:prstGeom>
            <a:noFill/>
            <a:ln w="38100" algn="ctr">
              <a:noFill/>
              <a:miter lim="800000"/>
              <a:headEnd/>
              <a:tailEnd/>
            </a:ln>
            <a:effectLst/>
          </p:spPr>
          <p:txBody>
            <a:bodyPr wrap="none" anchor="ctr"/>
            <a:lstStyle/>
            <a:p>
              <a:pPr eaLnBrk="0" hangingPunct="0"/>
              <a:r>
                <a:rPr lang="en-US" sz="1400" b="1" i="0" dirty="0" smtClean="0">
                  <a:solidFill>
                    <a:schemeClr val="tx2"/>
                  </a:solidFill>
                  <a:latin typeface="+mj-lt"/>
                </a:rPr>
                <a:t>Desktop Computer</a:t>
              </a:r>
              <a:endParaRPr lang="en-US" sz="1400" b="1" i="0" dirty="0">
                <a:solidFill>
                  <a:schemeClr val="tx2"/>
                </a:solidFill>
                <a:latin typeface="+mj-lt"/>
              </a:endParaRPr>
            </a:p>
          </p:txBody>
        </p:sp>
        <p:sp>
          <p:nvSpPr>
            <p:cNvPr id="81" name="Text Box 3"/>
            <p:cNvSpPr txBox="1">
              <a:spLocks noChangeArrowheads="1"/>
            </p:cNvSpPr>
            <p:nvPr/>
          </p:nvSpPr>
          <p:spPr bwMode="auto">
            <a:xfrm>
              <a:off x="407384" y="2713037"/>
              <a:ext cx="2425026" cy="306387"/>
            </a:xfrm>
            <a:prstGeom prst="rect">
              <a:avLst/>
            </a:prstGeom>
            <a:gradFill rotWithShape="1">
              <a:gsLst>
                <a:gs pos="0">
                  <a:srgbClr val="DE8703"/>
                </a:gs>
                <a:gs pos="50000">
                  <a:srgbClr val="DE8703">
                    <a:gamma/>
                    <a:tint val="54118"/>
                    <a:invGamma/>
                  </a:srgbClr>
                </a:gs>
                <a:gs pos="100000">
                  <a:srgbClr val="DE8703"/>
                </a:gs>
              </a:gsLst>
              <a:lin ang="0" scaled="1"/>
            </a:gradFill>
            <a:ln w="2540" algn="ctr">
              <a:noFill/>
              <a:miter lim="800000"/>
              <a:headEnd/>
              <a:tailEnd/>
            </a:ln>
            <a:effectLst>
              <a:outerShdw dist="35921" dir="2700000" algn="ctr" rotWithShape="0">
                <a:schemeClr val="bg2">
                  <a:alpha val="50000"/>
                </a:schemeClr>
              </a:outerShdw>
            </a:effectLst>
          </p:spPr>
          <p:txBody>
            <a:bodyPr wrap="none" lIns="0" rIns="0" anchor="ctr"/>
            <a:lstStyle/>
            <a:p>
              <a:r>
                <a:rPr lang="en-US" sz="1400" b="1" dirty="0" smtClean="0">
                  <a:latin typeface="+mj-lt"/>
                </a:rPr>
                <a:t>Parallel Computing Toolbox</a:t>
              </a:r>
              <a:endParaRPr lang="en-US" sz="1400" b="1" dirty="0">
                <a:latin typeface="+mj-lt"/>
              </a:endParaRPr>
            </a:p>
          </p:txBody>
        </p:sp>
        <p:cxnSp>
          <p:nvCxnSpPr>
            <p:cNvPr id="82" name="Elbow Connector 81"/>
            <p:cNvCxnSpPr/>
            <p:nvPr/>
          </p:nvCxnSpPr>
          <p:spPr bwMode="auto">
            <a:xfrm rot="5400000" flipH="1" flipV="1">
              <a:off x="1512639" y="4202360"/>
              <a:ext cx="518020" cy="1"/>
            </a:xfrm>
            <a:prstGeom prst="bentConnector3">
              <a:avLst>
                <a:gd name="adj1" fmla="val 50000"/>
              </a:avLst>
            </a:prstGeom>
            <a:gradFill rotWithShape="1">
              <a:gsLst>
                <a:gs pos="0">
                  <a:schemeClr val="tx1"/>
                </a:gs>
                <a:gs pos="50000">
                  <a:schemeClr val="tx2"/>
                </a:gs>
                <a:gs pos="100000">
                  <a:schemeClr val="tx1"/>
                </a:gs>
              </a:gsLst>
              <a:lin ang="5400000" scaled="1"/>
            </a:gradFill>
            <a:ln w="76200" cap="flat" cmpd="sng" algn="ctr">
              <a:solidFill>
                <a:schemeClr val="tx2"/>
              </a:solidFill>
              <a:prstDash val="solid"/>
              <a:round/>
              <a:headEnd type="none" w="med" len="med"/>
              <a:tailEnd type="triangle" w="med" len="sm"/>
            </a:ln>
            <a:effectLst/>
          </p:spPr>
        </p:cxnSp>
      </p:grpSp>
      <p:pic>
        <p:nvPicPr>
          <p:cNvPr id="396290" name="Picture 2"/>
          <p:cNvPicPr>
            <a:picLocks noChangeAspect="1" noChangeArrowheads="1"/>
          </p:cNvPicPr>
          <p:nvPr/>
        </p:nvPicPr>
        <p:blipFill>
          <a:blip r:embed="rId6" cstate="print"/>
          <a:srcRect/>
          <a:stretch>
            <a:fillRect/>
          </a:stretch>
        </p:blipFill>
        <p:spPr bwMode="auto">
          <a:xfrm>
            <a:off x="4436705" y="2836578"/>
            <a:ext cx="3564295" cy="3034466"/>
          </a:xfrm>
          <a:prstGeom prst="rect">
            <a:avLst/>
          </a:prstGeom>
          <a:noFill/>
          <a:ln w="9525">
            <a:noFill/>
            <a:miter lim="800000"/>
            <a:headEnd/>
            <a:tailEnd/>
          </a:ln>
          <a:effectLst/>
        </p:spPr>
      </p:pic>
      <p:pic>
        <p:nvPicPr>
          <p:cNvPr id="113" name="Picture 263" descr="MCj04338340000[1]"/>
          <p:cNvPicPr>
            <a:picLocks noChangeAspect="1" noChangeArrowheads="1"/>
          </p:cNvPicPr>
          <p:nvPr/>
        </p:nvPicPr>
        <p:blipFill>
          <a:blip r:embed="rId7" cstate="print"/>
          <a:srcRect/>
          <a:stretch>
            <a:fillRect/>
          </a:stretch>
        </p:blipFill>
        <p:spPr bwMode="auto">
          <a:xfrm>
            <a:off x="1995966" y="3878954"/>
            <a:ext cx="762000" cy="692147"/>
          </a:xfrm>
          <a:prstGeom prst="rect">
            <a:avLst/>
          </a:prstGeom>
          <a:noFill/>
        </p:spPr>
      </p:pic>
      <p:sp>
        <p:nvSpPr>
          <p:cNvPr id="75" name="Content Placeholder 5"/>
          <p:cNvSpPr txBox="1">
            <a:spLocks/>
          </p:cNvSpPr>
          <p:nvPr/>
        </p:nvSpPr>
        <p:spPr>
          <a:xfrm>
            <a:off x="1143000" y="3729429"/>
            <a:ext cx="6705600" cy="1833171"/>
          </a:xfrm>
          <a:prstGeom prst="rect">
            <a:avLst/>
          </a:prstGeom>
          <a:solidFill>
            <a:schemeClr val="bg1"/>
          </a:solidFill>
          <a:ln w="19050" algn="ctr">
            <a:solidFill>
              <a:schemeClr val="tx2"/>
            </a:solidFill>
            <a:miter lim="800000"/>
            <a:headEnd/>
            <a:tailEnd/>
          </a:ln>
          <a:effectLst>
            <a:outerShdw blurRad="50800" dist="38100" dir="2700000" algn="tl" rotWithShape="0">
              <a:prstClr val="black">
                <a:alpha val="40000"/>
              </a:prstClr>
            </a:outerShdw>
          </a:effectLst>
        </p:spPr>
        <p:txBody>
          <a:bodyPr wrap="none" anchor="ct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sv-SE" sz="2800" dirty="0">
                <a:ln>
                  <a:solidFill>
                    <a:srgbClr val="1E4B7C"/>
                  </a:solidFill>
                </a:ln>
                <a:solidFill>
                  <a:srgbClr val="265787"/>
                </a:solidFill>
                <a:latin typeface="+mn-lt"/>
                <a:cs typeface="+mn-cs"/>
              </a:rPr>
              <a:t>bwGRiD/bwHPC</a:t>
            </a:r>
            <a:r>
              <a:rPr lang="sv-SE" sz="2800" dirty="0" smtClean="0">
                <a:ln>
                  <a:solidFill>
                    <a:srgbClr val="1E4B7C"/>
                  </a:solidFill>
                </a:ln>
                <a:solidFill>
                  <a:srgbClr val="265787"/>
                </a:solidFill>
                <a:latin typeface="+mn-lt"/>
                <a:cs typeface="+mn-cs"/>
              </a:rPr>
              <a:t> provide </a:t>
            </a:r>
            <a:r>
              <a:rPr lang="sv-SE" sz="2800" dirty="0">
                <a:ln>
                  <a:solidFill>
                    <a:srgbClr val="1E4B7C"/>
                  </a:solidFill>
                </a:ln>
                <a:solidFill>
                  <a:srgbClr val="265787"/>
                </a:solidFill>
                <a:latin typeface="+mn-lt"/>
                <a:cs typeface="+mn-cs"/>
              </a:rPr>
              <a:t>MDCS access</a:t>
            </a:r>
            <a:br>
              <a:rPr lang="sv-SE" sz="2800" dirty="0">
                <a:ln>
                  <a:solidFill>
                    <a:srgbClr val="1E4B7C"/>
                  </a:solidFill>
                </a:ln>
                <a:solidFill>
                  <a:srgbClr val="265787"/>
                </a:solidFill>
                <a:latin typeface="+mn-lt"/>
                <a:cs typeface="+mn-cs"/>
              </a:rPr>
            </a:br>
            <a:r>
              <a:rPr lang="sv-SE" sz="2800" dirty="0">
                <a:ln>
                  <a:solidFill>
                    <a:srgbClr val="1E4B7C"/>
                  </a:solidFill>
                </a:ln>
                <a:solidFill>
                  <a:srgbClr val="265787"/>
                </a:solidFill>
                <a:latin typeface="+mn-lt"/>
                <a:cs typeface="+mn-cs"/>
              </a:rPr>
              <a:t>to all </a:t>
            </a:r>
            <a:r>
              <a:rPr lang="en-US" sz="2800" dirty="0">
                <a:ln>
                  <a:solidFill>
                    <a:srgbClr val="1E4B7C"/>
                  </a:solidFill>
                </a:ln>
                <a:solidFill>
                  <a:srgbClr val="265787"/>
                </a:solidFill>
                <a:latin typeface="+mn-lt"/>
                <a:cs typeface="+mn-cs"/>
              </a:rPr>
              <a:t>Baden-Württemberg </a:t>
            </a:r>
            <a:r>
              <a:rPr lang="en-US" sz="2800" dirty="0" smtClean="0">
                <a:ln>
                  <a:solidFill>
                    <a:srgbClr val="1E4B7C"/>
                  </a:solidFill>
                </a:ln>
                <a:solidFill>
                  <a:srgbClr val="265787"/>
                </a:solidFill>
                <a:latin typeface="+mn-lt"/>
                <a:cs typeface="+mn-cs"/>
              </a:rPr>
              <a:t/>
            </a:r>
            <a:br>
              <a:rPr lang="en-US" sz="2800" dirty="0" smtClean="0">
                <a:ln>
                  <a:solidFill>
                    <a:srgbClr val="1E4B7C"/>
                  </a:solidFill>
                </a:ln>
                <a:solidFill>
                  <a:srgbClr val="265787"/>
                </a:solidFill>
                <a:latin typeface="+mn-lt"/>
                <a:cs typeface="+mn-cs"/>
              </a:rPr>
            </a:br>
            <a:r>
              <a:rPr lang="en-US" sz="2800" dirty="0" smtClean="0">
                <a:ln>
                  <a:solidFill>
                    <a:srgbClr val="1E4B7C"/>
                  </a:solidFill>
                </a:ln>
                <a:solidFill>
                  <a:srgbClr val="265787"/>
                </a:solidFill>
                <a:latin typeface="+mn-lt"/>
                <a:cs typeface="+mn-cs"/>
              </a:rPr>
              <a:t>MATLAB </a:t>
            </a:r>
            <a:r>
              <a:rPr lang="sv-SE" sz="2800" dirty="0" smtClean="0">
                <a:ln>
                  <a:solidFill>
                    <a:srgbClr val="1E4B7C"/>
                  </a:solidFill>
                </a:ln>
                <a:solidFill>
                  <a:srgbClr val="265787"/>
                </a:solidFill>
                <a:latin typeface="+mn-lt"/>
                <a:cs typeface="+mn-cs"/>
              </a:rPr>
              <a:t>users</a:t>
            </a:r>
            <a:endParaRPr lang="en-US" dirty="0">
              <a:ln>
                <a:solidFill>
                  <a:srgbClr val="1E4B7C"/>
                </a:solidFill>
              </a:ln>
              <a:solidFill>
                <a:srgbClr val="265787"/>
              </a:solidFill>
              <a:latin typeface="+mn-lt"/>
              <a:cs typeface="+mn-cs"/>
            </a:endParaRPr>
          </a:p>
        </p:txBody>
      </p:sp>
    </p:spTree>
    <p:extLst>
      <p:ext uri="{BB962C8B-B14F-4D97-AF65-F5344CB8AC3E}">
        <p14:creationId xmlns:p14="http://schemas.microsoft.com/office/powerpoint/2010/main" val="16391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96290"/>
                                        </p:tgtEl>
                                        <p:attrNameLst>
                                          <p:attrName>style.visibility</p:attrName>
                                        </p:attrNameLst>
                                      </p:cBhvr>
                                      <p:to>
                                        <p:strVal val="visible"/>
                                      </p:to>
                                    </p:set>
                                    <p:animEffect transition="in" filter="fade">
                                      <p:cBhvr>
                                        <p:cTn id="10" dur="500"/>
                                        <p:tgtEl>
                                          <p:spTgt spid="39629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500"/>
                                        <p:tgtEl>
                                          <p:spTgt spid="1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bg/>
                                          </p:spTgt>
                                        </p:tgtEl>
                                        <p:attrNameLst>
                                          <p:attrName>style.visibility</p:attrName>
                                        </p:attrNameLst>
                                      </p:cBhvr>
                                      <p:to>
                                        <p:strVal val="visible"/>
                                      </p:to>
                                    </p:set>
                                    <p:animEffect transition="in" filter="fade">
                                      <p:cBhvr>
                                        <p:cTn id="23" dur="500"/>
                                        <p:tgtEl>
                                          <p:spTgt spid="7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
                                            <p:txEl>
                                              <p:pRg st="0" end="0"/>
                                            </p:txEl>
                                          </p:spTgt>
                                        </p:tgtEl>
                                        <p:attrNameLst>
                                          <p:attrName>style.visibility</p:attrName>
                                        </p:attrNameLst>
                                      </p:cBhvr>
                                      <p:to>
                                        <p:strVal val="visible"/>
                                      </p:to>
                                    </p:set>
                                    <p:animEffect transition="in" filter="fade">
                                      <p:cBhvr>
                                        <p:cTn id="26" dur="1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31" y="3085225"/>
            <a:ext cx="1746022" cy="15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smtClean="0"/>
              <a:t>1 - Job submission from head node</a:t>
            </a:r>
            <a:br>
              <a:rPr lang="sv-SE" dirty="0" smtClean="0"/>
            </a:br>
            <a:endParaRPr lang="sv-SE" sz="1800" dirty="0">
              <a:solidFill>
                <a:schemeClr val="accent4"/>
              </a:solidFill>
            </a:endParaRPr>
          </a:p>
        </p:txBody>
      </p:sp>
      <p:sp>
        <p:nvSpPr>
          <p:cNvPr id="8" name="TextBox 7"/>
          <p:cNvSpPr txBox="1"/>
          <p:nvPr/>
        </p:nvSpPr>
        <p:spPr>
          <a:xfrm>
            <a:off x="894657" y="4384197"/>
            <a:ext cx="857771" cy="523220"/>
          </a:xfrm>
          <a:prstGeom prst="rect">
            <a:avLst/>
          </a:prstGeom>
          <a:noFill/>
        </p:spPr>
        <p:txBody>
          <a:bodyPr wrap="square" rtlCol="0">
            <a:spAutoFit/>
          </a:bodyPr>
          <a:lstStyle/>
          <a:p>
            <a:pPr algn="ctr"/>
            <a:r>
              <a:rPr lang="sv-SE" sz="1400" dirty="0" smtClean="0">
                <a:latin typeface="Arial" pitchFamily="34" charset="0"/>
                <a:cs typeface="Arial" pitchFamily="34" charset="0"/>
              </a:rPr>
              <a:t>User </a:t>
            </a:r>
            <a:br>
              <a:rPr lang="sv-SE" sz="1400" dirty="0" smtClean="0">
                <a:latin typeface="Arial" pitchFamily="34" charset="0"/>
                <a:cs typeface="Arial" pitchFamily="34" charset="0"/>
              </a:rPr>
            </a:br>
            <a:r>
              <a:rPr lang="sv-SE" sz="1400" dirty="0" smtClean="0">
                <a:latin typeface="Arial" pitchFamily="34" charset="0"/>
                <a:cs typeface="Arial" pitchFamily="34" charset="0"/>
              </a:rPr>
              <a:t>desktop</a:t>
            </a:r>
            <a:endParaRPr lang="sv-SE" sz="1400" dirty="0">
              <a:latin typeface="Arial" pitchFamily="34" charset="0"/>
              <a:cs typeface="Arial" pitchFamily="34" charset="0"/>
            </a:endParaRPr>
          </a:p>
        </p:txBody>
      </p:sp>
      <p:sp>
        <p:nvSpPr>
          <p:cNvPr id="9" name="TextBox 8"/>
          <p:cNvSpPr txBox="1"/>
          <p:nvPr/>
        </p:nvSpPr>
        <p:spPr>
          <a:xfrm>
            <a:off x="3858022" y="4277380"/>
            <a:ext cx="1440160" cy="738664"/>
          </a:xfrm>
          <a:prstGeom prst="rect">
            <a:avLst/>
          </a:prstGeom>
          <a:noFill/>
        </p:spPr>
        <p:txBody>
          <a:bodyPr wrap="square" rtlCol="0">
            <a:spAutoFit/>
          </a:bodyPr>
          <a:lstStyle/>
          <a:p>
            <a:pPr algn="ctr"/>
            <a:r>
              <a:rPr lang="sv-SE" sz="1400" dirty="0" smtClean="0">
                <a:latin typeface="Arial" pitchFamily="34" charset="0"/>
                <a:cs typeface="Arial" pitchFamily="34" charset="0"/>
              </a:rPr>
              <a:t>Headnode</a:t>
            </a:r>
            <a:br>
              <a:rPr lang="sv-SE" sz="1400" dirty="0" smtClean="0">
                <a:latin typeface="Arial" pitchFamily="34" charset="0"/>
                <a:cs typeface="Arial" pitchFamily="34" charset="0"/>
              </a:rPr>
            </a:br>
            <a:r>
              <a:rPr lang="sv-SE" sz="1400" dirty="0" smtClean="0">
                <a:latin typeface="Arial" pitchFamily="34" charset="0"/>
                <a:cs typeface="Arial" pitchFamily="34" charset="0"/>
              </a:rPr>
              <a:t>(TORQUE, Moab)</a:t>
            </a:r>
            <a:endParaRPr lang="sv-SE" sz="1400" dirty="0">
              <a:latin typeface="Arial" pitchFamily="34" charset="0"/>
              <a:cs typeface="Arial" pitchFamily="34" charset="0"/>
            </a:endParaRPr>
          </a:p>
        </p:txBody>
      </p:sp>
      <p:pic>
        <p:nvPicPr>
          <p:cNvPr id="1027" name="Picture 3" descr="C:\Users\darmyr\AppData\Local\Microsoft\Windows\Temporary Internet Files\Content.IE5\XS9L9YKN\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50" y="342074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2/21/Matlab_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1946" y="3559110"/>
            <a:ext cx="610139" cy="548240"/>
          </a:xfrm>
          <a:prstGeom prst="rect">
            <a:avLst/>
          </a:prstGeom>
          <a:noFill/>
          <a:extLst>
            <a:ext uri="{909E8E84-426E-40DD-AFC4-6F175D3DCCD1}">
              <a14:hiddenFill xmlns:a14="http://schemas.microsoft.com/office/drawing/2010/main">
                <a:solidFill>
                  <a:srgbClr val="FFFFFF"/>
                </a:solidFill>
              </a14:hiddenFill>
            </a:ext>
          </a:extLst>
        </p:spPr>
      </p:pic>
      <p:cxnSp>
        <p:nvCxnSpPr>
          <p:cNvPr id="1044" name="Straight Arrow Connector 1043"/>
          <p:cNvCxnSpPr/>
          <p:nvPr/>
        </p:nvCxnSpPr>
        <p:spPr>
          <a:xfrm>
            <a:off x="1761915" y="3858594"/>
            <a:ext cx="243863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45" name="TextBox 1044"/>
          <p:cNvSpPr txBox="1"/>
          <p:nvPr/>
        </p:nvSpPr>
        <p:spPr>
          <a:xfrm>
            <a:off x="2133600" y="3901440"/>
            <a:ext cx="1518364" cy="307777"/>
          </a:xfrm>
          <a:prstGeom prst="rect">
            <a:avLst/>
          </a:prstGeom>
          <a:solidFill>
            <a:srgbClr val="FFFFFF"/>
          </a:solidFill>
        </p:spPr>
        <p:txBody>
          <a:bodyPr wrap="none" rtlCol="0">
            <a:spAutoFit/>
          </a:bodyPr>
          <a:lstStyle/>
          <a:p>
            <a:pPr algn="ctr"/>
            <a:r>
              <a:rPr lang="sv-SE" sz="1400" dirty="0" smtClean="0">
                <a:latin typeface="Arial" pitchFamily="34" charset="0"/>
                <a:cs typeface="Arial" pitchFamily="34" charset="0"/>
              </a:rPr>
              <a:t>Remote Desktop</a:t>
            </a:r>
            <a:endParaRPr lang="sv-SE" sz="1400" dirty="0">
              <a:latin typeface="Arial" pitchFamily="34" charset="0"/>
              <a:cs typeface="Arial" pitchFamily="34" charset="0"/>
            </a:endParaRPr>
          </a:p>
        </p:txBody>
      </p:sp>
      <p:sp>
        <p:nvSpPr>
          <p:cNvPr id="182" name="TextBox 181"/>
          <p:cNvSpPr txBox="1"/>
          <p:nvPr/>
        </p:nvSpPr>
        <p:spPr>
          <a:xfrm>
            <a:off x="7391400" y="2943150"/>
            <a:ext cx="1033240" cy="523220"/>
          </a:xfrm>
          <a:prstGeom prst="rect">
            <a:avLst/>
          </a:prstGeom>
          <a:noFill/>
        </p:spPr>
        <p:txBody>
          <a:bodyPr wrap="square" rtlCol="0">
            <a:spAutoFit/>
          </a:bodyPr>
          <a:lstStyle/>
          <a:p>
            <a:pPr algn="ctr"/>
            <a:r>
              <a:rPr lang="sv-SE" sz="1400" dirty="0" smtClean="0">
                <a:latin typeface="Arial" pitchFamily="34" charset="0"/>
                <a:cs typeface="Arial" pitchFamily="34" charset="0"/>
              </a:rPr>
              <a:t>Compute </a:t>
            </a:r>
          </a:p>
          <a:p>
            <a:pPr algn="ctr"/>
            <a:r>
              <a:rPr lang="sv-SE" sz="1400" dirty="0" smtClean="0">
                <a:latin typeface="Arial" pitchFamily="34" charset="0"/>
                <a:cs typeface="Arial" pitchFamily="34" charset="0"/>
              </a:rPr>
              <a:t>nodes</a:t>
            </a:r>
            <a:endParaRPr lang="sv-SE" sz="1400" dirty="0">
              <a:latin typeface="Arial" pitchFamily="34" charset="0"/>
              <a:cs typeface="Arial" pitchFamily="34" charset="0"/>
            </a:endParaRPr>
          </a:p>
        </p:txBody>
      </p:sp>
      <p:pic>
        <p:nvPicPr>
          <p:cNvPr id="60" name="Picture 59"/>
          <p:cNvPicPr>
            <a:picLocks noChangeAspect="1"/>
          </p:cNvPicPr>
          <p:nvPr/>
        </p:nvPicPr>
        <p:blipFill>
          <a:blip r:embed="rId7"/>
          <a:stretch>
            <a:fillRect/>
          </a:stretch>
        </p:blipFill>
        <p:spPr>
          <a:xfrm>
            <a:off x="6562859" y="3052933"/>
            <a:ext cx="1469047" cy="1592874"/>
          </a:xfrm>
          <a:prstGeom prst="rect">
            <a:avLst/>
          </a:prstGeom>
        </p:spPr>
      </p:pic>
      <p:cxnSp>
        <p:nvCxnSpPr>
          <p:cNvPr id="61" name="Straight Arrow Connector 60"/>
          <p:cNvCxnSpPr/>
          <p:nvPr/>
        </p:nvCxnSpPr>
        <p:spPr>
          <a:xfrm>
            <a:off x="5242565" y="3849370"/>
            <a:ext cx="132029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9" name="Picture 3" descr="C:\Users\darmyr\AppData\Local\Microsoft\Windows\Temporary Internet Files\Content.IE5\XS9L9YKN\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145" y="5235773"/>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044941" y="6093023"/>
            <a:ext cx="1279659" cy="307777"/>
          </a:xfrm>
          <a:prstGeom prst="rect">
            <a:avLst/>
          </a:prstGeom>
          <a:noFill/>
        </p:spPr>
        <p:txBody>
          <a:bodyPr wrap="square" rtlCol="0">
            <a:spAutoFit/>
          </a:bodyPr>
          <a:lstStyle/>
          <a:p>
            <a:pPr algn="ctr"/>
            <a:r>
              <a:rPr lang="sv-SE" sz="1400" dirty="0" smtClean="0">
                <a:latin typeface="Arial" pitchFamily="34" charset="0"/>
                <a:cs typeface="Arial" pitchFamily="34" charset="0"/>
              </a:rPr>
              <a:t>File System</a:t>
            </a:r>
            <a:endParaRPr lang="sv-SE" sz="1400" dirty="0">
              <a:latin typeface="Arial" pitchFamily="34" charset="0"/>
              <a:cs typeface="Arial" pitchFamily="34" charset="0"/>
            </a:endParaRPr>
          </a:p>
        </p:txBody>
      </p:sp>
      <p:cxnSp>
        <p:nvCxnSpPr>
          <p:cNvPr id="22" name="Straight Arrow Connector 21"/>
          <p:cNvCxnSpPr>
            <a:endCxn id="19" idx="0"/>
          </p:cNvCxnSpPr>
          <p:nvPr/>
        </p:nvCxnSpPr>
        <p:spPr>
          <a:xfrm>
            <a:off x="4800600" y="4107350"/>
            <a:ext cx="884170" cy="1128423"/>
          </a:xfrm>
          <a:prstGeom prst="straightConnector1">
            <a:avLst/>
          </a:prstGeom>
          <a:ln>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9" idx="0"/>
          </p:cNvCxnSpPr>
          <p:nvPr/>
        </p:nvCxnSpPr>
        <p:spPr>
          <a:xfrm flipH="1">
            <a:off x="5684770" y="4277995"/>
            <a:ext cx="1325630" cy="957778"/>
          </a:xfrm>
          <a:prstGeom prst="straightConnector1">
            <a:avLst/>
          </a:prstGeom>
          <a:ln>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419600" y="2650762"/>
            <a:ext cx="1905000" cy="707886"/>
          </a:xfrm>
          <a:prstGeom prst="rect">
            <a:avLst/>
          </a:prstGeom>
          <a:noFill/>
          <a:effectLst/>
        </p:spPr>
        <p:txBody>
          <a:bodyPr wrap="square" rtlCol="0">
            <a:spAutoFit/>
          </a:bodyPr>
          <a:lstStyle/>
          <a:p>
            <a:r>
              <a:rPr lang="sv-SE" sz="2000" b="1" dirty="0" smtClean="0">
                <a:latin typeface="Courier" pitchFamily="49" charset="0"/>
                <a:cs typeface="Arial" pitchFamily="34" charset="0"/>
              </a:rPr>
              <a:t>&gt;&gt; batch</a:t>
            </a:r>
          </a:p>
          <a:p>
            <a:r>
              <a:rPr lang="sv-SE" sz="2000" b="1" dirty="0" smtClean="0">
                <a:latin typeface="Courier" pitchFamily="49" charset="0"/>
                <a:cs typeface="Arial" pitchFamily="34" charset="0"/>
              </a:rPr>
              <a:t>&gt;&gt; parpool</a:t>
            </a:r>
            <a:endParaRPr lang="sv-SE" sz="2000" b="1" dirty="0">
              <a:latin typeface="Courier" pitchFamily="49" charset="0"/>
              <a:cs typeface="Arial" pitchFamily="34" charset="0"/>
            </a:endParaRPr>
          </a:p>
        </p:txBody>
      </p:sp>
      <p:sp>
        <p:nvSpPr>
          <p:cNvPr id="23" name="Arc 22"/>
          <p:cNvSpPr/>
          <p:nvPr/>
        </p:nvSpPr>
        <p:spPr>
          <a:xfrm rot="16200000">
            <a:off x="3033910" y="1842890"/>
            <a:ext cx="7952979" cy="7162800"/>
          </a:xfrm>
          <a:prstGeom prst="arc">
            <a:avLst>
              <a:gd name="adj1" fmla="val 14880382"/>
              <a:gd name="adj2" fmla="val 149610"/>
            </a:avLst>
          </a:prstGeom>
          <a:ln w="9525">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45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5"/>
                                        </p:tgtEl>
                                        <p:attrNameLst>
                                          <p:attrName>style.visibility</p:attrName>
                                        </p:attrNameLst>
                                      </p:cBhvr>
                                      <p:to>
                                        <p:strVal val="visible"/>
                                      </p:to>
                                    </p:set>
                                    <p:animEffect transition="in" filter="fade">
                                      <p:cBhvr>
                                        <p:cTn id="10" dur="500"/>
                                        <p:tgtEl>
                                          <p:spTgt spid="1045"/>
                                        </p:tgtEl>
                                      </p:cBhvr>
                                    </p:animEffect>
                                  </p:childTnLst>
                                </p:cTn>
                              </p:par>
                              <p:par>
                                <p:cTn id="11" presetID="10" presetClass="entr" presetSubtype="0" fill="hold" nodeType="withEffect">
                                  <p:stCondLst>
                                    <p:cond delay="0"/>
                                  </p:stCondLst>
                                  <p:childTnLst>
                                    <p:set>
                                      <p:cBhvr>
                                        <p:cTn id="12" dur="1" fill="hold">
                                          <p:stCondLst>
                                            <p:cond delay="0"/>
                                          </p:stCondLst>
                                        </p:cTn>
                                        <p:tgtEl>
                                          <p:spTgt spid="1044"/>
                                        </p:tgtEl>
                                        <p:attrNameLst>
                                          <p:attrName>style.visibility</p:attrName>
                                        </p:attrNameLst>
                                      </p:cBhvr>
                                      <p:to>
                                        <p:strVal val="visible"/>
                                      </p:to>
                                    </p:set>
                                    <p:animEffect transition="in" filter="fade">
                                      <p:cBhvr>
                                        <p:cTn id="13" dur="500"/>
                                        <p:tgtEl>
                                          <p:spTgt spid="1044"/>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31" y="3085225"/>
            <a:ext cx="1746022" cy="15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smtClean="0"/>
              <a:t>2 </a:t>
            </a:r>
            <a:r>
              <a:rPr lang="sv-SE" dirty="0"/>
              <a:t>- Job submission from </a:t>
            </a:r>
            <a:r>
              <a:rPr lang="sv-SE" dirty="0" smtClean="0"/>
              <a:t>u</a:t>
            </a:r>
            <a:r>
              <a:rPr lang="en-US" dirty="0" err="1" smtClean="0"/>
              <a:t>ser’s</a:t>
            </a:r>
            <a:r>
              <a:rPr lang="en-US" dirty="0" smtClean="0"/>
              <a:t> d</a:t>
            </a:r>
            <a:r>
              <a:rPr lang="sv-SE" dirty="0" smtClean="0"/>
              <a:t>esktop</a:t>
            </a:r>
            <a:br>
              <a:rPr lang="sv-SE" dirty="0" smtClean="0"/>
            </a:br>
            <a:endParaRPr lang="sv-SE" sz="1800" dirty="0">
              <a:solidFill>
                <a:schemeClr val="accent4"/>
              </a:solidFill>
            </a:endParaRPr>
          </a:p>
        </p:txBody>
      </p:sp>
      <p:sp>
        <p:nvSpPr>
          <p:cNvPr id="8" name="TextBox 7"/>
          <p:cNvSpPr txBox="1"/>
          <p:nvPr/>
        </p:nvSpPr>
        <p:spPr>
          <a:xfrm>
            <a:off x="894657" y="4384197"/>
            <a:ext cx="857771" cy="523220"/>
          </a:xfrm>
          <a:prstGeom prst="rect">
            <a:avLst/>
          </a:prstGeom>
          <a:noFill/>
        </p:spPr>
        <p:txBody>
          <a:bodyPr wrap="square" rtlCol="0">
            <a:spAutoFit/>
          </a:bodyPr>
          <a:lstStyle/>
          <a:p>
            <a:pPr algn="ctr"/>
            <a:r>
              <a:rPr lang="sv-SE" sz="1400" dirty="0" smtClean="0">
                <a:latin typeface="Arial" pitchFamily="34" charset="0"/>
                <a:cs typeface="Arial" pitchFamily="34" charset="0"/>
              </a:rPr>
              <a:t>User </a:t>
            </a:r>
            <a:br>
              <a:rPr lang="sv-SE" sz="1400" dirty="0" smtClean="0">
                <a:latin typeface="Arial" pitchFamily="34" charset="0"/>
                <a:cs typeface="Arial" pitchFamily="34" charset="0"/>
              </a:rPr>
            </a:br>
            <a:r>
              <a:rPr lang="sv-SE" sz="1400" dirty="0" smtClean="0">
                <a:latin typeface="Arial" pitchFamily="34" charset="0"/>
                <a:cs typeface="Arial" pitchFamily="34" charset="0"/>
              </a:rPr>
              <a:t>desktop</a:t>
            </a:r>
            <a:endParaRPr lang="sv-SE" sz="1400" dirty="0">
              <a:latin typeface="Arial" pitchFamily="34" charset="0"/>
              <a:cs typeface="Arial" pitchFamily="34" charset="0"/>
            </a:endParaRPr>
          </a:p>
        </p:txBody>
      </p:sp>
      <p:pic>
        <p:nvPicPr>
          <p:cNvPr id="1027" name="Picture 3" descr="C:\Users\darmyr\AppData\Local\Microsoft\Windows\Temporary Internet Files\Content.IE5\XS9L9YKN\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50" y="342074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2/21/Matlab_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784" y="3466370"/>
            <a:ext cx="610139" cy="548240"/>
          </a:xfrm>
          <a:prstGeom prst="rect">
            <a:avLst/>
          </a:prstGeom>
          <a:noFill/>
          <a:extLst>
            <a:ext uri="{909E8E84-426E-40DD-AFC4-6F175D3DCCD1}">
              <a14:hiddenFill xmlns:a14="http://schemas.microsoft.com/office/drawing/2010/main">
                <a:solidFill>
                  <a:srgbClr val="FFFFFF"/>
                </a:solidFill>
              </a14:hiddenFill>
            </a:ext>
          </a:extLst>
        </p:spPr>
      </p:pic>
      <p:cxnSp>
        <p:nvCxnSpPr>
          <p:cNvPr id="1044" name="Straight Arrow Connector 1043"/>
          <p:cNvCxnSpPr/>
          <p:nvPr/>
        </p:nvCxnSpPr>
        <p:spPr>
          <a:xfrm>
            <a:off x="1761915" y="3858594"/>
            <a:ext cx="243863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45" name="TextBox 1044"/>
          <p:cNvSpPr txBox="1"/>
          <p:nvPr/>
        </p:nvSpPr>
        <p:spPr>
          <a:xfrm>
            <a:off x="2749438" y="3883223"/>
            <a:ext cx="463588" cy="307777"/>
          </a:xfrm>
          <a:prstGeom prst="rect">
            <a:avLst/>
          </a:prstGeom>
          <a:noFill/>
        </p:spPr>
        <p:txBody>
          <a:bodyPr wrap="none" rtlCol="0">
            <a:spAutoFit/>
          </a:bodyPr>
          <a:lstStyle/>
          <a:p>
            <a:pPr algn="ctr"/>
            <a:r>
              <a:rPr lang="sv-SE" sz="1400" dirty="0" smtClean="0">
                <a:latin typeface="Arial" pitchFamily="34" charset="0"/>
                <a:cs typeface="Arial" pitchFamily="34" charset="0"/>
              </a:rPr>
              <a:t>ssh</a:t>
            </a:r>
          </a:p>
        </p:txBody>
      </p:sp>
      <p:sp>
        <p:nvSpPr>
          <p:cNvPr id="182" name="TextBox 181"/>
          <p:cNvSpPr txBox="1"/>
          <p:nvPr/>
        </p:nvSpPr>
        <p:spPr>
          <a:xfrm>
            <a:off x="7391400" y="2943150"/>
            <a:ext cx="1033240" cy="523220"/>
          </a:xfrm>
          <a:prstGeom prst="rect">
            <a:avLst/>
          </a:prstGeom>
          <a:noFill/>
        </p:spPr>
        <p:txBody>
          <a:bodyPr wrap="square" rtlCol="0">
            <a:spAutoFit/>
          </a:bodyPr>
          <a:lstStyle/>
          <a:p>
            <a:pPr algn="ctr"/>
            <a:r>
              <a:rPr lang="sv-SE" sz="1400" dirty="0" smtClean="0">
                <a:latin typeface="Arial" pitchFamily="34" charset="0"/>
                <a:cs typeface="Arial" pitchFamily="34" charset="0"/>
              </a:rPr>
              <a:t>Compute </a:t>
            </a:r>
          </a:p>
          <a:p>
            <a:pPr algn="ctr"/>
            <a:r>
              <a:rPr lang="sv-SE" sz="1400" dirty="0" smtClean="0">
                <a:latin typeface="Arial" pitchFamily="34" charset="0"/>
                <a:cs typeface="Arial" pitchFamily="34" charset="0"/>
              </a:rPr>
              <a:t>nodes</a:t>
            </a:r>
            <a:endParaRPr lang="sv-SE" sz="1400" dirty="0">
              <a:latin typeface="Arial" pitchFamily="34" charset="0"/>
              <a:cs typeface="Arial" pitchFamily="34" charset="0"/>
            </a:endParaRPr>
          </a:p>
        </p:txBody>
      </p:sp>
      <p:pic>
        <p:nvPicPr>
          <p:cNvPr id="60" name="Picture 59"/>
          <p:cNvPicPr>
            <a:picLocks noChangeAspect="1"/>
          </p:cNvPicPr>
          <p:nvPr/>
        </p:nvPicPr>
        <p:blipFill>
          <a:blip r:embed="rId7"/>
          <a:stretch>
            <a:fillRect/>
          </a:stretch>
        </p:blipFill>
        <p:spPr>
          <a:xfrm>
            <a:off x="6562859" y="3052933"/>
            <a:ext cx="1469047" cy="1592874"/>
          </a:xfrm>
          <a:prstGeom prst="rect">
            <a:avLst/>
          </a:prstGeom>
        </p:spPr>
      </p:pic>
      <p:cxnSp>
        <p:nvCxnSpPr>
          <p:cNvPr id="61" name="Straight Arrow Connector 60"/>
          <p:cNvCxnSpPr/>
          <p:nvPr/>
        </p:nvCxnSpPr>
        <p:spPr>
          <a:xfrm>
            <a:off x="5242565" y="3849370"/>
            <a:ext cx="132029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9" name="Picture 3" descr="C:\Users\darmyr\AppData\Local\Microsoft\Windows\Temporary Internet Files\Content.IE5\XS9L9YKN\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145" y="5235773"/>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044941" y="6093023"/>
            <a:ext cx="1279659" cy="307777"/>
          </a:xfrm>
          <a:prstGeom prst="rect">
            <a:avLst/>
          </a:prstGeom>
          <a:noFill/>
        </p:spPr>
        <p:txBody>
          <a:bodyPr wrap="square" rtlCol="0">
            <a:spAutoFit/>
          </a:bodyPr>
          <a:lstStyle/>
          <a:p>
            <a:pPr algn="ctr"/>
            <a:r>
              <a:rPr lang="sv-SE" sz="1400" dirty="0" smtClean="0">
                <a:latin typeface="Arial" pitchFamily="34" charset="0"/>
                <a:cs typeface="Arial" pitchFamily="34" charset="0"/>
              </a:rPr>
              <a:t>File System</a:t>
            </a:r>
            <a:endParaRPr lang="sv-SE" sz="1400" dirty="0">
              <a:latin typeface="Arial" pitchFamily="34" charset="0"/>
              <a:cs typeface="Arial" pitchFamily="34" charset="0"/>
            </a:endParaRPr>
          </a:p>
        </p:txBody>
      </p:sp>
      <p:cxnSp>
        <p:nvCxnSpPr>
          <p:cNvPr id="22" name="Straight Arrow Connector 21"/>
          <p:cNvCxnSpPr>
            <a:endCxn id="19" idx="0"/>
          </p:cNvCxnSpPr>
          <p:nvPr/>
        </p:nvCxnSpPr>
        <p:spPr>
          <a:xfrm>
            <a:off x="4800600" y="4107350"/>
            <a:ext cx="884170" cy="1128423"/>
          </a:xfrm>
          <a:prstGeom prst="straightConnector1">
            <a:avLst/>
          </a:prstGeom>
          <a:ln>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9" idx="0"/>
          </p:cNvCxnSpPr>
          <p:nvPr/>
        </p:nvCxnSpPr>
        <p:spPr>
          <a:xfrm flipH="1">
            <a:off x="5684770" y="4277995"/>
            <a:ext cx="1325630" cy="957778"/>
          </a:xfrm>
          <a:prstGeom prst="straightConnector1">
            <a:avLst/>
          </a:prstGeom>
          <a:ln>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8959" y="2650762"/>
            <a:ext cx="1598441" cy="677108"/>
          </a:xfrm>
          <a:prstGeom prst="rect">
            <a:avLst/>
          </a:prstGeom>
          <a:noFill/>
          <a:effectLst/>
        </p:spPr>
        <p:txBody>
          <a:bodyPr wrap="square" rtlCol="0">
            <a:spAutoFit/>
          </a:bodyPr>
          <a:lstStyle/>
          <a:p>
            <a:endParaRPr lang="sv-SE" b="1" dirty="0" smtClean="0">
              <a:latin typeface="Courier" pitchFamily="49" charset="0"/>
              <a:cs typeface="Arial" pitchFamily="34" charset="0"/>
            </a:endParaRPr>
          </a:p>
          <a:p>
            <a:r>
              <a:rPr lang="sv-SE" sz="2000" b="1" dirty="0" smtClean="0">
                <a:latin typeface="Courier" pitchFamily="49" charset="0"/>
                <a:cs typeface="Arial" pitchFamily="34" charset="0"/>
              </a:rPr>
              <a:t>&gt;&gt; batch</a:t>
            </a:r>
          </a:p>
        </p:txBody>
      </p:sp>
      <p:sp>
        <p:nvSpPr>
          <p:cNvPr id="23" name="Arc 22"/>
          <p:cNvSpPr/>
          <p:nvPr/>
        </p:nvSpPr>
        <p:spPr>
          <a:xfrm rot="16200000">
            <a:off x="3033910" y="1842890"/>
            <a:ext cx="7952979" cy="7162800"/>
          </a:xfrm>
          <a:prstGeom prst="arc">
            <a:avLst>
              <a:gd name="adj1" fmla="val 14880382"/>
              <a:gd name="adj2" fmla="val 149610"/>
            </a:avLst>
          </a:prstGeom>
          <a:ln w="9525">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3858022" y="4277380"/>
            <a:ext cx="1440160" cy="738664"/>
          </a:xfrm>
          <a:prstGeom prst="rect">
            <a:avLst/>
          </a:prstGeom>
          <a:noFill/>
        </p:spPr>
        <p:txBody>
          <a:bodyPr wrap="square" rtlCol="0">
            <a:spAutoFit/>
          </a:bodyPr>
          <a:lstStyle/>
          <a:p>
            <a:pPr algn="ctr"/>
            <a:r>
              <a:rPr lang="sv-SE" sz="1400" dirty="0" smtClean="0">
                <a:latin typeface="Arial" pitchFamily="34" charset="0"/>
                <a:cs typeface="Arial" pitchFamily="34" charset="0"/>
              </a:rPr>
              <a:t>Headnode</a:t>
            </a:r>
            <a:br>
              <a:rPr lang="sv-SE" sz="1400" dirty="0" smtClean="0">
                <a:latin typeface="Arial" pitchFamily="34" charset="0"/>
                <a:cs typeface="Arial" pitchFamily="34" charset="0"/>
              </a:rPr>
            </a:br>
            <a:r>
              <a:rPr lang="sv-SE" sz="1400" dirty="0" smtClean="0">
                <a:latin typeface="Arial" pitchFamily="34" charset="0"/>
                <a:cs typeface="Arial" pitchFamily="34" charset="0"/>
              </a:rPr>
              <a:t>(TORQUE, Moab)</a:t>
            </a:r>
            <a:endParaRPr lang="sv-SE" sz="1400" dirty="0">
              <a:latin typeface="Arial" pitchFamily="34" charset="0"/>
              <a:cs typeface="Arial" pitchFamily="34" charset="0"/>
            </a:endParaRPr>
          </a:p>
        </p:txBody>
      </p:sp>
    </p:spTree>
    <p:extLst>
      <p:ext uri="{BB962C8B-B14F-4D97-AF65-F5344CB8AC3E}">
        <p14:creationId xmlns:p14="http://schemas.microsoft.com/office/powerpoint/2010/main" val="31211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User configures the cluster by running the </a:t>
            </a:r>
            <a:r>
              <a:rPr lang="en-US" dirty="0" err="1" smtClean="0">
                <a:latin typeface="Courier" pitchFamily="49" charset="0"/>
              </a:rPr>
              <a:t>configCluster</a:t>
            </a:r>
            <a:r>
              <a:rPr lang="en-US" dirty="0" smtClean="0"/>
              <a:t> tool</a:t>
            </a:r>
            <a:br>
              <a:rPr lang="en-US" dirty="0" smtClean="0"/>
            </a:br>
            <a:endParaRPr lang="de-DE" dirty="0"/>
          </a:p>
        </p:txBody>
      </p:sp>
      <p:pic>
        <p:nvPicPr>
          <p:cNvPr id="5" name="Picture 4"/>
          <p:cNvPicPr/>
          <p:nvPr/>
        </p:nvPicPr>
        <p:blipFill>
          <a:blip r:embed="rId3"/>
          <a:stretch>
            <a:fillRect/>
          </a:stretch>
        </p:blipFill>
        <p:spPr>
          <a:xfrm>
            <a:off x="1219200" y="1828800"/>
            <a:ext cx="6705600" cy="4495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514600" y="4495800"/>
            <a:ext cx="4114800" cy="1269528"/>
          </a:xfrm>
          <a:prstGeom prst="rect">
            <a:avLst/>
          </a:prstGeom>
          <a:solidFill>
            <a:schemeClr val="bg1"/>
          </a:solidFill>
          <a:ln w="19050" algn="ctr">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marL="228600" indent="-228600">
              <a:spcBef>
                <a:spcPct val="20000"/>
              </a:spcBef>
              <a:buClr>
                <a:schemeClr val="tx2"/>
              </a:buClr>
              <a:buSzPct val="75000"/>
              <a:buFont typeface="Wingdings" pitchFamily="2" charset="2"/>
              <a:buChar char="§"/>
            </a:pPr>
            <a:r>
              <a:rPr lang="en-US" dirty="0">
                <a:ln>
                  <a:solidFill>
                    <a:srgbClr val="1E4B7C"/>
                  </a:solidFill>
                </a:ln>
                <a:solidFill>
                  <a:srgbClr val="265787"/>
                </a:solidFill>
              </a:rPr>
              <a:t>Tool imports cluster </a:t>
            </a:r>
            <a:r>
              <a:rPr lang="en-US" dirty="0" smtClean="0">
                <a:ln>
                  <a:solidFill>
                    <a:srgbClr val="1E4B7C"/>
                  </a:solidFill>
                </a:ln>
                <a:solidFill>
                  <a:srgbClr val="265787"/>
                </a:solidFill>
              </a:rPr>
              <a:t>profile</a:t>
            </a:r>
          </a:p>
          <a:p>
            <a:pPr marL="228600" indent="-228600">
              <a:spcBef>
                <a:spcPct val="20000"/>
              </a:spcBef>
              <a:buClr>
                <a:schemeClr val="tx2"/>
              </a:buClr>
              <a:buSzPct val="75000"/>
              <a:buFont typeface="Wingdings" pitchFamily="2" charset="2"/>
              <a:buChar char="§"/>
            </a:pPr>
            <a:r>
              <a:rPr lang="de-DE" dirty="0" smtClean="0">
                <a:ln>
                  <a:solidFill>
                    <a:srgbClr val="1E4B7C"/>
                  </a:solidFill>
                </a:ln>
                <a:solidFill>
                  <a:srgbClr val="265787"/>
                </a:solidFill>
              </a:rPr>
              <a:t>Scheduler and resource manager </a:t>
            </a:r>
            <a:br>
              <a:rPr lang="de-DE" dirty="0" smtClean="0">
                <a:ln>
                  <a:solidFill>
                    <a:srgbClr val="1E4B7C"/>
                  </a:solidFill>
                </a:ln>
                <a:solidFill>
                  <a:srgbClr val="265787"/>
                </a:solidFill>
              </a:rPr>
            </a:br>
            <a:r>
              <a:rPr lang="de-DE" dirty="0" smtClean="0">
                <a:ln>
                  <a:solidFill>
                    <a:srgbClr val="1E4B7C"/>
                  </a:solidFill>
                </a:ln>
                <a:solidFill>
                  <a:srgbClr val="265787"/>
                </a:solidFill>
              </a:rPr>
              <a:t>are hidden from the user</a:t>
            </a:r>
            <a:endParaRPr lang="de-DE" dirty="0">
              <a:ln>
                <a:solidFill>
                  <a:srgbClr val="1E4B7C"/>
                </a:solidFill>
              </a:ln>
              <a:solidFill>
                <a:srgbClr val="265787"/>
              </a:solidFill>
            </a:endParaRPr>
          </a:p>
        </p:txBody>
      </p:sp>
    </p:spTree>
    <p:extLst>
      <p:ext uri="{BB962C8B-B14F-4D97-AF65-F5344CB8AC3E}">
        <p14:creationId xmlns:p14="http://schemas.microsoft.com/office/powerpoint/2010/main" val="2407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219200" y="1828800"/>
            <a:ext cx="6705600" cy="449580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User specifies job parameters using</a:t>
            </a:r>
            <a:br>
              <a:rPr lang="de-DE" dirty="0" smtClean="0"/>
            </a:br>
            <a:r>
              <a:rPr lang="en-US" dirty="0" err="1" smtClean="0">
                <a:latin typeface="Courier" pitchFamily="49" charset="0"/>
              </a:rPr>
              <a:t>ClusterInfo</a:t>
            </a:r>
            <a:r>
              <a:rPr lang="en-US" dirty="0" smtClean="0"/>
              <a:t> tool</a:t>
            </a:r>
            <a:br>
              <a:rPr lang="en-US" dirty="0" smtClean="0"/>
            </a:br>
            <a:endParaRPr lang="de-DE" dirty="0"/>
          </a:p>
        </p:txBody>
      </p:sp>
    </p:spTree>
    <p:extLst>
      <p:ext uri="{BB962C8B-B14F-4D97-AF65-F5344CB8AC3E}">
        <p14:creationId xmlns:p14="http://schemas.microsoft.com/office/powerpoint/2010/main" val="1472374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219200" y="1828800"/>
            <a:ext cx="6705600" cy="449580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User </a:t>
            </a:r>
            <a:r>
              <a:rPr lang="en-US" dirty="0" smtClean="0"/>
              <a:t>submits serial and parallel jobs </a:t>
            </a:r>
            <a:br>
              <a:rPr lang="en-US" dirty="0" smtClean="0"/>
            </a:br>
            <a:r>
              <a:rPr lang="en-US" dirty="0" smtClean="0"/>
              <a:t>to the cluster</a:t>
            </a:r>
            <a:endParaRPr lang="de-DE" dirty="0"/>
          </a:p>
        </p:txBody>
      </p:sp>
      <p:sp>
        <p:nvSpPr>
          <p:cNvPr id="5" name="Rounded Rectangle 4"/>
          <p:cNvSpPr/>
          <p:nvPr/>
        </p:nvSpPr>
        <p:spPr>
          <a:xfrm>
            <a:off x="2514600" y="2668792"/>
            <a:ext cx="3429000" cy="281229"/>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2890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ide\AppData\Local\Temp\SNAGHTML1c0e0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1" y="1446348"/>
            <a:ext cx="8950049" cy="510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8" name="Title 1"/>
          <p:cNvSpPr>
            <a:spLocks noGrp="1"/>
          </p:cNvSpPr>
          <p:nvPr>
            <p:ph type="title"/>
          </p:nvPr>
        </p:nvSpPr>
        <p:spPr/>
        <p:txBody>
          <a:bodyPr/>
          <a:lstStyle/>
          <a:p>
            <a:r>
              <a:rPr lang="en-US" dirty="0" smtClean="0"/>
              <a:t>User can submit jobs to different clusters </a:t>
            </a:r>
            <a:endParaRPr lang="en-US" sz="2400" i="1" dirty="0" smtClean="0"/>
          </a:p>
        </p:txBody>
      </p:sp>
      <p:sp>
        <p:nvSpPr>
          <p:cNvPr id="7" name="Rounded Rectangle 6"/>
          <p:cNvSpPr/>
          <p:nvPr/>
        </p:nvSpPr>
        <p:spPr>
          <a:xfrm>
            <a:off x="6324600" y="2733211"/>
            <a:ext cx="1371600" cy="281229"/>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83487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Tiger Teams</a:t>
            </a:r>
            <a:endParaRPr lang="de-DE" dirty="0"/>
          </a:p>
        </p:txBody>
      </p:sp>
      <p:sp>
        <p:nvSpPr>
          <p:cNvPr id="3" name="Inhaltsplatzhalter 2"/>
          <p:cNvSpPr>
            <a:spLocks noGrp="1"/>
          </p:cNvSpPr>
          <p:nvPr>
            <p:ph idx="1"/>
          </p:nvPr>
        </p:nvSpPr>
        <p:spPr/>
        <p:txBody>
          <a:bodyPr>
            <a:normAutofit/>
          </a:bodyPr>
          <a:lstStyle/>
          <a:p>
            <a:r>
              <a:rPr lang="en-US" dirty="0" smtClean="0"/>
              <a:t>Solve specific computational problems</a:t>
            </a:r>
          </a:p>
          <a:p>
            <a:r>
              <a:rPr lang="en-US" dirty="0" smtClean="0"/>
              <a:t>Consist </a:t>
            </a:r>
            <a:r>
              <a:rPr lang="en-US" dirty="0"/>
              <a:t>of experts and users</a:t>
            </a:r>
          </a:p>
          <a:p>
            <a:pPr lvl="1"/>
            <a:r>
              <a:rPr lang="en-US" dirty="0"/>
              <a:t>Experts can be internal and external (MathWorks)</a:t>
            </a:r>
          </a:p>
          <a:p>
            <a:pPr lvl="1"/>
            <a:r>
              <a:rPr lang="en-US" dirty="0" smtClean="0"/>
              <a:t>Mixture is problem dependent</a:t>
            </a:r>
          </a:p>
          <a:p>
            <a:r>
              <a:rPr lang="en-US" dirty="0" smtClean="0"/>
              <a:t>Transfer </a:t>
            </a:r>
            <a:r>
              <a:rPr lang="en-US" dirty="0"/>
              <a:t>user </a:t>
            </a:r>
            <a:r>
              <a:rPr lang="en-US" dirty="0" smtClean="0"/>
              <a:t>projects </a:t>
            </a:r>
            <a:r>
              <a:rPr lang="en-US" dirty="0"/>
              <a:t>to HPC </a:t>
            </a:r>
            <a:r>
              <a:rPr lang="en-US" dirty="0" smtClean="0"/>
              <a:t>resources</a:t>
            </a:r>
          </a:p>
          <a:p>
            <a:r>
              <a:rPr lang="en-US" dirty="0" smtClean="0"/>
              <a:t>Optimize code </a:t>
            </a:r>
            <a:r>
              <a:rPr lang="en-US" dirty="0"/>
              <a:t>for parallel HPC </a:t>
            </a:r>
            <a:r>
              <a:rPr lang="en-US" dirty="0" smtClean="0"/>
              <a:t>systems</a:t>
            </a:r>
            <a:endParaRPr lang="de-DE" dirty="0" smtClean="0"/>
          </a:p>
        </p:txBody>
      </p:sp>
    </p:spTree>
    <p:extLst>
      <p:ext uri="{BB962C8B-B14F-4D97-AF65-F5344CB8AC3E}">
        <p14:creationId xmlns:p14="http://schemas.microsoft.com/office/powerpoint/2010/main" val="317886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5993018" y="1815712"/>
            <a:ext cx="1345048" cy="461665"/>
          </a:xfrm>
          <a:prstGeom prst="rect">
            <a:avLst/>
          </a:prstGeom>
          <a:noFill/>
          <a:effectLst/>
        </p:spPr>
        <p:txBody>
          <a:bodyPr wrap="none" rtlCol="0">
            <a:spAutoFit/>
          </a:bodyPr>
          <a:lstStyle/>
          <a:p>
            <a:pPr defTabSz="914400" fontAlgn="base">
              <a:spcBef>
                <a:spcPct val="0"/>
              </a:spcBef>
              <a:spcAft>
                <a:spcPct val="0"/>
              </a:spcAft>
            </a:pPr>
            <a:r>
              <a:rPr lang="de-DE" sz="2400" b="1" dirty="0" smtClean="0">
                <a:solidFill>
                  <a:prstClr val="black"/>
                </a:solidFill>
                <a:latin typeface="Calibri" pitchFamily="34" charset="0"/>
              </a:rPr>
              <a:t>Partners:</a:t>
            </a:r>
            <a:endParaRPr lang="de-DE" sz="2400" b="1" dirty="0">
              <a:solidFill>
                <a:prstClr val="black"/>
              </a:solidFill>
              <a:latin typeface="Calibri" pitchFamily="34" charset="0"/>
            </a:endParaRPr>
          </a:p>
        </p:txBody>
      </p:sp>
      <p:pic>
        <p:nvPicPr>
          <p:cNvPr id="16" name="Picture 18"/>
          <p:cNvPicPr/>
          <p:nvPr/>
        </p:nvPicPr>
        <p:blipFill>
          <a:blip r:embed="rId3"/>
          <a:stretch>
            <a:fillRect/>
          </a:stretch>
        </p:blipFill>
        <p:spPr>
          <a:xfrm>
            <a:off x="4848548" y="2444873"/>
            <a:ext cx="1727640" cy="442800"/>
          </a:xfrm>
          <a:prstGeom prst="rect">
            <a:avLst/>
          </a:prstGeom>
        </p:spPr>
      </p:pic>
      <p:pic>
        <p:nvPicPr>
          <p:cNvPr id="17" name="Picture 20"/>
          <p:cNvPicPr/>
          <p:nvPr/>
        </p:nvPicPr>
        <p:blipFill>
          <a:blip r:embed="rId4"/>
          <a:stretch>
            <a:fillRect/>
          </a:stretch>
        </p:blipFill>
        <p:spPr>
          <a:xfrm>
            <a:off x="4848558" y="5418648"/>
            <a:ext cx="1382400" cy="729360"/>
          </a:xfrm>
          <a:prstGeom prst="rect">
            <a:avLst/>
          </a:prstGeom>
        </p:spPr>
      </p:pic>
      <p:pic>
        <p:nvPicPr>
          <p:cNvPr id="18" name="Picture 11"/>
          <p:cNvPicPr/>
          <p:nvPr/>
        </p:nvPicPr>
        <p:blipFill>
          <a:blip r:embed="rId5"/>
          <a:stretch>
            <a:fillRect/>
          </a:stretch>
        </p:blipFill>
        <p:spPr>
          <a:xfrm>
            <a:off x="4920902" y="4738496"/>
            <a:ext cx="1036800" cy="477000"/>
          </a:xfrm>
          <a:prstGeom prst="rect">
            <a:avLst/>
          </a:prstGeom>
        </p:spPr>
      </p:pic>
      <p:pic>
        <p:nvPicPr>
          <p:cNvPr id="19" name="Picture 21"/>
          <p:cNvPicPr/>
          <p:nvPr/>
        </p:nvPicPr>
        <p:blipFill>
          <a:blip r:embed="rId6"/>
          <a:stretch>
            <a:fillRect/>
          </a:stretch>
        </p:blipFill>
        <p:spPr>
          <a:xfrm>
            <a:off x="7104156" y="3557455"/>
            <a:ext cx="1514520" cy="676080"/>
          </a:xfrm>
          <a:prstGeom prst="rect">
            <a:avLst/>
          </a:prstGeom>
        </p:spPr>
      </p:pic>
      <p:pic>
        <p:nvPicPr>
          <p:cNvPr id="20" name="Picture 22"/>
          <p:cNvPicPr/>
          <p:nvPr/>
        </p:nvPicPr>
        <p:blipFill>
          <a:blip r:embed="rId7"/>
          <a:stretch>
            <a:fillRect/>
          </a:stretch>
        </p:blipFill>
        <p:spPr>
          <a:xfrm>
            <a:off x="5881110" y="3166626"/>
            <a:ext cx="1632600" cy="307440"/>
          </a:xfrm>
          <a:prstGeom prst="rect">
            <a:avLst/>
          </a:prstGeom>
        </p:spPr>
      </p:pic>
      <p:pic>
        <p:nvPicPr>
          <p:cNvPr id="21" name="Picture 24"/>
          <p:cNvPicPr/>
          <p:nvPr/>
        </p:nvPicPr>
        <p:blipFill>
          <a:blip r:embed="rId8"/>
          <a:stretch>
            <a:fillRect/>
          </a:stretch>
        </p:blipFill>
        <p:spPr>
          <a:xfrm>
            <a:off x="7002128" y="2507998"/>
            <a:ext cx="1479960" cy="379800"/>
          </a:xfrm>
          <a:prstGeom prst="rect">
            <a:avLst/>
          </a:prstGeom>
        </p:spPr>
      </p:pic>
      <p:pic>
        <p:nvPicPr>
          <p:cNvPr id="22" name="Picture 25"/>
          <p:cNvPicPr/>
          <p:nvPr/>
        </p:nvPicPr>
        <p:blipFill>
          <a:blip r:embed="rId9"/>
          <a:stretch>
            <a:fillRect/>
          </a:stretch>
        </p:blipFill>
        <p:spPr>
          <a:xfrm>
            <a:off x="6819270" y="4651212"/>
            <a:ext cx="1868760" cy="361080"/>
          </a:xfrm>
          <a:prstGeom prst="rect">
            <a:avLst/>
          </a:prstGeom>
        </p:spPr>
      </p:pic>
      <p:pic>
        <p:nvPicPr>
          <p:cNvPr id="23" name="Picture 16"/>
          <p:cNvPicPr/>
          <p:nvPr/>
        </p:nvPicPr>
        <p:blipFill>
          <a:blip r:embed="rId10"/>
          <a:stretch>
            <a:fillRect/>
          </a:stretch>
        </p:blipFill>
        <p:spPr>
          <a:xfrm>
            <a:off x="4896942" y="4187407"/>
            <a:ext cx="1900800" cy="428760"/>
          </a:xfrm>
          <a:prstGeom prst="rect">
            <a:avLst/>
          </a:prstGeom>
        </p:spPr>
      </p:pic>
      <p:pic>
        <p:nvPicPr>
          <p:cNvPr id="24" name="Picture 17"/>
          <p:cNvPicPr/>
          <p:nvPr/>
        </p:nvPicPr>
        <p:blipFill>
          <a:blip r:embed="rId11"/>
          <a:stretch>
            <a:fillRect/>
          </a:stretch>
        </p:blipFill>
        <p:spPr>
          <a:xfrm>
            <a:off x="6473670" y="5418648"/>
            <a:ext cx="691200" cy="804960"/>
          </a:xfrm>
          <a:prstGeom prst="rect">
            <a:avLst/>
          </a:prstGeom>
        </p:spPr>
      </p:pic>
      <p:pic>
        <p:nvPicPr>
          <p:cNvPr id="25" name="Picture 18"/>
          <p:cNvPicPr/>
          <p:nvPr/>
        </p:nvPicPr>
        <p:blipFill>
          <a:blip r:embed="rId12"/>
          <a:stretch>
            <a:fillRect/>
          </a:stretch>
        </p:blipFill>
        <p:spPr>
          <a:xfrm>
            <a:off x="7513710" y="5359512"/>
            <a:ext cx="1036800" cy="628920"/>
          </a:xfrm>
          <a:prstGeom prst="rect">
            <a:avLst/>
          </a:prstGeom>
        </p:spPr>
      </p:pic>
      <p:pic>
        <p:nvPicPr>
          <p:cNvPr id="26" name="Picture 19"/>
          <p:cNvPicPr/>
          <p:nvPr/>
        </p:nvPicPr>
        <p:blipFill>
          <a:blip r:embed="rId13"/>
          <a:stretch>
            <a:fillRect/>
          </a:stretch>
        </p:blipFill>
        <p:spPr>
          <a:xfrm>
            <a:off x="4896942" y="3118500"/>
            <a:ext cx="838440" cy="838080"/>
          </a:xfrm>
          <a:prstGeom prst="rect">
            <a:avLst/>
          </a:prstGeom>
        </p:spPr>
      </p:pic>
      <p:sp>
        <p:nvSpPr>
          <p:cNvPr id="6" name="Title 5"/>
          <p:cNvSpPr>
            <a:spLocks noGrp="1"/>
          </p:cNvSpPr>
          <p:nvPr>
            <p:ph type="title"/>
          </p:nvPr>
        </p:nvSpPr>
        <p:spPr/>
        <p:txBody>
          <a:bodyPr/>
          <a:lstStyle/>
          <a:p>
            <a:r>
              <a:rPr lang="en-US" dirty="0" smtClean="0"/>
              <a:t>bwGRiD and </a:t>
            </a:r>
            <a:r>
              <a:rPr lang="en-US" dirty="0" err="1" smtClean="0"/>
              <a:t>bwHPC</a:t>
            </a:r>
            <a:r>
              <a:rPr lang="en-US" dirty="0" smtClean="0"/>
              <a:t> Projects </a:t>
            </a:r>
            <a:br>
              <a:rPr lang="en-US" dirty="0" smtClean="0"/>
            </a:br>
            <a:r>
              <a:rPr lang="en-US" sz="2000" dirty="0" smtClean="0"/>
              <a:t>Baden-Württemberg (BW), Germany</a:t>
            </a:r>
            <a:endParaRPr lang="en-US" sz="2000" dirty="0"/>
          </a:p>
        </p:txBody>
      </p:sp>
      <p:sp>
        <p:nvSpPr>
          <p:cNvPr id="32" name="Textfeld 11"/>
          <p:cNvSpPr txBox="1"/>
          <p:nvPr/>
        </p:nvSpPr>
        <p:spPr>
          <a:xfrm>
            <a:off x="457200" y="6405371"/>
            <a:ext cx="3200400" cy="246221"/>
          </a:xfrm>
          <a:prstGeom prst="rect">
            <a:avLst/>
          </a:prstGeom>
          <a:noFill/>
        </p:spPr>
        <p:txBody>
          <a:bodyPr wrap="square" rtlCol="0">
            <a:spAutoFit/>
          </a:bodyPr>
          <a:lstStyle/>
          <a:p>
            <a:r>
              <a:rPr lang="de-DE" sz="1000" dirty="0" smtClean="0"/>
              <a:t>©Wikipedia</a:t>
            </a:r>
          </a:p>
        </p:txBody>
      </p:sp>
      <p:grpSp>
        <p:nvGrpSpPr>
          <p:cNvPr id="7" name="Group 6"/>
          <p:cNvGrpSpPr/>
          <p:nvPr/>
        </p:nvGrpSpPr>
        <p:grpSpPr>
          <a:xfrm>
            <a:off x="457200" y="1856865"/>
            <a:ext cx="3318934" cy="4525963"/>
            <a:chOff x="5012266" y="1600200"/>
            <a:chExt cx="3318934" cy="4525963"/>
          </a:xfrm>
        </p:grpSpPr>
        <p:pic>
          <p:nvPicPr>
            <p:cNvPr id="30" name="Inhaltsplatzhalter 6" descr="592px-Locator_map_Baden-Württemberg_in_Germany.svg.png"/>
            <p:cNvPicPr>
              <a:picLocks noChangeAspect="1"/>
            </p:cNvPicPr>
            <p:nvPr/>
          </p:nvPicPr>
          <p:blipFill rotWithShape="1">
            <a:blip r:embed="rId14">
              <a:extLst>
                <a:ext uri="{28A0092B-C50C-407E-A947-70E740481C1C}">
                  <a14:useLocalDpi xmlns:a14="http://schemas.microsoft.com/office/drawing/2010/main" val="0"/>
                </a:ext>
              </a:extLst>
            </a:blip>
            <a:srcRect l="389" r="389"/>
            <a:stretch/>
          </p:blipFill>
          <p:spPr>
            <a:xfrm>
              <a:off x="5012266" y="1600200"/>
              <a:ext cx="3318934" cy="4525963"/>
            </a:xfrm>
            <a:prstGeom prst="rect">
              <a:avLst/>
            </a:prstGeom>
          </p:spPr>
        </p:pic>
        <p:pic>
          <p:nvPicPr>
            <p:cNvPr id="33" name="Bild 14"/>
            <p:cNvPicPr/>
            <p:nvPr/>
          </p:nvPicPr>
          <p:blipFill>
            <a:blip r:embed="rId15" cstate="print">
              <a:extLst>
                <a:ext uri="{28A0092B-C50C-407E-A947-70E740481C1C}">
                  <a14:useLocalDpi xmlns:a14="http://schemas.microsoft.com/office/drawing/2010/main" val="0"/>
                </a:ext>
              </a:extLst>
            </a:blip>
            <a:stretch>
              <a:fillRect/>
            </a:stretch>
          </p:blipFill>
          <p:spPr>
            <a:xfrm>
              <a:off x="5349257" y="5213774"/>
              <a:ext cx="1058073" cy="546478"/>
            </a:xfrm>
            <a:prstGeom prst="rect">
              <a:avLst/>
            </a:prstGeom>
            <a:ln w="7200">
              <a:noFill/>
            </a:ln>
          </p:spPr>
        </p:pic>
      </p:grpSp>
    </p:spTree>
    <p:extLst>
      <p:ext uri="{BB962C8B-B14F-4D97-AF65-F5344CB8AC3E}">
        <p14:creationId xmlns:p14="http://schemas.microsoft.com/office/powerpoint/2010/main" val="1630786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Tiger Team MATLAB</a:t>
            </a:r>
            <a:endParaRPr lang="en-US" dirty="0"/>
          </a:p>
        </p:txBody>
      </p:sp>
      <p:sp>
        <p:nvSpPr>
          <p:cNvPr id="3" name="Inhaltsplatzhalter 2"/>
          <p:cNvSpPr>
            <a:spLocks noGrp="1"/>
          </p:cNvSpPr>
          <p:nvPr>
            <p:ph idx="1"/>
          </p:nvPr>
        </p:nvSpPr>
        <p:spPr/>
        <p:txBody>
          <a:bodyPr>
            <a:normAutofit/>
          </a:bodyPr>
          <a:lstStyle/>
          <a:p>
            <a:r>
              <a:rPr lang="en-US" sz="2200" dirty="0" smtClean="0"/>
              <a:t>Consists </a:t>
            </a:r>
            <a:r>
              <a:rPr lang="en-US" sz="2200" dirty="0"/>
              <a:t>of </a:t>
            </a:r>
            <a:r>
              <a:rPr lang="en-US" sz="2200" dirty="0" smtClean="0"/>
              <a:t>BW cluster </a:t>
            </a:r>
            <a:r>
              <a:rPr lang="en-US" sz="2200" dirty="0"/>
              <a:t>administrators </a:t>
            </a:r>
            <a:r>
              <a:rPr lang="en-US" sz="2200" dirty="0" smtClean="0"/>
              <a:t/>
            </a:r>
            <a:br>
              <a:rPr lang="en-US" sz="2200" dirty="0" smtClean="0"/>
            </a:br>
            <a:r>
              <a:rPr lang="en-US" sz="2200" dirty="0" smtClean="0"/>
              <a:t>and MathWorks </a:t>
            </a:r>
            <a:r>
              <a:rPr lang="en-US" sz="2200" dirty="0"/>
              <a:t>MATLAB </a:t>
            </a:r>
            <a:r>
              <a:rPr lang="en-US" sz="2200" dirty="0" smtClean="0"/>
              <a:t>experts</a:t>
            </a:r>
          </a:p>
          <a:p>
            <a:r>
              <a:rPr lang="en-US" sz="2200" dirty="0" smtClean="0"/>
              <a:t>Goals</a:t>
            </a:r>
          </a:p>
          <a:p>
            <a:pPr marL="914400" lvl="1" indent="-457200">
              <a:buFont typeface="+mj-lt"/>
              <a:buAutoNum type="arabicPeriod"/>
            </a:pPr>
            <a:r>
              <a:rPr lang="en-US" dirty="0" smtClean="0"/>
              <a:t>Integrate MATLAB into </a:t>
            </a:r>
            <a:r>
              <a:rPr lang="en-US" dirty="0" err="1" smtClean="0"/>
              <a:t>bwClusters</a:t>
            </a:r>
            <a:endParaRPr lang="en-US" dirty="0" smtClean="0"/>
          </a:p>
          <a:p>
            <a:pPr lvl="2"/>
            <a:r>
              <a:rPr lang="en-US" dirty="0"/>
              <a:t>Provide same look and feel on every cluster</a:t>
            </a:r>
          </a:p>
          <a:p>
            <a:pPr lvl="2"/>
            <a:r>
              <a:rPr lang="en-US" dirty="0" smtClean="0"/>
              <a:t>Solve licensing issues </a:t>
            </a:r>
          </a:p>
          <a:p>
            <a:pPr marL="914400" lvl="1" indent="-457200">
              <a:buFont typeface="+mj-lt"/>
              <a:buAutoNum type="arabicPeriod"/>
            </a:pPr>
            <a:r>
              <a:rPr lang="en-US" dirty="0" smtClean="0"/>
              <a:t>Nurture </a:t>
            </a:r>
            <a:r>
              <a:rPr lang="en-US" dirty="0" err="1" smtClean="0"/>
              <a:t>bwHPC</a:t>
            </a:r>
            <a:r>
              <a:rPr lang="en-US" dirty="0" smtClean="0"/>
              <a:t> MATLAB Champions</a:t>
            </a:r>
            <a:endParaRPr lang="en-US" dirty="0"/>
          </a:p>
          <a:p>
            <a:pPr lvl="2"/>
            <a:r>
              <a:rPr lang="en-US" dirty="0" smtClean="0"/>
              <a:t>Assist users on </a:t>
            </a:r>
            <a:r>
              <a:rPr lang="en-US" dirty="0"/>
              <a:t>running parallel </a:t>
            </a:r>
            <a:r>
              <a:rPr lang="en-US" dirty="0" smtClean="0"/>
              <a:t/>
            </a:r>
            <a:br>
              <a:rPr lang="en-US" dirty="0" smtClean="0"/>
            </a:br>
            <a:r>
              <a:rPr lang="en-US" dirty="0" smtClean="0"/>
              <a:t>MATLAB applications </a:t>
            </a:r>
            <a:r>
              <a:rPr lang="en-US" dirty="0"/>
              <a:t>on </a:t>
            </a:r>
            <a:r>
              <a:rPr lang="en-US" dirty="0" err="1" smtClean="0"/>
              <a:t>bwClusters</a:t>
            </a:r>
            <a:r>
              <a:rPr lang="en-US" dirty="0" smtClean="0"/>
              <a:t> </a:t>
            </a:r>
            <a:endParaRPr lang="en-US" dirty="0"/>
          </a:p>
          <a:p>
            <a:pPr lvl="2">
              <a:lnSpc>
                <a:spcPct val="115000"/>
              </a:lnSpc>
            </a:pPr>
            <a:r>
              <a:rPr lang="en-US" dirty="0"/>
              <a:t>Form a virtual </a:t>
            </a:r>
            <a:r>
              <a:rPr lang="en-US" dirty="0" smtClean="0"/>
              <a:t>organization</a:t>
            </a:r>
            <a:endParaRPr lang="en-US" dirty="0"/>
          </a:p>
          <a:p>
            <a:pPr marL="1657350" lvl="3" indent="-285750">
              <a:lnSpc>
                <a:spcPct val="115000"/>
              </a:lnSpc>
              <a:buFont typeface="Arial" panose="020B0604020202020204" pitchFamily="34" charset="0"/>
              <a:buChar char="•"/>
            </a:pPr>
            <a:r>
              <a:rPr lang="en-US" dirty="0"/>
              <a:t>Share </a:t>
            </a:r>
            <a:r>
              <a:rPr lang="en-US" dirty="0" smtClean="0"/>
              <a:t>experiences</a:t>
            </a:r>
            <a:r>
              <a:rPr lang="en-US" dirty="0"/>
              <a:t>, </a:t>
            </a:r>
            <a:r>
              <a:rPr lang="en-US" dirty="0" smtClean="0"/>
              <a:t>challenges</a:t>
            </a:r>
            <a:endParaRPr lang="en-US" dirty="0"/>
          </a:p>
          <a:p>
            <a:pPr marL="1657350" lvl="3" indent="-285750">
              <a:lnSpc>
                <a:spcPct val="115000"/>
              </a:lnSpc>
              <a:buFont typeface="Arial" panose="020B0604020202020204" pitchFamily="34" charset="0"/>
              <a:buChar char="•"/>
            </a:pPr>
            <a:r>
              <a:rPr lang="en-US" dirty="0"/>
              <a:t>Request support, material, </a:t>
            </a:r>
            <a:r>
              <a:rPr lang="en-US" dirty="0" smtClean="0"/>
              <a:t>etc.</a:t>
            </a:r>
            <a:endParaRPr lang="en-US" dirty="0"/>
          </a:p>
          <a:p>
            <a:pPr marL="914400" lvl="1" indent="-457200">
              <a:buFont typeface="+mj-lt"/>
              <a:buAutoNum type="arabicPeriod"/>
            </a:pPr>
            <a:endParaRPr lang="en-US" dirty="0" smtClean="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8675"/>
          <a:stretch/>
        </p:blipFill>
        <p:spPr>
          <a:xfrm>
            <a:off x="6020149" y="1295400"/>
            <a:ext cx="3056965" cy="2362200"/>
          </a:xfrm>
          <a:prstGeom prst="rect">
            <a:avLst/>
          </a:prstGeom>
          <a:ln>
            <a:solidFill>
              <a:schemeClr val="tx1"/>
            </a:solid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058" y="4397834"/>
            <a:ext cx="3558056" cy="2133600"/>
          </a:xfrm>
          <a:prstGeom prst="rect">
            <a:avLst/>
          </a:prstGeom>
        </p:spPr>
      </p:pic>
    </p:spTree>
    <p:extLst>
      <p:ext uri="{BB962C8B-B14F-4D97-AF65-F5344CB8AC3E}">
        <p14:creationId xmlns:p14="http://schemas.microsoft.com/office/powerpoint/2010/main" val="4386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br>
              <a:rPr lang="en-US" dirty="0" smtClean="0"/>
            </a:br>
            <a:endParaRPr lang="en-US" dirty="0"/>
          </a:p>
        </p:txBody>
      </p:sp>
      <p:sp>
        <p:nvSpPr>
          <p:cNvPr id="3" name="Content Placeholder 2"/>
          <p:cNvSpPr>
            <a:spLocks noGrp="1"/>
          </p:cNvSpPr>
          <p:nvPr>
            <p:ph idx="1"/>
          </p:nvPr>
        </p:nvSpPr>
        <p:spPr/>
        <p:txBody>
          <a:bodyPr/>
          <a:lstStyle/>
          <a:p>
            <a:r>
              <a:rPr lang="en-US" dirty="0" smtClean="0"/>
              <a:t>Current status</a:t>
            </a:r>
          </a:p>
          <a:p>
            <a:pPr lvl="1"/>
            <a:r>
              <a:rPr lang="en-US" dirty="0" smtClean="0"/>
              <a:t>Clusters</a:t>
            </a:r>
          </a:p>
          <a:p>
            <a:pPr lvl="2"/>
            <a:r>
              <a:rPr lang="en-US" dirty="0" smtClean="0"/>
              <a:t>bwUniCluster </a:t>
            </a:r>
            <a:r>
              <a:rPr lang="en-US" dirty="0"/>
              <a:t>is </a:t>
            </a:r>
            <a:r>
              <a:rPr lang="en-US"/>
              <a:t>in </a:t>
            </a:r>
            <a:r>
              <a:rPr lang="en-US" smtClean="0"/>
              <a:t>production</a:t>
            </a:r>
            <a:endParaRPr lang="en-US" dirty="0"/>
          </a:p>
          <a:p>
            <a:pPr lvl="2"/>
            <a:r>
              <a:rPr lang="en-US" dirty="0" smtClean="0"/>
              <a:t>Ulm call </a:t>
            </a:r>
            <a:r>
              <a:rPr lang="en-US" dirty="0"/>
              <a:t>for bids is </a:t>
            </a:r>
            <a:r>
              <a:rPr lang="en-US" dirty="0" smtClean="0"/>
              <a:t>done, cluster </a:t>
            </a:r>
            <a:r>
              <a:rPr lang="en-US" dirty="0"/>
              <a:t>might be in production in Q3 </a:t>
            </a:r>
            <a:r>
              <a:rPr lang="en-US" dirty="0" smtClean="0"/>
              <a:t>2014</a:t>
            </a:r>
            <a:endParaRPr lang="en-US" dirty="0"/>
          </a:p>
          <a:p>
            <a:pPr lvl="2"/>
            <a:r>
              <a:rPr lang="en-US" dirty="0" smtClean="0"/>
              <a:t>Mannheim/Heidelberg is currently preparing </a:t>
            </a:r>
            <a:r>
              <a:rPr lang="en-US" dirty="0"/>
              <a:t>their call for </a:t>
            </a:r>
            <a:r>
              <a:rPr lang="en-US" dirty="0" smtClean="0"/>
              <a:t>bids</a:t>
            </a:r>
            <a:endParaRPr lang="en-US" dirty="0"/>
          </a:p>
          <a:p>
            <a:pPr lvl="2"/>
            <a:r>
              <a:rPr lang="en-US" dirty="0" smtClean="0"/>
              <a:t>Freiburg/</a:t>
            </a:r>
            <a:r>
              <a:rPr lang="en-US" dirty="0" err="1" smtClean="0"/>
              <a:t>Tübingen</a:t>
            </a:r>
            <a:r>
              <a:rPr lang="en-US" dirty="0" smtClean="0"/>
              <a:t> will send cluster proposal the week of May 19</a:t>
            </a:r>
            <a:r>
              <a:rPr lang="en-US" baseline="30000" dirty="0" smtClean="0"/>
              <a:t>th</a:t>
            </a:r>
            <a:r>
              <a:rPr lang="en-US" dirty="0" smtClean="0"/>
              <a:t> </a:t>
            </a:r>
            <a:endParaRPr lang="en-US" dirty="0"/>
          </a:p>
          <a:p>
            <a:pPr lvl="1"/>
            <a:r>
              <a:rPr lang="en-US" dirty="0" smtClean="0"/>
              <a:t>MDCS is integrated into old </a:t>
            </a:r>
            <a:r>
              <a:rPr lang="en-US" dirty="0" err="1" smtClean="0"/>
              <a:t>Tübingen</a:t>
            </a:r>
            <a:r>
              <a:rPr lang="en-US" dirty="0" smtClean="0"/>
              <a:t> and Freiburg clusters</a:t>
            </a:r>
          </a:p>
          <a:p>
            <a:pPr lvl="2"/>
            <a:r>
              <a:rPr lang="en-US" dirty="0" smtClean="0"/>
              <a:t>1-2 users that are field-testing the implementation</a:t>
            </a:r>
          </a:p>
          <a:p>
            <a:pPr lvl="1"/>
            <a:endParaRPr lang="en-US" sz="1600" dirty="0"/>
          </a:p>
          <a:p>
            <a:r>
              <a:rPr lang="en-US" dirty="0" smtClean="0"/>
              <a:t>Next steps</a:t>
            </a:r>
          </a:p>
          <a:p>
            <a:pPr lvl="1"/>
            <a:r>
              <a:rPr lang="en-US" dirty="0" smtClean="0"/>
              <a:t>Rollout our implementation to each of the 5 data centers</a:t>
            </a:r>
          </a:p>
          <a:p>
            <a:pPr lvl="1"/>
            <a:r>
              <a:rPr lang="en-US" dirty="0" smtClean="0"/>
              <a:t>Transfer knowledge to cluster admins of each center and MATLAB Champions</a:t>
            </a:r>
          </a:p>
          <a:p>
            <a:pPr lvl="1"/>
            <a:r>
              <a:rPr lang="en-US" dirty="0" smtClean="0"/>
              <a:t>Train MATLAB users on parallel computing with MATLAB</a:t>
            </a:r>
            <a:endParaRPr lang="en-US" dirty="0"/>
          </a:p>
        </p:txBody>
      </p:sp>
    </p:spTree>
    <p:extLst>
      <p:ext uri="{BB962C8B-B14F-4D97-AF65-F5344CB8AC3E}">
        <p14:creationId xmlns:p14="http://schemas.microsoft.com/office/powerpoint/2010/main" val="249584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744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11500"/>
            <a:ext cx="332263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up 170"/>
          <p:cNvGrpSpPr/>
          <p:nvPr/>
        </p:nvGrpSpPr>
        <p:grpSpPr>
          <a:xfrm>
            <a:off x="3895859" y="1808627"/>
            <a:ext cx="1371600" cy="1371600"/>
            <a:chOff x="3845566" y="1828800"/>
            <a:chExt cx="1371600" cy="1371600"/>
          </a:xfrm>
        </p:grpSpPr>
        <p:pic>
          <p:nvPicPr>
            <p:cNvPr id="172" name="Picture 171"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7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Parallel Computing with MATLAB</a:t>
            </a:r>
            <a:br>
              <a:rPr lang="en-US" dirty="0" smtClean="0"/>
            </a:br>
            <a:r>
              <a:rPr lang="en-US" sz="1800" dirty="0" smtClean="0">
                <a:solidFill>
                  <a:schemeClr val="accent4"/>
                </a:solidFill>
              </a:rPr>
              <a:t>Scaling beyond the desktop</a:t>
            </a:r>
            <a:r>
              <a:rPr lang="en-US" dirty="0" smtClean="0"/>
              <a:t/>
            </a:r>
            <a:br>
              <a:rPr lang="en-US" dirty="0" smtClean="0"/>
            </a:br>
            <a:endParaRPr lang="en-US" dirty="0"/>
          </a:p>
        </p:txBody>
      </p:sp>
      <p:sp>
        <p:nvSpPr>
          <p:cNvPr id="107" name="Cloud 106"/>
          <p:cNvSpPr/>
          <p:nvPr/>
        </p:nvSpPr>
        <p:spPr>
          <a:xfrm>
            <a:off x="6818390" y="3260078"/>
            <a:ext cx="1792210" cy="679361"/>
          </a:xfrm>
          <a:prstGeom prst="cloud">
            <a:avLst/>
          </a:prstGeom>
          <a:noFill/>
          <a:ln>
            <a:solidFill>
              <a:schemeClr val="bg1">
                <a:lumMod val="65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smtClean="0">
              <a:latin typeface="Arial" pitchFamily="34" charset="0"/>
              <a:cs typeface="Arial" pitchFamily="34" charset="0"/>
            </a:endParaRPr>
          </a:p>
        </p:txBody>
      </p:sp>
      <p:grpSp>
        <p:nvGrpSpPr>
          <p:cNvPr id="117" name="Group 116"/>
          <p:cNvGrpSpPr>
            <a:grpSpLocks noChangeAspect="1"/>
          </p:cNvGrpSpPr>
          <p:nvPr/>
        </p:nvGrpSpPr>
        <p:grpSpPr>
          <a:xfrm rot="9358846">
            <a:off x="2820685" y="3687415"/>
            <a:ext cx="2092204" cy="323352"/>
            <a:chOff x="3453765" y="3807425"/>
            <a:chExt cx="571500" cy="561375"/>
          </a:xfrm>
        </p:grpSpPr>
        <p:sp>
          <p:nvSpPr>
            <p:cNvPr id="118" name="AutoShape 130"/>
            <p:cNvSpPr>
              <a:spLocks noChangeArrowheads="1"/>
            </p:cNvSpPr>
            <p:nvPr/>
          </p:nvSpPr>
          <p:spPr bwMode="auto">
            <a:xfrm>
              <a:off x="3453765" y="3807425"/>
              <a:ext cx="57150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lumMod val="60000"/>
                <a:lumOff val="40000"/>
              </a:schemeClr>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sp>
          <p:nvSpPr>
            <p:cNvPr id="119" name="AutoShape 179"/>
            <p:cNvSpPr>
              <a:spLocks noChangeArrowheads="1"/>
            </p:cNvSpPr>
            <p:nvPr/>
          </p:nvSpPr>
          <p:spPr bwMode="auto">
            <a:xfrm flipH="1">
              <a:off x="3463290" y="4114800"/>
              <a:ext cx="55245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grpSp>
      <p:grpSp>
        <p:nvGrpSpPr>
          <p:cNvPr id="20" name="Group 19"/>
          <p:cNvGrpSpPr/>
          <p:nvPr/>
        </p:nvGrpSpPr>
        <p:grpSpPr>
          <a:xfrm>
            <a:off x="4405025" y="2060377"/>
            <a:ext cx="1371600" cy="1371600"/>
            <a:chOff x="3845566" y="1828800"/>
            <a:chExt cx="1371600" cy="1371600"/>
          </a:xfrm>
        </p:grpSpPr>
        <p:pic>
          <p:nvPicPr>
            <p:cNvPr id="125" name="Picture 124"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6" name="Group 165"/>
          <p:cNvGrpSpPr/>
          <p:nvPr/>
        </p:nvGrpSpPr>
        <p:grpSpPr>
          <a:xfrm>
            <a:off x="4930834" y="2316952"/>
            <a:ext cx="1371600" cy="1371600"/>
            <a:chOff x="3845566" y="1828800"/>
            <a:chExt cx="1371600" cy="1371600"/>
          </a:xfrm>
        </p:grpSpPr>
        <p:pic>
          <p:nvPicPr>
            <p:cNvPr id="170" name="Picture 169"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6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4" name="TextBox 30"/>
          <p:cNvSpPr txBox="1"/>
          <p:nvPr/>
        </p:nvSpPr>
        <p:spPr>
          <a:xfrm>
            <a:off x="4826659" y="1600200"/>
            <a:ext cx="161089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2"/>
                </a:solidFill>
                <a:latin typeface="Arial" pitchFamily="34" charset="0"/>
                <a:ea typeface="+mj-ea"/>
                <a:cs typeface="Arial" pitchFamily="34" charset="0"/>
              </a:rPr>
              <a:t>Your Organization</a:t>
            </a:r>
            <a:endParaRPr lang="en-US" sz="1400" dirty="0">
              <a:solidFill>
                <a:schemeClr val="tx2"/>
              </a:solidFill>
              <a:latin typeface="Arial" pitchFamily="34" charset="0"/>
              <a:ea typeface="+mj-ea"/>
              <a:cs typeface="Arial" pitchFamily="34" charset="0"/>
            </a:endParaRPr>
          </a:p>
        </p:txBody>
      </p:sp>
      <p:grpSp>
        <p:nvGrpSpPr>
          <p:cNvPr id="175" name="Group 174"/>
          <p:cNvGrpSpPr/>
          <p:nvPr/>
        </p:nvGrpSpPr>
        <p:grpSpPr>
          <a:xfrm>
            <a:off x="5925284" y="3761852"/>
            <a:ext cx="1371600" cy="1371600"/>
            <a:chOff x="3845566" y="1828800"/>
            <a:chExt cx="1371600" cy="1371600"/>
          </a:xfrm>
        </p:grpSpPr>
        <p:pic>
          <p:nvPicPr>
            <p:cNvPr id="176" name="Picture 175"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8" name="Group 177"/>
          <p:cNvGrpSpPr/>
          <p:nvPr/>
        </p:nvGrpSpPr>
        <p:grpSpPr>
          <a:xfrm>
            <a:off x="6434450" y="4013602"/>
            <a:ext cx="1371600" cy="1371600"/>
            <a:chOff x="3845566" y="1828800"/>
            <a:chExt cx="1371600" cy="1371600"/>
          </a:xfrm>
        </p:grpSpPr>
        <p:pic>
          <p:nvPicPr>
            <p:cNvPr id="179" name="Picture 178"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8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1" name="Group 180"/>
          <p:cNvGrpSpPr/>
          <p:nvPr/>
        </p:nvGrpSpPr>
        <p:grpSpPr>
          <a:xfrm>
            <a:off x="6960259" y="4270177"/>
            <a:ext cx="1371600" cy="1371600"/>
            <a:chOff x="3845566" y="1828800"/>
            <a:chExt cx="1371600" cy="1371600"/>
          </a:xfrm>
        </p:grpSpPr>
        <p:pic>
          <p:nvPicPr>
            <p:cNvPr id="182" name="Picture 181" descr="C:\WINNT\Profiles\lmehrez\Local Settings\Temporary Internet Files\Content.IE5\D5X9KUDZ\MC900434845[1].png"/>
            <p:cNvPicPr>
              <a:picLocks noChangeAspect="1" noChangeArrowheads="1"/>
            </p:cNvPicPr>
            <p:nvPr/>
          </p:nvPicPr>
          <p:blipFill>
            <a:blip r:embed="rId4" cstate="print"/>
            <a:srcRect/>
            <a:stretch>
              <a:fillRect/>
            </a:stretch>
          </p:blipFill>
          <p:spPr bwMode="auto">
            <a:xfrm>
              <a:off x="3845566" y="1828800"/>
              <a:ext cx="1371600" cy="1371600"/>
            </a:xfrm>
            <a:prstGeom prst="rect">
              <a:avLst/>
            </a:prstGeom>
            <a:noFill/>
          </p:spPr>
        </p:pic>
        <p:pic>
          <p:nvPicPr>
            <p:cNvPr id="18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525" y="2253493"/>
              <a:ext cx="159962" cy="75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4" name="Group 183"/>
          <p:cNvGrpSpPr>
            <a:grpSpLocks noChangeAspect="1"/>
          </p:cNvGrpSpPr>
          <p:nvPr/>
        </p:nvGrpSpPr>
        <p:grpSpPr>
          <a:xfrm rot="11023410">
            <a:off x="3300432" y="4637848"/>
            <a:ext cx="2504858" cy="323352"/>
            <a:chOff x="3453765" y="3807425"/>
            <a:chExt cx="571500" cy="561375"/>
          </a:xfrm>
        </p:grpSpPr>
        <p:sp>
          <p:nvSpPr>
            <p:cNvPr id="185" name="AutoShape 130"/>
            <p:cNvSpPr>
              <a:spLocks noChangeArrowheads="1"/>
            </p:cNvSpPr>
            <p:nvPr/>
          </p:nvSpPr>
          <p:spPr bwMode="auto">
            <a:xfrm>
              <a:off x="3453765" y="3807425"/>
              <a:ext cx="57150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lumMod val="60000"/>
                <a:lumOff val="40000"/>
              </a:schemeClr>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sp>
          <p:nvSpPr>
            <p:cNvPr id="186" name="AutoShape 179"/>
            <p:cNvSpPr>
              <a:spLocks noChangeArrowheads="1"/>
            </p:cNvSpPr>
            <p:nvPr/>
          </p:nvSpPr>
          <p:spPr bwMode="auto">
            <a:xfrm flipH="1">
              <a:off x="3463290" y="4114800"/>
              <a:ext cx="55245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grpSp>
      <p:pic>
        <p:nvPicPr>
          <p:cNvPr id="30" name="Bild 3"/>
          <p:cNvPicPr/>
          <p:nvPr/>
        </p:nvPicPr>
        <p:blipFill>
          <a:blip r:embed="rId6"/>
          <a:stretch>
            <a:fillRect/>
          </a:stretch>
        </p:blipFill>
        <p:spPr>
          <a:xfrm>
            <a:off x="7424180" y="3418038"/>
            <a:ext cx="665683" cy="343814"/>
          </a:xfrm>
          <a:prstGeom prst="rect">
            <a:avLst/>
          </a:prstGeom>
          <a:ln w="7200">
            <a:noFill/>
          </a:ln>
        </p:spPr>
      </p:pic>
    </p:spTree>
    <p:extLst>
      <p:ext uri="{BB962C8B-B14F-4D97-AF65-F5344CB8AC3E}">
        <p14:creationId xmlns:p14="http://schemas.microsoft.com/office/powerpoint/2010/main" val="373419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1295400"/>
            <a:ext cx="1905000" cy="609600"/>
          </a:xfrm>
        </p:spPr>
        <p:txBody>
          <a:bodyPr/>
          <a:lstStyle/>
          <a:p>
            <a:r>
              <a:rPr lang="de-DE" dirty="0" smtClean="0"/>
              <a:t>bwGRiD</a:t>
            </a:r>
            <a:endParaRPr lang="de-DE" dirty="0"/>
          </a:p>
        </p:txBody>
      </p:sp>
      <p:sp>
        <p:nvSpPr>
          <p:cNvPr id="3" name="Inhaltsplatzhalter 2"/>
          <p:cNvSpPr>
            <a:spLocks noGrp="1"/>
          </p:cNvSpPr>
          <p:nvPr>
            <p:ph sz="half" idx="1"/>
          </p:nvPr>
        </p:nvSpPr>
        <p:spPr>
          <a:xfrm>
            <a:off x="457200" y="2590800"/>
            <a:ext cx="3886200" cy="4648199"/>
          </a:xfrm>
        </p:spPr>
        <p:txBody>
          <a:bodyPr/>
          <a:lstStyle/>
          <a:p>
            <a:r>
              <a:rPr lang="de-DE" sz="2000" dirty="0" smtClean="0"/>
              <a:t>Aggregation of homogeneous compute nodes (</a:t>
            </a:r>
            <a:r>
              <a:rPr lang="en-US" sz="2000" dirty="0" err="1" smtClean="0"/>
              <a:t>bwClusters</a:t>
            </a:r>
            <a:r>
              <a:rPr lang="en-US" sz="2000" dirty="0" smtClean="0"/>
              <a:t>)</a:t>
            </a:r>
            <a:endParaRPr lang="de-DE" sz="2000" dirty="0" smtClean="0"/>
          </a:p>
          <a:p>
            <a:r>
              <a:rPr lang="de-DE" sz="2000" dirty="0" smtClean="0"/>
              <a:t>Operated by 8 state universities</a:t>
            </a:r>
          </a:p>
          <a:p>
            <a:r>
              <a:rPr lang="en-US" sz="2000" dirty="0" smtClean="0"/>
              <a:t>Focused </a:t>
            </a:r>
            <a:r>
              <a:rPr lang="en-US" sz="2000" dirty="0"/>
              <a:t>on transparent centralization </a:t>
            </a:r>
            <a:r>
              <a:rPr lang="en-US" sz="2000" dirty="0" smtClean="0"/>
              <a:t>into </a:t>
            </a:r>
            <a:r>
              <a:rPr lang="en-US" sz="2000" dirty="0"/>
              <a:t>a </a:t>
            </a:r>
            <a:r>
              <a:rPr lang="en-US" sz="2000" dirty="0" smtClean="0"/>
              <a:t>grid </a:t>
            </a:r>
            <a:r>
              <a:rPr lang="en-US" sz="2000" dirty="0"/>
              <a:t>that </a:t>
            </a:r>
            <a:r>
              <a:rPr lang="en-US" sz="2000" dirty="0" smtClean="0"/>
              <a:t>offers </a:t>
            </a:r>
            <a:r>
              <a:rPr lang="en-US" sz="2000" dirty="0"/>
              <a:t>easy to use HPC </a:t>
            </a:r>
            <a:r>
              <a:rPr lang="en-US" sz="2000" dirty="0" smtClean="0"/>
              <a:t>services</a:t>
            </a:r>
            <a:endParaRPr lang="en-US" sz="2000" dirty="0"/>
          </a:p>
          <a:p>
            <a:r>
              <a:rPr lang="de-DE" sz="2000" dirty="0" smtClean="0"/>
              <a:t>Ended in December 2013</a:t>
            </a:r>
          </a:p>
        </p:txBody>
      </p:sp>
      <p:sp>
        <p:nvSpPr>
          <p:cNvPr id="4" name="Content Placeholder 3"/>
          <p:cNvSpPr>
            <a:spLocks noGrp="1"/>
          </p:cNvSpPr>
          <p:nvPr>
            <p:ph sz="half" idx="2"/>
          </p:nvPr>
        </p:nvSpPr>
        <p:spPr>
          <a:xfrm>
            <a:off x="4648200" y="2590801"/>
            <a:ext cx="4038600" cy="4267200"/>
          </a:xfrm>
        </p:spPr>
        <p:txBody>
          <a:bodyPr/>
          <a:lstStyle/>
          <a:p>
            <a:r>
              <a:rPr lang="de-DE" sz="2000" dirty="0"/>
              <a:t>Aggregation of </a:t>
            </a:r>
            <a:r>
              <a:rPr lang="en-US" sz="2000" dirty="0"/>
              <a:t>heterogeneous resources (</a:t>
            </a:r>
            <a:r>
              <a:rPr lang="en-US" sz="2000" dirty="0" err="1"/>
              <a:t>bwClusters</a:t>
            </a:r>
            <a:r>
              <a:rPr lang="en-US" sz="2000" dirty="0"/>
              <a:t>) </a:t>
            </a:r>
          </a:p>
          <a:p>
            <a:r>
              <a:rPr lang="en-US" sz="2000" dirty="0" smtClean="0"/>
              <a:t>Operated by 5 state universities</a:t>
            </a:r>
          </a:p>
          <a:p>
            <a:r>
              <a:rPr lang="en-US" sz="2000" dirty="0" smtClean="0"/>
              <a:t>1x bwUniCluster (universal cluster, general purpose)</a:t>
            </a:r>
          </a:p>
          <a:p>
            <a:r>
              <a:rPr lang="en-US" sz="2000" dirty="0" smtClean="0"/>
              <a:t>4x </a:t>
            </a:r>
            <a:r>
              <a:rPr lang="en-US" sz="2000" dirty="0" err="1" smtClean="0"/>
              <a:t>bwForCluster</a:t>
            </a:r>
            <a:r>
              <a:rPr lang="en-US" sz="2000" dirty="0" smtClean="0"/>
              <a:t> (research clusters): Focus on user support for research areas</a:t>
            </a:r>
          </a:p>
          <a:p>
            <a:pPr lvl="1"/>
            <a:r>
              <a:rPr lang="en-US" sz="1600" dirty="0" smtClean="0"/>
              <a:t>Provision of software and training</a:t>
            </a:r>
          </a:p>
          <a:p>
            <a:pPr lvl="1"/>
            <a:r>
              <a:rPr lang="en-US" sz="1600" dirty="0" smtClean="0"/>
              <a:t>Coordination of Tiger Teams</a:t>
            </a:r>
          </a:p>
          <a:p>
            <a:pPr lvl="1"/>
            <a:r>
              <a:rPr lang="en-US" sz="1600" dirty="0" smtClean="0"/>
              <a:t>Detection of projects to migrate </a:t>
            </a:r>
            <a:r>
              <a:rPr lang="en-US" sz="1600" dirty="0"/>
              <a:t>to a higher TIER level </a:t>
            </a:r>
            <a:endParaRPr lang="en-US" sz="1600" dirty="0" smtClean="0"/>
          </a:p>
          <a:p>
            <a:pPr lvl="1"/>
            <a:endParaRPr lang="en-US" sz="1600" dirty="0"/>
          </a:p>
          <a:p>
            <a:endParaRPr lang="en-US" sz="2000" dirty="0" smtClean="0"/>
          </a:p>
          <a:p>
            <a:endParaRPr lang="en-US" dirty="0"/>
          </a:p>
        </p:txBody>
      </p:sp>
      <p:sp>
        <p:nvSpPr>
          <p:cNvPr id="5" name="Titel 1"/>
          <p:cNvSpPr txBox="1">
            <a:spLocks/>
          </p:cNvSpPr>
          <p:nvPr/>
        </p:nvSpPr>
        <p:spPr>
          <a:xfrm>
            <a:off x="5867400" y="1295400"/>
            <a:ext cx="1447800" cy="6096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a:lstStyle>
          <a:p>
            <a:r>
              <a:rPr lang="de-DE" dirty="0" smtClean="0"/>
              <a:t>bwHPC</a:t>
            </a:r>
            <a:endParaRPr lang="de-DE" dirty="0"/>
          </a:p>
        </p:txBody>
      </p:sp>
      <p:sp>
        <p:nvSpPr>
          <p:cNvPr id="6" name="Right Arrow 5"/>
          <p:cNvSpPr/>
          <p:nvPr/>
        </p:nvSpPr>
        <p:spPr>
          <a:xfrm>
            <a:off x="3886200" y="1409700"/>
            <a:ext cx="1219200" cy="381000"/>
          </a:xfrm>
          <a:prstGeom prst="rightArrow">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2765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bwHPC Strategy in </a:t>
            </a:r>
            <a:r>
              <a:rPr lang="de-DE" dirty="0"/>
              <a:t>Baden-Württemberg</a:t>
            </a:r>
          </a:p>
        </p:txBody>
      </p:sp>
      <p:pic>
        <p:nvPicPr>
          <p:cNvPr id="1026" name="Picture 2" descr="C:\Users\sgradfre\AppData\Local\Microsoft\Windows\Temporary Internet Files\Content.Outlook\0OMQJ01K\Pyramids_en_cropped_white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19320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4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The TIER 3 Level in Baden-Württemberg</a:t>
            </a:r>
            <a:endParaRPr lang="de-DE" dirty="0"/>
          </a:p>
        </p:txBody>
      </p:sp>
      <p:sp>
        <p:nvSpPr>
          <p:cNvPr id="5" name="Date Placeholder 4"/>
          <p:cNvSpPr>
            <a:spLocks noGrp="1"/>
          </p:cNvSpPr>
          <p:nvPr>
            <p:ph type="dt" sz="half" idx="10"/>
          </p:nvPr>
        </p:nvSpPr>
        <p:spPr/>
        <p:txBody>
          <a:bodyPr/>
          <a:lstStyle/>
          <a:p>
            <a:r>
              <a:rPr lang="de-DE" dirty="0">
                <a:solidFill>
                  <a:prstClr val="white"/>
                </a:solidFill>
              </a:rPr>
              <a:t>28.02.2014</a:t>
            </a:r>
          </a:p>
          <a:p>
            <a:endParaRPr lang="de-DE" dirty="0">
              <a:solidFill>
                <a:prstClr val="white"/>
              </a:solidFill>
            </a:endParaRPr>
          </a:p>
        </p:txBody>
      </p:sp>
      <p:sp>
        <p:nvSpPr>
          <p:cNvPr id="8" name="Textfeld 7"/>
          <p:cNvSpPr txBox="1"/>
          <p:nvPr/>
        </p:nvSpPr>
        <p:spPr>
          <a:xfrm>
            <a:off x="3942944" y="1604575"/>
            <a:ext cx="4396525" cy="400110"/>
          </a:xfrm>
          <a:prstGeom prst="rect">
            <a:avLst/>
          </a:prstGeom>
          <a:noFill/>
        </p:spPr>
        <p:txBody>
          <a:bodyPr wrap="none" rtlCol="0">
            <a:spAutoFit/>
          </a:bodyPr>
          <a:lstStyle/>
          <a:p>
            <a:pPr defTabSz="914400" fontAlgn="base">
              <a:spcBef>
                <a:spcPct val="0"/>
              </a:spcBef>
              <a:spcAft>
                <a:spcPct val="0"/>
              </a:spcAft>
            </a:pPr>
            <a:r>
              <a:rPr lang="en-US" sz="2000" b="1" dirty="0">
                <a:solidFill>
                  <a:prstClr val="black"/>
                </a:solidFill>
                <a:latin typeface="Calibri" pitchFamily="34" charset="0"/>
              </a:rPr>
              <a:t>Resources for particular Research Areas</a:t>
            </a:r>
          </a:p>
        </p:txBody>
      </p:sp>
      <p:sp>
        <p:nvSpPr>
          <p:cNvPr id="9" name="Textfeld 8"/>
          <p:cNvSpPr txBox="1"/>
          <p:nvPr/>
        </p:nvSpPr>
        <p:spPr>
          <a:xfrm>
            <a:off x="332176" y="1603145"/>
            <a:ext cx="2262927" cy="400110"/>
          </a:xfrm>
          <a:prstGeom prst="rect">
            <a:avLst/>
          </a:prstGeom>
          <a:noFill/>
        </p:spPr>
        <p:txBody>
          <a:bodyPr wrap="none" rtlCol="0">
            <a:spAutoFit/>
          </a:bodyPr>
          <a:lstStyle/>
          <a:p>
            <a:pPr defTabSz="914400" fontAlgn="base">
              <a:spcBef>
                <a:spcPct val="0"/>
              </a:spcBef>
              <a:spcAft>
                <a:spcPct val="0"/>
              </a:spcAft>
            </a:pPr>
            <a:r>
              <a:rPr lang="en-US" sz="2000" b="1" dirty="0">
                <a:solidFill>
                  <a:prstClr val="black"/>
                </a:solidFill>
                <a:latin typeface="Calibri" pitchFamily="34" charset="0"/>
              </a:rPr>
              <a:t>Universal resources</a:t>
            </a:r>
          </a:p>
        </p:txBody>
      </p:sp>
      <p:sp>
        <p:nvSpPr>
          <p:cNvPr id="12" name="Abgerundetes Rechteck 11"/>
          <p:cNvSpPr/>
          <p:nvPr/>
        </p:nvSpPr>
        <p:spPr>
          <a:xfrm>
            <a:off x="3312145" y="4721633"/>
            <a:ext cx="2829062" cy="1450567"/>
          </a:xfrm>
          <a:prstGeom prst="roundRect">
            <a:avLst/>
          </a:prstGeom>
          <a:solidFill>
            <a:srgbClr val="FA8214"/>
          </a:solidFill>
        </p:spPr>
        <p:style>
          <a:lnRef idx="0">
            <a:schemeClr val="accent2"/>
          </a:lnRef>
          <a:fillRef idx="3">
            <a:schemeClr val="accent2"/>
          </a:fillRef>
          <a:effectRef idx="3">
            <a:schemeClr val="accent2"/>
          </a:effectRef>
          <a:fontRef idx="minor">
            <a:schemeClr val="lt1"/>
          </a:fontRef>
        </p:style>
        <p:txBody>
          <a:bodyPr rtlCol="0" anchor="ctr"/>
          <a:lstStyle/>
          <a:p>
            <a:pPr defTabSz="914400" fontAlgn="base">
              <a:spcBef>
                <a:spcPct val="0"/>
              </a:spcBef>
              <a:spcAft>
                <a:spcPct val="0"/>
              </a:spcAft>
            </a:pPr>
            <a:r>
              <a:rPr lang="en-US" sz="1600" b="1" dirty="0" err="1">
                <a:solidFill>
                  <a:prstClr val="black"/>
                </a:solidFill>
                <a:latin typeface="Calibri"/>
              </a:rPr>
              <a:t>bwForCluster</a:t>
            </a:r>
            <a:r>
              <a:rPr lang="en-US" sz="1600" b="1" dirty="0">
                <a:solidFill>
                  <a:prstClr val="black"/>
                </a:solidFill>
                <a:latin typeface="Calibri"/>
              </a:rPr>
              <a:t> </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Structural- and Systems biology</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Economic sciences</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Social sciences</a:t>
            </a:r>
          </a:p>
        </p:txBody>
      </p:sp>
      <p:sp>
        <p:nvSpPr>
          <p:cNvPr id="13" name="Abgerundetes Rechteck 12"/>
          <p:cNvSpPr/>
          <p:nvPr/>
        </p:nvSpPr>
        <p:spPr>
          <a:xfrm>
            <a:off x="3312145" y="2356959"/>
            <a:ext cx="2829062" cy="128344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defTabSz="914400" fontAlgn="base">
              <a:spcBef>
                <a:spcPct val="0"/>
              </a:spcBef>
              <a:spcAft>
                <a:spcPct val="0"/>
              </a:spcAft>
            </a:pPr>
            <a:r>
              <a:rPr lang="en-US" sz="1600" b="1" dirty="0" err="1">
                <a:solidFill>
                  <a:prstClr val="black"/>
                </a:solidFill>
                <a:latin typeface="Calibri"/>
              </a:rPr>
              <a:t>bwForCluster</a:t>
            </a:r>
            <a:r>
              <a:rPr lang="en-US" sz="1600" b="1" dirty="0">
                <a:solidFill>
                  <a:prstClr val="black"/>
                </a:solidFill>
                <a:latin typeface="Calibri"/>
              </a:rPr>
              <a:t> </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Theoretical chemistry</a:t>
            </a:r>
          </a:p>
        </p:txBody>
      </p:sp>
      <p:sp>
        <p:nvSpPr>
          <p:cNvPr id="14" name="Abgerundetes Rechteck 13"/>
          <p:cNvSpPr/>
          <p:nvPr/>
        </p:nvSpPr>
        <p:spPr>
          <a:xfrm>
            <a:off x="6192465" y="4715500"/>
            <a:ext cx="2691908" cy="1441188"/>
          </a:xfrm>
          <a:prstGeom prst="round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defTabSz="914400" fontAlgn="base">
              <a:spcBef>
                <a:spcPct val="0"/>
              </a:spcBef>
              <a:spcAft>
                <a:spcPct val="0"/>
              </a:spcAft>
            </a:pPr>
            <a:r>
              <a:rPr lang="en-US" sz="1600" b="1" dirty="0" err="1">
                <a:solidFill>
                  <a:prstClr val="black"/>
                </a:solidFill>
                <a:latin typeface="Calibri"/>
              </a:rPr>
              <a:t>bwForCluster</a:t>
            </a:r>
            <a:endParaRPr lang="en-US" sz="1600" b="1" dirty="0">
              <a:solidFill>
                <a:prstClr val="black"/>
              </a:solidFill>
              <a:latin typeface="Calibri"/>
            </a:endParaRP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Neurosciences </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Micro Systems Technologies</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Elementary particle physics</a:t>
            </a:r>
          </a:p>
        </p:txBody>
      </p:sp>
      <p:sp>
        <p:nvSpPr>
          <p:cNvPr id="15" name="Abgerundetes Rechteck 14"/>
          <p:cNvSpPr/>
          <p:nvPr/>
        </p:nvSpPr>
        <p:spPr>
          <a:xfrm>
            <a:off x="6192465" y="2366339"/>
            <a:ext cx="2691908" cy="1252710"/>
          </a:xfrm>
          <a:prstGeom prst="roundRect">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p>
            <a:pPr defTabSz="914400" fontAlgn="base">
              <a:spcBef>
                <a:spcPct val="0"/>
              </a:spcBef>
              <a:spcAft>
                <a:spcPct val="0"/>
              </a:spcAft>
            </a:pPr>
            <a:r>
              <a:rPr lang="en-US" sz="1600" b="1" dirty="0" err="1">
                <a:solidFill>
                  <a:prstClr val="black"/>
                </a:solidFill>
                <a:latin typeface="Calibri"/>
              </a:rPr>
              <a:t>bwForCluster</a:t>
            </a:r>
            <a:r>
              <a:rPr lang="en-US" sz="1600" b="1" dirty="0">
                <a:solidFill>
                  <a:prstClr val="black"/>
                </a:solidFill>
                <a:latin typeface="Calibri"/>
              </a:rPr>
              <a:t> </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Bioinformatics</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Astrophysics</a:t>
            </a:r>
          </a:p>
        </p:txBody>
      </p:sp>
      <p:sp>
        <p:nvSpPr>
          <p:cNvPr id="16" name="Abgerundetes Rechteck 15"/>
          <p:cNvSpPr/>
          <p:nvPr/>
        </p:nvSpPr>
        <p:spPr>
          <a:xfrm>
            <a:off x="251520" y="2314824"/>
            <a:ext cx="2424243" cy="2598823"/>
          </a:xfrm>
          <a:prstGeom prst="roundRect">
            <a:avLst/>
          </a:prstGeom>
          <a:solidFill>
            <a:srgbClr val="50AAE6"/>
          </a:solidFill>
        </p:spPr>
        <p:style>
          <a:lnRef idx="0">
            <a:schemeClr val="accent5"/>
          </a:lnRef>
          <a:fillRef idx="3">
            <a:schemeClr val="accent5"/>
          </a:fillRef>
          <a:effectRef idx="3">
            <a:schemeClr val="accent5"/>
          </a:effectRef>
          <a:fontRef idx="minor">
            <a:schemeClr val="lt1"/>
          </a:fontRef>
        </p:style>
        <p:txBody>
          <a:bodyPr rtlCol="0" anchor="ctr"/>
          <a:lstStyle/>
          <a:p>
            <a:pPr defTabSz="914400" fontAlgn="base">
              <a:spcBef>
                <a:spcPct val="0"/>
              </a:spcBef>
              <a:spcAft>
                <a:spcPct val="0"/>
              </a:spcAft>
            </a:pPr>
            <a:r>
              <a:rPr lang="en-US" sz="1600" b="1" dirty="0" err="1">
                <a:solidFill>
                  <a:prstClr val="black"/>
                </a:solidFill>
                <a:latin typeface="Calibri"/>
              </a:rPr>
              <a:t>bwUniCluster</a:t>
            </a:r>
            <a:endParaRPr lang="en-US" sz="1600" b="1" dirty="0">
              <a:solidFill>
                <a:prstClr val="black"/>
              </a:solidFill>
              <a:latin typeface="Calibri"/>
            </a:endParaRP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small parallel jobs</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Teaching</a:t>
            </a:r>
          </a:p>
          <a:p>
            <a:pPr marL="285750" indent="-285750" defTabSz="914400" fontAlgn="base">
              <a:spcBef>
                <a:spcPct val="0"/>
              </a:spcBef>
              <a:spcAft>
                <a:spcPct val="0"/>
              </a:spcAft>
              <a:buFont typeface="Arial" panose="020B0604020202020204" pitchFamily="34" charset="0"/>
              <a:buChar char="•"/>
            </a:pPr>
            <a:r>
              <a:rPr lang="en-US" sz="1600" dirty="0">
                <a:solidFill>
                  <a:prstClr val="black"/>
                </a:solidFill>
                <a:latin typeface="Calibri"/>
              </a:rPr>
              <a:t>non-</a:t>
            </a:r>
            <a:r>
              <a:rPr lang="en-US" sz="1600" dirty="0" err="1">
                <a:solidFill>
                  <a:prstClr val="black"/>
                </a:solidFill>
                <a:latin typeface="Calibri"/>
              </a:rPr>
              <a:t>bwFor</a:t>
            </a:r>
            <a:r>
              <a:rPr lang="en-US" sz="1600" dirty="0">
                <a:solidFill>
                  <a:prstClr val="black"/>
                </a:solidFill>
                <a:latin typeface="Calibri"/>
              </a:rPr>
              <a:t> Research areas</a:t>
            </a:r>
          </a:p>
        </p:txBody>
      </p:sp>
      <p:sp>
        <p:nvSpPr>
          <p:cNvPr id="21" name="Textfeld 20"/>
          <p:cNvSpPr txBox="1"/>
          <p:nvPr/>
        </p:nvSpPr>
        <p:spPr>
          <a:xfrm>
            <a:off x="8131790" y="2369465"/>
            <a:ext cx="752583" cy="369332"/>
          </a:xfrm>
          <a:prstGeom prst="rect">
            <a:avLst/>
          </a:prstGeom>
          <a:noFill/>
        </p:spPr>
        <p:txBody>
          <a:bodyPr wrap="none" rtlCol="0">
            <a:spAutoFit/>
          </a:bodyPr>
          <a:lstStyle/>
          <a:p>
            <a:pPr defTabSz="914400" fontAlgn="base">
              <a:spcBef>
                <a:spcPct val="0"/>
              </a:spcBef>
              <a:spcAft>
                <a:spcPct val="0"/>
              </a:spcAft>
            </a:pPr>
            <a:r>
              <a:rPr lang="de-DE" i="1" dirty="0">
                <a:solidFill>
                  <a:prstClr val="black"/>
                </a:solidFill>
                <a:latin typeface="Arial" charset="0"/>
              </a:rPr>
              <a:t>2014</a:t>
            </a:r>
          </a:p>
        </p:txBody>
      </p:sp>
      <p:sp>
        <p:nvSpPr>
          <p:cNvPr id="23" name="Textfeld 22"/>
          <p:cNvSpPr txBox="1"/>
          <p:nvPr/>
        </p:nvSpPr>
        <p:spPr>
          <a:xfrm>
            <a:off x="5423718" y="2373333"/>
            <a:ext cx="752583" cy="369332"/>
          </a:xfrm>
          <a:prstGeom prst="rect">
            <a:avLst/>
          </a:prstGeom>
          <a:noFill/>
        </p:spPr>
        <p:txBody>
          <a:bodyPr wrap="none" rtlCol="0">
            <a:spAutoFit/>
          </a:bodyPr>
          <a:lstStyle/>
          <a:p>
            <a:pPr defTabSz="914400" fontAlgn="base">
              <a:spcBef>
                <a:spcPct val="0"/>
              </a:spcBef>
              <a:spcAft>
                <a:spcPct val="0"/>
              </a:spcAft>
            </a:pPr>
            <a:r>
              <a:rPr lang="de-DE" i="1" dirty="0">
                <a:solidFill>
                  <a:prstClr val="black"/>
                </a:solidFill>
                <a:latin typeface="Arial" charset="0"/>
              </a:rPr>
              <a:t>2014</a:t>
            </a:r>
          </a:p>
        </p:txBody>
      </p:sp>
      <p:sp>
        <p:nvSpPr>
          <p:cNvPr id="25" name="Textfeld 24"/>
          <p:cNvSpPr txBox="1"/>
          <p:nvPr/>
        </p:nvSpPr>
        <p:spPr>
          <a:xfrm>
            <a:off x="8139897" y="4721634"/>
            <a:ext cx="752583" cy="369332"/>
          </a:xfrm>
          <a:prstGeom prst="rect">
            <a:avLst/>
          </a:prstGeom>
          <a:noFill/>
        </p:spPr>
        <p:txBody>
          <a:bodyPr wrap="none" rtlCol="0">
            <a:spAutoFit/>
          </a:bodyPr>
          <a:lstStyle/>
          <a:p>
            <a:pPr defTabSz="914400" fontAlgn="base">
              <a:spcBef>
                <a:spcPct val="0"/>
              </a:spcBef>
              <a:spcAft>
                <a:spcPct val="0"/>
              </a:spcAft>
            </a:pPr>
            <a:r>
              <a:rPr lang="de-DE" i="1" dirty="0">
                <a:solidFill>
                  <a:prstClr val="black"/>
                </a:solidFill>
                <a:latin typeface="Arial" charset="0"/>
              </a:rPr>
              <a:t>2014</a:t>
            </a:r>
          </a:p>
        </p:txBody>
      </p:sp>
      <p:sp>
        <p:nvSpPr>
          <p:cNvPr id="26" name="Textfeld 25"/>
          <p:cNvSpPr txBox="1"/>
          <p:nvPr/>
        </p:nvSpPr>
        <p:spPr>
          <a:xfrm>
            <a:off x="5414000" y="4721634"/>
            <a:ext cx="752583" cy="369332"/>
          </a:xfrm>
          <a:prstGeom prst="rect">
            <a:avLst/>
          </a:prstGeom>
          <a:noFill/>
        </p:spPr>
        <p:txBody>
          <a:bodyPr wrap="none" rtlCol="0">
            <a:spAutoFit/>
          </a:bodyPr>
          <a:lstStyle/>
          <a:p>
            <a:pPr defTabSz="914400" fontAlgn="base">
              <a:spcBef>
                <a:spcPct val="0"/>
              </a:spcBef>
              <a:spcAft>
                <a:spcPct val="0"/>
              </a:spcAft>
            </a:pPr>
            <a:r>
              <a:rPr lang="de-DE" i="1" dirty="0">
                <a:solidFill>
                  <a:prstClr val="black"/>
                </a:solidFill>
                <a:latin typeface="Arial" charset="0"/>
              </a:rPr>
              <a:t>2014</a:t>
            </a:r>
          </a:p>
        </p:txBody>
      </p:sp>
      <p:sp>
        <p:nvSpPr>
          <p:cNvPr id="27" name="Textfeld 26"/>
          <p:cNvSpPr txBox="1"/>
          <p:nvPr/>
        </p:nvSpPr>
        <p:spPr>
          <a:xfrm>
            <a:off x="1885476" y="2447659"/>
            <a:ext cx="752583" cy="369332"/>
          </a:xfrm>
          <a:prstGeom prst="rect">
            <a:avLst/>
          </a:prstGeom>
          <a:noFill/>
        </p:spPr>
        <p:txBody>
          <a:bodyPr wrap="none" rtlCol="0">
            <a:spAutoFit/>
          </a:bodyPr>
          <a:lstStyle/>
          <a:p>
            <a:pPr defTabSz="914400" fontAlgn="base">
              <a:spcBef>
                <a:spcPct val="0"/>
              </a:spcBef>
              <a:spcAft>
                <a:spcPct val="0"/>
              </a:spcAft>
            </a:pPr>
            <a:r>
              <a:rPr lang="de-DE" i="1" dirty="0">
                <a:solidFill>
                  <a:prstClr val="black"/>
                </a:solidFill>
                <a:latin typeface="Arial" charset="0"/>
              </a:rPr>
              <a:t>2014</a:t>
            </a:r>
          </a:p>
        </p:txBody>
      </p:sp>
      <p:sp>
        <p:nvSpPr>
          <p:cNvPr id="28" name="Textfeld 27"/>
          <p:cNvSpPr txBox="1"/>
          <p:nvPr/>
        </p:nvSpPr>
        <p:spPr>
          <a:xfrm>
            <a:off x="5220004" y="4250369"/>
            <a:ext cx="924401" cy="369332"/>
          </a:xfrm>
          <a:prstGeom prst="rect">
            <a:avLst/>
          </a:prstGeom>
          <a:solidFill>
            <a:srgbClr val="FA8214"/>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fontAlgn="base">
              <a:spcBef>
                <a:spcPct val="0"/>
              </a:spcBef>
              <a:spcAft>
                <a:spcPct val="0"/>
              </a:spcAft>
            </a:pPr>
            <a:r>
              <a:rPr lang="de-DE" dirty="0">
                <a:solidFill>
                  <a:prstClr val="black"/>
                </a:solidFill>
                <a:latin typeface="Calibri" pitchFamily="34" charset="0"/>
              </a:rPr>
              <a:t>MA/HD</a:t>
            </a:r>
          </a:p>
        </p:txBody>
      </p:sp>
      <p:sp>
        <p:nvSpPr>
          <p:cNvPr id="29" name="Textfeld 28"/>
          <p:cNvSpPr txBox="1"/>
          <p:nvPr/>
        </p:nvSpPr>
        <p:spPr>
          <a:xfrm>
            <a:off x="5220003" y="3807526"/>
            <a:ext cx="924401" cy="369332"/>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fontAlgn="base">
              <a:spcBef>
                <a:spcPct val="0"/>
              </a:spcBef>
              <a:spcAft>
                <a:spcPct val="0"/>
              </a:spcAft>
            </a:pPr>
            <a:r>
              <a:rPr lang="de-DE" dirty="0">
                <a:solidFill>
                  <a:prstClr val="black"/>
                </a:solidFill>
                <a:latin typeface="Calibri" pitchFamily="34" charset="0"/>
              </a:rPr>
              <a:t>UL</a:t>
            </a:r>
          </a:p>
        </p:txBody>
      </p:sp>
      <p:sp>
        <p:nvSpPr>
          <p:cNvPr id="30" name="Textfeld 29"/>
          <p:cNvSpPr txBox="1"/>
          <p:nvPr/>
        </p:nvSpPr>
        <p:spPr>
          <a:xfrm>
            <a:off x="6192465" y="3807526"/>
            <a:ext cx="924401" cy="369332"/>
          </a:xfrm>
          <a:prstGeom prst="rect">
            <a:avLst/>
          </a:prstGeom>
          <a:solidFill>
            <a:srgbClr val="82BE3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fontAlgn="base">
              <a:spcBef>
                <a:spcPct val="0"/>
              </a:spcBef>
              <a:spcAft>
                <a:spcPct val="0"/>
              </a:spcAft>
            </a:pPr>
            <a:r>
              <a:rPr lang="de-DE" dirty="0">
                <a:solidFill>
                  <a:prstClr val="black"/>
                </a:solidFill>
                <a:latin typeface="Calibri" pitchFamily="34" charset="0"/>
              </a:rPr>
              <a:t>TÜ</a:t>
            </a:r>
          </a:p>
        </p:txBody>
      </p:sp>
      <p:sp>
        <p:nvSpPr>
          <p:cNvPr id="31" name="Textfeld 30"/>
          <p:cNvSpPr txBox="1"/>
          <p:nvPr/>
        </p:nvSpPr>
        <p:spPr>
          <a:xfrm>
            <a:off x="6192465" y="4250369"/>
            <a:ext cx="924401" cy="369332"/>
          </a:xfrm>
          <a:prstGeom prst="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fontAlgn="base">
              <a:spcBef>
                <a:spcPct val="0"/>
              </a:spcBef>
              <a:spcAft>
                <a:spcPct val="0"/>
              </a:spcAft>
            </a:pPr>
            <a:r>
              <a:rPr lang="de-DE" dirty="0">
                <a:solidFill>
                  <a:prstClr val="black"/>
                </a:solidFill>
                <a:latin typeface="Calibri" pitchFamily="34" charset="0"/>
              </a:rPr>
              <a:t>FR</a:t>
            </a:r>
          </a:p>
        </p:txBody>
      </p:sp>
      <p:cxnSp>
        <p:nvCxnSpPr>
          <p:cNvPr id="36" name="Gewinkelte Verbindung 35"/>
          <p:cNvCxnSpPr>
            <a:stCxn id="30" idx="3"/>
            <a:endCxn id="15" idx="2"/>
          </p:cNvCxnSpPr>
          <p:nvPr/>
        </p:nvCxnSpPr>
        <p:spPr>
          <a:xfrm flipV="1">
            <a:off x="7116866" y="3619049"/>
            <a:ext cx="421553" cy="373143"/>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winkelte Verbindung 37"/>
          <p:cNvCxnSpPr>
            <a:endCxn id="14" idx="0"/>
          </p:cNvCxnSpPr>
          <p:nvPr/>
        </p:nvCxnSpPr>
        <p:spPr>
          <a:xfrm>
            <a:off x="7116865" y="4435035"/>
            <a:ext cx="421554" cy="280465"/>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winkelte Verbindung 41"/>
          <p:cNvCxnSpPr>
            <a:stCxn id="13" idx="2"/>
            <a:endCxn id="29" idx="1"/>
          </p:cNvCxnSpPr>
          <p:nvPr/>
        </p:nvCxnSpPr>
        <p:spPr>
          <a:xfrm rot="16200000" flipH="1">
            <a:off x="4797443" y="3569632"/>
            <a:ext cx="351792" cy="493327"/>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winkelte Verbindung 44"/>
          <p:cNvCxnSpPr>
            <a:stCxn id="12" idx="0"/>
            <a:endCxn id="28" idx="1"/>
          </p:cNvCxnSpPr>
          <p:nvPr/>
        </p:nvCxnSpPr>
        <p:spPr>
          <a:xfrm rot="5400000" flipH="1" flipV="1">
            <a:off x="4830041" y="4331670"/>
            <a:ext cx="286598" cy="493328"/>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269807" y="5372019"/>
            <a:ext cx="2387667" cy="646331"/>
          </a:xfrm>
          <a:prstGeom prst="rect">
            <a:avLst/>
          </a:prstGeom>
          <a:solidFill>
            <a:srgbClr val="50AAE6"/>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fontAlgn="base">
              <a:spcBef>
                <a:spcPct val="0"/>
              </a:spcBef>
              <a:spcAft>
                <a:spcPct val="0"/>
              </a:spcAft>
            </a:pPr>
            <a:r>
              <a:rPr lang="en-US" dirty="0" smtClean="0">
                <a:solidFill>
                  <a:prstClr val="black"/>
                </a:solidFill>
                <a:latin typeface="Calibri" pitchFamily="34" charset="0"/>
              </a:rPr>
              <a:t>All Universities in Baden-Württemberg</a:t>
            </a:r>
            <a:endParaRPr lang="en-US" dirty="0">
              <a:solidFill>
                <a:prstClr val="black"/>
              </a:solidFill>
              <a:latin typeface="Calibri" pitchFamily="34" charset="0"/>
            </a:endParaRPr>
          </a:p>
        </p:txBody>
      </p:sp>
      <p:cxnSp>
        <p:nvCxnSpPr>
          <p:cNvPr id="80" name="Gerader Verbinder 79"/>
          <p:cNvCxnSpPr>
            <a:stCxn id="16" idx="2"/>
            <a:endCxn id="78" idx="0"/>
          </p:cNvCxnSpPr>
          <p:nvPr/>
        </p:nvCxnSpPr>
        <p:spPr>
          <a:xfrm flipH="1">
            <a:off x="1463641" y="4913647"/>
            <a:ext cx="1" cy="4583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46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idx="1"/>
          </p:nvPr>
        </p:nvSpPr>
        <p:spPr>
          <a:xfrm>
            <a:off x="457200" y="1803408"/>
            <a:ext cx="8077200" cy="4648200"/>
          </a:xfrm>
        </p:spPr>
        <p:txBody>
          <a:bodyPr/>
          <a:lstStyle/>
          <a:p>
            <a:r>
              <a:rPr lang="en-US" sz="2400" dirty="0" smtClean="0"/>
              <a:t>Interactive development environment</a:t>
            </a:r>
          </a:p>
          <a:p>
            <a:pPr lvl="2"/>
            <a:endParaRPr lang="en-US" sz="1600" dirty="0" smtClean="0"/>
          </a:p>
          <a:p>
            <a:r>
              <a:rPr lang="en-US" sz="2400" dirty="0" smtClean="0"/>
              <a:t>Technical computing language</a:t>
            </a:r>
          </a:p>
          <a:p>
            <a:pPr lvl="2"/>
            <a:endParaRPr lang="en-US" sz="1600" dirty="0" smtClean="0"/>
          </a:p>
          <a:p>
            <a:r>
              <a:rPr lang="en-US" sz="2400" dirty="0" smtClean="0"/>
              <a:t>Data analysis and visualization</a:t>
            </a:r>
          </a:p>
          <a:p>
            <a:pPr lvl="2"/>
            <a:endParaRPr lang="en-US" sz="1600" dirty="0" smtClean="0"/>
          </a:p>
          <a:p>
            <a:r>
              <a:rPr lang="en-US" sz="2400" dirty="0" smtClean="0"/>
              <a:t>Algorithm development </a:t>
            </a:r>
          </a:p>
          <a:p>
            <a:pPr lvl="1"/>
            <a:r>
              <a:rPr lang="en-US" dirty="0" smtClean="0"/>
              <a:t>Tools for signal </a:t>
            </a:r>
            <a:r>
              <a:rPr lang="en-US" dirty="0"/>
              <a:t>and image</a:t>
            </a:r>
            <a:br>
              <a:rPr lang="en-US" dirty="0"/>
            </a:br>
            <a:r>
              <a:rPr lang="en-US" dirty="0"/>
              <a:t>processing, statistics, </a:t>
            </a:r>
            <a:r>
              <a:rPr lang="en-US" dirty="0" smtClean="0"/>
              <a:t/>
            </a:r>
            <a:br>
              <a:rPr lang="en-US" dirty="0" smtClean="0"/>
            </a:br>
            <a:r>
              <a:rPr lang="en-US" dirty="0" smtClean="0"/>
              <a:t>optimization, and others</a:t>
            </a:r>
          </a:p>
          <a:p>
            <a:pPr lvl="1"/>
            <a:endParaRPr lang="en-US" sz="1600" dirty="0"/>
          </a:p>
          <a:p>
            <a:r>
              <a:rPr lang="en-US" dirty="0" smtClean="0"/>
              <a:t>Application </a:t>
            </a:r>
            <a:r>
              <a:rPr lang="en-US" dirty="0"/>
              <a:t>deployment</a:t>
            </a:r>
          </a:p>
          <a:p>
            <a:endParaRPr lang="en-US" sz="2400" dirty="0"/>
          </a:p>
        </p:txBody>
      </p:sp>
      <p:pic>
        <p:nvPicPr>
          <p:cNvPr id="6" name="Picture 16"/>
          <p:cNvPicPr>
            <a:picLocks noChangeAspect="1" noChangeArrowheads="1"/>
          </p:cNvPicPr>
          <p:nvPr/>
        </p:nvPicPr>
        <p:blipFill>
          <a:blip r:embed="rId3" cstate="print"/>
          <a:srcRect/>
          <a:stretch>
            <a:fillRect/>
          </a:stretch>
        </p:blipFill>
        <p:spPr bwMode="auto">
          <a:xfrm>
            <a:off x="5108830" y="4191000"/>
            <a:ext cx="3128433" cy="234632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6324600" y="2133600"/>
            <a:ext cx="2004485" cy="1745652"/>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6934200" y="3352800"/>
            <a:ext cx="1979485" cy="1630943"/>
          </a:xfrm>
          <a:prstGeom prst="rect">
            <a:avLst/>
          </a:prstGeom>
          <a:noFill/>
          <a:ln w="9525">
            <a:noFill/>
            <a:miter lim="800000"/>
            <a:headEnd/>
            <a:tailEnd/>
          </a:ln>
        </p:spPr>
      </p:pic>
      <p:sp>
        <p:nvSpPr>
          <p:cNvPr id="9" name="Rectangle 2"/>
          <p:cNvSpPr>
            <a:spLocks noGrp="1" noChangeArrowheads="1"/>
          </p:cNvSpPr>
          <p:nvPr>
            <p:ph type="title"/>
          </p:nvPr>
        </p:nvSpPr>
        <p:spPr>
          <a:xfrm>
            <a:off x="457200" y="457200"/>
            <a:ext cx="8077200" cy="990600"/>
          </a:xfrm>
        </p:spPr>
        <p:txBody>
          <a:bodyPr/>
          <a:lstStyle/>
          <a:p>
            <a:r>
              <a:rPr lang="en-US" dirty="0" smtClean="0"/>
              <a:t>MATLAB</a:t>
            </a:r>
            <a:r>
              <a:rPr lang="en-US" baseline="30000" dirty="0" smtClean="0"/>
              <a:t> ® </a:t>
            </a:r>
            <a:r>
              <a:rPr lang="en-US" dirty="0" smtClean="0"/>
              <a:t/>
            </a:r>
            <a:br>
              <a:rPr lang="en-US" dirty="0" smtClean="0"/>
            </a:br>
            <a:r>
              <a:rPr lang="en-US" sz="2000" dirty="0" smtClean="0"/>
              <a:t>The l</a:t>
            </a:r>
            <a:r>
              <a:rPr lang="en-US" sz="2000" dirty="0" smtClean="0">
                <a:solidFill>
                  <a:srgbClr val="215383"/>
                </a:solidFill>
              </a:rPr>
              <a:t>eading </a:t>
            </a:r>
            <a:r>
              <a:rPr lang="en-US" sz="2000" dirty="0">
                <a:solidFill>
                  <a:srgbClr val="215383"/>
                </a:solidFill>
              </a:rPr>
              <a:t>environment </a:t>
            </a:r>
            <a:r>
              <a:rPr lang="en-US" sz="2000" dirty="0" smtClean="0">
                <a:solidFill>
                  <a:srgbClr val="215383"/>
                </a:solidFill>
              </a:rPr>
              <a:t>for technical </a:t>
            </a:r>
            <a:r>
              <a:rPr lang="en-US" sz="2000" dirty="0">
                <a:solidFill>
                  <a:srgbClr val="215383"/>
                </a:solidFill>
              </a:rPr>
              <a:t>computing</a:t>
            </a:r>
            <a:r>
              <a:rPr lang="en-US" dirty="0">
                <a:solidFill>
                  <a:srgbClr val="215383"/>
                </a:solidFill>
              </a:rPr>
              <a:t/>
            </a:r>
            <a:br>
              <a:rPr lang="en-US" dirty="0">
                <a:solidFill>
                  <a:srgbClr val="215383"/>
                </a:solidFill>
              </a:rPr>
            </a:br>
            <a:endParaRPr lang="en-US" dirty="0" smtClean="0"/>
          </a:p>
        </p:txBody>
      </p:sp>
    </p:spTree>
    <p:extLst>
      <p:ext uri="{BB962C8B-B14F-4D97-AF65-F5344CB8AC3E}">
        <p14:creationId xmlns:p14="http://schemas.microsoft.com/office/powerpoint/2010/main" val="20464129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r>
              <a:rPr lang="en-US" dirty="0" smtClean="0"/>
              <a:t>MathWorks</a:t>
            </a:r>
            <a:br>
              <a:rPr lang="en-US" dirty="0" smtClean="0"/>
            </a:br>
            <a:r>
              <a:rPr lang="en-US" sz="2000" dirty="0" smtClean="0"/>
              <a:t>Deeply Rooted in Education and Research </a:t>
            </a:r>
          </a:p>
        </p:txBody>
      </p:sp>
      <p:sp>
        <p:nvSpPr>
          <p:cNvPr id="773145" name="Rectangle 25"/>
          <p:cNvSpPr>
            <a:spLocks noChangeArrowheads="1"/>
          </p:cNvSpPr>
          <p:nvPr/>
        </p:nvSpPr>
        <p:spPr bwMode="auto">
          <a:xfrm>
            <a:off x="446085" y="2272260"/>
            <a:ext cx="5665003" cy="1676400"/>
          </a:xfrm>
          <a:prstGeom prst="rect">
            <a:avLst/>
          </a:prstGeom>
          <a:noFill/>
          <a:ln w="9525">
            <a:noFill/>
            <a:miter lim="800000"/>
            <a:headEnd/>
            <a:tailEnd/>
          </a:ln>
          <a:effectLst/>
        </p:spPr>
        <p:txBody>
          <a:bodyPr/>
          <a:lstStyle/>
          <a:p>
            <a:pPr marL="284163" indent="-284163" algn="l">
              <a:lnSpc>
                <a:spcPct val="95000"/>
              </a:lnSpc>
              <a:spcBef>
                <a:spcPct val="20000"/>
              </a:spcBef>
              <a:buClr>
                <a:srgbClr val="215383"/>
              </a:buClr>
              <a:buSzPct val="75000"/>
              <a:buFont typeface="Wingdings" pitchFamily="2" charset="2"/>
              <a:buChar char="§"/>
              <a:defRPr/>
            </a:pPr>
            <a:r>
              <a:rPr lang="en-US" sz="1900" dirty="0" smtClean="0">
                <a:latin typeface="+mn-lt"/>
              </a:rPr>
              <a:t>5000+ universities around the world</a:t>
            </a:r>
          </a:p>
          <a:p>
            <a:pPr marL="284163" indent="-284163" algn="l">
              <a:lnSpc>
                <a:spcPct val="95000"/>
              </a:lnSpc>
              <a:spcBef>
                <a:spcPct val="20000"/>
              </a:spcBef>
              <a:buClr>
                <a:srgbClr val="215383"/>
              </a:buClr>
              <a:buSzPct val="75000"/>
              <a:buFont typeface="Wingdings" pitchFamily="2" charset="2"/>
              <a:buChar char="§"/>
              <a:defRPr/>
            </a:pPr>
            <a:r>
              <a:rPr lang="en-US" sz="1900" dirty="0" smtClean="0">
                <a:latin typeface="+mn-lt"/>
              </a:rPr>
              <a:t>1500+ MATLAB and Simulink based books</a:t>
            </a:r>
          </a:p>
          <a:p>
            <a:pPr marL="284163" indent="-284163" algn="l">
              <a:lnSpc>
                <a:spcPct val="95000"/>
              </a:lnSpc>
              <a:spcBef>
                <a:spcPct val="20000"/>
              </a:spcBef>
              <a:buClr>
                <a:srgbClr val="215383"/>
              </a:buClr>
              <a:buSzPct val="75000"/>
              <a:buFont typeface="Wingdings" pitchFamily="2" charset="2"/>
              <a:buChar char="§"/>
              <a:defRPr/>
            </a:pPr>
            <a:r>
              <a:rPr lang="en-US" sz="1900" dirty="0" smtClean="0">
                <a:latin typeface="+mn-lt"/>
              </a:rPr>
              <a:t>Academic </a:t>
            </a:r>
            <a:r>
              <a:rPr lang="en-US" sz="1900" dirty="0">
                <a:latin typeface="+mn-lt"/>
              </a:rPr>
              <a:t>support for research, fellowships, student competitions, and curriculum development</a:t>
            </a:r>
          </a:p>
        </p:txBody>
      </p:sp>
      <p:pic>
        <p:nvPicPr>
          <p:cNvPr id="8" name="Picture 7" descr="08Jul14__3RF0776(2).jpg"/>
          <p:cNvPicPr>
            <a:picLocks noChangeAspect="1"/>
          </p:cNvPicPr>
          <p:nvPr/>
        </p:nvPicPr>
        <p:blipFill>
          <a:blip r:embed="rId3" cstate="print"/>
          <a:srcRect t="13185" b="5417"/>
          <a:stretch>
            <a:fillRect/>
          </a:stretch>
        </p:blipFill>
        <p:spPr>
          <a:xfrm>
            <a:off x="2296194" y="5313029"/>
            <a:ext cx="1978437" cy="1071610"/>
          </a:xfrm>
          <a:prstGeom prst="rect">
            <a:avLst/>
          </a:prstGeom>
        </p:spPr>
      </p:pic>
      <p:pic>
        <p:nvPicPr>
          <p:cNvPr id="9" name="Picture 8" descr="090924221(2).jpg"/>
          <p:cNvPicPr>
            <a:picLocks noChangeAspect="1"/>
          </p:cNvPicPr>
          <p:nvPr/>
        </p:nvPicPr>
        <p:blipFill>
          <a:blip r:embed="rId4" cstate="print"/>
          <a:srcRect t="4987" r="13649" b="15378"/>
          <a:stretch>
            <a:fillRect/>
          </a:stretch>
        </p:blipFill>
        <p:spPr>
          <a:xfrm>
            <a:off x="4364183" y="5313029"/>
            <a:ext cx="1740915" cy="1068309"/>
          </a:xfrm>
          <a:prstGeom prst="rect">
            <a:avLst/>
          </a:prstGeom>
        </p:spPr>
      </p:pic>
      <p:pic>
        <p:nvPicPr>
          <p:cNvPr id="10" name="Picture 6" descr="http://www.ece.osu.edu/~passino/808DL.jpg"/>
          <p:cNvPicPr>
            <a:picLocks noChangeAspect="1" noChangeArrowheads="1"/>
          </p:cNvPicPr>
          <p:nvPr/>
        </p:nvPicPr>
        <p:blipFill>
          <a:blip r:embed="rId5" cstate="print"/>
          <a:srcRect/>
          <a:stretch>
            <a:fillRect/>
          </a:stretch>
        </p:blipFill>
        <p:spPr bwMode="auto">
          <a:xfrm>
            <a:off x="552006" y="5313029"/>
            <a:ext cx="1654636" cy="1069848"/>
          </a:xfrm>
          <a:prstGeom prst="rect">
            <a:avLst/>
          </a:prstGeom>
          <a:noFill/>
        </p:spPr>
      </p:pic>
      <p:pic>
        <p:nvPicPr>
          <p:cNvPr id="11" name="Picture 10" descr="MathWorks_Books_4_Low-Res"/>
          <p:cNvPicPr>
            <a:picLocks noChangeAspect="1" noChangeArrowheads="1"/>
          </p:cNvPicPr>
          <p:nvPr/>
        </p:nvPicPr>
        <p:blipFill>
          <a:blip r:embed="rId6" cstate="print"/>
          <a:srcRect t="3049" b="5105"/>
          <a:stretch>
            <a:fillRect/>
          </a:stretch>
        </p:blipFill>
        <p:spPr bwMode="auto">
          <a:xfrm>
            <a:off x="7404352" y="5313029"/>
            <a:ext cx="1260625" cy="1069848"/>
          </a:xfrm>
          <a:prstGeom prst="rect">
            <a:avLst/>
          </a:prstGeom>
          <a:noFill/>
          <a:ln w="9525">
            <a:noFill/>
            <a:miter lim="800000"/>
            <a:headEnd/>
            <a:tailEnd/>
          </a:ln>
        </p:spPr>
      </p:pic>
      <p:pic>
        <p:nvPicPr>
          <p:cNvPr id="12" name="Picture 2" descr="LEGO MINDSTORMS NXT Toolkit- Using MATLAB and Simulink to program LEGO MINDSTORMS NXT Robotics"/>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94650" y="5037666"/>
            <a:ext cx="1120149" cy="1471766"/>
          </a:xfrm>
          <a:prstGeom prst="rect">
            <a:avLst/>
          </a:prstGeom>
          <a:noFill/>
        </p:spPr>
      </p:pic>
      <p:sp>
        <p:nvSpPr>
          <p:cNvPr id="14" name="Rectangle 19"/>
          <p:cNvSpPr>
            <a:spLocks noChangeArrowheads="1"/>
          </p:cNvSpPr>
          <p:nvPr/>
        </p:nvSpPr>
        <p:spPr bwMode="auto">
          <a:xfrm>
            <a:off x="5867400" y="2133600"/>
            <a:ext cx="3099933" cy="2016672"/>
          </a:xfrm>
          <a:prstGeom prst="rect">
            <a:avLst/>
          </a:prstGeom>
          <a:solidFill>
            <a:schemeClr val="bg1"/>
          </a:solidFill>
          <a:ln w="19050" algn="ctr">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n>
                <a:solidFill>
                  <a:srgbClr val="1E4B7C"/>
                </a:solidFill>
              </a:ln>
              <a:solidFill>
                <a:srgbClr val="265787"/>
              </a:solidFill>
            </a:endParaRPr>
          </a:p>
        </p:txBody>
      </p:sp>
      <p:sp>
        <p:nvSpPr>
          <p:cNvPr id="15" name="Rectangle 20"/>
          <p:cNvSpPr>
            <a:spLocks noChangeArrowheads="1"/>
          </p:cNvSpPr>
          <p:nvPr/>
        </p:nvSpPr>
        <p:spPr bwMode="auto">
          <a:xfrm>
            <a:off x="5943600" y="2215084"/>
            <a:ext cx="2971800" cy="1919500"/>
          </a:xfrm>
          <a:prstGeom prst="rect">
            <a:avLst/>
          </a:prstGeom>
          <a:noFill/>
          <a:ln w="9525">
            <a:noFill/>
            <a:miter lim="800000"/>
            <a:headEnd/>
            <a:tailEnd/>
          </a:ln>
        </p:spPr>
        <p:txBody>
          <a:bodyPr wrap="square">
            <a:spAutoFit/>
          </a:bodyPr>
          <a:lstStyle/>
          <a:p>
            <a:pPr algn="l">
              <a:lnSpc>
                <a:spcPts val="1700"/>
              </a:lnSpc>
              <a:buNone/>
            </a:pPr>
            <a:r>
              <a:rPr lang="en-US" sz="1400" b="1" dirty="0">
                <a:solidFill>
                  <a:schemeClr val="tx2"/>
                </a:solidFill>
                <a:ea typeface="Arial Unicode MS" pitchFamily="34" charset="-128"/>
                <a:cs typeface="Times New Roman" pitchFamily="18" charset="0"/>
              </a:rPr>
              <a:t>“</a:t>
            </a:r>
            <a:r>
              <a:rPr lang="en-US" sz="1400" dirty="0">
                <a:solidFill>
                  <a:schemeClr val="tx2"/>
                </a:solidFill>
                <a:ea typeface="Arial Unicode MS" pitchFamily="34" charset="-128"/>
                <a:cs typeface="Times New Roman" pitchFamily="18" charset="0"/>
              </a:rPr>
              <a:t>Everyone that comes in as a new hire already knows </a:t>
            </a:r>
            <a:r>
              <a:rPr lang="en-US" sz="1400" dirty="0" smtClean="0">
                <a:solidFill>
                  <a:schemeClr val="tx2"/>
                </a:solidFill>
                <a:ea typeface="Arial Unicode MS" pitchFamily="34" charset="-128"/>
                <a:cs typeface="Times New Roman" pitchFamily="18" charset="0"/>
              </a:rPr>
              <a:t>MATLAB, because </a:t>
            </a:r>
            <a:r>
              <a:rPr lang="en-US" sz="1400" dirty="0">
                <a:solidFill>
                  <a:schemeClr val="tx2"/>
                </a:solidFill>
                <a:ea typeface="Arial Unicode MS" pitchFamily="34" charset="-128"/>
                <a:cs typeface="Times New Roman" pitchFamily="18" charset="0"/>
              </a:rPr>
              <a:t>they all had it </a:t>
            </a:r>
            <a:r>
              <a:rPr lang="en-US" sz="1400" dirty="0" smtClean="0">
                <a:solidFill>
                  <a:schemeClr val="tx2"/>
                </a:solidFill>
                <a:ea typeface="Arial Unicode MS" pitchFamily="34" charset="-128"/>
                <a:cs typeface="Times New Roman" pitchFamily="18" charset="0"/>
              </a:rPr>
              <a:t>in college</a:t>
            </a:r>
            <a:r>
              <a:rPr lang="en-US" sz="1400" dirty="0">
                <a:solidFill>
                  <a:schemeClr val="tx2"/>
                </a:solidFill>
                <a:ea typeface="Arial Unicode MS" pitchFamily="34" charset="-128"/>
                <a:cs typeface="Times New Roman" pitchFamily="18" charset="0"/>
              </a:rPr>
              <a:t>. The learning curve </a:t>
            </a:r>
            <a:r>
              <a:rPr lang="en-US" sz="1400" dirty="0" smtClean="0">
                <a:solidFill>
                  <a:schemeClr val="tx2"/>
                </a:solidFill>
                <a:ea typeface="Arial Unicode MS" pitchFamily="34" charset="-128"/>
                <a:cs typeface="Times New Roman" pitchFamily="18" charset="0"/>
              </a:rPr>
              <a:t>is significantly </a:t>
            </a:r>
            <a:r>
              <a:rPr lang="en-US" sz="1400" dirty="0">
                <a:solidFill>
                  <a:schemeClr val="tx2"/>
                </a:solidFill>
                <a:ea typeface="Arial Unicode MS" pitchFamily="34" charset="-128"/>
                <a:cs typeface="Times New Roman" pitchFamily="18" charset="0"/>
              </a:rPr>
              <a:t>lessened as a result</a:t>
            </a:r>
            <a:r>
              <a:rPr lang="en-US" sz="1400" dirty="0" smtClean="0">
                <a:solidFill>
                  <a:schemeClr val="tx2"/>
                </a:solidFill>
                <a:ea typeface="Arial Unicode MS" pitchFamily="34" charset="-128"/>
                <a:cs typeface="Times New Roman" pitchFamily="18" charset="0"/>
              </a:rPr>
              <a:t>.</a:t>
            </a:r>
            <a:r>
              <a:rPr lang="en-US" sz="1400" b="1" dirty="0" smtClean="0">
                <a:solidFill>
                  <a:schemeClr val="tx2"/>
                </a:solidFill>
                <a:ea typeface="Arial Unicode MS" pitchFamily="34" charset="-128"/>
                <a:cs typeface="Times New Roman" pitchFamily="18" charset="0"/>
              </a:rPr>
              <a:t>”</a:t>
            </a:r>
            <a:endParaRPr lang="en-US" sz="1400" b="1" dirty="0">
              <a:solidFill>
                <a:schemeClr val="tx2"/>
              </a:solidFill>
              <a:ea typeface="Arial Unicode MS" pitchFamily="34" charset="-128"/>
              <a:cs typeface="Times New Roman" pitchFamily="18" charset="0"/>
            </a:endParaRPr>
          </a:p>
          <a:p>
            <a:pPr algn="r">
              <a:lnSpc>
                <a:spcPts val="1700"/>
              </a:lnSpc>
              <a:spcBef>
                <a:spcPct val="45000"/>
              </a:spcBef>
              <a:buNone/>
            </a:pPr>
            <a:r>
              <a:rPr lang="en-US" sz="1200" b="1" dirty="0">
                <a:solidFill>
                  <a:schemeClr val="tx2"/>
                </a:solidFill>
                <a:ea typeface="Arial Unicode MS" pitchFamily="34" charset="-128"/>
                <a:cs typeface="Times New Roman" pitchFamily="18" charset="0"/>
              </a:rPr>
              <a:t>Jeff Corn, </a:t>
            </a:r>
            <a:br>
              <a:rPr lang="en-US" sz="1200" b="1" dirty="0">
                <a:solidFill>
                  <a:schemeClr val="tx2"/>
                </a:solidFill>
                <a:ea typeface="Arial Unicode MS" pitchFamily="34" charset="-128"/>
                <a:cs typeface="Times New Roman" pitchFamily="18" charset="0"/>
              </a:rPr>
            </a:br>
            <a:r>
              <a:rPr lang="en-US" sz="1200" b="1" dirty="0">
                <a:solidFill>
                  <a:schemeClr val="tx2"/>
                </a:solidFill>
                <a:ea typeface="Arial Unicode MS" pitchFamily="34" charset="-128"/>
                <a:cs typeface="Times New Roman" pitchFamily="18" charset="0"/>
              </a:rPr>
              <a:t>Chief of Engineering Projects Section,</a:t>
            </a:r>
            <a:br>
              <a:rPr lang="en-US" sz="1200" b="1" dirty="0">
                <a:solidFill>
                  <a:schemeClr val="tx2"/>
                </a:solidFill>
                <a:ea typeface="Arial Unicode MS" pitchFamily="34" charset="-128"/>
                <a:cs typeface="Times New Roman" pitchFamily="18" charset="0"/>
              </a:rPr>
            </a:br>
            <a:r>
              <a:rPr lang="en-US" sz="1200" b="1" dirty="0">
                <a:solidFill>
                  <a:schemeClr val="tx2"/>
                </a:solidFill>
                <a:ea typeface="Arial Unicode MS" pitchFamily="34" charset="-128"/>
                <a:cs typeface="Times New Roman" pitchFamily="18" charset="0"/>
              </a:rPr>
              <a:t>U.S. Air Force</a:t>
            </a:r>
          </a:p>
        </p:txBody>
      </p:sp>
    </p:spTree>
    <p:extLst>
      <p:ext uri="{BB962C8B-B14F-4D97-AF65-F5344CB8AC3E}">
        <p14:creationId xmlns:p14="http://schemas.microsoft.com/office/powerpoint/2010/main" val="17815309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Computing with MATLAB</a:t>
            </a:r>
            <a:br>
              <a:rPr lang="en-US" dirty="0" smtClean="0"/>
            </a:br>
            <a:r>
              <a:rPr lang="en-US" sz="1800" dirty="0" smtClean="0">
                <a:solidFill>
                  <a:schemeClr val="accent4"/>
                </a:solidFill>
              </a:rPr>
              <a:t>Task-parallel</a:t>
            </a:r>
            <a:r>
              <a:rPr lang="en-US" sz="1800" dirty="0">
                <a:solidFill>
                  <a:schemeClr val="accent4"/>
                </a:solidFill>
              </a:rPr>
              <a:t>: </a:t>
            </a:r>
            <a:r>
              <a:rPr lang="en-US" sz="1800" dirty="0">
                <a:solidFill>
                  <a:schemeClr val="accent4"/>
                </a:solidFill>
                <a:latin typeface="Courier" pitchFamily="49" charset="0"/>
              </a:rPr>
              <a:t>parfor</a:t>
            </a:r>
            <a:r>
              <a:rPr lang="en-US" sz="1800" dirty="0">
                <a:solidFill>
                  <a:schemeClr val="accent4"/>
                </a:solidFill>
              </a:rPr>
              <a:t> loop</a:t>
            </a:r>
            <a:r>
              <a:rPr lang="en-US" dirty="0"/>
              <a:t/>
            </a:r>
            <a:br>
              <a:rPr lang="en-US" dirty="0"/>
            </a:br>
            <a:endParaRPr lang="en-US" dirty="0"/>
          </a:p>
        </p:txBody>
      </p:sp>
      <p:pic>
        <p:nvPicPr>
          <p:cNvPr id="228359" name="Picture 7" descr="simple-for"/>
          <p:cNvPicPr>
            <a:picLocks noChangeAspect="1" noChangeArrowheads="1"/>
          </p:cNvPicPr>
          <p:nvPr/>
        </p:nvPicPr>
        <p:blipFill>
          <a:blip r:embed="rId3" cstate="print"/>
          <a:srcRect/>
          <a:stretch>
            <a:fillRect/>
          </a:stretch>
        </p:blipFill>
        <p:spPr bwMode="auto">
          <a:xfrm>
            <a:off x="195263" y="1524000"/>
            <a:ext cx="4378325" cy="5337175"/>
          </a:xfrm>
          <a:prstGeom prst="rect">
            <a:avLst/>
          </a:prstGeom>
          <a:noFill/>
        </p:spPr>
      </p:pic>
      <p:pic>
        <p:nvPicPr>
          <p:cNvPr id="228360" name="Picture 8" descr="simple-for-toParfor"/>
          <p:cNvPicPr>
            <a:picLocks noChangeAspect="1" noChangeArrowheads="1"/>
          </p:cNvPicPr>
          <p:nvPr/>
        </p:nvPicPr>
        <p:blipFill>
          <a:blip r:embed="rId4" cstate="print"/>
          <a:srcRect/>
          <a:stretch>
            <a:fillRect/>
          </a:stretch>
        </p:blipFill>
        <p:spPr bwMode="auto">
          <a:xfrm>
            <a:off x="4629150" y="1519238"/>
            <a:ext cx="4397375" cy="5349875"/>
          </a:xfrm>
          <a:prstGeom prst="rect">
            <a:avLst/>
          </a:prstGeom>
          <a:noFill/>
        </p:spPr>
      </p:pic>
      <p:sp>
        <p:nvSpPr>
          <p:cNvPr id="1462275" name="Rectangle 3"/>
          <p:cNvSpPr>
            <a:spLocks noChangeArrowheads="1"/>
          </p:cNvSpPr>
          <p:nvPr/>
        </p:nvSpPr>
        <p:spPr bwMode="auto">
          <a:xfrm>
            <a:off x="669925" y="3648075"/>
            <a:ext cx="544513" cy="247650"/>
          </a:xfrm>
          <a:prstGeom prst="roundRect">
            <a:avLst/>
          </a:prstGeom>
          <a:noFill/>
          <a:ln w="38100" algn="ctr">
            <a:solidFill>
              <a:srgbClr val="FF6600"/>
            </a:solidFill>
            <a:miter lim="800000"/>
            <a:headEnd/>
            <a:tailEnd/>
          </a:ln>
        </p:spPr>
        <p:txBody>
          <a:bodyPr wrap="none" anchor="ctr"/>
          <a:lstStyle/>
          <a:p>
            <a:endParaRPr lang="en-US"/>
          </a:p>
        </p:txBody>
      </p:sp>
      <p:sp>
        <p:nvSpPr>
          <p:cNvPr id="8" name="Rectangle 3"/>
          <p:cNvSpPr>
            <a:spLocks noChangeArrowheads="1"/>
          </p:cNvSpPr>
          <p:nvPr/>
        </p:nvSpPr>
        <p:spPr bwMode="auto">
          <a:xfrm>
            <a:off x="5181600" y="3648075"/>
            <a:ext cx="685800" cy="247650"/>
          </a:xfrm>
          <a:prstGeom prst="roundRect">
            <a:avLst/>
          </a:prstGeom>
          <a:noFill/>
          <a:ln w="38100" algn="ctr">
            <a:solidFill>
              <a:srgbClr val="FF6600"/>
            </a:solidFill>
            <a:miter lim="800000"/>
            <a:headEnd/>
            <a:tailEnd/>
          </a:ln>
        </p:spPr>
        <p:txBody>
          <a:bodyPr wrap="none" anchor="ctr"/>
          <a:lstStyle/>
          <a:p>
            <a:endParaRPr lang="en-US"/>
          </a:p>
        </p:txBody>
      </p:sp>
    </p:spTree>
    <p:extLst>
      <p:ext uri="{BB962C8B-B14F-4D97-AF65-F5344CB8AC3E}">
        <p14:creationId xmlns:p14="http://schemas.microsoft.com/office/powerpoint/2010/main" val="2426804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2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5"/>
          <p:cNvSpPr>
            <a:spLocks noChangeArrowheads="1"/>
          </p:cNvSpPr>
          <p:nvPr/>
        </p:nvSpPr>
        <p:spPr bwMode="auto">
          <a:xfrm>
            <a:off x="457200" y="609600"/>
            <a:ext cx="5173662" cy="1066800"/>
          </a:xfrm>
          <a:prstGeom prst="rect">
            <a:avLst/>
          </a:prstGeom>
          <a:noFill/>
          <a:ln w="9525">
            <a:noFill/>
            <a:miter lim="800000"/>
            <a:headEnd/>
            <a:tailEnd/>
          </a:ln>
        </p:spPr>
        <p:txBody>
          <a:bodyPr lIns="0" tIns="0" rIns="0" bIns="0"/>
          <a:lstStyle/>
          <a:p>
            <a:r>
              <a:rPr lang="en-US" sz="2000" b="1" dirty="0" smtClean="0">
                <a:solidFill>
                  <a:schemeClr val="tx2"/>
                </a:solidFill>
              </a:rPr>
              <a:t>Lund University Develops an Artificial Neural Network for Matching Heart Transplant Donors with Recipients</a:t>
            </a:r>
            <a:endParaRPr lang="en-US" sz="1200" b="1" dirty="0">
              <a:solidFill>
                <a:schemeClr val="tx2"/>
              </a:solidFill>
            </a:endParaRPr>
          </a:p>
        </p:txBody>
      </p:sp>
      <p:sp>
        <p:nvSpPr>
          <p:cNvPr id="55299" name="Rectangle 16"/>
          <p:cNvSpPr>
            <a:spLocks noChangeArrowheads="1"/>
          </p:cNvSpPr>
          <p:nvPr/>
        </p:nvSpPr>
        <p:spPr bwMode="auto">
          <a:xfrm>
            <a:off x="479502" y="1905000"/>
            <a:ext cx="4884737" cy="3890962"/>
          </a:xfrm>
          <a:prstGeom prst="rect">
            <a:avLst/>
          </a:prstGeom>
          <a:solidFill>
            <a:schemeClr val="bg1"/>
          </a:solidFill>
          <a:ln w="19050">
            <a:noFill/>
            <a:miter lim="800000"/>
            <a:headEnd/>
            <a:tailEnd/>
          </a:ln>
        </p:spPr>
        <p:txBody>
          <a:bodyPr lIns="0" tIns="0" rIns="0" bIns="0"/>
          <a:lstStyle/>
          <a:p>
            <a:r>
              <a:rPr lang="en-US" b="1" dirty="0" smtClean="0">
                <a:solidFill>
                  <a:srgbClr val="125687"/>
                </a:solidFill>
              </a:rPr>
              <a:t>Challenge</a:t>
            </a:r>
            <a:endParaRPr lang="en-US" sz="1400" b="1" dirty="0" smtClean="0">
              <a:solidFill>
                <a:srgbClr val="125687"/>
              </a:solidFill>
            </a:endParaRPr>
          </a:p>
          <a:p>
            <a:pPr>
              <a:spcBef>
                <a:spcPts val="180"/>
              </a:spcBef>
              <a:buClr>
                <a:srgbClr val="215083"/>
              </a:buClr>
              <a:buFont typeface="Wingdings" pitchFamily="2" charset="2"/>
              <a:buNone/>
            </a:pPr>
            <a:r>
              <a:rPr lang="en-US" sz="1500" dirty="0" smtClean="0">
                <a:cs typeface="Times New Roman" pitchFamily="18" charset="0"/>
              </a:rPr>
              <a:t>Improve long-term survival rates for heart transplant</a:t>
            </a:r>
          </a:p>
          <a:p>
            <a:pPr>
              <a:spcBef>
                <a:spcPts val="180"/>
              </a:spcBef>
              <a:buClr>
                <a:srgbClr val="215083"/>
              </a:buClr>
              <a:buFont typeface="Wingdings" pitchFamily="2" charset="2"/>
              <a:buNone/>
            </a:pPr>
            <a:r>
              <a:rPr lang="en-US" sz="1500" dirty="0" smtClean="0">
                <a:cs typeface="Times New Roman" pitchFamily="18" charset="0"/>
              </a:rPr>
              <a:t>recipients by identifying optimal recipient and donor matches</a:t>
            </a:r>
          </a:p>
          <a:p>
            <a:pPr>
              <a:spcBef>
                <a:spcPts val="648"/>
              </a:spcBef>
              <a:buClr>
                <a:srgbClr val="215083"/>
              </a:buClr>
              <a:buFont typeface="Wingdings" pitchFamily="2" charset="2"/>
              <a:buNone/>
            </a:pPr>
            <a:r>
              <a:rPr lang="en-US" b="1" dirty="0" smtClean="0">
                <a:solidFill>
                  <a:srgbClr val="125687"/>
                </a:solidFill>
              </a:rPr>
              <a:t>Solution</a:t>
            </a:r>
            <a:endParaRPr lang="en-US" sz="1400" b="1" dirty="0" smtClean="0">
              <a:solidFill>
                <a:srgbClr val="125687"/>
              </a:solidFill>
            </a:endParaRPr>
          </a:p>
          <a:p>
            <a:pPr>
              <a:spcBef>
                <a:spcPts val="180"/>
              </a:spcBef>
            </a:pPr>
            <a:r>
              <a:rPr lang="en-US" sz="1500" dirty="0" smtClean="0">
                <a:solidFill>
                  <a:srgbClr val="000000"/>
                </a:solidFill>
              </a:rPr>
              <a:t>Use MathWorks tools to develop a predictive artificial neural network model and simulate thousands of risk-profile combinations on a 56-processor computing </a:t>
            </a:r>
            <a:br>
              <a:rPr lang="en-US" sz="1500" dirty="0" smtClean="0">
                <a:solidFill>
                  <a:srgbClr val="000000"/>
                </a:solidFill>
              </a:rPr>
            </a:br>
            <a:r>
              <a:rPr lang="en-US" sz="1500" dirty="0" smtClean="0">
                <a:solidFill>
                  <a:srgbClr val="000000"/>
                </a:solidFill>
              </a:rPr>
              <a:t>cluster</a:t>
            </a:r>
            <a:endParaRPr lang="en-US" sz="1500" dirty="0">
              <a:cs typeface="Times New Roman" pitchFamily="18" charset="0"/>
            </a:endParaRPr>
          </a:p>
          <a:p>
            <a:pPr>
              <a:spcBef>
                <a:spcPts val="648"/>
              </a:spcBef>
              <a:buClr>
                <a:srgbClr val="215083"/>
              </a:buClr>
              <a:buFont typeface="Wingdings" pitchFamily="2" charset="2"/>
              <a:buNone/>
            </a:pPr>
            <a:r>
              <a:rPr lang="en-US" b="1" dirty="0" smtClean="0">
                <a:solidFill>
                  <a:srgbClr val="125687"/>
                </a:solidFill>
              </a:rPr>
              <a:t>Results</a:t>
            </a:r>
            <a:endParaRPr lang="en-US" sz="1400" b="1" dirty="0">
              <a:solidFill>
                <a:srgbClr val="125687"/>
              </a:solidFill>
            </a:endParaRPr>
          </a:p>
          <a:p>
            <a:pPr marL="339725" lvl="1" indent="-225425">
              <a:spcBef>
                <a:spcPts val="180"/>
              </a:spcBef>
              <a:buClr>
                <a:srgbClr val="125687"/>
              </a:buClr>
              <a:buFont typeface="Wingdings" pitchFamily="2" charset="2"/>
              <a:buChar char="§"/>
            </a:pPr>
            <a:r>
              <a:rPr lang="en-US" sz="1500" dirty="0" smtClean="0">
                <a:cs typeface="Times New Roman" pitchFamily="18" charset="0"/>
              </a:rPr>
              <a:t>Prospective five-year survival rate raised by up </a:t>
            </a:r>
            <a:br>
              <a:rPr lang="en-US" sz="1500" dirty="0" smtClean="0">
                <a:cs typeface="Times New Roman" pitchFamily="18" charset="0"/>
              </a:rPr>
            </a:br>
            <a:r>
              <a:rPr lang="en-US" sz="1500" dirty="0" smtClean="0">
                <a:cs typeface="Times New Roman" pitchFamily="18" charset="0"/>
              </a:rPr>
              <a:t>to 10%</a:t>
            </a:r>
          </a:p>
          <a:p>
            <a:pPr marL="339725" lvl="1" indent="-225425">
              <a:spcBef>
                <a:spcPts val="180"/>
              </a:spcBef>
              <a:buClr>
                <a:srgbClr val="125687"/>
              </a:buClr>
              <a:buFont typeface="Wingdings" pitchFamily="2" charset="2"/>
              <a:buChar char="§"/>
            </a:pPr>
            <a:r>
              <a:rPr lang="en-US" sz="1500" dirty="0" smtClean="0">
                <a:cs typeface="Times New Roman" pitchFamily="18" charset="0"/>
              </a:rPr>
              <a:t>Network training time reduced by more than two-thirds</a:t>
            </a:r>
          </a:p>
          <a:p>
            <a:pPr marL="339725" lvl="1" indent="-225425">
              <a:spcBef>
                <a:spcPts val="180"/>
              </a:spcBef>
              <a:buClr>
                <a:schemeClr val="tx2"/>
              </a:buClr>
              <a:buFont typeface="Wingdings" pitchFamily="2" charset="2"/>
              <a:buChar char="§"/>
            </a:pPr>
            <a:r>
              <a:rPr lang="en-US" sz="1500" dirty="0" smtClean="0">
                <a:cs typeface="Times New Roman" pitchFamily="18" charset="0"/>
              </a:rPr>
              <a:t>Simulation time cut from weeks to days</a:t>
            </a:r>
            <a:endParaRPr lang="en-US" sz="1500" dirty="0">
              <a:cs typeface="Times New Roman" pitchFamily="18" charset="0"/>
            </a:endParaRPr>
          </a:p>
        </p:txBody>
      </p:sp>
      <p:sp>
        <p:nvSpPr>
          <p:cNvPr id="55300" name="Rectangle 17"/>
          <p:cNvSpPr>
            <a:spLocks noChangeArrowheads="1"/>
          </p:cNvSpPr>
          <p:nvPr/>
        </p:nvSpPr>
        <p:spPr bwMode="auto">
          <a:xfrm>
            <a:off x="381000" y="1828800"/>
            <a:ext cx="8005762" cy="4343400"/>
          </a:xfrm>
          <a:prstGeom prst="rect">
            <a:avLst/>
          </a:prstGeom>
          <a:noFill/>
          <a:ln w="28575">
            <a:solidFill>
              <a:schemeClr val="tx2"/>
            </a:solidFill>
            <a:miter lim="800000"/>
            <a:headEnd/>
            <a:tailEnd/>
          </a:ln>
        </p:spPr>
        <p:txBody>
          <a:bodyPr wrap="none" anchor="ctr"/>
          <a:lstStyle/>
          <a:p>
            <a:endParaRPr lang="en-US"/>
          </a:p>
        </p:txBody>
      </p:sp>
      <p:sp>
        <p:nvSpPr>
          <p:cNvPr id="217106" name="Rectangle 18"/>
          <p:cNvSpPr>
            <a:spLocks noChangeArrowheads="1"/>
          </p:cNvSpPr>
          <p:nvPr/>
        </p:nvSpPr>
        <p:spPr bwMode="auto">
          <a:xfrm>
            <a:off x="5257800" y="3657600"/>
            <a:ext cx="3581400" cy="2819400"/>
          </a:xfrm>
          <a:prstGeom prst="rect">
            <a:avLst/>
          </a:prstGeom>
          <a:gradFill rotWithShape="1">
            <a:gsLst>
              <a:gs pos="0">
                <a:srgbClr val="AEC7E2"/>
              </a:gs>
              <a:gs pos="50000">
                <a:srgbClr val="AEC7E2">
                  <a:gamma/>
                  <a:tint val="0"/>
                  <a:invGamma/>
                </a:srgbClr>
              </a:gs>
              <a:gs pos="100000">
                <a:srgbClr val="AEC7E2"/>
              </a:gs>
            </a:gsLst>
            <a:lin ang="2700000" scaled="1"/>
          </a:gradFill>
          <a:ln w="19050">
            <a:solidFill>
              <a:schemeClr val="tx2"/>
            </a:solidFill>
            <a:miter lim="800000"/>
            <a:headEnd/>
            <a:tailEnd/>
          </a:ln>
          <a:effectLst>
            <a:outerShdw dist="35921" dir="2700000" algn="ctr" rotWithShape="0">
              <a:schemeClr val="bg2">
                <a:alpha val="50000"/>
              </a:schemeClr>
            </a:outerShdw>
          </a:effectLst>
        </p:spPr>
        <p:txBody>
          <a:bodyPr lIns="182880" tIns="0" rIns="182880" bIns="0" anchor="ctr"/>
          <a:lstStyle/>
          <a:p>
            <a:pPr>
              <a:lnSpc>
                <a:spcPct val="130000"/>
              </a:lnSpc>
              <a:defRPr/>
            </a:pPr>
            <a:r>
              <a:rPr lang="en-US" sz="1400" b="1" dirty="0" smtClean="0">
                <a:solidFill>
                  <a:schemeClr val="tx2"/>
                </a:solidFill>
                <a:ea typeface="Arial Unicode MS" pitchFamily="34" charset="-128"/>
                <a:cs typeface="Arial Unicode MS" pitchFamily="34" charset="-128"/>
              </a:rPr>
              <a:t>“</a:t>
            </a:r>
            <a:r>
              <a:rPr lang="en-US" sz="1400" b="1" dirty="0" smtClean="0">
                <a:solidFill>
                  <a:schemeClr val="tx2"/>
                </a:solidFill>
              </a:rPr>
              <a:t>I spend a lot of time in the clinic, and don’t have the time or the technical expertise to learn, configure, and maintain software. MATLAB makes it easy for physicians like me to get work done and produce meaningful results.</a:t>
            </a:r>
            <a:r>
              <a:rPr lang="en-US" sz="1400" b="1" dirty="0" smtClean="0">
                <a:solidFill>
                  <a:schemeClr val="tx2"/>
                </a:solidFill>
                <a:ea typeface="Arial Unicode MS" pitchFamily="34" charset="-128"/>
                <a:cs typeface="Arial Unicode MS" pitchFamily="34" charset="-128"/>
              </a:rPr>
              <a:t>”</a:t>
            </a:r>
          </a:p>
          <a:p>
            <a:pPr algn="r">
              <a:lnSpc>
                <a:spcPct val="115000"/>
              </a:lnSpc>
              <a:spcBef>
                <a:spcPts val="360"/>
              </a:spcBef>
              <a:defRPr/>
            </a:pPr>
            <a:r>
              <a:rPr lang="en-US" sz="1400" b="1" dirty="0" smtClean="0">
                <a:solidFill>
                  <a:schemeClr val="tx2"/>
                </a:solidFill>
                <a:ea typeface="Arial Unicode MS" pitchFamily="34" charset="-128"/>
                <a:cs typeface="Arial Unicode MS" pitchFamily="34" charset="-128"/>
              </a:rPr>
              <a:t>	</a:t>
            </a:r>
            <a:r>
              <a:rPr lang="en-US" sz="1200" b="1" dirty="0" smtClean="0">
                <a:solidFill>
                  <a:schemeClr val="tx2"/>
                </a:solidFill>
                <a:ea typeface="Arial Unicode MS" pitchFamily="34" charset="-128"/>
                <a:cs typeface="Arial Unicode MS" pitchFamily="34" charset="-128"/>
              </a:rPr>
              <a:t>Dr. Johan Nilsson</a:t>
            </a:r>
            <a:br>
              <a:rPr lang="en-US" sz="1200" b="1" dirty="0" smtClean="0">
                <a:solidFill>
                  <a:schemeClr val="tx2"/>
                </a:solidFill>
                <a:ea typeface="Arial Unicode MS" pitchFamily="34" charset="-128"/>
                <a:cs typeface="Arial Unicode MS" pitchFamily="34" charset="-128"/>
              </a:rPr>
            </a:br>
            <a:r>
              <a:rPr lang="en-US" sz="1200" b="1" dirty="0" err="1" smtClean="0">
                <a:solidFill>
                  <a:schemeClr val="tx2"/>
                </a:solidFill>
                <a:ea typeface="Arial Unicode MS" pitchFamily="34" charset="-128"/>
                <a:cs typeface="Arial Unicode MS" pitchFamily="34" charset="-128"/>
              </a:rPr>
              <a:t>Skåne</a:t>
            </a:r>
            <a:r>
              <a:rPr lang="en-US" sz="1200" b="1" dirty="0" smtClean="0">
                <a:solidFill>
                  <a:schemeClr val="tx2"/>
                </a:solidFill>
                <a:ea typeface="Arial Unicode MS" pitchFamily="34" charset="-128"/>
                <a:cs typeface="Arial Unicode MS" pitchFamily="34" charset="-128"/>
              </a:rPr>
              <a:t> University Hospital</a:t>
            </a:r>
            <a:br>
              <a:rPr lang="en-US" sz="1200" b="1" dirty="0" smtClean="0">
                <a:solidFill>
                  <a:schemeClr val="tx2"/>
                </a:solidFill>
                <a:ea typeface="Arial Unicode MS" pitchFamily="34" charset="-128"/>
                <a:cs typeface="Arial Unicode MS" pitchFamily="34" charset="-128"/>
              </a:rPr>
            </a:br>
            <a:r>
              <a:rPr lang="en-US" sz="1200" b="1" dirty="0" smtClean="0">
                <a:solidFill>
                  <a:schemeClr val="tx2"/>
                </a:solidFill>
                <a:ea typeface="Arial Unicode MS" pitchFamily="34" charset="-128"/>
                <a:cs typeface="Arial Unicode MS" pitchFamily="34" charset="-128"/>
              </a:rPr>
              <a:t>Lund University</a:t>
            </a:r>
            <a:endParaRPr lang="en-US" sz="1200" b="1" dirty="0">
              <a:solidFill>
                <a:schemeClr val="tx2"/>
              </a:solidFill>
              <a:ea typeface="Arial Unicode MS" pitchFamily="34" charset="-128"/>
              <a:cs typeface="Arial Unicode MS" pitchFamily="34" charset="-128"/>
            </a:endParaRPr>
          </a:p>
        </p:txBody>
      </p:sp>
      <p:sp>
        <p:nvSpPr>
          <p:cNvPr id="55302" name="Text Box 37"/>
          <p:cNvSpPr txBox="1">
            <a:spLocks noChangeArrowheads="1"/>
          </p:cNvSpPr>
          <p:nvPr/>
        </p:nvSpPr>
        <p:spPr bwMode="auto">
          <a:xfrm>
            <a:off x="269875" y="6284913"/>
            <a:ext cx="1270000" cy="246221"/>
          </a:xfrm>
          <a:prstGeom prst="rect">
            <a:avLst/>
          </a:prstGeom>
          <a:noFill/>
          <a:ln w="9525">
            <a:noFill/>
            <a:miter lim="800000"/>
            <a:headEnd/>
            <a:tailEnd/>
          </a:ln>
        </p:spPr>
        <p:txBody>
          <a:bodyPr>
            <a:spAutoFit/>
          </a:bodyPr>
          <a:lstStyle/>
          <a:p>
            <a:r>
              <a:rPr lang="en-US" sz="1000" dirty="0">
                <a:hlinkClick r:id="rId3"/>
              </a:rPr>
              <a:t>Link to user </a:t>
            </a:r>
            <a:r>
              <a:rPr lang="en-US" sz="1000" dirty="0" smtClean="0">
                <a:hlinkClick r:id="rId3"/>
              </a:rPr>
              <a:t>story</a:t>
            </a:r>
            <a:endParaRPr lang="en-US" sz="1000" dirty="0"/>
          </a:p>
        </p:txBody>
      </p:sp>
      <p:grpSp>
        <p:nvGrpSpPr>
          <p:cNvPr id="2" name="Group 13"/>
          <p:cNvGrpSpPr/>
          <p:nvPr/>
        </p:nvGrpSpPr>
        <p:grpSpPr>
          <a:xfrm>
            <a:off x="5464628" y="533400"/>
            <a:ext cx="3429000" cy="2784927"/>
            <a:chOff x="5562600" y="685800"/>
            <a:chExt cx="3429000" cy="2784927"/>
          </a:xfrm>
        </p:grpSpPr>
        <p:sp>
          <p:nvSpPr>
            <p:cNvPr id="55304" name="Text Box 22"/>
            <p:cNvSpPr txBox="1">
              <a:spLocks noChangeArrowheads="1"/>
            </p:cNvSpPr>
            <p:nvPr/>
          </p:nvSpPr>
          <p:spPr bwMode="auto">
            <a:xfrm>
              <a:off x="5562600" y="2916729"/>
              <a:ext cx="3429000" cy="553998"/>
            </a:xfrm>
            <a:prstGeom prst="rect">
              <a:avLst/>
            </a:prstGeom>
            <a:solidFill>
              <a:schemeClr val="bg1"/>
            </a:solidFill>
            <a:ln w="9525">
              <a:noFill/>
              <a:miter lim="800000"/>
              <a:headEnd/>
              <a:tailEnd/>
            </a:ln>
          </p:spPr>
          <p:txBody>
            <a:bodyPr wrap="square" lIns="0" tIns="182880" rIns="0" bIns="0">
              <a:spAutoFit/>
            </a:bodyPr>
            <a:lstStyle/>
            <a:p>
              <a:r>
                <a:rPr lang="en-US" sz="800" b="1" dirty="0" smtClean="0">
                  <a:solidFill>
                    <a:schemeClr val="tx2"/>
                  </a:solidFill>
                </a:rPr>
                <a:t>Plots showing actual and predicted survival, best and worst donor-recipient match, best and worst simulated match (left); and survival rate by duration of ischemia and donor age (right</a:t>
              </a:r>
              <a:r>
                <a:rPr lang="en-US" sz="800" i="1" dirty="0" smtClean="0"/>
                <a:t>). </a:t>
              </a:r>
              <a:endParaRPr lang="en-US" sz="800" b="1" dirty="0">
                <a:solidFill>
                  <a:schemeClr val="tx2"/>
                </a:solidFill>
              </a:endParaRPr>
            </a:p>
          </p:txBody>
        </p:sp>
        <p:grpSp>
          <p:nvGrpSpPr>
            <p:cNvPr id="3" name="Group 12"/>
            <p:cNvGrpSpPr/>
            <p:nvPr/>
          </p:nvGrpSpPr>
          <p:grpSpPr>
            <a:xfrm>
              <a:off x="5562600" y="685800"/>
              <a:ext cx="3374572" cy="2362200"/>
              <a:chOff x="5562600" y="685800"/>
              <a:chExt cx="3374572" cy="2362200"/>
            </a:xfrm>
          </p:grpSpPr>
          <p:pic>
            <p:nvPicPr>
              <p:cNvPr id="11" name="Picture 10" descr="Lund_PPTX_Plot.bmp"/>
              <p:cNvPicPr>
                <a:picLocks noChangeAspect="1"/>
              </p:cNvPicPr>
              <p:nvPr/>
            </p:nvPicPr>
            <p:blipFill>
              <a:blip r:embed="rId4" cstate="screen"/>
              <a:stretch>
                <a:fillRect/>
              </a:stretch>
            </p:blipFill>
            <p:spPr>
              <a:xfrm>
                <a:off x="5562600" y="685800"/>
                <a:ext cx="2133600" cy="2362200"/>
              </a:xfrm>
              <a:prstGeom prst="rect">
                <a:avLst/>
              </a:prstGeom>
              <a:ln>
                <a:solidFill>
                  <a:schemeClr val="tx2"/>
                </a:solidFill>
              </a:ln>
            </p:spPr>
          </p:pic>
          <p:pic>
            <p:nvPicPr>
              <p:cNvPr id="12" name="Picture 11" descr="Lund_PPTX2_Plot.bmp"/>
              <p:cNvPicPr>
                <a:picLocks noChangeAspect="1"/>
              </p:cNvPicPr>
              <p:nvPr/>
            </p:nvPicPr>
            <p:blipFill>
              <a:blip r:embed="rId5" cstate="screen"/>
              <a:stretch>
                <a:fillRect/>
              </a:stretch>
            </p:blipFill>
            <p:spPr>
              <a:xfrm>
                <a:off x="6955972" y="1291868"/>
                <a:ext cx="1981200" cy="1653037"/>
              </a:xfrm>
              <a:prstGeom prst="rect">
                <a:avLst/>
              </a:prstGeom>
              <a:ln>
                <a:solidFill>
                  <a:schemeClr val="tx2"/>
                </a:solidFill>
              </a:ln>
            </p:spPr>
          </p:pic>
        </p:grpSp>
      </p:grpSp>
      <p:sp>
        <p:nvSpPr>
          <p:cNvPr id="13" name="Rectangle 3"/>
          <p:cNvSpPr>
            <a:spLocks noChangeArrowheads="1"/>
          </p:cNvSpPr>
          <p:nvPr/>
        </p:nvSpPr>
        <p:spPr bwMode="auto">
          <a:xfrm>
            <a:off x="479502" y="5472112"/>
            <a:ext cx="4473498" cy="395288"/>
          </a:xfrm>
          <a:prstGeom prst="roundRect">
            <a:avLst/>
          </a:prstGeom>
          <a:noFill/>
          <a:ln w="38100" algn="ctr">
            <a:solidFill>
              <a:srgbClr val="FF6600"/>
            </a:solidFill>
            <a:miter lim="800000"/>
            <a:headEnd/>
            <a:tailEnd/>
          </a:ln>
        </p:spPr>
        <p:txBody>
          <a:bodyPr wrap="none" anchor="ctr"/>
          <a:lstStyle/>
          <a:p>
            <a:endParaRPr lang="en-US"/>
          </a:p>
        </p:txBody>
      </p:sp>
      <p:sp>
        <p:nvSpPr>
          <p:cNvPr id="14" name="Rectangle 3"/>
          <p:cNvSpPr>
            <a:spLocks noChangeArrowheads="1"/>
          </p:cNvSpPr>
          <p:nvPr/>
        </p:nvSpPr>
        <p:spPr bwMode="auto">
          <a:xfrm>
            <a:off x="487680" y="4495800"/>
            <a:ext cx="4465320" cy="571500"/>
          </a:xfrm>
          <a:prstGeom prst="roundRect">
            <a:avLst/>
          </a:prstGeom>
          <a:noFill/>
          <a:ln w="38100" algn="ctr">
            <a:solidFill>
              <a:srgbClr val="FF6600"/>
            </a:solidFill>
            <a:miter lim="800000"/>
            <a:headEnd/>
            <a:tailEnd/>
          </a:ln>
        </p:spPr>
        <p:txBody>
          <a:bodyPr wrap="none" anchor="ctr"/>
          <a:lstStyle/>
          <a:p>
            <a:endParaRPr lang="en-US"/>
          </a:p>
        </p:txBody>
      </p:sp>
      <p:cxnSp>
        <p:nvCxnSpPr>
          <p:cNvPr id="5" name="Straight Connector 4"/>
          <p:cNvCxnSpPr/>
          <p:nvPr/>
        </p:nvCxnSpPr>
        <p:spPr>
          <a:xfrm>
            <a:off x="5426746" y="4267200"/>
            <a:ext cx="2993572" cy="0"/>
          </a:xfrm>
          <a:prstGeom prst="line">
            <a:avLst/>
          </a:prstGeom>
          <a:noFill/>
          <a:ln w="38100" algn="ctr">
            <a:solidFill>
              <a:srgbClr val="FF6600"/>
            </a:solidFill>
            <a:miter lim="800000"/>
            <a:headEnd/>
            <a:tailEnd/>
          </a:ln>
        </p:spPr>
      </p:cxnSp>
      <p:cxnSp>
        <p:nvCxnSpPr>
          <p:cNvPr id="18" name="Straight Connector 17"/>
          <p:cNvCxnSpPr/>
          <p:nvPr/>
        </p:nvCxnSpPr>
        <p:spPr>
          <a:xfrm>
            <a:off x="5426746" y="4555222"/>
            <a:ext cx="2836410" cy="0"/>
          </a:xfrm>
          <a:prstGeom prst="line">
            <a:avLst/>
          </a:prstGeom>
          <a:noFill/>
          <a:ln w="38100" algn="ctr">
            <a:solidFill>
              <a:srgbClr val="FF6600"/>
            </a:solidFill>
            <a:miter lim="800000"/>
            <a:headEnd/>
            <a:tailEnd/>
          </a:ln>
        </p:spPr>
      </p:cxnSp>
      <p:cxnSp>
        <p:nvCxnSpPr>
          <p:cNvPr id="20" name="Straight Connector 19"/>
          <p:cNvCxnSpPr/>
          <p:nvPr/>
        </p:nvCxnSpPr>
        <p:spPr>
          <a:xfrm>
            <a:off x="5426746" y="4834855"/>
            <a:ext cx="1499065" cy="0"/>
          </a:xfrm>
          <a:prstGeom prst="line">
            <a:avLst/>
          </a:prstGeom>
          <a:noFill/>
          <a:ln w="38100" algn="ctr">
            <a:solidFill>
              <a:srgbClr val="FF6600"/>
            </a:solidFill>
            <a:miter lim="800000"/>
            <a:headEnd/>
            <a:tailEnd/>
          </a:ln>
        </p:spPr>
      </p:cxnSp>
    </p:spTree>
    <p:extLst>
      <p:ext uri="{BB962C8B-B14F-4D97-AF65-F5344CB8AC3E}">
        <p14:creationId xmlns:p14="http://schemas.microsoft.com/office/powerpoint/2010/main" val="2646038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MW_Public">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PersistId xmlns="5c85acdc-a394-4ae0-8c72-fb4a95b3d573">false</_dlc_DocIdPersistId>
    <_dlc_DocId xmlns="5c85acdc-a394-4ae0-8c72-fb4a95b3d573">FV3TYEPWNNQC-1089-74</_dlc_DocId>
    <_dlc_DocIdUrl xmlns="5c85acdc-a394-4ae0-8c72-fb4a95b3d573">
      <Url>http://sharepoint/marketing/product/ltc/parallel/content/MDCS_for_Cluster_Admins/_layouts/DocIdRedir.aspx?ID=FV3TYEPWNNQC-1089-74</Url>
      <Description>FV3TYEPWNNQC-1089-74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EFB56970F107043A44E6795E5952D80" ma:contentTypeVersion="14" ma:contentTypeDescription="Create a new document." ma:contentTypeScope="" ma:versionID="ec6016455c271a3ef82e9679cd669d43">
  <xsd:schema xmlns:xsd="http://www.w3.org/2001/XMLSchema" xmlns:xs="http://www.w3.org/2001/XMLSchema" xmlns:p="http://schemas.microsoft.com/office/2006/metadata/properties" xmlns:ns2="5c85acdc-a394-4ae0-8c72-fb4a95b3d573" targetNamespace="http://schemas.microsoft.com/office/2006/metadata/properties" ma:root="true" ma:fieldsID="cfef8d61329669b7074d46f8bc480986" ns2:_="">
    <xsd:import namespace="5c85acdc-a394-4ae0-8c72-fb4a95b3d5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5acdc-a394-4ae0-8c72-fb4a95b3d5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26FB3-3C42-4AA3-AE6C-3EBEC2A2DF9B}">
  <ds:schemaRefs>
    <ds:schemaRef ds:uri="http://schemas.microsoft.com/sharepoint/events"/>
  </ds:schemaRefs>
</ds:datastoreItem>
</file>

<file path=customXml/itemProps2.xml><?xml version="1.0" encoding="utf-8"?>
<ds:datastoreItem xmlns:ds="http://schemas.openxmlformats.org/officeDocument/2006/customXml" ds:itemID="{9FECFB1C-667F-4462-91AE-EE862EED3CB1}">
  <ds:schemaRefs>
    <ds:schemaRef ds:uri="http://schemas.microsoft.com/sharepoint/v3/contenttype/forms"/>
  </ds:schemaRefs>
</ds:datastoreItem>
</file>

<file path=customXml/itemProps3.xml><?xml version="1.0" encoding="utf-8"?>
<ds:datastoreItem xmlns:ds="http://schemas.openxmlformats.org/officeDocument/2006/customXml" ds:itemID="{B922FFB2-DCFB-4EF3-B2A0-DBFFC2EB73A8}">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5c85acdc-a394-4ae0-8c72-fb4a95b3d573"/>
    <ds:schemaRef ds:uri="http://www.w3.org/XML/1998/namespace"/>
  </ds:schemaRefs>
</ds:datastoreItem>
</file>

<file path=customXml/itemProps4.xml><?xml version="1.0" encoding="utf-8"?>
<ds:datastoreItem xmlns:ds="http://schemas.openxmlformats.org/officeDocument/2006/customXml" ds:itemID="{EA262CC1-1227-445D-9BF4-4F1AFB39F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5acdc-a394-4ae0-8c72-fb4a95b3d5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MW_Public</Template>
  <TotalTime>45</TotalTime>
  <Words>2503</Words>
  <Application>Microsoft Office PowerPoint</Application>
  <PresentationFormat>On-screen Show (4:3)</PresentationFormat>
  <Paragraphs>347</Paragraphs>
  <Slides>23</Slides>
  <Notes>18</Notes>
  <HiddenSlides>3</HiddenSlides>
  <MMClips>0</MMClips>
  <ScaleCrop>false</ScaleCrop>
  <HeadingPairs>
    <vt:vector size="6" baseType="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5" baseType="lpstr">
      <vt:lpstr>MW_Public</vt:lpstr>
      <vt:lpstr>Scaling MATLAB applications  to the bwHPC project</vt:lpstr>
      <vt:lpstr>bwGRiD and bwHPC Projects  Baden-Württemberg (BW), Germany</vt:lpstr>
      <vt:lpstr>bwGRiD</vt:lpstr>
      <vt:lpstr>bwHPC Strategy in Baden-Württemberg</vt:lpstr>
      <vt:lpstr>The TIER 3 Level in Baden-Württemberg</vt:lpstr>
      <vt:lpstr>MATLAB ®  The leading environment for technical computing </vt:lpstr>
      <vt:lpstr>MathWorks Deeply Rooted in Education and Research </vt:lpstr>
      <vt:lpstr>Parallel Computing with MATLAB Task-parallel: parfor loop </vt:lpstr>
      <vt:lpstr>PowerPoint Presentation</vt:lpstr>
      <vt:lpstr>PowerPoint Presentation</vt:lpstr>
      <vt:lpstr>Parallel Applications and MATLAB</vt:lpstr>
      <vt:lpstr>Scaling beyond your desktop</vt:lpstr>
      <vt:lpstr>1 - Job submission from head node </vt:lpstr>
      <vt:lpstr>2 - Job submission from user’s desktop </vt:lpstr>
      <vt:lpstr>User configures the cluster by running the configCluster tool </vt:lpstr>
      <vt:lpstr>User specifies job parameters using ClusterInfo tool </vt:lpstr>
      <vt:lpstr>User submits serial and parallel jobs  to the cluster</vt:lpstr>
      <vt:lpstr>User can submit jobs to different clusters </vt:lpstr>
      <vt:lpstr>Tiger Teams</vt:lpstr>
      <vt:lpstr>Tiger Team MATLAB</vt:lpstr>
      <vt:lpstr>Status </vt:lpstr>
      <vt:lpstr>END</vt:lpstr>
      <vt:lpstr>Parallel Computing with MATLAB Scaling beyond the desktop </vt:lpstr>
      <vt:lpstr>Webinar R2013b</vt:lpstr>
    </vt:vector>
  </TitlesOfParts>
  <Company>MathWorks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Presentation</dc:title>
  <dc:creator>Nicholas Ide</dc:creator>
  <cp:keywords>Version 13.0</cp:keywords>
  <cp:lastModifiedBy>Silvina Grad-Freilich</cp:lastModifiedBy>
  <cp:revision>816</cp:revision>
  <cp:lastPrinted>2013-03-05T15:10:19Z</cp:lastPrinted>
  <dcterms:created xsi:type="dcterms:W3CDTF">2013-02-27T22:12:48Z</dcterms:created>
  <dcterms:modified xsi:type="dcterms:W3CDTF">2014-05-16T13:27:50Z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Order">
    <vt:r8>300</vt:r8>
  </property>
  <property fmtid="{D5CDD505-2E9C-101B-9397-08002B2CF9AE}" pid="4" name="_dlc_DocIdItemGuid">
    <vt:lpwstr>5c491e63-0bbb-4956-a29c-c0b5871a520f</vt:lpwstr>
  </property>
  <property fmtid="{D5CDD505-2E9C-101B-9397-08002B2CF9AE}" pid="5" name="xd_Signature">
    <vt:bool>false</vt:bool>
  </property>
  <property fmtid="{D5CDD505-2E9C-101B-9397-08002B2CF9AE}" pid="6" name="xd_ProgID">
    <vt:lpwstr/>
  </property>
  <property fmtid="{D5CDD505-2E9C-101B-9397-08002B2CF9AE}" pid="7" name="ContentTypeId">
    <vt:lpwstr>0x010100DEFB56970F107043A44E6795E5952D80</vt:lpwstr>
  </property>
  <property fmtid="{D5CDD505-2E9C-101B-9397-08002B2CF9AE}" pid="8" name="TemplateUrl">
    <vt:lpwstr/>
  </property>
</Properties>
</file>