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1"/>
  </p:notesMasterIdLst>
  <p:sldIdLst>
    <p:sldId id="303" r:id="rId2"/>
    <p:sldId id="300" r:id="rId3"/>
    <p:sldId id="259" r:id="rId4"/>
    <p:sldId id="260" r:id="rId5"/>
    <p:sldId id="261" r:id="rId6"/>
    <p:sldId id="305" r:id="rId7"/>
    <p:sldId id="262" r:id="rId8"/>
    <p:sldId id="301" r:id="rId9"/>
    <p:sldId id="268" r:id="rId10"/>
    <p:sldId id="269" r:id="rId11"/>
    <p:sldId id="270" r:id="rId12"/>
    <p:sldId id="271" r:id="rId13"/>
    <p:sldId id="272" r:id="rId14"/>
    <p:sldId id="274" r:id="rId15"/>
    <p:sldId id="275" r:id="rId16"/>
    <p:sldId id="276" r:id="rId17"/>
    <p:sldId id="273" r:id="rId18"/>
    <p:sldId id="277" r:id="rId19"/>
    <p:sldId id="279" r:id="rId20"/>
    <p:sldId id="280" r:id="rId21"/>
    <p:sldId id="284" r:id="rId22"/>
    <p:sldId id="286" r:id="rId23"/>
    <p:sldId id="288" r:id="rId24"/>
    <p:sldId id="304" r:id="rId25"/>
    <p:sldId id="292" r:id="rId26"/>
    <p:sldId id="294" r:id="rId27"/>
    <p:sldId id="295" r:id="rId28"/>
    <p:sldId id="296" r:id="rId29"/>
    <p:sldId id="29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9F9"/>
    <a:srgbClr val="4F6228"/>
    <a:srgbClr val="ECECEC"/>
    <a:srgbClr val="DCDCDE"/>
    <a:srgbClr val="33B0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9767" autoAdjust="0"/>
  </p:normalViewPr>
  <p:slideViewPr>
    <p:cSldViewPr snapToGrid="0">
      <p:cViewPr varScale="1">
        <p:scale>
          <a:sx n="67" d="100"/>
          <a:sy n="67" d="100"/>
        </p:scale>
        <p:origin x="1500" y="60"/>
      </p:cViewPr>
      <p:guideLst/>
    </p:cSldViewPr>
  </p:slideViewPr>
  <p:notesTextViewPr>
    <p:cViewPr>
      <p:scale>
        <a:sx n="1" d="1"/>
        <a:sy n="1" d="1"/>
      </p:scale>
      <p:origin x="0" y="0"/>
    </p:cViewPr>
  </p:notesTextViewPr>
  <p:sorterViewPr>
    <p:cViewPr varScale="1">
      <p:scale>
        <a:sx n="100" d="100"/>
        <a:sy n="100" d="100"/>
      </p:scale>
      <p:origin x="0" y="-97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D505AE-7276-4867-A939-622ECF821AE3}" type="datetimeFigureOut">
              <a:rPr lang="en-GB" smtClean="0"/>
              <a:t>17/05/2014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1645B1-B129-4C70-8DD0-9FBE53E854EC}" type="slidenum">
              <a:rPr lang="en-GB" smtClean="0"/>
              <a:t>‹#›</a:t>
            </a:fld>
            <a:endParaRPr lang="en-GB"/>
          </a:p>
        </p:txBody>
      </p:sp>
    </p:spTree>
    <p:extLst>
      <p:ext uri="{BB962C8B-B14F-4D97-AF65-F5344CB8AC3E}">
        <p14:creationId xmlns:p14="http://schemas.microsoft.com/office/powerpoint/2010/main" val="3103883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Start by saying</a:t>
            </a:r>
            <a:r>
              <a:rPr lang="en-GB" baseline="0" dirty="0" smtClean="0"/>
              <a:t> how we all speak a common language but often, despite using the same words we say different things. This is a problem for us because it makes it difficult to reach common understanding and it leads to </a:t>
            </a:r>
            <a:r>
              <a:rPr lang="en-GB" baseline="0" smtClean="0"/>
              <a:t>incompatibilities between systems.</a:t>
            </a:r>
            <a:endParaRPr lang="en-GB"/>
          </a:p>
        </p:txBody>
      </p:sp>
      <p:sp>
        <p:nvSpPr>
          <p:cNvPr id="4" name="Slide Number Placeholder 3"/>
          <p:cNvSpPr>
            <a:spLocks noGrp="1"/>
          </p:cNvSpPr>
          <p:nvPr>
            <p:ph type="sldNum" sz="quarter" idx="10"/>
          </p:nvPr>
        </p:nvSpPr>
        <p:spPr/>
        <p:txBody>
          <a:bodyPr/>
          <a:lstStyle/>
          <a:p>
            <a:fld id="{AB1645B1-B129-4C70-8DD0-9FBE53E854EC}" type="slidenum">
              <a:rPr lang="en-GB" smtClean="0"/>
              <a:t>2</a:t>
            </a:fld>
            <a:endParaRPr lang="en-GB"/>
          </a:p>
        </p:txBody>
      </p:sp>
    </p:spTree>
    <p:extLst>
      <p:ext uri="{BB962C8B-B14F-4D97-AF65-F5344CB8AC3E}">
        <p14:creationId xmlns:p14="http://schemas.microsoft.com/office/powerpoint/2010/main" val="3360272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ED4611-FEEE-490E-88B6-FCC9296053B2}" type="slidenum">
              <a:rPr lang="fr-FR" altLang="en-US" smtClean="0"/>
              <a:pPr/>
              <a:t>29</a:t>
            </a:fld>
            <a:endParaRPr lang="fr-FR" altLang="en-US"/>
          </a:p>
        </p:txBody>
      </p:sp>
    </p:spTree>
    <p:extLst>
      <p:ext uri="{BB962C8B-B14F-4D97-AF65-F5344CB8AC3E}">
        <p14:creationId xmlns:p14="http://schemas.microsoft.com/office/powerpoint/2010/main" val="3867513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The motivations of creating a reference model for environmental science research infrastructures are:</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BB28C086-BA9D-4F64-8C15-C51EE630CE73}" type="slidenum">
              <a:rPr lang="fr-FR" altLang="en-US"/>
              <a:pPr eaLnBrk="1" hangingPunct="1">
                <a:spcBef>
                  <a:spcPct val="0"/>
                </a:spcBef>
              </a:pPr>
              <a:t>3</a:t>
            </a:fld>
            <a:endParaRPr lang="fr-FR" altLang="en-US"/>
          </a:p>
        </p:txBody>
      </p:sp>
    </p:spTree>
    <p:extLst>
      <p:ext uri="{BB962C8B-B14F-4D97-AF65-F5344CB8AC3E}">
        <p14:creationId xmlns:p14="http://schemas.microsoft.com/office/powerpoint/2010/main" val="3454411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The motivations of creating a reference model for environmental science research infrastructures are:</a:t>
            </a:r>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BB28C086-BA9D-4F64-8C15-C51EE630CE73}" type="slidenum">
              <a:rPr lang="fr-FR" altLang="en-US"/>
              <a:pPr eaLnBrk="1" hangingPunct="1">
                <a:spcBef>
                  <a:spcPct val="0"/>
                </a:spcBef>
              </a:pPr>
              <a:t>4</a:t>
            </a:fld>
            <a:endParaRPr lang="fr-FR" altLang="en-US"/>
          </a:p>
        </p:txBody>
      </p:sp>
    </p:spTree>
    <p:extLst>
      <p:ext uri="{BB962C8B-B14F-4D97-AF65-F5344CB8AC3E}">
        <p14:creationId xmlns:p14="http://schemas.microsoft.com/office/powerpoint/2010/main" val="3895460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Industrial strength, based on more</a:t>
            </a:r>
            <a:r>
              <a:rPr lang="en-GB" baseline="0" dirty="0" smtClean="0"/>
              <a:t> than 30 years experience in telecommunications, defence, public sector, etc.</a:t>
            </a:r>
            <a:endParaRPr lang="en-GB" dirty="0"/>
          </a:p>
        </p:txBody>
      </p:sp>
      <p:sp>
        <p:nvSpPr>
          <p:cNvPr id="4" name="Slide Number Placeholder 3"/>
          <p:cNvSpPr>
            <a:spLocks noGrp="1"/>
          </p:cNvSpPr>
          <p:nvPr>
            <p:ph type="sldNum" sz="quarter" idx="10"/>
          </p:nvPr>
        </p:nvSpPr>
        <p:spPr/>
        <p:txBody>
          <a:bodyPr/>
          <a:lstStyle/>
          <a:p>
            <a:fld id="{13ED4611-FEEE-490E-88B6-FCC9296053B2}" type="slidenum">
              <a:rPr lang="fr-FR" altLang="en-US" smtClean="0"/>
              <a:pPr/>
              <a:t>12</a:t>
            </a:fld>
            <a:endParaRPr lang="fr-FR" altLang="en-US"/>
          </a:p>
        </p:txBody>
      </p:sp>
    </p:spTree>
    <p:extLst>
      <p:ext uri="{BB962C8B-B14F-4D97-AF65-F5344CB8AC3E}">
        <p14:creationId xmlns:p14="http://schemas.microsoft.com/office/powerpoint/2010/main" val="3208471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ODP defines 5 viewpoints, from 5 viewpoint to consider how to build the distributed system  </a:t>
            </a: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161CD5EB-0D23-4914-BCFD-42D98A72EC6B}" type="slidenum">
              <a:rPr lang="fr-FR" altLang="en-US"/>
              <a:pPr eaLnBrk="1" hangingPunct="1">
                <a:spcBef>
                  <a:spcPct val="0"/>
                </a:spcBef>
              </a:pPr>
              <a:t>13</a:t>
            </a:fld>
            <a:endParaRPr lang="fr-FR" altLang="en-US"/>
          </a:p>
        </p:txBody>
      </p:sp>
    </p:spTree>
    <p:extLst>
      <p:ext uri="{BB962C8B-B14F-4D97-AF65-F5344CB8AC3E}">
        <p14:creationId xmlns:p14="http://schemas.microsoft.com/office/powerpoint/2010/main" val="3324390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Three viewpoints take particular priority: the </a:t>
            </a:r>
            <a:r>
              <a:rPr lang="en-GB" altLang="en-US" i="1" smtClean="0"/>
              <a:t>Science</a:t>
            </a:r>
            <a:r>
              <a:rPr lang="en-GB" altLang="en-US" smtClean="0"/>
              <a:t>, </a:t>
            </a:r>
            <a:r>
              <a:rPr lang="en-GB" altLang="en-US" i="1" smtClean="0"/>
              <a:t>Information </a:t>
            </a:r>
            <a:r>
              <a:rPr lang="en-GB" altLang="en-US" smtClean="0"/>
              <a:t>and </a:t>
            </a:r>
            <a:r>
              <a:rPr lang="en-GB" altLang="en-US" i="1" smtClean="0"/>
              <a:t>Computational </a:t>
            </a:r>
            <a:r>
              <a:rPr lang="en-GB" altLang="en-US" smtClean="0"/>
              <a:t>View-points, which gives better focus on the core objective of ENVRI: to develop an understanding of the common requirements and to provide the design solutions for common data and operation services. </a:t>
            </a: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1446FDDF-E568-402C-9B0E-FACE48643C5F}" type="slidenum">
              <a:rPr lang="fr-FR" altLang="en-US"/>
              <a:pPr eaLnBrk="1" hangingPunct="1">
                <a:spcBef>
                  <a:spcPct val="0"/>
                </a:spcBef>
              </a:pPr>
              <a:t>16</a:t>
            </a:fld>
            <a:endParaRPr lang="fr-FR" altLang="en-US"/>
          </a:p>
        </p:txBody>
      </p:sp>
    </p:spTree>
    <p:extLst>
      <p:ext uri="{BB962C8B-B14F-4D97-AF65-F5344CB8AC3E}">
        <p14:creationId xmlns:p14="http://schemas.microsoft.com/office/powerpoint/2010/main" val="2970512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ODP defines 5 viewpoints, from 5 viewpoint to consider how to build the distributed system  </a:t>
            </a: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161CD5EB-0D23-4914-BCFD-42D98A72EC6B}" type="slidenum">
              <a:rPr lang="fr-FR" altLang="en-US"/>
              <a:pPr eaLnBrk="1" hangingPunct="1">
                <a:spcBef>
                  <a:spcPct val="0"/>
                </a:spcBef>
              </a:pPr>
              <a:t>17</a:t>
            </a:fld>
            <a:endParaRPr lang="fr-FR" altLang="en-US"/>
          </a:p>
        </p:txBody>
      </p:sp>
    </p:spTree>
    <p:extLst>
      <p:ext uri="{BB962C8B-B14F-4D97-AF65-F5344CB8AC3E}">
        <p14:creationId xmlns:p14="http://schemas.microsoft.com/office/powerpoint/2010/main" val="3994971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eaLnBrk="1" hangingPunct="1">
              <a:spcBef>
                <a:spcPct val="0"/>
              </a:spcBef>
            </a:pPr>
            <a:r>
              <a:rPr lang="de-DE" altLang="en-US" smtClean="0"/>
              <a:t>Single point of contact for </a:t>
            </a:r>
            <a:r>
              <a:rPr lang="en-US" altLang="en-US" smtClean="0"/>
              <a:t>collection, archiving, curation, integration, publication and deployment of data</a:t>
            </a:r>
          </a:p>
          <a:p>
            <a:pPr eaLnBrk="1" hangingPunct="1">
              <a:spcBef>
                <a:spcPct val="0"/>
              </a:spcBef>
            </a:pPr>
            <a:r>
              <a:rPr lang="de-DE" altLang="en-US" smtClean="0"/>
              <a:t>Following here the successful model of PANGAEA we would like to make data management an integral and funded part of research projects.</a:t>
            </a:r>
          </a:p>
          <a:p>
            <a:endParaRPr lang="en-US" altLang="en-US" smtClean="0"/>
          </a:p>
          <a:p>
            <a:r>
              <a:rPr lang="de-DE" altLang="en-US" smtClean="0">
                <a:cs typeface="Times New Roman" panose="02020603050405020304" pitchFamily="18" charset="0"/>
              </a:rPr>
              <a:t> (species 2000 IAPT bei den projekten raus und zu den Standards)</a:t>
            </a:r>
          </a:p>
          <a:p>
            <a:r>
              <a:rPr lang="de-DE" altLang="en-US" smtClean="0">
                <a:cs typeface="Times New Roman" panose="02020603050405020304" pitchFamily="18" charset="0"/>
              </a:rPr>
              <a:t>Kurze Charakterisierung der Partner –was sind die highlights bei einzelnen Partnern (Auswahl)</a:t>
            </a:r>
          </a:p>
          <a:p>
            <a:pPr>
              <a:buFontTx/>
              <a:buChar char="•"/>
            </a:pPr>
            <a:r>
              <a:rPr lang="en-US" altLang="en-US" smtClean="0">
                <a:cs typeface="Times New Roman" panose="02020603050405020304" pitchFamily="18" charset="0"/>
              </a:rPr>
              <a:t>Critical mass – comprising the essential players in this field in Germany. </a:t>
            </a:r>
            <a:endParaRPr lang="de-DE" altLang="en-US" smtClean="0">
              <a:cs typeface="Times New Roman" panose="02020603050405020304" pitchFamily="18" charset="0"/>
            </a:endParaRPr>
          </a:p>
          <a:p>
            <a:pPr>
              <a:buFontTx/>
              <a:buChar char="•"/>
            </a:pPr>
            <a:r>
              <a:rPr lang="en-US" altLang="en-US" smtClean="0">
                <a:cs typeface="Times New Roman" panose="02020603050405020304" pitchFamily="18" charset="0"/>
              </a:rPr>
              <a:t>We are not starting from sratch, our archives are well established, some of them are active for decades</a:t>
            </a:r>
            <a:endParaRPr lang="de-DE" altLang="en-US" smtClean="0">
              <a:cs typeface="Times New Roman" panose="02020603050405020304" pitchFamily="18" charset="0"/>
            </a:endParaRPr>
          </a:p>
          <a:p>
            <a:pPr>
              <a:buFontTx/>
              <a:buChar char="•"/>
            </a:pPr>
            <a:r>
              <a:rPr lang="en-US" altLang="en-US" smtClean="0">
                <a:cs typeface="Times New Roman" panose="02020603050405020304" pitchFamily="18" charset="0"/>
              </a:rPr>
              <a:t>Multidisciplinary – that is we are covering all relevant fields</a:t>
            </a:r>
            <a:endParaRPr lang="de-DE" altLang="en-US" smtClean="0">
              <a:cs typeface="Times New Roman" panose="02020603050405020304" pitchFamily="18" charset="0"/>
            </a:endParaRPr>
          </a:p>
          <a:p>
            <a:pPr>
              <a:buFontTx/>
              <a:buChar char="•"/>
            </a:pPr>
            <a:r>
              <a:rPr lang="en-US" altLang="en-US" smtClean="0">
                <a:cs typeface="Times New Roman" panose="02020603050405020304" pitchFamily="18" charset="0"/>
              </a:rPr>
              <a:t>Expertise – in terms of data and infrastructure. GFBio archives and services are embedded into research facilities. Most of the facilties have been set up complementary to in house research. We understand the science behind the data, we are experienced in building  infrastructures, and we also have experience with the management of such infrastructures.</a:t>
            </a:r>
            <a:endParaRPr lang="de-DE" altLang="en-US" smtClean="0">
              <a:cs typeface="Times New Roman" panose="02020603050405020304" pitchFamily="18" charset="0"/>
            </a:endParaRPr>
          </a:p>
          <a:p>
            <a:pPr>
              <a:buFontTx/>
              <a:buChar char="•"/>
            </a:pPr>
            <a:r>
              <a:rPr lang="en-US" altLang="en-US" smtClean="0">
                <a:cs typeface="Times New Roman" panose="02020603050405020304" pitchFamily="18" charset="0"/>
              </a:rPr>
              <a:t>An finally most of the partners are engaged international networks, projects, and programs. Examples on the European level are EU projects ELIXIR or Lifewatch, internationally GBIF and the marine part OBIS, where already now most of the german collection facilities and also PANGAEA is feeding data to. Beyond the biological infrastructures, PANGAEA is also member of the World Data Systems of the WMO and the ICSU and a number of further international consortia – alles listen was Bedeutung hat: ELIXIR, Marine Genomics, WDS, WMO, … </a:t>
            </a:r>
            <a:r>
              <a:rPr lang="de-DE" altLang="en-US" smtClean="0">
                <a:cs typeface="Times New Roman" panose="02020603050405020304" pitchFamily="18" charset="0"/>
              </a:rPr>
              <a:t>Logos einblenden an der Seite</a:t>
            </a:r>
          </a:p>
          <a:p>
            <a:pPr>
              <a:buFontTx/>
              <a:buChar char="•"/>
            </a:pPr>
            <a:r>
              <a:rPr lang="de-DE" altLang="en-US" smtClean="0">
                <a:cs typeface="Times New Roman" panose="02020603050405020304" pitchFamily="18" charset="0"/>
              </a:rPr>
              <a:t>Hier müssen noch viele Logos rein, für Projekte, Netzwerke etc.</a:t>
            </a:r>
          </a:p>
          <a:p>
            <a:pPr>
              <a:buFontTx/>
              <a:buChar char="•"/>
            </a:pPr>
            <a:r>
              <a:rPr lang="de-DE" altLang="en-US" smtClean="0"/>
              <a:t>examples on the European level are EU projects ELIXIR or Lifewatch, internationally GBIF and the marine part OBIS, where already now most of the german collection facilities and also PANGAEA is feeding data to. Beyond the biological infrastructures, PANGAEA is also member of the World Data Systems of the WMO and the ICSU and a number of further international consortia. </a:t>
            </a:r>
            <a:endParaRPr lang="de-DE" altLang="en-US" smtClean="0">
              <a:cs typeface="Times New Roman" panose="02020603050405020304" pitchFamily="18" charset="0"/>
            </a:endParaRPr>
          </a:p>
          <a:p>
            <a:endParaRPr lang="en-US" altLang="en-US"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7AFECA1A-992A-4E52-A677-5A5165E1BF9A}" type="slidenum">
              <a:rPr lang="en-US" altLang="en-US"/>
              <a:pPr eaLnBrk="1" hangingPunct="1">
                <a:spcBef>
                  <a:spcPct val="0"/>
                </a:spcBef>
              </a:pPr>
              <a:t>25</a:t>
            </a:fld>
            <a:endParaRPr lang="en-US" altLang="en-US"/>
          </a:p>
        </p:txBody>
      </p:sp>
    </p:spTree>
    <p:extLst>
      <p:ext uri="{BB962C8B-B14F-4D97-AF65-F5344CB8AC3E}">
        <p14:creationId xmlns:p14="http://schemas.microsoft.com/office/powerpoint/2010/main" val="361523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smtClean="0"/>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855F6FBF-6B4E-4D9D-BCBA-426F34BDF98A}" type="slidenum">
              <a:rPr lang="fr-FR" altLang="en-US"/>
              <a:pPr eaLnBrk="1" hangingPunct="1">
                <a:spcBef>
                  <a:spcPct val="0"/>
                </a:spcBef>
              </a:pPr>
              <a:t>26</a:t>
            </a:fld>
            <a:endParaRPr lang="fr-FR" altLang="en-US"/>
          </a:p>
        </p:txBody>
      </p:sp>
    </p:spTree>
    <p:extLst>
      <p:ext uri="{BB962C8B-B14F-4D97-AF65-F5344CB8AC3E}">
        <p14:creationId xmlns:p14="http://schemas.microsoft.com/office/powerpoint/2010/main" val="13741118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144000" y="2017415"/>
            <a:ext cx="7772400" cy="2025749"/>
          </a:xfrm>
        </p:spPr>
        <p:txBody>
          <a:bodyPr/>
          <a:lstStyle>
            <a:lvl1pPr algn="l">
              <a:defRPr sz="4000" b="1">
                <a:solidFill>
                  <a:srgbClr val="33B0DC"/>
                </a:solidFill>
                <a:latin typeface="Century Gothic" pitchFamily="34" charset="0"/>
              </a:defRPr>
            </a:lvl1pPr>
          </a:lstStyle>
          <a:p>
            <a:r>
              <a:rPr lang="fr-FR" smtClean="0"/>
              <a:t>Cliquez pour modifier le style du titre</a:t>
            </a:r>
            <a:endParaRPr lang="fr-FR" dirty="0"/>
          </a:p>
        </p:txBody>
      </p:sp>
      <p:sp>
        <p:nvSpPr>
          <p:cNvPr id="3" name="Sous-titre 2"/>
          <p:cNvSpPr>
            <a:spLocks noGrp="1"/>
          </p:cNvSpPr>
          <p:nvPr>
            <p:ph type="subTitle" idx="1"/>
          </p:nvPr>
        </p:nvSpPr>
        <p:spPr>
          <a:xfrm>
            <a:off x="153874" y="4206205"/>
            <a:ext cx="6400800" cy="2112640"/>
          </a:xfrm>
        </p:spPr>
        <p:txBody>
          <a:bodyPr anchor="ctr"/>
          <a:lstStyle>
            <a:lvl1pPr marL="0" indent="0" algn="l">
              <a:buNone/>
              <a:defRPr b="0">
                <a:solidFill>
                  <a:srgbClr val="455D21"/>
                </a:solidFill>
                <a:latin typeface="Century Gothic"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dirty="0"/>
          </a:p>
        </p:txBody>
      </p:sp>
      <p:sp>
        <p:nvSpPr>
          <p:cNvPr id="4" name="Espace réservé de la date 3"/>
          <p:cNvSpPr>
            <a:spLocks noGrp="1"/>
          </p:cNvSpPr>
          <p:nvPr>
            <p:ph type="dt" sz="half" idx="10"/>
          </p:nvPr>
        </p:nvSpPr>
        <p:spPr/>
        <p:txBody>
          <a:bodyPr/>
          <a:lstStyle>
            <a:lvl1pPr>
              <a:defRPr/>
            </a:lvl1pPr>
          </a:lstStyle>
          <a:p>
            <a:fld id="{1A002AAD-3003-4E12-899E-587D86331472}" type="datetime1">
              <a:rPr lang="fr-FR" altLang="en-US"/>
              <a:pPr/>
              <a:t>17/05/2014</a:t>
            </a:fld>
            <a:endParaRPr lang="fr-FR" altLang="en-US"/>
          </a:p>
        </p:txBody>
      </p:sp>
      <p:sp>
        <p:nvSpPr>
          <p:cNvPr id="5" name="Espace réservé du pied de page 4"/>
          <p:cNvSpPr>
            <a:spLocks noGrp="1"/>
          </p:cNvSpPr>
          <p:nvPr>
            <p:ph type="ftr" sz="quarter" idx="11"/>
          </p:nvPr>
        </p:nvSpPr>
        <p:spPr/>
        <p:txBody>
          <a:bodyPr/>
          <a:lstStyle>
            <a:lvl1pPr>
              <a:defRPr/>
            </a:lvl1pPr>
          </a:lstStyle>
          <a:p>
            <a:endParaRPr lang="en-US" altLang="en-US"/>
          </a:p>
        </p:txBody>
      </p:sp>
      <p:sp>
        <p:nvSpPr>
          <p:cNvPr id="6" name="Espace réservé du numéro de diapositive 5"/>
          <p:cNvSpPr>
            <a:spLocks noGrp="1"/>
          </p:cNvSpPr>
          <p:nvPr>
            <p:ph type="sldNum" sz="quarter" idx="12"/>
          </p:nvPr>
        </p:nvSpPr>
        <p:spPr/>
        <p:txBody>
          <a:bodyPr/>
          <a:lstStyle>
            <a:lvl1pPr>
              <a:defRPr/>
            </a:lvl1pPr>
          </a:lstStyle>
          <a:p>
            <a:fld id="{DE05C58C-F0E0-4B19-8D41-361E8576054C}" type="slidenum">
              <a:rPr lang="fr-FR" altLang="en-US"/>
              <a:pPr/>
              <a:t>‹#›</a:t>
            </a:fld>
            <a:endParaRPr lang="fr-FR" altLang="en-US"/>
          </a:p>
        </p:txBody>
      </p:sp>
    </p:spTree>
    <p:extLst>
      <p:ext uri="{BB962C8B-B14F-4D97-AF65-F5344CB8AC3E}">
        <p14:creationId xmlns:p14="http://schemas.microsoft.com/office/powerpoint/2010/main" val="1116332925"/>
      </p:ext>
    </p:extLst>
  </p:cSld>
  <p:clrMapOvr>
    <a:masterClrMapping/>
  </p:clrMapOvr>
  <p:transition>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835696" y="558006"/>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835696" y="1317594"/>
            <a:ext cx="6559624" cy="4919718"/>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p>
        </p:txBody>
      </p:sp>
      <p:sp>
        <p:nvSpPr>
          <p:cNvPr id="4" name="Espace réservé du texte 3"/>
          <p:cNvSpPr>
            <a:spLocks noGrp="1"/>
          </p:cNvSpPr>
          <p:nvPr>
            <p:ph type="body" sz="half" idx="2"/>
          </p:nvPr>
        </p:nvSpPr>
        <p:spPr>
          <a:xfrm>
            <a:off x="107504" y="1340768"/>
            <a:ext cx="1656184" cy="48965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A74D5784-4C9F-4628-BB9F-B35DB8FD667A}" type="datetime1">
              <a:rPr lang="fr-FR" altLang="en-US"/>
              <a:pPr/>
              <a:t>17/05/2014</a:t>
            </a:fld>
            <a:endParaRPr lang="fr-FR" altLang="en-US"/>
          </a:p>
        </p:txBody>
      </p:sp>
      <p:sp>
        <p:nvSpPr>
          <p:cNvPr id="6" name="Espace réservé du pied de page 4"/>
          <p:cNvSpPr>
            <a:spLocks noGrp="1"/>
          </p:cNvSpPr>
          <p:nvPr>
            <p:ph type="ftr" sz="quarter" idx="11"/>
          </p:nvPr>
        </p:nvSpPr>
        <p:spPr/>
        <p:txBody>
          <a:bodyPr/>
          <a:lstStyle>
            <a:lvl1pPr>
              <a:defRPr/>
            </a:lvl1pPr>
          </a:lstStyle>
          <a:p>
            <a:endParaRPr lang="en-US" altLang="en-US"/>
          </a:p>
        </p:txBody>
      </p:sp>
      <p:sp>
        <p:nvSpPr>
          <p:cNvPr id="7" name="Espace réservé du numéro de diapositive 5"/>
          <p:cNvSpPr>
            <a:spLocks noGrp="1"/>
          </p:cNvSpPr>
          <p:nvPr>
            <p:ph type="sldNum" sz="quarter" idx="12"/>
          </p:nvPr>
        </p:nvSpPr>
        <p:spPr/>
        <p:txBody>
          <a:bodyPr/>
          <a:lstStyle>
            <a:lvl1pPr>
              <a:defRPr/>
            </a:lvl1pPr>
          </a:lstStyle>
          <a:p>
            <a:fld id="{F5392FC6-C887-48E4-A9DE-19019D85BBD5}" type="slidenum">
              <a:rPr lang="fr-FR" altLang="en-US"/>
              <a:pPr/>
              <a:t>‹#›</a:t>
            </a:fld>
            <a:endParaRPr lang="fr-FR" altLang="en-US"/>
          </a:p>
        </p:txBody>
      </p:sp>
    </p:spTree>
    <p:extLst>
      <p:ext uri="{BB962C8B-B14F-4D97-AF65-F5344CB8AC3E}">
        <p14:creationId xmlns:p14="http://schemas.microsoft.com/office/powerpoint/2010/main" val="2119323251"/>
      </p:ext>
    </p:extLst>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3420D2FD-A2F9-4C02-8853-3F0009F615FB}" type="datetime1">
              <a:rPr lang="fr-FR" altLang="en-US"/>
              <a:pPr/>
              <a:t>17/05/2014</a:t>
            </a:fld>
            <a:endParaRPr lang="fr-FR" altLang="en-US"/>
          </a:p>
        </p:txBody>
      </p:sp>
      <p:sp>
        <p:nvSpPr>
          <p:cNvPr id="5" name="Espace réservé du pied de page 4"/>
          <p:cNvSpPr>
            <a:spLocks noGrp="1"/>
          </p:cNvSpPr>
          <p:nvPr>
            <p:ph type="ftr" sz="quarter" idx="11"/>
          </p:nvPr>
        </p:nvSpPr>
        <p:spPr/>
        <p:txBody>
          <a:bodyPr/>
          <a:lstStyle>
            <a:lvl1pPr>
              <a:defRPr/>
            </a:lvl1pPr>
          </a:lstStyle>
          <a:p>
            <a:endParaRPr lang="en-US" altLang="en-US"/>
          </a:p>
        </p:txBody>
      </p:sp>
      <p:sp>
        <p:nvSpPr>
          <p:cNvPr id="6" name="Espace réservé du numéro de diapositive 5"/>
          <p:cNvSpPr>
            <a:spLocks noGrp="1"/>
          </p:cNvSpPr>
          <p:nvPr>
            <p:ph type="sldNum" sz="quarter" idx="12"/>
          </p:nvPr>
        </p:nvSpPr>
        <p:spPr/>
        <p:txBody>
          <a:bodyPr/>
          <a:lstStyle>
            <a:lvl1pPr>
              <a:defRPr/>
            </a:lvl1pPr>
          </a:lstStyle>
          <a:p>
            <a:fld id="{ABDF9B1D-6F4E-4279-A80F-2BDBF7120DD6}" type="slidenum">
              <a:rPr lang="fr-FR" altLang="en-US"/>
              <a:pPr/>
              <a:t>‹#›</a:t>
            </a:fld>
            <a:endParaRPr lang="fr-FR" altLang="en-US"/>
          </a:p>
        </p:txBody>
      </p:sp>
    </p:spTree>
    <p:extLst>
      <p:ext uri="{BB962C8B-B14F-4D97-AF65-F5344CB8AC3E}">
        <p14:creationId xmlns:p14="http://schemas.microsoft.com/office/powerpoint/2010/main" val="248420091"/>
      </p:ext>
    </p:extLst>
  </p:cSld>
  <p:clrMapOvr>
    <a:masterClrMapping/>
  </p:clrMapOvr>
  <p:transition>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1340768"/>
            <a:ext cx="2335088" cy="478539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179512" y="1340768"/>
            <a:ext cx="6297488" cy="478539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7680D10D-9F3A-442C-BEA9-5D8864A67F29}" type="datetime1">
              <a:rPr lang="fr-FR" altLang="en-US"/>
              <a:pPr/>
              <a:t>17/05/2014</a:t>
            </a:fld>
            <a:endParaRPr lang="fr-FR" altLang="en-US"/>
          </a:p>
        </p:txBody>
      </p:sp>
      <p:sp>
        <p:nvSpPr>
          <p:cNvPr id="5" name="Espace réservé du pied de page 4"/>
          <p:cNvSpPr>
            <a:spLocks noGrp="1"/>
          </p:cNvSpPr>
          <p:nvPr>
            <p:ph type="ftr" sz="quarter" idx="11"/>
          </p:nvPr>
        </p:nvSpPr>
        <p:spPr/>
        <p:txBody>
          <a:bodyPr/>
          <a:lstStyle>
            <a:lvl1pPr>
              <a:defRPr/>
            </a:lvl1pPr>
          </a:lstStyle>
          <a:p>
            <a:endParaRPr lang="en-US" altLang="en-US"/>
          </a:p>
        </p:txBody>
      </p:sp>
      <p:sp>
        <p:nvSpPr>
          <p:cNvPr id="6" name="Espace réservé du numéro de diapositive 5"/>
          <p:cNvSpPr>
            <a:spLocks noGrp="1"/>
          </p:cNvSpPr>
          <p:nvPr>
            <p:ph type="sldNum" sz="quarter" idx="12"/>
          </p:nvPr>
        </p:nvSpPr>
        <p:spPr/>
        <p:txBody>
          <a:bodyPr/>
          <a:lstStyle>
            <a:lvl1pPr>
              <a:defRPr/>
            </a:lvl1pPr>
          </a:lstStyle>
          <a:p>
            <a:fld id="{FC142EFC-A1B5-4BDA-A823-FE2886FC45A2}" type="slidenum">
              <a:rPr lang="fr-FR" altLang="en-US"/>
              <a:pPr/>
              <a:t>‹#›</a:t>
            </a:fld>
            <a:endParaRPr lang="fr-FR" altLang="en-US"/>
          </a:p>
        </p:txBody>
      </p:sp>
    </p:spTree>
    <p:extLst>
      <p:ext uri="{BB962C8B-B14F-4D97-AF65-F5344CB8AC3E}">
        <p14:creationId xmlns:p14="http://schemas.microsoft.com/office/powerpoint/2010/main" val="3506693204"/>
      </p:ext>
    </p:extLst>
  </p:cSld>
  <p:clrMapOvr>
    <a:masterClrMapping/>
  </p:clrMapOvr>
  <p:transition>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4" name="Freeform 14"/>
          <p:cNvSpPr>
            <a:spLocks noEditPoints="1"/>
          </p:cNvSpPr>
          <p:nvPr userDrawn="1"/>
        </p:nvSpPr>
        <p:spPr bwMode="auto">
          <a:xfrm>
            <a:off x="107950" y="115888"/>
            <a:ext cx="2162175" cy="2027237"/>
          </a:xfrm>
          <a:custGeom>
            <a:avLst/>
            <a:gdLst>
              <a:gd name="T0" fmla="*/ 547409287 w 8135"/>
              <a:gd name="T1" fmla="*/ 323625478 h 7628"/>
              <a:gd name="T2" fmla="*/ 483901675 w 8135"/>
              <a:gd name="T3" fmla="*/ 289935021 h 7628"/>
              <a:gd name="T4" fmla="*/ 462284975 w 8135"/>
              <a:gd name="T5" fmla="*/ 266062365 h 7628"/>
              <a:gd name="T6" fmla="*/ 436500474 w 8135"/>
              <a:gd name="T7" fmla="*/ 243178346 h 7628"/>
              <a:gd name="T8" fmla="*/ 414177578 w 8135"/>
              <a:gd name="T9" fmla="*/ 227851552 h 7628"/>
              <a:gd name="T10" fmla="*/ 399554524 w 8135"/>
              <a:gd name="T11" fmla="*/ 176715642 h 7628"/>
              <a:gd name="T12" fmla="*/ 377725992 w 8135"/>
              <a:gd name="T13" fmla="*/ 131936507 h 7628"/>
              <a:gd name="T14" fmla="*/ 332514607 w 8135"/>
              <a:gd name="T15" fmla="*/ 100364975 h 7628"/>
              <a:gd name="T16" fmla="*/ 296204420 w 8135"/>
              <a:gd name="T17" fmla="*/ 101141799 h 7628"/>
              <a:gd name="T18" fmla="*/ 309061321 w 8135"/>
              <a:gd name="T19" fmla="*/ 128757986 h 7628"/>
              <a:gd name="T20" fmla="*/ 298041006 w 8135"/>
              <a:gd name="T21" fmla="*/ 149946971 h 7628"/>
              <a:gd name="T22" fmla="*/ 270419918 w 8135"/>
              <a:gd name="T23" fmla="*/ 152772028 h 7628"/>
              <a:gd name="T24" fmla="*/ 228316909 w 8135"/>
              <a:gd name="T25" fmla="*/ 124590829 h 7628"/>
              <a:gd name="T26" fmla="*/ 182681594 w 8135"/>
              <a:gd name="T27" fmla="*/ 110676829 h 7628"/>
              <a:gd name="T28" fmla="*/ 159581539 w 8135"/>
              <a:gd name="T29" fmla="*/ 120141166 h 7628"/>
              <a:gd name="T30" fmla="*/ 182681594 w 8135"/>
              <a:gd name="T31" fmla="*/ 135538387 h 7628"/>
              <a:gd name="T32" fmla="*/ 207194572 w 8135"/>
              <a:gd name="T33" fmla="*/ 182719219 h 7628"/>
              <a:gd name="T34" fmla="*/ 234391996 w 8135"/>
              <a:gd name="T35" fmla="*/ 201224267 h 7628"/>
              <a:gd name="T36" fmla="*/ 214682847 w 8135"/>
              <a:gd name="T37" fmla="*/ 207368964 h 7628"/>
              <a:gd name="T38" fmla="*/ 177524800 w 8135"/>
              <a:gd name="T39" fmla="*/ 193384271 h 7628"/>
              <a:gd name="T40" fmla="*/ 140296054 w 8135"/>
              <a:gd name="T41" fmla="*/ 160117705 h 7628"/>
              <a:gd name="T42" fmla="*/ 99252736 w 8135"/>
              <a:gd name="T43" fmla="*/ 147686926 h 7628"/>
              <a:gd name="T44" fmla="*/ 78766427 w 8135"/>
              <a:gd name="T45" fmla="*/ 155597350 h 7628"/>
              <a:gd name="T46" fmla="*/ 108436465 w 8135"/>
              <a:gd name="T47" fmla="*/ 173819893 h 7628"/>
              <a:gd name="T48" fmla="*/ 108083234 w 8135"/>
              <a:gd name="T49" fmla="*/ 190771028 h 7628"/>
              <a:gd name="T50" fmla="*/ 90069273 w 8135"/>
              <a:gd name="T51" fmla="*/ 193525391 h 7628"/>
              <a:gd name="T52" fmla="*/ 59763740 w 8135"/>
              <a:gd name="T53" fmla="*/ 170429559 h 7628"/>
              <a:gd name="T54" fmla="*/ 20627708 w 8135"/>
              <a:gd name="T55" fmla="*/ 162448443 h 7628"/>
              <a:gd name="T56" fmla="*/ 11726776 w 8135"/>
              <a:gd name="T57" fmla="*/ 172760297 h 7628"/>
              <a:gd name="T58" fmla="*/ 36592985 w 8135"/>
              <a:gd name="T59" fmla="*/ 189923511 h 7628"/>
              <a:gd name="T60" fmla="*/ 66686686 w 8135"/>
              <a:gd name="T61" fmla="*/ 244025863 h 7628"/>
              <a:gd name="T62" fmla="*/ 94237075 w 8135"/>
              <a:gd name="T63" fmla="*/ 267192388 h 7628"/>
              <a:gd name="T64" fmla="*/ 133443806 w 8135"/>
              <a:gd name="T65" fmla="*/ 269028807 h 7628"/>
              <a:gd name="T66" fmla="*/ 163184278 w 8135"/>
              <a:gd name="T67" fmla="*/ 275102811 h 7628"/>
              <a:gd name="T68" fmla="*/ 174416425 w 8135"/>
              <a:gd name="T69" fmla="*/ 304767497 h 7628"/>
              <a:gd name="T70" fmla="*/ 192359686 w 8135"/>
              <a:gd name="T71" fmla="*/ 331112276 h 7628"/>
              <a:gd name="T72" fmla="*/ 222736185 w 8135"/>
              <a:gd name="T73" fmla="*/ 341565516 h 7628"/>
              <a:gd name="T74" fmla="*/ 186708263 w 8135"/>
              <a:gd name="T75" fmla="*/ 348769808 h 7628"/>
              <a:gd name="T76" fmla="*/ 141567843 w 8135"/>
              <a:gd name="T77" fmla="*/ 336268336 h 7628"/>
              <a:gd name="T78" fmla="*/ 133514506 w 8135"/>
              <a:gd name="T79" fmla="*/ 351736250 h 7628"/>
              <a:gd name="T80" fmla="*/ 162195285 w 8135"/>
              <a:gd name="T81" fmla="*/ 391218205 h 7628"/>
              <a:gd name="T82" fmla="*/ 217579125 w 8135"/>
              <a:gd name="T83" fmla="*/ 405061513 h 7628"/>
              <a:gd name="T84" fmla="*/ 265262858 w 8135"/>
              <a:gd name="T85" fmla="*/ 399552520 h 7628"/>
              <a:gd name="T86" fmla="*/ 280733506 w 8135"/>
              <a:gd name="T87" fmla="*/ 420317614 h 7628"/>
              <a:gd name="T88" fmla="*/ 304187058 w 8135"/>
              <a:gd name="T89" fmla="*/ 432254075 h 7628"/>
              <a:gd name="T90" fmla="*/ 354131307 w 8135"/>
              <a:gd name="T91" fmla="*/ 432677966 h 7628"/>
              <a:gd name="T92" fmla="*/ 388251678 w 8135"/>
              <a:gd name="T93" fmla="*/ 452171652 h 7628"/>
              <a:gd name="T94" fmla="*/ 391925116 w 8135"/>
              <a:gd name="T95" fmla="*/ 428722621 h 7628"/>
              <a:gd name="T96" fmla="*/ 368895494 w 8135"/>
              <a:gd name="T97" fmla="*/ 395243977 h 7628"/>
              <a:gd name="T98" fmla="*/ 338307429 w 8135"/>
              <a:gd name="T99" fmla="*/ 370876737 h 7628"/>
              <a:gd name="T100" fmla="*/ 338166031 w 8135"/>
              <a:gd name="T101" fmla="*/ 357033430 h 7628"/>
              <a:gd name="T102" fmla="*/ 370661647 w 8135"/>
              <a:gd name="T103" fmla="*/ 372642464 h 7628"/>
              <a:gd name="T104" fmla="*/ 423007811 w 8135"/>
              <a:gd name="T105" fmla="*/ 386768542 h 7628"/>
              <a:gd name="T106" fmla="*/ 441162904 w 8135"/>
              <a:gd name="T107" fmla="*/ 389099280 h 7628"/>
              <a:gd name="T108" fmla="*/ 422301350 w 8135"/>
              <a:gd name="T109" fmla="*/ 357457055 h 7628"/>
              <a:gd name="T110" fmla="*/ 391783718 w 8135"/>
              <a:gd name="T111" fmla="*/ 328710845 h 7628"/>
              <a:gd name="T112" fmla="*/ 420888427 w 8135"/>
              <a:gd name="T113" fmla="*/ 339870482 h 7628"/>
              <a:gd name="T114" fmla="*/ 468713559 w 8135"/>
              <a:gd name="T115" fmla="*/ 334431917 h 7628"/>
              <a:gd name="T116" fmla="*/ 491955013 w 8135"/>
              <a:gd name="T117" fmla="*/ 345308782 h 7628"/>
              <a:gd name="T118" fmla="*/ 517386284 w 8135"/>
              <a:gd name="T119" fmla="*/ 346226992 h 7628"/>
              <a:gd name="T120" fmla="*/ 557228777 w 8135"/>
              <a:gd name="T121" fmla="*/ 349264126 h 7628"/>
              <a:gd name="T122" fmla="*/ 314288814 w 8135"/>
              <a:gd name="T123" fmla="*/ 538763746 h 76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8135" h="7628">
                <a:moveTo>
                  <a:pt x="8135" y="5066"/>
                </a:moveTo>
                <a:lnTo>
                  <a:pt x="8120" y="5036"/>
                </a:lnTo>
                <a:lnTo>
                  <a:pt x="8107" y="5006"/>
                </a:lnTo>
                <a:lnTo>
                  <a:pt x="8092" y="4978"/>
                </a:lnTo>
                <a:lnTo>
                  <a:pt x="8076" y="4951"/>
                </a:lnTo>
                <a:lnTo>
                  <a:pt x="8060" y="4924"/>
                </a:lnTo>
                <a:lnTo>
                  <a:pt x="8043" y="4898"/>
                </a:lnTo>
                <a:lnTo>
                  <a:pt x="8026" y="4872"/>
                </a:lnTo>
                <a:lnTo>
                  <a:pt x="8009" y="4848"/>
                </a:lnTo>
                <a:lnTo>
                  <a:pt x="7991" y="4824"/>
                </a:lnTo>
                <a:lnTo>
                  <a:pt x="7973" y="4801"/>
                </a:lnTo>
                <a:lnTo>
                  <a:pt x="7955" y="4777"/>
                </a:lnTo>
                <a:lnTo>
                  <a:pt x="7935" y="4755"/>
                </a:lnTo>
                <a:lnTo>
                  <a:pt x="7916" y="4734"/>
                </a:lnTo>
                <a:lnTo>
                  <a:pt x="7896" y="4714"/>
                </a:lnTo>
                <a:lnTo>
                  <a:pt x="7876" y="4693"/>
                </a:lnTo>
                <a:lnTo>
                  <a:pt x="7856" y="4673"/>
                </a:lnTo>
                <a:lnTo>
                  <a:pt x="7836" y="4654"/>
                </a:lnTo>
                <a:lnTo>
                  <a:pt x="7814" y="4635"/>
                </a:lnTo>
                <a:lnTo>
                  <a:pt x="7793" y="4617"/>
                </a:lnTo>
                <a:lnTo>
                  <a:pt x="7771" y="4600"/>
                </a:lnTo>
                <a:lnTo>
                  <a:pt x="7749" y="4582"/>
                </a:lnTo>
                <a:lnTo>
                  <a:pt x="7727" y="4566"/>
                </a:lnTo>
                <a:lnTo>
                  <a:pt x="7682" y="4533"/>
                </a:lnTo>
                <a:lnTo>
                  <a:pt x="7637" y="4503"/>
                </a:lnTo>
                <a:lnTo>
                  <a:pt x="7614" y="4488"/>
                </a:lnTo>
                <a:lnTo>
                  <a:pt x="7591" y="4473"/>
                </a:lnTo>
                <a:lnTo>
                  <a:pt x="7568" y="4459"/>
                </a:lnTo>
                <a:lnTo>
                  <a:pt x="7544" y="4446"/>
                </a:lnTo>
                <a:lnTo>
                  <a:pt x="7521" y="4433"/>
                </a:lnTo>
                <a:lnTo>
                  <a:pt x="7496" y="4419"/>
                </a:lnTo>
                <a:lnTo>
                  <a:pt x="7450" y="4395"/>
                </a:lnTo>
                <a:lnTo>
                  <a:pt x="7402" y="4370"/>
                </a:lnTo>
                <a:lnTo>
                  <a:pt x="7353" y="4347"/>
                </a:lnTo>
                <a:lnTo>
                  <a:pt x="7305" y="4323"/>
                </a:lnTo>
                <a:lnTo>
                  <a:pt x="7209" y="4280"/>
                </a:lnTo>
                <a:lnTo>
                  <a:pt x="7116" y="4236"/>
                </a:lnTo>
                <a:lnTo>
                  <a:pt x="7069" y="4215"/>
                </a:lnTo>
                <a:lnTo>
                  <a:pt x="7023" y="4194"/>
                </a:lnTo>
                <a:lnTo>
                  <a:pt x="6979" y="4172"/>
                </a:lnTo>
                <a:lnTo>
                  <a:pt x="6935" y="4150"/>
                </a:lnTo>
                <a:lnTo>
                  <a:pt x="6892" y="4128"/>
                </a:lnTo>
                <a:lnTo>
                  <a:pt x="6870" y="4116"/>
                </a:lnTo>
                <a:lnTo>
                  <a:pt x="6850" y="4105"/>
                </a:lnTo>
                <a:lnTo>
                  <a:pt x="6829" y="4093"/>
                </a:lnTo>
                <a:lnTo>
                  <a:pt x="6809" y="4081"/>
                </a:lnTo>
                <a:lnTo>
                  <a:pt x="6790" y="4069"/>
                </a:lnTo>
                <a:lnTo>
                  <a:pt x="6769" y="4056"/>
                </a:lnTo>
                <a:lnTo>
                  <a:pt x="6751" y="4044"/>
                </a:lnTo>
                <a:lnTo>
                  <a:pt x="6734" y="4031"/>
                </a:lnTo>
                <a:lnTo>
                  <a:pt x="6726" y="4024"/>
                </a:lnTo>
                <a:lnTo>
                  <a:pt x="6717" y="4017"/>
                </a:lnTo>
                <a:lnTo>
                  <a:pt x="6701" y="4002"/>
                </a:lnTo>
                <a:lnTo>
                  <a:pt x="6685" y="3987"/>
                </a:lnTo>
                <a:lnTo>
                  <a:pt x="6670" y="3971"/>
                </a:lnTo>
                <a:lnTo>
                  <a:pt x="6657" y="3954"/>
                </a:lnTo>
                <a:lnTo>
                  <a:pt x="6643" y="3938"/>
                </a:lnTo>
                <a:lnTo>
                  <a:pt x="6629" y="3920"/>
                </a:lnTo>
                <a:lnTo>
                  <a:pt x="6617" y="3902"/>
                </a:lnTo>
                <a:lnTo>
                  <a:pt x="6605" y="3884"/>
                </a:lnTo>
                <a:lnTo>
                  <a:pt x="6593" y="3866"/>
                </a:lnTo>
                <a:lnTo>
                  <a:pt x="6582" y="3847"/>
                </a:lnTo>
                <a:lnTo>
                  <a:pt x="6572" y="3827"/>
                </a:lnTo>
                <a:lnTo>
                  <a:pt x="6562" y="3808"/>
                </a:lnTo>
                <a:lnTo>
                  <a:pt x="6552" y="3787"/>
                </a:lnTo>
                <a:lnTo>
                  <a:pt x="6544" y="3767"/>
                </a:lnTo>
                <a:lnTo>
                  <a:pt x="6535" y="3746"/>
                </a:lnTo>
                <a:lnTo>
                  <a:pt x="6528" y="3726"/>
                </a:lnTo>
                <a:lnTo>
                  <a:pt x="6521" y="3705"/>
                </a:lnTo>
                <a:lnTo>
                  <a:pt x="6507" y="3662"/>
                </a:lnTo>
                <a:lnTo>
                  <a:pt x="6500" y="3642"/>
                </a:lnTo>
                <a:lnTo>
                  <a:pt x="6494" y="3621"/>
                </a:lnTo>
                <a:lnTo>
                  <a:pt x="6484" y="3578"/>
                </a:lnTo>
                <a:lnTo>
                  <a:pt x="6479" y="3557"/>
                </a:lnTo>
                <a:lnTo>
                  <a:pt x="6475" y="3535"/>
                </a:lnTo>
                <a:lnTo>
                  <a:pt x="6467" y="3494"/>
                </a:lnTo>
                <a:lnTo>
                  <a:pt x="6461" y="3453"/>
                </a:lnTo>
                <a:lnTo>
                  <a:pt x="6423" y="3456"/>
                </a:lnTo>
                <a:lnTo>
                  <a:pt x="6382" y="3459"/>
                </a:lnTo>
                <a:lnTo>
                  <a:pt x="6361" y="3460"/>
                </a:lnTo>
                <a:lnTo>
                  <a:pt x="6340" y="3460"/>
                </a:lnTo>
                <a:lnTo>
                  <a:pt x="6318" y="3460"/>
                </a:lnTo>
                <a:lnTo>
                  <a:pt x="6295" y="3459"/>
                </a:lnTo>
                <a:lnTo>
                  <a:pt x="6273" y="3457"/>
                </a:lnTo>
                <a:lnTo>
                  <a:pt x="6250" y="3455"/>
                </a:lnTo>
                <a:lnTo>
                  <a:pt x="6226" y="3453"/>
                </a:lnTo>
                <a:lnTo>
                  <a:pt x="6204" y="3448"/>
                </a:lnTo>
                <a:lnTo>
                  <a:pt x="6179" y="3443"/>
                </a:lnTo>
                <a:lnTo>
                  <a:pt x="6156" y="3438"/>
                </a:lnTo>
                <a:lnTo>
                  <a:pt x="6133" y="3430"/>
                </a:lnTo>
                <a:lnTo>
                  <a:pt x="6109" y="3423"/>
                </a:lnTo>
                <a:lnTo>
                  <a:pt x="6098" y="3419"/>
                </a:lnTo>
                <a:lnTo>
                  <a:pt x="6086" y="3413"/>
                </a:lnTo>
                <a:lnTo>
                  <a:pt x="6063" y="3403"/>
                </a:lnTo>
                <a:lnTo>
                  <a:pt x="6052" y="3397"/>
                </a:lnTo>
                <a:lnTo>
                  <a:pt x="6040" y="3391"/>
                </a:lnTo>
                <a:lnTo>
                  <a:pt x="6028" y="3385"/>
                </a:lnTo>
                <a:lnTo>
                  <a:pt x="6018" y="3378"/>
                </a:lnTo>
                <a:lnTo>
                  <a:pt x="5995" y="3363"/>
                </a:lnTo>
                <a:lnTo>
                  <a:pt x="5985" y="3355"/>
                </a:lnTo>
                <a:lnTo>
                  <a:pt x="5973" y="3347"/>
                </a:lnTo>
                <a:lnTo>
                  <a:pt x="5952" y="3329"/>
                </a:lnTo>
                <a:lnTo>
                  <a:pt x="5941" y="3320"/>
                </a:lnTo>
                <a:lnTo>
                  <a:pt x="5931" y="3309"/>
                </a:lnTo>
                <a:lnTo>
                  <a:pt x="5921" y="3298"/>
                </a:lnTo>
                <a:lnTo>
                  <a:pt x="5910" y="3288"/>
                </a:lnTo>
                <a:lnTo>
                  <a:pt x="5901" y="3276"/>
                </a:lnTo>
                <a:lnTo>
                  <a:pt x="5891" y="3264"/>
                </a:lnTo>
                <a:lnTo>
                  <a:pt x="5872" y="3240"/>
                </a:lnTo>
                <a:lnTo>
                  <a:pt x="5863" y="3226"/>
                </a:lnTo>
                <a:lnTo>
                  <a:pt x="5853" y="3212"/>
                </a:lnTo>
                <a:lnTo>
                  <a:pt x="5845" y="3198"/>
                </a:lnTo>
                <a:lnTo>
                  <a:pt x="5836" y="3184"/>
                </a:lnTo>
                <a:lnTo>
                  <a:pt x="5827" y="3168"/>
                </a:lnTo>
                <a:lnTo>
                  <a:pt x="5819" y="3152"/>
                </a:lnTo>
                <a:lnTo>
                  <a:pt x="5810" y="3136"/>
                </a:lnTo>
                <a:lnTo>
                  <a:pt x="5803" y="3119"/>
                </a:lnTo>
                <a:lnTo>
                  <a:pt x="5796" y="3101"/>
                </a:lnTo>
                <a:lnTo>
                  <a:pt x="5788" y="3083"/>
                </a:lnTo>
                <a:lnTo>
                  <a:pt x="5778" y="3053"/>
                </a:lnTo>
                <a:lnTo>
                  <a:pt x="5767" y="3023"/>
                </a:lnTo>
                <a:lnTo>
                  <a:pt x="5758" y="2991"/>
                </a:lnTo>
                <a:lnTo>
                  <a:pt x="5750" y="2958"/>
                </a:lnTo>
                <a:lnTo>
                  <a:pt x="5741" y="2924"/>
                </a:lnTo>
                <a:lnTo>
                  <a:pt x="5734" y="2889"/>
                </a:lnTo>
                <a:lnTo>
                  <a:pt x="5727" y="2854"/>
                </a:lnTo>
                <a:lnTo>
                  <a:pt x="5719" y="2817"/>
                </a:lnTo>
                <a:lnTo>
                  <a:pt x="5690" y="2664"/>
                </a:lnTo>
                <a:lnTo>
                  <a:pt x="5683" y="2624"/>
                </a:lnTo>
                <a:lnTo>
                  <a:pt x="5674" y="2584"/>
                </a:lnTo>
                <a:lnTo>
                  <a:pt x="5666" y="2543"/>
                </a:lnTo>
                <a:lnTo>
                  <a:pt x="5656" y="2502"/>
                </a:lnTo>
                <a:lnTo>
                  <a:pt x="5646" y="2461"/>
                </a:lnTo>
                <a:lnTo>
                  <a:pt x="5634" y="2418"/>
                </a:lnTo>
                <a:lnTo>
                  <a:pt x="5621" y="2377"/>
                </a:lnTo>
                <a:lnTo>
                  <a:pt x="5609" y="2334"/>
                </a:lnTo>
                <a:lnTo>
                  <a:pt x="5594" y="2291"/>
                </a:lnTo>
                <a:lnTo>
                  <a:pt x="5585" y="2270"/>
                </a:lnTo>
                <a:lnTo>
                  <a:pt x="5577" y="2249"/>
                </a:lnTo>
                <a:lnTo>
                  <a:pt x="5568" y="2228"/>
                </a:lnTo>
                <a:lnTo>
                  <a:pt x="5559" y="2205"/>
                </a:lnTo>
                <a:lnTo>
                  <a:pt x="5549" y="2184"/>
                </a:lnTo>
                <a:lnTo>
                  <a:pt x="5539" y="2163"/>
                </a:lnTo>
                <a:lnTo>
                  <a:pt x="5518" y="2120"/>
                </a:lnTo>
                <a:lnTo>
                  <a:pt x="5495" y="2078"/>
                </a:lnTo>
                <a:lnTo>
                  <a:pt x="5483" y="2056"/>
                </a:lnTo>
                <a:lnTo>
                  <a:pt x="5469" y="2035"/>
                </a:lnTo>
                <a:lnTo>
                  <a:pt x="5456" y="2014"/>
                </a:lnTo>
                <a:lnTo>
                  <a:pt x="5443" y="1993"/>
                </a:lnTo>
                <a:lnTo>
                  <a:pt x="5413" y="1951"/>
                </a:lnTo>
                <a:lnTo>
                  <a:pt x="5397" y="1930"/>
                </a:lnTo>
                <a:lnTo>
                  <a:pt x="5381" y="1910"/>
                </a:lnTo>
                <a:lnTo>
                  <a:pt x="5364" y="1888"/>
                </a:lnTo>
                <a:lnTo>
                  <a:pt x="5347" y="1868"/>
                </a:lnTo>
                <a:lnTo>
                  <a:pt x="5329" y="1848"/>
                </a:lnTo>
                <a:lnTo>
                  <a:pt x="5310" y="1827"/>
                </a:lnTo>
                <a:lnTo>
                  <a:pt x="5293" y="1809"/>
                </a:lnTo>
                <a:lnTo>
                  <a:pt x="5275" y="1791"/>
                </a:lnTo>
                <a:lnTo>
                  <a:pt x="5240" y="1757"/>
                </a:lnTo>
                <a:lnTo>
                  <a:pt x="5203" y="1724"/>
                </a:lnTo>
                <a:lnTo>
                  <a:pt x="5185" y="1707"/>
                </a:lnTo>
                <a:lnTo>
                  <a:pt x="5167" y="1692"/>
                </a:lnTo>
                <a:lnTo>
                  <a:pt x="5131" y="1661"/>
                </a:lnTo>
                <a:lnTo>
                  <a:pt x="5112" y="1647"/>
                </a:lnTo>
                <a:lnTo>
                  <a:pt x="5094" y="1632"/>
                </a:lnTo>
                <a:lnTo>
                  <a:pt x="5057" y="1606"/>
                </a:lnTo>
                <a:lnTo>
                  <a:pt x="5019" y="1579"/>
                </a:lnTo>
                <a:lnTo>
                  <a:pt x="4980" y="1555"/>
                </a:lnTo>
                <a:lnTo>
                  <a:pt x="4961" y="1543"/>
                </a:lnTo>
                <a:lnTo>
                  <a:pt x="4942" y="1531"/>
                </a:lnTo>
                <a:lnTo>
                  <a:pt x="4904" y="1510"/>
                </a:lnTo>
                <a:lnTo>
                  <a:pt x="4864" y="1490"/>
                </a:lnTo>
                <a:lnTo>
                  <a:pt x="4825" y="1471"/>
                </a:lnTo>
                <a:lnTo>
                  <a:pt x="4786" y="1453"/>
                </a:lnTo>
                <a:lnTo>
                  <a:pt x="4746" y="1436"/>
                </a:lnTo>
                <a:lnTo>
                  <a:pt x="4707" y="1421"/>
                </a:lnTo>
                <a:lnTo>
                  <a:pt x="4667" y="1407"/>
                </a:lnTo>
                <a:lnTo>
                  <a:pt x="4627" y="1394"/>
                </a:lnTo>
                <a:lnTo>
                  <a:pt x="4587" y="1382"/>
                </a:lnTo>
                <a:lnTo>
                  <a:pt x="4547" y="1372"/>
                </a:lnTo>
                <a:lnTo>
                  <a:pt x="4506" y="1362"/>
                </a:lnTo>
                <a:lnTo>
                  <a:pt x="4466" y="1355"/>
                </a:lnTo>
                <a:lnTo>
                  <a:pt x="4426" y="1347"/>
                </a:lnTo>
                <a:lnTo>
                  <a:pt x="4386" y="1341"/>
                </a:lnTo>
                <a:lnTo>
                  <a:pt x="4346" y="1337"/>
                </a:lnTo>
                <a:lnTo>
                  <a:pt x="4305" y="1332"/>
                </a:lnTo>
                <a:lnTo>
                  <a:pt x="4266" y="1330"/>
                </a:lnTo>
                <a:lnTo>
                  <a:pt x="4226" y="1328"/>
                </a:lnTo>
                <a:lnTo>
                  <a:pt x="4186" y="1328"/>
                </a:lnTo>
                <a:lnTo>
                  <a:pt x="4146" y="1328"/>
                </a:lnTo>
                <a:lnTo>
                  <a:pt x="4106" y="1329"/>
                </a:lnTo>
                <a:lnTo>
                  <a:pt x="4067" y="1332"/>
                </a:lnTo>
                <a:lnTo>
                  <a:pt x="4091" y="1348"/>
                </a:lnTo>
                <a:lnTo>
                  <a:pt x="4114" y="1364"/>
                </a:lnTo>
                <a:lnTo>
                  <a:pt x="4135" y="1381"/>
                </a:lnTo>
                <a:lnTo>
                  <a:pt x="4155" y="1398"/>
                </a:lnTo>
                <a:lnTo>
                  <a:pt x="4174" y="1415"/>
                </a:lnTo>
                <a:lnTo>
                  <a:pt x="4193" y="1432"/>
                </a:lnTo>
                <a:lnTo>
                  <a:pt x="4211" y="1449"/>
                </a:lnTo>
                <a:lnTo>
                  <a:pt x="4227" y="1467"/>
                </a:lnTo>
                <a:lnTo>
                  <a:pt x="4243" y="1484"/>
                </a:lnTo>
                <a:lnTo>
                  <a:pt x="4257" y="1503"/>
                </a:lnTo>
                <a:lnTo>
                  <a:pt x="4271" y="1521"/>
                </a:lnTo>
                <a:lnTo>
                  <a:pt x="4284" y="1539"/>
                </a:lnTo>
                <a:lnTo>
                  <a:pt x="4296" y="1556"/>
                </a:lnTo>
                <a:lnTo>
                  <a:pt x="4306" y="1574"/>
                </a:lnTo>
                <a:lnTo>
                  <a:pt x="4317" y="1592"/>
                </a:lnTo>
                <a:lnTo>
                  <a:pt x="4327" y="1610"/>
                </a:lnTo>
                <a:lnTo>
                  <a:pt x="4334" y="1628"/>
                </a:lnTo>
                <a:lnTo>
                  <a:pt x="4342" y="1646"/>
                </a:lnTo>
                <a:lnTo>
                  <a:pt x="4349" y="1664"/>
                </a:lnTo>
                <a:lnTo>
                  <a:pt x="4355" y="1682"/>
                </a:lnTo>
                <a:lnTo>
                  <a:pt x="4359" y="1700"/>
                </a:lnTo>
                <a:lnTo>
                  <a:pt x="4365" y="1718"/>
                </a:lnTo>
                <a:lnTo>
                  <a:pt x="4368" y="1736"/>
                </a:lnTo>
                <a:lnTo>
                  <a:pt x="4371" y="1753"/>
                </a:lnTo>
                <a:lnTo>
                  <a:pt x="4373" y="1772"/>
                </a:lnTo>
                <a:lnTo>
                  <a:pt x="4374" y="1789"/>
                </a:lnTo>
                <a:lnTo>
                  <a:pt x="4375" y="1806"/>
                </a:lnTo>
                <a:lnTo>
                  <a:pt x="4375" y="1823"/>
                </a:lnTo>
                <a:lnTo>
                  <a:pt x="4374" y="1840"/>
                </a:lnTo>
                <a:lnTo>
                  <a:pt x="4373" y="1857"/>
                </a:lnTo>
                <a:lnTo>
                  <a:pt x="4371" y="1874"/>
                </a:lnTo>
                <a:lnTo>
                  <a:pt x="4368" y="1890"/>
                </a:lnTo>
                <a:lnTo>
                  <a:pt x="4365" y="1906"/>
                </a:lnTo>
                <a:lnTo>
                  <a:pt x="4361" y="1921"/>
                </a:lnTo>
                <a:lnTo>
                  <a:pt x="4356" y="1936"/>
                </a:lnTo>
                <a:lnTo>
                  <a:pt x="4351" y="1951"/>
                </a:lnTo>
                <a:lnTo>
                  <a:pt x="4345" y="1966"/>
                </a:lnTo>
                <a:lnTo>
                  <a:pt x="4338" y="1981"/>
                </a:lnTo>
                <a:lnTo>
                  <a:pt x="4331" y="1995"/>
                </a:lnTo>
                <a:lnTo>
                  <a:pt x="4323" y="2009"/>
                </a:lnTo>
                <a:lnTo>
                  <a:pt x="4316" y="2022"/>
                </a:lnTo>
                <a:lnTo>
                  <a:pt x="4306" y="2035"/>
                </a:lnTo>
                <a:lnTo>
                  <a:pt x="4298" y="2048"/>
                </a:lnTo>
                <a:lnTo>
                  <a:pt x="4288" y="2060"/>
                </a:lnTo>
                <a:lnTo>
                  <a:pt x="4278" y="2071"/>
                </a:lnTo>
                <a:lnTo>
                  <a:pt x="4267" y="2083"/>
                </a:lnTo>
                <a:lnTo>
                  <a:pt x="4256" y="2094"/>
                </a:lnTo>
                <a:lnTo>
                  <a:pt x="4245" y="2104"/>
                </a:lnTo>
                <a:lnTo>
                  <a:pt x="4232" y="2114"/>
                </a:lnTo>
                <a:lnTo>
                  <a:pt x="4219" y="2123"/>
                </a:lnTo>
                <a:lnTo>
                  <a:pt x="4206" y="2132"/>
                </a:lnTo>
                <a:lnTo>
                  <a:pt x="4194" y="2140"/>
                </a:lnTo>
                <a:lnTo>
                  <a:pt x="4180" y="2148"/>
                </a:lnTo>
                <a:lnTo>
                  <a:pt x="4166" y="2155"/>
                </a:lnTo>
                <a:lnTo>
                  <a:pt x="4151" y="2162"/>
                </a:lnTo>
                <a:lnTo>
                  <a:pt x="4136" y="2167"/>
                </a:lnTo>
                <a:lnTo>
                  <a:pt x="4121" y="2172"/>
                </a:lnTo>
                <a:lnTo>
                  <a:pt x="4105" y="2177"/>
                </a:lnTo>
                <a:lnTo>
                  <a:pt x="4089" y="2181"/>
                </a:lnTo>
                <a:lnTo>
                  <a:pt x="4074" y="2184"/>
                </a:lnTo>
                <a:lnTo>
                  <a:pt x="4056" y="2187"/>
                </a:lnTo>
                <a:lnTo>
                  <a:pt x="4041" y="2188"/>
                </a:lnTo>
                <a:lnTo>
                  <a:pt x="4024" y="2189"/>
                </a:lnTo>
                <a:lnTo>
                  <a:pt x="4005" y="2190"/>
                </a:lnTo>
                <a:lnTo>
                  <a:pt x="3982" y="2189"/>
                </a:lnTo>
                <a:lnTo>
                  <a:pt x="3959" y="2188"/>
                </a:lnTo>
                <a:lnTo>
                  <a:pt x="3935" y="2186"/>
                </a:lnTo>
                <a:lnTo>
                  <a:pt x="3913" y="2183"/>
                </a:lnTo>
                <a:lnTo>
                  <a:pt x="3891" y="2179"/>
                </a:lnTo>
                <a:lnTo>
                  <a:pt x="3869" y="2175"/>
                </a:lnTo>
                <a:lnTo>
                  <a:pt x="3848" y="2169"/>
                </a:lnTo>
                <a:lnTo>
                  <a:pt x="3828" y="2163"/>
                </a:lnTo>
                <a:lnTo>
                  <a:pt x="3807" y="2156"/>
                </a:lnTo>
                <a:lnTo>
                  <a:pt x="3786" y="2149"/>
                </a:lnTo>
                <a:lnTo>
                  <a:pt x="3767" y="2142"/>
                </a:lnTo>
                <a:lnTo>
                  <a:pt x="3748" y="2133"/>
                </a:lnTo>
                <a:lnTo>
                  <a:pt x="3728" y="2123"/>
                </a:lnTo>
                <a:lnTo>
                  <a:pt x="3710" y="2114"/>
                </a:lnTo>
                <a:lnTo>
                  <a:pt x="3691" y="2103"/>
                </a:lnTo>
                <a:lnTo>
                  <a:pt x="3673" y="2093"/>
                </a:lnTo>
                <a:lnTo>
                  <a:pt x="3654" y="2082"/>
                </a:lnTo>
                <a:lnTo>
                  <a:pt x="3636" y="2070"/>
                </a:lnTo>
                <a:lnTo>
                  <a:pt x="3600" y="2046"/>
                </a:lnTo>
                <a:lnTo>
                  <a:pt x="3582" y="2033"/>
                </a:lnTo>
                <a:lnTo>
                  <a:pt x="3564" y="2020"/>
                </a:lnTo>
                <a:lnTo>
                  <a:pt x="3529" y="1993"/>
                </a:lnTo>
                <a:lnTo>
                  <a:pt x="3494" y="1965"/>
                </a:lnTo>
                <a:lnTo>
                  <a:pt x="3458" y="1936"/>
                </a:lnTo>
                <a:lnTo>
                  <a:pt x="3386" y="1879"/>
                </a:lnTo>
                <a:lnTo>
                  <a:pt x="3350" y="1849"/>
                </a:lnTo>
                <a:lnTo>
                  <a:pt x="3311" y="1820"/>
                </a:lnTo>
                <a:lnTo>
                  <a:pt x="3292" y="1807"/>
                </a:lnTo>
                <a:lnTo>
                  <a:pt x="3272" y="1792"/>
                </a:lnTo>
                <a:lnTo>
                  <a:pt x="3232" y="1764"/>
                </a:lnTo>
                <a:lnTo>
                  <a:pt x="3190" y="1738"/>
                </a:lnTo>
                <a:lnTo>
                  <a:pt x="3169" y="1724"/>
                </a:lnTo>
                <a:lnTo>
                  <a:pt x="3148" y="1712"/>
                </a:lnTo>
                <a:lnTo>
                  <a:pt x="3102" y="1688"/>
                </a:lnTo>
                <a:lnTo>
                  <a:pt x="3079" y="1676"/>
                </a:lnTo>
                <a:lnTo>
                  <a:pt x="3055" y="1664"/>
                </a:lnTo>
                <a:lnTo>
                  <a:pt x="3031" y="1654"/>
                </a:lnTo>
                <a:lnTo>
                  <a:pt x="3006" y="1643"/>
                </a:lnTo>
                <a:lnTo>
                  <a:pt x="2981" y="1633"/>
                </a:lnTo>
                <a:lnTo>
                  <a:pt x="2954" y="1625"/>
                </a:lnTo>
                <a:lnTo>
                  <a:pt x="2928" y="1616"/>
                </a:lnTo>
                <a:lnTo>
                  <a:pt x="2901" y="1608"/>
                </a:lnTo>
                <a:lnTo>
                  <a:pt x="2872" y="1600"/>
                </a:lnTo>
                <a:lnTo>
                  <a:pt x="2844" y="1594"/>
                </a:lnTo>
                <a:lnTo>
                  <a:pt x="2815" y="1588"/>
                </a:lnTo>
                <a:lnTo>
                  <a:pt x="2784" y="1582"/>
                </a:lnTo>
                <a:lnTo>
                  <a:pt x="2753" y="1578"/>
                </a:lnTo>
                <a:lnTo>
                  <a:pt x="2721" y="1574"/>
                </a:lnTo>
                <a:lnTo>
                  <a:pt x="2689" y="1571"/>
                </a:lnTo>
                <a:lnTo>
                  <a:pt x="2656" y="1568"/>
                </a:lnTo>
                <a:lnTo>
                  <a:pt x="2621" y="1567"/>
                </a:lnTo>
                <a:lnTo>
                  <a:pt x="2586" y="1567"/>
                </a:lnTo>
                <a:lnTo>
                  <a:pt x="2554" y="1567"/>
                </a:lnTo>
                <a:lnTo>
                  <a:pt x="2523" y="1570"/>
                </a:lnTo>
                <a:lnTo>
                  <a:pt x="2492" y="1573"/>
                </a:lnTo>
                <a:lnTo>
                  <a:pt x="2477" y="1574"/>
                </a:lnTo>
                <a:lnTo>
                  <a:pt x="2461" y="1576"/>
                </a:lnTo>
                <a:lnTo>
                  <a:pt x="2431" y="1581"/>
                </a:lnTo>
                <a:lnTo>
                  <a:pt x="2402" y="1588"/>
                </a:lnTo>
                <a:lnTo>
                  <a:pt x="2375" y="1594"/>
                </a:lnTo>
                <a:lnTo>
                  <a:pt x="2347" y="1601"/>
                </a:lnTo>
                <a:lnTo>
                  <a:pt x="2321" y="1610"/>
                </a:lnTo>
                <a:lnTo>
                  <a:pt x="2295" y="1619"/>
                </a:lnTo>
                <a:lnTo>
                  <a:pt x="2271" y="1629"/>
                </a:lnTo>
                <a:lnTo>
                  <a:pt x="2247" y="1640"/>
                </a:lnTo>
                <a:lnTo>
                  <a:pt x="2225" y="1650"/>
                </a:lnTo>
                <a:lnTo>
                  <a:pt x="2204" y="1661"/>
                </a:lnTo>
                <a:lnTo>
                  <a:pt x="2185" y="1673"/>
                </a:lnTo>
                <a:lnTo>
                  <a:pt x="2165" y="1684"/>
                </a:lnTo>
                <a:lnTo>
                  <a:pt x="2186" y="1686"/>
                </a:lnTo>
                <a:lnTo>
                  <a:pt x="2205" y="1690"/>
                </a:lnTo>
                <a:lnTo>
                  <a:pt x="2223" y="1694"/>
                </a:lnTo>
                <a:lnTo>
                  <a:pt x="2242" y="1697"/>
                </a:lnTo>
                <a:lnTo>
                  <a:pt x="2259" y="1701"/>
                </a:lnTo>
                <a:lnTo>
                  <a:pt x="2277" y="1707"/>
                </a:lnTo>
                <a:lnTo>
                  <a:pt x="2294" y="1712"/>
                </a:lnTo>
                <a:lnTo>
                  <a:pt x="2310" y="1717"/>
                </a:lnTo>
                <a:lnTo>
                  <a:pt x="2327" y="1723"/>
                </a:lnTo>
                <a:lnTo>
                  <a:pt x="2342" y="1729"/>
                </a:lnTo>
                <a:lnTo>
                  <a:pt x="2358" y="1736"/>
                </a:lnTo>
                <a:lnTo>
                  <a:pt x="2373" y="1743"/>
                </a:lnTo>
                <a:lnTo>
                  <a:pt x="2401" y="1758"/>
                </a:lnTo>
                <a:lnTo>
                  <a:pt x="2415" y="1766"/>
                </a:lnTo>
                <a:lnTo>
                  <a:pt x="2429" y="1775"/>
                </a:lnTo>
                <a:lnTo>
                  <a:pt x="2442" y="1783"/>
                </a:lnTo>
                <a:lnTo>
                  <a:pt x="2455" y="1792"/>
                </a:lnTo>
                <a:lnTo>
                  <a:pt x="2467" y="1801"/>
                </a:lnTo>
                <a:lnTo>
                  <a:pt x="2480" y="1811"/>
                </a:lnTo>
                <a:lnTo>
                  <a:pt x="2492" y="1820"/>
                </a:lnTo>
                <a:lnTo>
                  <a:pt x="2503" y="1830"/>
                </a:lnTo>
                <a:lnTo>
                  <a:pt x="2514" y="1841"/>
                </a:lnTo>
                <a:lnTo>
                  <a:pt x="2526" y="1851"/>
                </a:lnTo>
                <a:lnTo>
                  <a:pt x="2547" y="1873"/>
                </a:lnTo>
                <a:lnTo>
                  <a:pt x="2566" y="1896"/>
                </a:lnTo>
                <a:lnTo>
                  <a:pt x="2577" y="1908"/>
                </a:lnTo>
                <a:lnTo>
                  <a:pt x="2586" y="1919"/>
                </a:lnTo>
                <a:lnTo>
                  <a:pt x="2604" y="1944"/>
                </a:lnTo>
                <a:lnTo>
                  <a:pt x="2621" y="1969"/>
                </a:lnTo>
                <a:lnTo>
                  <a:pt x="2638" y="1996"/>
                </a:lnTo>
                <a:lnTo>
                  <a:pt x="2654" y="2022"/>
                </a:lnTo>
                <a:lnTo>
                  <a:pt x="2669" y="2049"/>
                </a:lnTo>
                <a:lnTo>
                  <a:pt x="2684" y="2077"/>
                </a:lnTo>
                <a:lnTo>
                  <a:pt x="2698" y="2105"/>
                </a:lnTo>
                <a:lnTo>
                  <a:pt x="2712" y="2134"/>
                </a:lnTo>
                <a:lnTo>
                  <a:pt x="2725" y="2163"/>
                </a:lnTo>
                <a:lnTo>
                  <a:pt x="2737" y="2193"/>
                </a:lnTo>
                <a:lnTo>
                  <a:pt x="2750" y="2221"/>
                </a:lnTo>
                <a:lnTo>
                  <a:pt x="2774" y="2281"/>
                </a:lnTo>
                <a:lnTo>
                  <a:pt x="2823" y="2400"/>
                </a:lnTo>
                <a:lnTo>
                  <a:pt x="2834" y="2423"/>
                </a:lnTo>
                <a:lnTo>
                  <a:pt x="2845" y="2446"/>
                </a:lnTo>
                <a:lnTo>
                  <a:pt x="2855" y="2468"/>
                </a:lnTo>
                <a:lnTo>
                  <a:pt x="2867" y="2489"/>
                </a:lnTo>
                <a:lnTo>
                  <a:pt x="2880" y="2509"/>
                </a:lnTo>
                <a:lnTo>
                  <a:pt x="2891" y="2530"/>
                </a:lnTo>
                <a:lnTo>
                  <a:pt x="2905" y="2550"/>
                </a:lnTo>
                <a:lnTo>
                  <a:pt x="2918" y="2569"/>
                </a:lnTo>
                <a:lnTo>
                  <a:pt x="2933" y="2587"/>
                </a:lnTo>
                <a:lnTo>
                  <a:pt x="2947" y="2605"/>
                </a:lnTo>
                <a:lnTo>
                  <a:pt x="2954" y="2614"/>
                </a:lnTo>
                <a:lnTo>
                  <a:pt x="2962" y="2622"/>
                </a:lnTo>
                <a:lnTo>
                  <a:pt x="2978" y="2639"/>
                </a:lnTo>
                <a:lnTo>
                  <a:pt x="2993" y="2656"/>
                </a:lnTo>
                <a:lnTo>
                  <a:pt x="3010" y="2671"/>
                </a:lnTo>
                <a:lnTo>
                  <a:pt x="3019" y="2680"/>
                </a:lnTo>
                <a:lnTo>
                  <a:pt x="3027" y="2687"/>
                </a:lnTo>
                <a:lnTo>
                  <a:pt x="3044" y="2702"/>
                </a:lnTo>
                <a:lnTo>
                  <a:pt x="3063" y="2716"/>
                </a:lnTo>
                <a:lnTo>
                  <a:pt x="3081" y="2730"/>
                </a:lnTo>
                <a:lnTo>
                  <a:pt x="3100" y="2742"/>
                </a:lnTo>
                <a:lnTo>
                  <a:pt x="3120" y="2755"/>
                </a:lnTo>
                <a:lnTo>
                  <a:pt x="3140" y="2768"/>
                </a:lnTo>
                <a:lnTo>
                  <a:pt x="3160" y="2780"/>
                </a:lnTo>
                <a:lnTo>
                  <a:pt x="3182" y="2791"/>
                </a:lnTo>
                <a:lnTo>
                  <a:pt x="3203" y="2802"/>
                </a:lnTo>
                <a:lnTo>
                  <a:pt x="3225" y="2811"/>
                </a:lnTo>
                <a:lnTo>
                  <a:pt x="3248" y="2822"/>
                </a:lnTo>
                <a:lnTo>
                  <a:pt x="3270" y="2832"/>
                </a:lnTo>
                <a:lnTo>
                  <a:pt x="3294" y="2840"/>
                </a:lnTo>
                <a:lnTo>
                  <a:pt x="3318" y="2849"/>
                </a:lnTo>
                <a:lnTo>
                  <a:pt x="3342" y="2857"/>
                </a:lnTo>
                <a:lnTo>
                  <a:pt x="3368" y="2865"/>
                </a:lnTo>
                <a:lnTo>
                  <a:pt x="3393" y="2872"/>
                </a:lnTo>
                <a:lnTo>
                  <a:pt x="3388" y="2875"/>
                </a:lnTo>
                <a:lnTo>
                  <a:pt x="3384" y="2877"/>
                </a:lnTo>
                <a:lnTo>
                  <a:pt x="3371" y="2884"/>
                </a:lnTo>
                <a:lnTo>
                  <a:pt x="3358" y="2889"/>
                </a:lnTo>
                <a:lnTo>
                  <a:pt x="3343" y="2894"/>
                </a:lnTo>
                <a:lnTo>
                  <a:pt x="3327" y="2900"/>
                </a:lnTo>
                <a:lnTo>
                  <a:pt x="3310" y="2905"/>
                </a:lnTo>
                <a:lnTo>
                  <a:pt x="3291" y="2910"/>
                </a:lnTo>
                <a:lnTo>
                  <a:pt x="3271" y="2915"/>
                </a:lnTo>
                <a:lnTo>
                  <a:pt x="3250" y="2920"/>
                </a:lnTo>
                <a:lnTo>
                  <a:pt x="3227" y="2923"/>
                </a:lnTo>
                <a:lnTo>
                  <a:pt x="3204" y="2927"/>
                </a:lnTo>
                <a:lnTo>
                  <a:pt x="3178" y="2930"/>
                </a:lnTo>
                <a:lnTo>
                  <a:pt x="3166" y="2932"/>
                </a:lnTo>
                <a:lnTo>
                  <a:pt x="3153" y="2933"/>
                </a:lnTo>
                <a:lnTo>
                  <a:pt x="3126" y="2935"/>
                </a:lnTo>
                <a:lnTo>
                  <a:pt x="3099" y="2936"/>
                </a:lnTo>
                <a:lnTo>
                  <a:pt x="3070" y="2936"/>
                </a:lnTo>
                <a:lnTo>
                  <a:pt x="3039" y="2936"/>
                </a:lnTo>
                <a:lnTo>
                  <a:pt x="3024" y="2935"/>
                </a:lnTo>
                <a:lnTo>
                  <a:pt x="3009" y="2934"/>
                </a:lnTo>
                <a:lnTo>
                  <a:pt x="2979" y="2932"/>
                </a:lnTo>
                <a:lnTo>
                  <a:pt x="2950" y="2928"/>
                </a:lnTo>
                <a:lnTo>
                  <a:pt x="2921" y="2924"/>
                </a:lnTo>
                <a:lnTo>
                  <a:pt x="2892" y="2919"/>
                </a:lnTo>
                <a:lnTo>
                  <a:pt x="2865" y="2912"/>
                </a:lnTo>
                <a:lnTo>
                  <a:pt x="2851" y="2908"/>
                </a:lnTo>
                <a:lnTo>
                  <a:pt x="2837" y="2905"/>
                </a:lnTo>
                <a:lnTo>
                  <a:pt x="2810" y="2896"/>
                </a:lnTo>
                <a:lnTo>
                  <a:pt x="2783" y="2888"/>
                </a:lnTo>
                <a:lnTo>
                  <a:pt x="2757" y="2878"/>
                </a:lnTo>
                <a:lnTo>
                  <a:pt x="2731" y="2868"/>
                </a:lnTo>
                <a:lnTo>
                  <a:pt x="2705" y="2856"/>
                </a:lnTo>
                <a:lnTo>
                  <a:pt x="2681" y="2844"/>
                </a:lnTo>
                <a:lnTo>
                  <a:pt x="2656" y="2831"/>
                </a:lnTo>
                <a:lnTo>
                  <a:pt x="2631" y="2818"/>
                </a:lnTo>
                <a:lnTo>
                  <a:pt x="2608" y="2803"/>
                </a:lnTo>
                <a:lnTo>
                  <a:pt x="2583" y="2788"/>
                </a:lnTo>
                <a:lnTo>
                  <a:pt x="2560" y="2772"/>
                </a:lnTo>
                <a:lnTo>
                  <a:pt x="2536" y="2756"/>
                </a:lnTo>
                <a:lnTo>
                  <a:pt x="2513" y="2738"/>
                </a:lnTo>
                <a:lnTo>
                  <a:pt x="2490" y="2721"/>
                </a:lnTo>
                <a:lnTo>
                  <a:pt x="2466" y="2703"/>
                </a:lnTo>
                <a:lnTo>
                  <a:pt x="2444" y="2684"/>
                </a:lnTo>
                <a:lnTo>
                  <a:pt x="2421" y="2664"/>
                </a:lnTo>
                <a:lnTo>
                  <a:pt x="2398" y="2644"/>
                </a:lnTo>
                <a:lnTo>
                  <a:pt x="2376" y="2623"/>
                </a:lnTo>
                <a:lnTo>
                  <a:pt x="2354" y="2602"/>
                </a:lnTo>
                <a:lnTo>
                  <a:pt x="2331" y="2581"/>
                </a:lnTo>
                <a:lnTo>
                  <a:pt x="2309" y="2558"/>
                </a:lnTo>
                <a:lnTo>
                  <a:pt x="2263" y="2514"/>
                </a:lnTo>
                <a:lnTo>
                  <a:pt x="2224" y="2473"/>
                </a:lnTo>
                <a:lnTo>
                  <a:pt x="2204" y="2453"/>
                </a:lnTo>
                <a:lnTo>
                  <a:pt x="2183" y="2433"/>
                </a:lnTo>
                <a:lnTo>
                  <a:pt x="2162" y="2413"/>
                </a:lnTo>
                <a:lnTo>
                  <a:pt x="2142" y="2394"/>
                </a:lnTo>
                <a:lnTo>
                  <a:pt x="2121" y="2374"/>
                </a:lnTo>
                <a:lnTo>
                  <a:pt x="2099" y="2355"/>
                </a:lnTo>
                <a:lnTo>
                  <a:pt x="2077" y="2337"/>
                </a:lnTo>
                <a:lnTo>
                  <a:pt x="2055" y="2319"/>
                </a:lnTo>
                <a:lnTo>
                  <a:pt x="2033" y="2301"/>
                </a:lnTo>
                <a:lnTo>
                  <a:pt x="2009" y="2284"/>
                </a:lnTo>
                <a:lnTo>
                  <a:pt x="1986" y="2267"/>
                </a:lnTo>
                <a:lnTo>
                  <a:pt x="1962" y="2251"/>
                </a:lnTo>
                <a:lnTo>
                  <a:pt x="1938" y="2235"/>
                </a:lnTo>
                <a:lnTo>
                  <a:pt x="1912" y="2220"/>
                </a:lnTo>
                <a:lnTo>
                  <a:pt x="1887" y="2206"/>
                </a:lnTo>
                <a:lnTo>
                  <a:pt x="1861" y="2193"/>
                </a:lnTo>
                <a:lnTo>
                  <a:pt x="1835" y="2179"/>
                </a:lnTo>
                <a:lnTo>
                  <a:pt x="1807" y="2167"/>
                </a:lnTo>
                <a:lnTo>
                  <a:pt x="1780" y="2155"/>
                </a:lnTo>
                <a:lnTo>
                  <a:pt x="1751" y="2145"/>
                </a:lnTo>
                <a:lnTo>
                  <a:pt x="1721" y="2135"/>
                </a:lnTo>
                <a:lnTo>
                  <a:pt x="1691" y="2126"/>
                </a:lnTo>
                <a:lnTo>
                  <a:pt x="1676" y="2121"/>
                </a:lnTo>
                <a:lnTo>
                  <a:pt x="1660" y="2118"/>
                </a:lnTo>
                <a:lnTo>
                  <a:pt x="1630" y="2111"/>
                </a:lnTo>
                <a:lnTo>
                  <a:pt x="1598" y="2104"/>
                </a:lnTo>
                <a:lnTo>
                  <a:pt x="1565" y="2100"/>
                </a:lnTo>
                <a:lnTo>
                  <a:pt x="1548" y="2098"/>
                </a:lnTo>
                <a:lnTo>
                  <a:pt x="1531" y="2096"/>
                </a:lnTo>
                <a:lnTo>
                  <a:pt x="1496" y="2093"/>
                </a:lnTo>
                <a:lnTo>
                  <a:pt x="1461" y="2091"/>
                </a:lnTo>
                <a:lnTo>
                  <a:pt x="1423" y="2091"/>
                </a:lnTo>
                <a:lnTo>
                  <a:pt x="1405" y="2091"/>
                </a:lnTo>
                <a:lnTo>
                  <a:pt x="1388" y="2092"/>
                </a:lnTo>
                <a:lnTo>
                  <a:pt x="1370" y="2092"/>
                </a:lnTo>
                <a:lnTo>
                  <a:pt x="1353" y="2093"/>
                </a:lnTo>
                <a:lnTo>
                  <a:pt x="1336" y="2095"/>
                </a:lnTo>
                <a:lnTo>
                  <a:pt x="1320" y="2096"/>
                </a:lnTo>
                <a:lnTo>
                  <a:pt x="1287" y="2100"/>
                </a:lnTo>
                <a:lnTo>
                  <a:pt x="1256" y="2105"/>
                </a:lnTo>
                <a:lnTo>
                  <a:pt x="1228" y="2112"/>
                </a:lnTo>
                <a:lnTo>
                  <a:pt x="1200" y="2118"/>
                </a:lnTo>
                <a:lnTo>
                  <a:pt x="1174" y="2126"/>
                </a:lnTo>
                <a:lnTo>
                  <a:pt x="1149" y="2133"/>
                </a:lnTo>
                <a:lnTo>
                  <a:pt x="1126" y="2140"/>
                </a:lnTo>
                <a:lnTo>
                  <a:pt x="1104" y="2149"/>
                </a:lnTo>
                <a:lnTo>
                  <a:pt x="1086" y="2156"/>
                </a:lnTo>
                <a:lnTo>
                  <a:pt x="1068" y="2165"/>
                </a:lnTo>
                <a:lnTo>
                  <a:pt x="1053" y="2172"/>
                </a:lnTo>
                <a:lnTo>
                  <a:pt x="1041" y="2180"/>
                </a:lnTo>
                <a:lnTo>
                  <a:pt x="1030" y="2186"/>
                </a:lnTo>
                <a:lnTo>
                  <a:pt x="1050" y="2190"/>
                </a:lnTo>
                <a:lnTo>
                  <a:pt x="1072" y="2194"/>
                </a:lnTo>
                <a:lnTo>
                  <a:pt x="1093" y="2199"/>
                </a:lnTo>
                <a:lnTo>
                  <a:pt x="1115" y="2203"/>
                </a:lnTo>
                <a:lnTo>
                  <a:pt x="1160" y="2216"/>
                </a:lnTo>
                <a:lnTo>
                  <a:pt x="1182" y="2222"/>
                </a:lnTo>
                <a:lnTo>
                  <a:pt x="1205" y="2230"/>
                </a:lnTo>
                <a:lnTo>
                  <a:pt x="1228" y="2238"/>
                </a:lnTo>
                <a:lnTo>
                  <a:pt x="1250" y="2247"/>
                </a:lnTo>
                <a:lnTo>
                  <a:pt x="1272" y="2255"/>
                </a:lnTo>
                <a:lnTo>
                  <a:pt x="1295" y="2265"/>
                </a:lnTo>
                <a:lnTo>
                  <a:pt x="1316" y="2276"/>
                </a:lnTo>
                <a:lnTo>
                  <a:pt x="1337" y="2286"/>
                </a:lnTo>
                <a:lnTo>
                  <a:pt x="1359" y="2298"/>
                </a:lnTo>
                <a:lnTo>
                  <a:pt x="1379" y="2310"/>
                </a:lnTo>
                <a:lnTo>
                  <a:pt x="1399" y="2322"/>
                </a:lnTo>
                <a:lnTo>
                  <a:pt x="1418" y="2335"/>
                </a:lnTo>
                <a:lnTo>
                  <a:pt x="1436" y="2349"/>
                </a:lnTo>
                <a:lnTo>
                  <a:pt x="1453" y="2363"/>
                </a:lnTo>
                <a:lnTo>
                  <a:pt x="1470" y="2378"/>
                </a:lnTo>
                <a:lnTo>
                  <a:pt x="1485" y="2392"/>
                </a:lnTo>
                <a:lnTo>
                  <a:pt x="1500" y="2408"/>
                </a:lnTo>
                <a:lnTo>
                  <a:pt x="1506" y="2417"/>
                </a:lnTo>
                <a:lnTo>
                  <a:pt x="1513" y="2425"/>
                </a:lnTo>
                <a:lnTo>
                  <a:pt x="1524" y="2442"/>
                </a:lnTo>
                <a:lnTo>
                  <a:pt x="1535" y="2461"/>
                </a:lnTo>
                <a:lnTo>
                  <a:pt x="1539" y="2469"/>
                </a:lnTo>
                <a:lnTo>
                  <a:pt x="1545" y="2479"/>
                </a:lnTo>
                <a:lnTo>
                  <a:pt x="1548" y="2488"/>
                </a:lnTo>
                <a:lnTo>
                  <a:pt x="1552" y="2498"/>
                </a:lnTo>
                <a:lnTo>
                  <a:pt x="1555" y="2507"/>
                </a:lnTo>
                <a:lnTo>
                  <a:pt x="1557" y="2517"/>
                </a:lnTo>
                <a:lnTo>
                  <a:pt x="1561" y="2526"/>
                </a:lnTo>
                <a:lnTo>
                  <a:pt x="1563" y="2537"/>
                </a:lnTo>
                <a:lnTo>
                  <a:pt x="1564" y="2547"/>
                </a:lnTo>
                <a:lnTo>
                  <a:pt x="1565" y="2557"/>
                </a:lnTo>
                <a:lnTo>
                  <a:pt x="1566" y="2568"/>
                </a:lnTo>
                <a:lnTo>
                  <a:pt x="1566" y="2579"/>
                </a:lnTo>
                <a:lnTo>
                  <a:pt x="1565" y="2597"/>
                </a:lnTo>
                <a:lnTo>
                  <a:pt x="1564" y="2614"/>
                </a:lnTo>
                <a:lnTo>
                  <a:pt x="1561" y="2631"/>
                </a:lnTo>
                <a:lnTo>
                  <a:pt x="1556" y="2646"/>
                </a:lnTo>
                <a:lnTo>
                  <a:pt x="1554" y="2653"/>
                </a:lnTo>
                <a:lnTo>
                  <a:pt x="1551" y="2660"/>
                </a:lnTo>
                <a:lnTo>
                  <a:pt x="1548" y="2668"/>
                </a:lnTo>
                <a:lnTo>
                  <a:pt x="1545" y="2675"/>
                </a:lnTo>
                <a:lnTo>
                  <a:pt x="1537" y="2688"/>
                </a:lnTo>
                <a:lnTo>
                  <a:pt x="1530" y="2701"/>
                </a:lnTo>
                <a:lnTo>
                  <a:pt x="1520" y="2711"/>
                </a:lnTo>
                <a:lnTo>
                  <a:pt x="1516" y="2717"/>
                </a:lnTo>
                <a:lnTo>
                  <a:pt x="1511" y="2722"/>
                </a:lnTo>
                <a:lnTo>
                  <a:pt x="1500" y="2732"/>
                </a:lnTo>
                <a:lnTo>
                  <a:pt x="1488" y="2740"/>
                </a:lnTo>
                <a:lnTo>
                  <a:pt x="1475" y="2748"/>
                </a:lnTo>
                <a:lnTo>
                  <a:pt x="1463" y="2754"/>
                </a:lnTo>
                <a:lnTo>
                  <a:pt x="1450" y="2759"/>
                </a:lnTo>
                <a:lnTo>
                  <a:pt x="1435" y="2764"/>
                </a:lnTo>
                <a:lnTo>
                  <a:pt x="1429" y="2766"/>
                </a:lnTo>
                <a:lnTo>
                  <a:pt x="1421" y="2767"/>
                </a:lnTo>
                <a:lnTo>
                  <a:pt x="1406" y="2769"/>
                </a:lnTo>
                <a:lnTo>
                  <a:pt x="1390" y="2770"/>
                </a:lnTo>
                <a:lnTo>
                  <a:pt x="1374" y="2769"/>
                </a:lnTo>
                <a:lnTo>
                  <a:pt x="1359" y="2768"/>
                </a:lnTo>
                <a:lnTo>
                  <a:pt x="1350" y="2767"/>
                </a:lnTo>
                <a:lnTo>
                  <a:pt x="1342" y="2765"/>
                </a:lnTo>
                <a:lnTo>
                  <a:pt x="1334" y="2762"/>
                </a:lnTo>
                <a:lnTo>
                  <a:pt x="1326" y="2760"/>
                </a:lnTo>
                <a:lnTo>
                  <a:pt x="1309" y="2755"/>
                </a:lnTo>
                <a:lnTo>
                  <a:pt x="1292" y="2749"/>
                </a:lnTo>
                <a:lnTo>
                  <a:pt x="1275" y="2740"/>
                </a:lnTo>
                <a:lnTo>
                  <a:pt x="1258" y="2731"/>
                </a:lnTo>
                <a:lnTo>
                  <a:pt x="1239" y="2720"/>
                </a:lnTo>
                <a:lnTo>
                  <a:pt x="1222" y="2707"/>
                </a:lnTo>
                <a:lnTo>
                  <a:pt x="1205" y="2693"/>
                </a:lnTo>
                <a:lnTo>
                  <a:pt x="1197" y="2686"/>
                </a:lnTo>
                <a:lnTo>
                  <a:pt x="1188" y="2678"/>
                </a:lnTo>
                <a:lnTo>
                  <a:pt x="1173" y="2661"/>
                </a:lnTo>
                <a:lnTo>
                  <a:pt x="1153" y="2642"/>
                </a:lnTo>
                <a:lnTo>
                  <a:pt x="1134" y="2623"/>
                </a:lnTo>
                <a:lnTo>
                  <a:pt x="1114" y="2604"/>
                </a:lnTo>
                <a:lnTo>
                  <a:pt x="1095" y="2586"/>
                </a:lnTo>
                <a:lnTo>
                  <a:pt x="1074" y="2568"/>
                </a:lnTo>
                <a:lnTo>
                  <a:pt x="1052" y="2551"/>
                </a:lnTo>
                <a:lnTo>
                  <a:pt x="1031" y="2533"/>
                </a:lnTo>
                <a:lnTo>
                  <a:pt x="1010" y="2517"/>
                </a:lnTo>
                <a:lnTo>
                  <a:pt x="988" y="2500"/>
                </a:lnTo>
                <a:lnTo>
                  <a:pt x="965" y="2484"/>
                </a:lnTo>
                <a:lnTo>
                  <a:pt x="942" y="2469"/>
                </a:lnTo>
                <a:lnTo>
                  <a:pt x="918" y="2454"/>
                </a:lnTo>
                <a:lnTo>
                  <a:pt x="895" y="2440"/>
                </a:lnTo>
                <a:lnTo>
                  <a:pt x="871" y="2427"/>
                </a:lnTo>
                <a:lnTo>
                  <a:pt x="846" y="2413"/>
                </a:lnTo>
                <a:lnTo>
                  <a:pt x="821" y="2400"/>
                </a:lnTo>
                <a:lnTo>
                  <a:pt x="796" y="2388"/>
                </a:lnTo>
                <a:lnTo>
                  <a:pt x="771" y="2378"/>
                </a:lnTo>
                <a:lnTo>
                  <a:pt x="744" y="2366"/>
                </a:lnTo>
                <a:lnTo>
                  <a:pt x="719" y="2356"/>
                </a:lnTo>
                <a:lnTo>
                  <a:pt x="692" y="2347"/>
                </a:lnTo>
                <a:lnTo>
                  <a:pt x="664" y="2338"/>
                </a:lnTo>
                <a:lnTo>
                  <a:pt x="638" y="2331"/>
                </a:lnTo>
                <a:lnTo>
                  <a:pt x="610" y="2323"/>
                </a:lnTo>
                <a:lnTo>
                  <a:pt x="583" y="2317"/>
                </a:lnTo>
                <a:lnTo>
                  <a:pt x="569" y="2314"/>
                </a:lnTo>
                <a:lnTo>
                  <a:pt x="554" y="2312"/>
                </a:lnTo>
                <a:lnTo>
                  <a:pt x="540" y="2308"/>
                </a:lnTo>
                <a:lnTo>
                  <a:pt x="526" y="2306"/>
                </a:lnTo>
                <a:lnTo>
                  <a:pt x="497" y="2303"/>
                </a:lnTo>
                <a:lnTo>
                  <a:pt x="469" y="2300"/>
                </a:lnTo>
                <a:lnTo>
                  <a:pt x="439" y="2297"/>
                </a:lnTo>
                <a:lnTo>
                  <a:pt x="410" y="2296"/>
                </a:lnTo>
                <a:lnTo>
                  <a:pt x="381" y="2296"/>
                </a:lnTo>
                <a:lnTo>
                  <a:pt x="351" y="2296"/>
                </a:lnTo>
                <a:lnTo>
                  <a:pt x="322" y="2298"/>
                </a:lnTo>
                <a:lnTo>
                  <a:pt x="292" y="2300"/>
                </a:lnTo>
                <a:lnTo>
                  <a:pt x="264" y="2304"/>
                </a:lnTo>
                <a:lnTo>
                  <a:pt x="250" y="2306"/>
                </a:lnTo>
                <a:lnTo>
                  <a:pt x="236" y="2310"/>
                </a:lnTo>
                <a:lnTo>
                  <a:pt x="208" y="2315"/>
                </a:lnTo>
                <a:lnTo>
                  <a:pt x="182" y="2321"/>
                </a:lnTo>
                <a:lnTo>
                  <a:pt x="156" y="2329"/>
                </a:lnTo>
                <a:lnTo>
                  <a:pt x="132" y="2336"/>
                </a:lnTo>
                <a:lnTo>
                  <a:pt x="108" y="2346"/>
                </a:lnTo>
                <a:lnTo>
                  <a:pt x="97" y="2350"/>
                </a:lnTo>
                <a:lnTo>
                  <a:pt x="86" y="2355"/>
                </a:lnTo>
                <a:lnTo>
                  <a:pt x="66" y="2365"/>
                </a:lnTo>
                <a:lnTo>
                  <a:pt x="47" y="2375"/>
                </a:lnTo>
                <a:lnTo>
                  <a:pt x="29" y="2387"/>
                </a:lnTo>
                <a:lnTo>
                  <a:pt x="21" y="2392"/>
                </a:lnTo>
                <a:lnTo>
                  <a:pt x="14" y="2398"/>
                </a:lnTo>
                <a:lnTo>
                  <a:pt x="0" y="2411"/>
                </a:lnTo>
                <a:lnTo>
                  <a:pt x="35" y="2415"/>
                </a:lnTo>
                <a:lnTo>
                  <a:pt x="69" y="2421"/>
                </a:lnTo>
                <a:lnTo>
                  <a:pt x="102" y="2428"/>
                </a:lnTo>
                <a:lnTo>
                  <a:pt x="134" y="2436"/>
                </a:lnTo>
                <a:lnTo>
                  <a:pt x="150" y="2440"/>
                </a:lnTo>
                <a:lnTo>
                  <a:pt x="166" y="2446"/>
                </a:lnTo>
                <a:lnTo>
                  <a:pt x="197" y="2456"/>
                </a:lnTo>
                <a:lnTo>
                  <a:pt x="212" y="2462"/>
                </a:lnTo>
                <a:lnTo>
                  <a:pt x="226" y="2468"/>
                </a:lnTo>
                <a:lnTo>
                  <a:pt x="241" y="2474"/>
                </a:lnTo>
                <a:lnTo>
                  <a:pt x="256" y="2482"/>
                </a:lnTo>
                <a:lnTo>
                  <a:pt x="270" y="2488"/>
                </a:lnTo>
                <a:lnTo>
                  <a:pt x="285" y="2496"/>
                </a:lnTo>
                <a:lnTo>
                  <a:pt x="299" y="2504"/>
                </a:lnTo>
                <a:lnTo>
                  <a:pt x="313" y="2512"/>
                </a:lnTo>
                <a:lnTo>
                  <a:pt x="326" y="2520"/>
                </a:lnTo>
                <a:lnTo>
                  <a:pt x="340" y="2530"/>
                </a:lnTo>
                <a:lnTo>
                  <a:pt x="354" y="2538"/>
                </a:lnTo>
                <a:lnTo>
                  <a:pt x="367" y="2548"/>
                </a:lnTo>
                <a:lnTo>
                  <a:pt x="393" y="2568"/>
                </a:lnTo>
                <a:lnTo>
                  <a:pt x="419" y="2589"/>
                </a:lnTo>
                <a:lnTo>
                  <a:pt x="432" y="2601"/>
                </a:lnTo>
                <a:lnTo>
                  <a:pt x="444" y="2612"/>
                </a:lnTo>
                <a:lnTo>
                  <a:pt x="457" y="2624"/>
                </a:lnTo>
                <a:lnTo>
                  <a:pt x="470" y="2636"/>
                </a:lnTo>
                <a:lnTo>
                  <a:pt x="482" y="2649"/>
                </a:lnTo>
                <a:lnTo>
                  <a:pt x="494" y="2661"/>
                </a:lnTo>
                <a:lnTo>
                  <a:pt x="518" y="2689"/>
                </a:lnTo>
                <a:lnTo>
                  <a:pt x="530" y="2703"/>
                </a:lnTo>
                <a:lnTo>
                  <a:pt x="542" y="2718"/>
                </a:lnTo>
                <a:lnTo>
                  <a:pt x="566" y="2748"/>
                </a:lnTo>
                <a:lnTo>
                  <a:pt x="589" y="2780"/>
                </a:lnTo>
                <a:lnTo>
                  <a:pt x="611" y="2812"/>
                </a:lnTo>
                <a:lnTo>
                  <a:pt x="634" y="2848"/>
                </a:lnTo>
                <a:lnTo>
                  <a:pt x="656" y="2884"/>
                </a:lnTo>
                <a:lnTo>
                  <a:pt x="678" y="2922"/>
                </a:lnTo>
                <a:lnTo>
                  <a:pt x="701" y="2961"/>
                </a:lnTo>
                <a:lnTo>
                  <a:pt x="723" y="3003"/>
                </a:lnTo>
                <a:lnTo>
                  <a:pt x="744" y="3045"/>
                </a:lnTo>
                <a:lnTo>
                  <a:pt x="766" y="3090"/>
                </a:lnTo>
                <a:lnTo>
                  <a:pt x="788" y="3136"/>
                </a:lnTo>
                <a:lnTo>
                  <a:pt x="810" y="3184"/>
                </a:lnTo>
                <a:lnTo>
                  <a:pt x="831" y="3234"/>
                </a:lnTo>
                <a:lnTo>
                  <a:pt x="857" y="3290"/>
                </a:lnTo>
                <a:lnTo>
                  <a:pt x="871" y="3319"/>
                </a:lnTo>
                <a:lnTo>
                  <a:pt x="883" y="3346"/>
                </a:lnTo>
                <a:lnTo>
                  <a:pt x="898" y="3374"/>
                </a:lnTo>
                <a:lnTo>
                  <a:pt x="913" y="3402"/>
                </a:lnTo>
                <a:lnTo>
                  <a:pt x="928" y="3428"/>
                </a:lnTo>
                <a:lnTo>
                  <a:pt x="944" y="3455"/>
                </a:lnTo>
                <a:lnTo>
                  <a:pt x="961" y="3480"/>
                </a:lnTo>
                <a:lnTo>
                  <a:pt x="978" y="3506"/>
                </a:lnTo>
                <a:lnTo>
                  <a:pt x="996" y="3530"/>
                </a:lnTo>
                <a:lnTo>
                  <a:pt x="1015" y="3555"/>
                </a:lnTo>
                <a:lnTo>
                  <a:pt x="1034" y="3578"/>
                </a:lnTo>
                <a:lnTo>
                  <a:pt x="1056" y="3600"/>
                </a:lnTo>
                <a:lnTo>
                  <a:pt x="1066" y="3612"/>
                </a:lnTo>
                <a:lnTo>
                  <a:pt x="1077" y="3623"/>
                </a:lnTo>
                <a:lnTo>
                  <a:pt x="1099" y="3644"/>
                </a:lnTo>
                <a:lnTo>
                  <a:pt x="1123" y="3664"/>
                </a:lnTo>
                <a:lnTo>
                  <a:pt x="1147" y="3683"/>
                </a:lnTo>
                <a:lnTo>
                  <a:pt x="1160" y="3693"/>
                </a:lnTo>
                <a:lnTo>
                  <a:pt x="1173" y="3701"/>
                </a:lnTo>
                <a:lnTo>
                  <a:pt x="1199" y="3719"/>
                </a:lnTo>
                <a:lnTo>
                  <a:pt x="1213" y="3728"/>
                </a:lnTo>
                <a:lnTo>
                  <a:pt x="1227" y="3735"/>
                </a:lnTo>
                <a:lnTo>
                  <a:pt x="1241" y="3743"/>
                </a:lnTo>
                <a:lnTo>
                  <a:pt x="1255" y="3750"/>
                </a:lnTo>
                <a:lnTo>
                  <a:pt x="1286" y="3764"/>
                </a:lnTo>
                <a:lnTo>
                  <a:pt x="1301" y="3772"/>
                </a:lnTo>
                <a:lnTo>
                  <a:pt x="1317" y="3778"/>
                </a:lnTo>
                <a:lnTo>
                  <a:pt x="1334" y="3783"/>
                </a:lnTo>
                <a:lnTo>
                  <a:pt x="1350" y="3789"/>
                </a:lnTo>
                <a:lnTo>
                  <a:pt x="1367" y="3794"/>
                </a:lnTo>
                <a:lnTo>
                  <a:pt x="1385" y="3799"/>
                </a:lnTo>
                <a:lnTo>
                  <a:pt x="1402" y="3803"/>
                </a:lnTo>
                <a:lnTo>
                  <a:pt x="1420" y="3808"/>
                </a:lnTo>
                <a:lnTo>
                  <a:pt x="1438" y="3812"/>
                </a:lnTo>
                <a:lnTo>
                  <a:pt x="1457" y="3815"/>
                </a:lnTo>
                <a:lnTo>
                  <a:pt x="1496" y="3822"/>
                </a:lnTo>
                <a:lnTo>
                  <a:pt x="1516" y="3824"/>
                </a:lnTo>
                <a:lnTo>
                  <a:pt x="1536" y="3826"/>
                </a:lnTo>
                <a:lnTo>
                  <a:pt x="1556" y="3828"/>
                </a:lnTo>
                <a:lnTo>
                  <a:pt x="1578" y="3829"/>
                </a:lnTo>
                <a:lnTo>
                  <a:pt x="1599" y="3830"/>
                </a:lnTo>
                <a:lnTo>
                  <a:pt x="1621" y="3830"/>
                </a:lnTo>
                <a:lnTo>
                  <a:pt x="1641" y="3830"/>
                </a:lnTo>
                <a:lnTo>
                  <a:pt x="1663" y="3830"/>
                </a:lnTo>
                <a:lnTo>
                  <a:pt x="1684" y="3828"/>
                </a:lnTo>
                <a:lnTo>
                  <a:pt x="1705" y="3827"/>
                </a:lnTo>
                <a:lnTo>
                  <a:pt x="1750" y="3823"/>
                </a:lnTo>
                <a:lnTo>
                  <a:pt x="1795" y="3818"/>
                </a:lnTo>
                <a:lnTo>
                  <a:pt x="1842" y="3813"/>
                </a:lnTo>
                <a:lnTo>
                  <a:pt x="1889" y="3809"/>
                </a:lnTo>
                <a:lnTo>
                  <a:pt x="1936" y="3806"/>
                </a:lnTo>
                <a:lnTo>
                  <a:pt x="1984" y="3802"/>
                </a:lnTo>
                <a:lnTo>
                  <a:pt x="2007" y="3802"/>
                </a:lnTo>
                <a:lnTo>
                  <a:pt x="2030" y="3802"/>
                </a:lnTo>
                <a:lnTo>
                  <a:pt x="2053" y="3803"/>
                </a:lnTo>
                <a:lnTo>
                  <a:pt x="2076" y="3804"/>
                </a:lnTo>
                <a:lnTo>
                  <a:pt x="2098" y="3807"/>
                </a:lnTo>
                <a:lnTo>
                  <a:pt x="2121" y="3810"/>
                </a:lnTo>
                <a:lnTo>
                  <a:pt x="2143" y="3814"/>
                </a:lnTo>
                <a:lnTo>
                  <a:pt x="2164" y="3819"/>
                </a:lnTo>
                <a:lnTo>
                  <a:pt x="2175" y="3822"/>
                </a:lnTo>
                <a:lnTo>
                  <a:pt x="2186" y="3825"/>
                </a:lnTo>
                <a:lnTo>
                  <a:pt x="2207" y="3832"/>
                </a:lnTo>
                <a:lnTo>
                  <a:pt x="2227" y="3841"/>
                </a:lnTo>
                <a:lnTo>
                  <a:pt x="2237" y="3845"/>
                </a:lnTo>
                <a:lnTo>
                  <a:pt x="2246" y="3850"/>
                </a:lnTo>
                <a:lnTo>
                  <a:pt x="2256" y="3856"/>
                </a:lnTo>
                <a:lnTo>
                  <a:pt x="2265" y="3861"/>
                </a:lnTo>
                <a:lnTo>
                  <a:pt x="2283" y="3874"/>
                </a:lnTo>
                <a:lnTo>
                  <a:pt x="2293" y="3880"/>
                </a:lnTo>
                <a:lnTo>
                  <a:pt x="2301" y="3887"/>
                </a:lnTo>
                <a:lnTo>
                  <a:pt x="2310" y="3895"/>
                </a:lnTo>
                <a:lnTo>
                  <a:pt x="2318" y="3902"/>
                </a:lnTo>
                <a:lnTo>
                  <a:pt x="2327" y="3910"/>
                </a:lnTo>
                <a:lnTo>
                  <a:pt x="2334" y="3917"/>
                </a:lnTo>
                <a:lnTo>
                  <a:pt x="2341" y="3926"/>
                </a:lnTo>
                <a:lnTo>
                  <a:pt x="2348" y="3933"/>
                </a:lnTo>
                <a:lnTo>
                  <a:pt x="2361" y="3949"/>
                </a:lnTo>
                <a:lnTo>
                  <a:pt x="2373" y="3965"/>
                </a:lnTo>
                <a:lnTo>
                  <a:pt x="2383" y="3982"/>
                </a:lnTo>
                <a:lnTo>
                  <a:pt x="2393" y="3998"/>
                </a:lnTo>
                <a:lnTo>
                  <a:pt x="2401" y="4015"/>
                </a:lnTo>
                <a:lnTo>
                  <a:pt x="2409" y="4032"/>
                </a:lnTo>
                <a:lnTo>
                  <a:pt x="2416" y="4049"/>
                </a:lnTo>
                <a:lnTo>
                  <a:pt x="2422" y="4066"/>
                </a:lnTo>
                <a:lnTo>
                  <a:pt x="2428" y="4084"/>
                </a:lnTo>
                <a:lnTo>
                  <a:pt x="2432" y="4101"/>
                </a:lnTo>
                <a:lnTo>
                  <a:pt x="2438" y="4119"/>
                </a:lnTo>
                <a:lnTo>
                  <a:pt x="2441" y="4137"/>
                </a:lnTo>
                <a:lnTo>
                  <a:pt x="2448" y="4172"/>
                </a:lnTo>
                <a:lnTo>
                  <a:pt x="2453" y="4209"/>
                </a:lnTo>
                <a:lnTo>
                  <a:pt x="2459" y="4244"/>
                </a:lnTo>
                <a:lnTo>
                  <a:pt x="2464" y="4280"/>
                </a:lnTo>
                <a:lnTo>
                  <a:pt x="2469" y="4315"/>
                </a:lnTo>
                <a:lnTo>
                  <a:pt x="2477" y="4350"/>
                </a:lnTo>
                <a:lnTo>
                  <a:pt x="2481" y="4367"/>
                </a:lnTo>
                <a:lnTo>
                  <a:pt x="2485" y="4384"/>
                </a:lnTo>
                <a:lnTo>
                  <a:pt x="2490" y="4401"/>
                </a:lnTo>
                <a:lnTo>
                  <a:pt x="2495" y="4417"/>
                </a:lnTo>
                <a:lnTo>
                  <a:pt x="2501" y="4434"/>
                </a:lnTo>
                <a:lnTo>
                  <a:pt x="2509" y="4450"/>
                </a:lnTo>
                <a:lnTo>
                  <a:pt x="2518" y="4470"/>
                </a:lnTo>
                <a:lnTo>
                  <a:pt x="2528" y="4489"/>
                </a:lnTo>
                <a:lnTo>
                  <a:pt x="2538" y="4508"/>
                </a:lnTo>
                <a:lnTo>
                  <a:pt x="2550" y="4526"/>
                </a:lnTo>
                <a:lnTo>
                  <a:pt x="2562" y="4545"/>
                </a:lnTo>
                <a:lnTo>
                  <a:pt x="2575" y="4562"/>
                </a:lnTo>
                <a:lnTo>
                  <a:pt x="2588" y="4577"/>
                </a:lnTo>
                <a:lnTo>
                  <a:pt x="2602" y="4593"/>
                </a:lnTo>
                <a:lnTo>
                  <a:pt x="2617" y="4608"/>
                </a:lnTo>
                <a:lnTo>
                  <a:pt x="2633" y="4623"/>
                </a:lnTo>
                <a:lnTo>
                  <a:pt x="2649" y="4637"/>
                </a:lnTo>
                <a:lnTo>
                  <a:pt x="2667" y="4651"/>
                </a:lnTo>
                <a:lnTo>
                  <a:pt x="2684" y="4664"/>
                </a:lnTo>
                <a:lnTo>
                  <a:pt x="2703" y="4676"/>
                </a:lnTo>
                <a:lnTo>
                  <a:pt x="2723" y="4688"/>
                </a:lnTo>
                <a:lnTo>
                  <a:pt x="2744" y="4699"/>
                </a:lnTo>
                <a:lnTo>
                  <a:pt x="2765" y="4709"/>
                </a:lnTo>
                <a:lnTo>
                  <a:pt x="2787" y="4719"/>
                </a:lnTo>
                <a:lnTo>
                  <a:pt x="2811" y="4728"/>
                </a:lnTo>
                <a:lnTo>
                  <a:pt x="2835" y="4737"/>
                </a:lnTo>
                <a:lnTo>
                  <a:pt x="2860" y="4745"/>
                </a:lnTo>
                <a:lnTo>
                  <a:pt x="2886" y="4753"/>
                </a:lnTo>
                <a:lnTo>
                  <a:pt x="2913" y="4760"/>
                </a:lnTo>
                <a:lnTo>
                  <a:pt x="2941" y="4767"/>
                </a:lnTo>
                <a:lnTo>
                  <a:pt x="2970" y="4773"/>
                </a:lnTo>
                <a:lnTo>
                  <a:pt x="3000" y="4778"/>
                </a:lnTo>
                <a:lnTo>
                  <a:pt x="3015" y="4781"/>
                </a:lnTo>
                <a:lnTo>
                  <a:pt x="3031" y="4784"/>
                </a:lnTo>
                <a:lnTo>
                  <a:pt x="3063" y="4788"/>
                </a:lnTo>
                <a:lnTo>
                  <a:pt x="3097" y="4791"/>
                </a:lnTo>
                <a:lnTo>
                  <a:pt x="3114" y="4793"/>
                </a:lnTo>
                <a:lnTo>
                  <a:pt x="3131" y="4794"/>
                </a:lnTo>
                <a:lnTo>
                  <a:pt x="3166" y="4798"/>
                </a:lnTo>
                <a:lnTo>
                  <a:pt x="3202" y="4800"/>
                </a:lnTo>
                <a:lnTo>
                  <a:pt x="3186" y="4812"/>
                </a:lnTo>
                <a:lnTo>
                  <a:pt x="3170" y="4824"/>
                </a:lnTo>
                <a:lnTo>
                  <a:pt x="3153" y="4836"/>
                </a:lnTo>
                <a:lnTo>
                  <a:pt x="3136" y="4846"/>
                </a:lnTo>
                <a:lnTo>
                  <a:pt x="3118" y="4856"/>
                </a:lnTo>
                <a:lnTo>
                  <a:pt x="3099" y="4866"/>
                </a:lnTo>
                <a:lnTo>
                  <a:pt x="3080" y="4874"/>
                </a:lnTo>
                <a:lnTo>
                  <a:pt x="3059" y="4883"/>
                </a:lnTo>
                <a:lnTo>
                  <a:pt x="3039" y="4890"/>
                </a:lnTo>
                <a:lnTo>
                  <a:pt x="3019" y="4898"/>
                </a:lnTo>
                <a:lnTo>
                  <a:pt x="2998" y="4904"/>
                </a:lnTo>
                <a:lnTo>
                  <a:pt x="2976" y="4909"/>
                </a:lnTo>
                <a:lnTo>
                  <a:pt x="2954" y="4916"/>
                </a:lnTo>
                <a:lnTo>
                  <a:pt x="2932" y="4920"/>
                </a:lnTo>
                <a:lnTo>
                  <a:pt x="2909" y="4924"/>
                </a:lnTo>
                <a:lnTo>
                  <a:pt x="2886" y="4928"/>
                </a:lnTo>
                <a:lnTo>
                  <a:pt x="2863" y="4932"/>
                </a:lnTo>
                <a:lnTo>
                  <a:pt x="2839" y="4934"/>
                </a:lnTo>
                <a:lnTo>
                  <a:pt x="2816" y="4936"/>
                </a:lnTo>
                <a:lnTo>
                  <a:pt x="2791" y="4938"/>
                </a:lnTo>
                <a:lnTo>
                  <a:pt x="2767" y="4939"/>
                </a:lnTo>
                <a:lnTo>
                  <a:pt x="2743" y="4940"/>
                </a:lnTo>
                <a:lnTo>
                  <a:pt x="2693" y="4940"/>
                </a:lnTo>
                <a:lnTo>
                  <a:pt x="2668" y="4939"/>
                </a:lnTo>
                <a:lnTo>
                  <a:pt x="2643" y="4938"/>
                </a:lnTo>
                <a:lnTo>
                  <a:pt x="2618" y="4937"/>
                </a:lnTo>
                <a:lnTo>
                  <a:pt x="2593" y="4935"/>
                </a:lnTo>
                <a:lnTo>
                  <a:pt x="2567" y="4933"/>
                </a:lnTo>
                <a:lnTo>
                  <a:pt x="2542" y="4929"/>
                </a:lnTo>
                <a:lnTo>
                  <a:pt x="2491" y="4922"/>
                </a:lnTo>
                <a:lnTo>
                  <a:pt x="2441" y="4913"/>
                </a:lnTo>
                <a:lnTo>
                  <a:pt x="2391" y="4904"/>
                </a:lnTo>
                <a:lnTo>
                  <a:pt x="2365" y="4898"/>
                </a:lnTo>
                <a:lnTo>
                  <a:pt x="2341" y="4892"/>
                </a:lnTo>
                <a:lnTo>
                  <a:pt x="2316" y="4885"/>
                </a:lnTo>
                <a:lnTo>
                  <a:pt x="2292" y="4878"/>
                </a:lnTo>
                <a:lnTo>
                  <a:pt x="2268" y="4871"/>
                </a:lnTo>
                <a:lnTo>
                  <a:pt x="2244" y="4864"/>
                </a:lnTo>
                <a:lnTo>
                  <a:pt x="2221" y="4856"/>
                </a:lnTo>
                <a:lnTo>
                  <a:pt x="2197" y="4849"/>
                </a:lnTo>
                <a:lnTo>
                  <a:pt x="2152" y="4831"/>
                </a:lnTo>
                <a:lnTo>
                  <a:pt x="2129" y="4822"/>
                </a:lnTo>
                <a:lnTo>
                  <a:pt x="2107" y="4812"/>
                </a:lnTo>
                <a:lnTo>
                  <a:pt x="2086" y="4803"/>
                </a:lnTo>
                <a:lnTo>
                  <a:pt x="2064" y="4793"/>
                </a:lnTo>
                <a:lnTo>
                  <a:pt x="2024" y="4772"/>
                </a:lnTo>
                <a:lnTo>
                  <a:pt x="2004" y="4761"/>
                </a:lnTo>
                <a:lnTo>
                  <a:pt x="1985" y="4751"/>
                </a:lnTo>
                <a:lnTo>
                  <a:pt x="1967" y="4740"/>
                </a:lnTo>
                <a:lnTo>
                  <a:pt x="1949" y="4728"/>
                </a:lnTo>
                <a:lnTo>
                  <a:pt x="1930" y="4717"/>
                </a:lnTo>
                <a:lnTo>
                  <a:pt x="1913" y="4705"/>
                </a:lnTo>
                <a:lnTo>
                  <a:pt x="1897" y="4692"/>
                </a:lnTo>
                <a:lnTo>
                  <a:pt x="1882" y="4681"/>
                </a:lnTo>
                <a:lnTo>
                  <a:pt x="1867" y="4668"/>
                </a:lnTo>
                <a:lnTo>
                  <a:pt x="1852" y="4655"/>
                </a:lnTo>
                <a:lnTo>
                  <a:pt x="1839" y="4642"/>
                </a:lnTo>
                <a:lnTo>
                  <a:pt x="1826" y="4630"/>
                </a:lnTo>
                <a:lnTo>
                  <a:pt x="1827" y="4663"/>
                </a:lnTo>
                <a:lnTo>
                  <a:pt x="1831" y="4694"/>
                </a:lnTo>
                <a:lnTo>
                  <a:pt x="1834" y="4727"/>
                </a:lnTo>
                <a:lnTo>
                  <a:pt x="1838" y="4759"/>
                </a:lnTo>
                <a:lnTo>
                  <a:pt x="1843" y="4792"/>
                </a:lnTo>
                <a:lnTo>
                  <a:pt x="1850" y="4824"/>
                </a:lnTo>
                <a:lnTo>
                  <a:pt x="1856" y="4856"/>
                </a:lnTo>
                <a:lnTo>
                  <a:pt x="1863" y="4887"/>
                </a:lnTo>
                <a:lnTo>
                  <a:pt x="1871" y="4919"/>
                </a:lnTo>
                <a:lnTo>
                  <a:pt x="1880" y="4950"/>
                </a:lnTo>
                <a:lnTo>
                  <a:pt x="1890" y="4980"/>
                </a:lnTo>
                <a:lnTo>
                  <a:pt x="1901" y="5010"/>
                </a:lnTo>
                <a:lnTo>
                  <a:pt x="1911" y="5040"/>
                </a:lnTo>
                <a:lnTo>
                  <a:pt x="1923" y="5070"/>
                </a:lnTo>
                <a:lnTo>
                  <a:pt x="1936" y="5100"/>
                </a:lnTo>
                <a:lnTo>
                  <a:pt x="1950" y="5128"/>
                </a:lnTo>
                <a:lnTo>
                  <a:pt x="1963" y="5157"/>
                </a:lnTo>
                <a:lnTo>
                  <a:pt x="1979" y="5185"/>
                </a:lnTo>
                <a:lnTo>
                  <a:pt x="1994" y="5212"/>
                </a:lnTo>
                <a:lnTo>
                  <a:pt x="2011" y="5239"/>
                </a:lnTo>
                <a:lnTo>
                  <a:pt x="2028" y="5265"/>
                </a:lnTo>
                <a:lnTo>
                  <a:pt x="2046" y="5292"/>
                </a:lnTo>
                <a:lnTo>
                  <a:pt x="2065" y="5318"/>
                </a:lnTo>
                <a:lnTo>
                  <a:pt x="2085" y="5342"/>
                </a:lnTo>
                <a:lnTo>
                  <a:pt x="2106" y="5366"/>
                </a:lnTo>
                <a:lnTo>
                  <a:pt x="2127" y="5391"/>
                </a:lnTo>
                <a:lnTo>
                  <a:pt x="2148" y="5414"/>
                </a:lnTo>
                <a:lnTo>
                  <a:pt x="2172" y="5437"/>
                </a:lnTo>
                <a:lnTo>
                  <a:pt x="2195" y="5458"/>
                </a:lnTo>
                <a:lnTo>
                  <a:pt x="2220" y="5479"/>
                </a:lnTo>
                <a:lnTo>
                  <a:pt x="2244" y="5500"/>
                </a:lnTo>
                <a:lnTo>
                  <a:pt x="2270" y="5520"/>
                </a:lnTo>
                <a:lnTo>
                  <a:pt x="2296" y="5539"/>
                </a:lnTo>
                <a:lnTo>
                  <a:pt x="2324" y="5558"/>
                </a:lnTo>
                <a:lnTo>
                  <a:pt x="2352" y="5575"/>
                </a:lnTo>
                <a:lnTo>
                  <a:pt x="2381" y="5592"/>
                </a:lnTo>
                <a:lnTo>
                  <a:pt x="2411" y="5608"/>
                </a:lnTo>
                <a:lnTo>
                  <a:pt x="2442" y="5623"/>
                </a:lnTo>
                <a:lnTo>
                  <a:pt x="2473" y="5638"/>
                </a:lnTo>
                <a:lnTo>
                  <a:pt x="2504" y="5650"/>
                </a:lnTo>
                <a:lnTo>
                  <a:pt x="2537" y="5663"/>
                </a:lnTo>
                <a:lnTo>
                  <a:pt x="2571" y="5675"/>
                </a:lnTo>
                <a:lnTo>
                  <a:pt x="2605" y="5685"/>
                </a:lnTo>
                <a:lnTo>
                  <a:pt x="2641" y="5696"/>
                </a:lnTo>
                <a:lnTo>
                  <a:pt x="2677" y="5705"/>
                </a:lnTo>
                <a:lnTo>
                  <a:pt x="2714" y="5712"/>
                </a:lnTo>
                <a:lnTo>
                  <a:pt x="2751" y="5719"/>
                </a:lnTo>
                <a:lnTo>
                  <a:pt x="2789" y="5725"/>
                </a:lnTo>
                <a:lnTo>
                  <a:pt x="2829" y="5730"/>
                </a:lnTo>
                <a:lnTo>
                  <a:pt x="2868" y="5733"/>
                </a:lnTo>
                <a:lnTo>
                  <a:pt x="2909" y="5736"/>
                </a:lnTo>
                <a:lnTo>
                  <a:pt x="2951" y="5738"/>
                </a:lnTo>
                <a:lnTo>
                  <a:pt x="2993" y="5738"/>
                </a:lnTo>
                <a:lnTo>
                  <a:pt x="3036" y="5738"/>
                </a:lnTo>
                <a:lnTo>
                  <a:pt x="3080" y="5735"/>
                </a:lnTo>
                <a:lnTo>
                  <a:pt x="3124" y="5732"/>
                </a:lnTo>
                <a:lnTo>
                  <a:pt x="3170" y="5728"/>
                </a:lnTo>
                <a:lnTo>
                  <a:pt x="3217" y="5723"/>
                </a:lnTo>
                <a:lnTo>
                  <a:pt x="3263" y="5716"/>
                </a:lnTo>
                <a:lnTo>
                  <a:pt x="3311" y="5708"/>
                </a:lnTo>
                <a:lnTo>
                  <a:pt x="3360" y="5699"/>
                </a:lnTo>
                <a:lnTo>
                  <a:pt x="3409" y="5689"/>
                </a:lnTo>
                <a:lnTo>
                  <a:pt x="3459" y="5676"/>
                </a:lnTo>
                <a:lnTo>
                  <a:pt x="3510" y="5663"/>
                </a:lnTo>
                <a:lnTo>
                  <a:pt x="3546" y="5655"/>
                </a:lnTo>
                <a:lnTo>
                  <a:pt x="3563" y="5651"/>
                </a:lnTo>
                <a:lnTo>
                  <a:pt x="3579" y="5648"/>
                </a:lnTo>
                <a:lnTo>
                  <a:pt x="3596" y="5645"/>
                </a:lnTo>
                <a:lnTo>
                  <a:pt x="3612" y="5643"/>
                </a:lnTo>
                <a:lnTo>
                  <a:pt x="3643" y="5641"/>
                </a:lnTo>
                <a:lnTo>
                  <a:pt x="3673" y="5641"/>
                </a:lnTo>
                <a:lnTo>
                  <a:pt x="3688" y="5642"/>
                </a:lnTo>
                <a:lnTo>
                  <a:pt x="3701" y="5644"/>
                </a:lnTo>
                <a:lnTo>
                  <a:pt x="3715" y="5646"/>
                </a:lnTo>
                <a:lnTo>
                  <a:pt x="3729" y="5649"/>
                </a:lnTo>
                <a:lnTo>
                  <a:pt x="3742" y="5652"/>
                </a:lnTo>
                <a:lnTo>
                  <a:pt x="3755" y="5657"/>
                </a:lnTo>
                <a:lnTo>
                  <a:pt x="3767" y="5662"/>
                </a:lnTo>
                <a:lnTo>
                  <a:pt x="3779" y="5667"/>
                </a:lnTo>
                <a:lnTo>
                  <a:pt x="3791" y="5674"/>
                </a:lnTo>
                <a:lnTo>
                  <a:pt x="3802" y="5681"/>
                </a:lnTo>
                <a:lnTo>
                  <a:pt x="3813" y="5690"/>
                </a:lnTo>
                <a:lnTo>
                  <a:pt x="3824" y="5698"/>
                </a:lnTo>
                <a:lnTo>
                  <a:pt x="3834" y="5708"/>
                </a:lnTo>
                <a:lnTo>
                  <a:pt x="3844" y="5718"/>
                </a:lnTo>
                <a:lnTo>
                  <a:pt x="3853" y="5730"/>
                </a:lnTo>
                <a:lnTo>
                  <a:pt x="3863" y="5742"/>
                </a:lnTo>
                <a:lnTo>
                  <a:pt x="3872" y="5756"/>
                </a:lnTo>
                <a:lnTo>
                  <a:pt x="3880" y="5769"/>
                </a:lnTo>
                <a:lnTo>
                  <a:pt x="3889" y="5784"/>
                </a:lnTo>
                <a:lnTo>
                  <a:pt x="3896" y="5799"/>
                </a:lnTo>
                <a:lnTo>
                  <a:pt x="3903" y="5816"/>
                </a:lnTo>
                <a:lnTo>
                  <a:pt x="3911" y="5834"/>
                </a:lnTo>
                <a:lnTo>
                  <a:pt x="3920" y="5858"/>
                </a:lnTo>
                <a:lnTo>
                  <a:pt x="3931" y="5881"/>
                </a:lnTo>
                <a:lnTo>
                  <a:pt x="3943" y="5902"/>
                </a:lnTo>
                <a:lnTo>
                  <a:pt x="3954" y="5924"/>
                </a:lnTo>
                <a:lnTo>
                  <a:pt x="3967" y="5943"/>
                </a:lnTo>
                <a:lnTo>
                  <a:pt x="3974" y="5951"/>
                </a:lnTo>
                <a:lnTo>
                  <a:pt x="3981" y="5961"/>
                </a:lnTo>
                <a:lnTo>
                  <a:pt x="3995" y="5978"/>
                </a:lnTo>
                <a:lnTo>
                  <a:pt x="4010" y="5994"/>
                </a:lnTo>
                <a:lnTo>
                  <a:pt x="4025" y="6009"/>
                </a:lnTo>
                <a:lnTo>
                  <a:pt x="4041" y="6022"/>
                </a:lnTo>
                <a:lnTo>
                  <a:pt x="4049" y="6029"/>
                </a:lnTo>
                <a:lnTo>
                  <a:pt x="4058" y="6035"/>
                </a:lnTo>
                <a:lnTo>
                  <a:pt x="4075" y="6047"/>
                </a:lnTo>
                <a:lnTo>
                  <a:pt x="4092" y="6058"/>
                </a:lnTo>
                <a:lnTo>
                  <a:pt x="4110" y="6067"/>
                </a:lnTo>
                <a:lnTo>
                  <a:pt x="4128" y="6076"/>
                </a:lnTo>
                <a:lnTo>
                  <a:pt x="4147" y="6084"/>
                </a:lnTo>
                <a:lnTo>
                  <a:pt x="4155" y="6088"/>
                </a:lnTo>
                <a:lnTo>
                  <a:pt x="4165" y="6092"/>
                </a:lnTo>
                <a:lnTo>
                  <a:pt x="4185" y="6098"/>
                </a:lnTo>
                <a:lnTo>
                  <a:pt x="4204" y="6103"/>
                </a:lnTo>
                <a:lnTo>
                  <a:pt x="4224" y="6108"/>
                </a:lnTo>
                <a:lnTo>
                  <a:pt x="4245" y="6112"/>
                </a:lnTo>
                <a:lnTo>
                  <a:pt x="4254" y="6114"/>
                </a:lnTo>
                <a:lnTo>
                  <a:pt x="4265" y="6115"/>
                </a:lnTo>
                <a:lnTo>
                  <a:pt x="4285" y="6118"/>
                </a:lnTo>
                <a:lnTo>
                  <a:pt x="4306" y="6120"/>
                </a:lnTo>
                <a:lnTo>
                  <a:pt x="4328" y="6121"/>
                </a:lnTo>
                <a:lnTo>
                  <a:pt x="4349" y="6122"/>
                </a:lnTo>
                <a:lnTo>
                  <a:pt x="4369" y="6122"/>
                </a:lnTo>
                <a:lnTo>
                  <a:pt x="4390" y="6121"/>
                </a:lnTo>
                <a:lnTo>
                  <a:pt x="4433" y="6119"/>
                </a:lnTo>
                <a:lnTo>
                  <a:pt x="4454" y="6117"/>
                </a:lnTo>
                <a:lnTo>
                  <a:pt x="4475" y="6115"/>
                </a:lnTo>
                <a:lnTo>
                  <a:pt x="4523" y="6110"/>
                </a:lnTo>
                <a:lnTo>
                  <a:pt x="4570" y="6104"/>
                </a:lnTo>
                <a:lnTo>
                  <a:pt x="4616" y="6101"/>
                </a:lnTo>
                <a:lnTo>
                  <a:pt x="4659" y="6099"/>
                </a:lnTo>
                <a:lnTo>
                  <a:pt x="4703" y="6098"/>
                </a:lnTo>
                <a:lnTo>
                  <a:pt x="4724" y="6097"/>
                </a:lnTo>
                <a:lnTo>
                  <a:pt x="4744" y="6097"/>
                </a:lnTo>
                <a:lnTo>
                  <a:pt x="4786" y="6098"/>
                </a:lnTo>
                <a:lnTo>
                  <a:pt x="4826" y="6100"/>
                </a:lnTo>
                <a:lnTo>
                  <a:pt x="4865" y="6102"/>
                </a:lnTo>
                <a:lnTo>
                  <a:pt x="4885" y="6104"/>
                </a:lnTo>
                <a:lnTo>
                  <a:pt x="4904" y="6106"/>
                </a:lnTo>
                <a:lnTo>
                  <a:pt x="4941" y="6112"/>
                </a:lnTo>
                <a:lnTo>
                  <a:pt x="4978" y="6118"/>
                </a:lnTo>
                <a:lnTo>
                  <a:pt x="5013" y="6126"/>
                </a:lnTo>
                <a:lnTo>
                  <a:pt x="5031" y="6130"/>
                </a:lnTo>
                <a:lnTo>
                  <a:pt x="5048" y="6134"/>
                </a:lnTo>
                <a:lnTo>
                  <a:pt x="5083" y="6144"/>
                </a:lnTo>
                <a:lnTo>
                  <a:pt x="5100" y="6149"/>
                </a:lnTo>
                <a:lnTo>
                  <a:pt x="5116" y="6155"/>
                </a:lnTo>
                <a:lnTo>
                  <a:pt x="5150" y="6167"/>
                </a:lnTo>
                <a:lnTo>
                  <a:pt x="5166" y="6175"/>
                </a:lnTo>
                <a:lnTo>
                  <a:pt x="5182" y="6181"/>
                </a:lnTo>
                <a:lnTo>
                  <a:pt x="5198" y="6188"/>
                </a:lnTo>
                <a:lnTo>
                  <a:pt x="5214" y="6196"/>
                </a:lnTo>
                <a:lnTo>
                  <a:pt x="5230" y="6203"/>
                </a:lnTo>
                <a:lnTo>
                  <a:pt x="5246" y="6212"/>
                </a:lnTo>
                <a:lnTo>
                  <a:pt x="5277" y="6229"/>
                </a:lnTo>
                <a:lnTo>
                  <a:pt x="5307" y="6248"/>
                </a:lnTo>
                <a:lnTo>
                  <a:pt x="5337" y="6268"/>
                </a:lnTo>
                <a:lnTo>
                  <a:pt x="5366" y="6289"/>
                </a:lnTo>
                <a:lnTo>
                  <a:pt x="5396" y="6312"/>
                </a:lnTo>
                <a:lnTo>
                  <a:pt x="5411" y="6323"/>
                </a:lnTo>
                <a:lnTo>
                  <a:pt x="5425" y="6336"/>
                </a:lnTo>
                <a:lnTo>
                  <a:pt x="5453" y="6362"/>
                </a:lnTo>
                <a:lnTo>
                  <a:pt x="5482" y="6388"/>
                </a:lnTo>
                <a:lnTo>
                  <a:pt x="5496" y="6402"/>
                </a:lnTo>
                <a:lnTo>
                  <a:pt x="5510" y="6416"/>
                </a:lnTo>
                <a:lnTo>
                  <a:pt x="5538" y="6446"/>
                </a:lnTo>
                <a:lnTo>
                  <a:pt x="5566" y="6476"/>
                </a:lnTo>
                <a:lnTo>
                  <a:pt x="5594" y="6509"/>
                </a:lnTo>
                <a:lnTo>
                  <a:pt x="5597" y="6482"/>
                </a:lnTo>
                <a:lnTo>
                  <a:pt x="5599" y="6455"/>
                </a:lnTo>
                <a:lnTo>
                  <a:pt x="5600" y="6429"/>
                </a:lnTo>
                <a:lnTo>
                  <a:pt x="5601" y="6402"/>
                </a:lnTo>
                <a:lnTo>
                  <a:pt x="5601" y="6377"/>
                </a:lnTo>
                <a:lnTo>
                  <a:pt x="5600" y="6351"/>
                </a:lnTo>
                <a:lnTo>
                  <a:pt x="5599" y="6325"/>
                </a:lnTo>
                <a:lnTo>
                  <a:pt x="5597" y="6301"/>
                </a:lnTo>
                <a:lnTo>
                  <a:pt x="5595" y="6276"/>
                </a:lnTo>
                <a:lnTo>
                  <a:pt x="5592" y="6252"/>
                </a:lnTo>
                <a:lnTo>
                  <a:pt x="5588" y="6228"/>
                </a:lnTo>
                <a:lnTo>
                  <a:pt x="5584" y="6204"/>
                </a:lnTo>
                <a:lnTo>
                  <a:pt x="5579" y="6181"/>
                </a:lnTo>
                <a:lnTo>
                  <a:pt x="5573" y="6159"/>
                </a:lnTo>
                <a:lnTo>
                  <a:pt x="5568" y="6136"/>
                </a:lnTo>
                <a:lnTo>
                  <a:pt x="5562" y="6114"/>
                </a:lnTo>
                <a:lnTo>
                  <a:pt x="5555" y="6092"/>
                </a:lnTo>
                <a:lnTo>
                  <a:pt x="5548" y="6070"/>
                </a:lnTo>
                <a:lnTo>
                  <a:pt x="5540" y="6049"/>
                </a:lnTo>
                <a:lnTo>
                  <a:pt x="5532" y="6028"/>
                </a:lnTo>
                <a:lnTo>
                  <a:pt x="5525" y="6008"/>
                </a:lnTo>
                <a:lnTo>
                  <a:pt x="5515" y="5987"/>
                </a:lnTo>
                <a:lnTo>
                  <a:pt x="5506" y="5967"/>
                </a:lnTo>
                <a:lnTo>
                  <a:pt x="5497" y="5948"/>
                </a:lnTo>
                <a:lnTo>
                  <a:pt x="5486" y="5929"/>
                </a:lnTo>
                <a:lnTo>
                  <a:pt x="5477" y="5910"/>
                </a:lnTo>
                <a:lnTo>
                  <a:pt x="5466" y="5892"/>
                </a:lnTo>
                <a:lnTo>
                  <a:pt x="5454" y="5873"/>
                </a:lnTo>
                <a:lnTo>
                  <a:pt x="5444" y="5856"/>
                </a:lnTo>
                <a:lnTo>
                  <a:pt x="5432" y="5837"/>
                </a:lnTo>
                <a:lnTo>
                  <a:pt x="5420" y="5820"/>
                </a:lnTo>
                <a:lnTo>
                  <a:pt x="5409" y="5803"/>
                </a:lnTo>
                <a:lnTo>
                  <a:pt x="5383" y="5769"/>
                </a:lnTo>
                <a:lnTo>
                  <a:pt x="5358" y="5738"/>
                </a:lnTo>
                <a:lnTo>
                  <a:pt x="5331" y="5707"/>
                </a:lnTo>
                <a:lnTo>
                  <a:pt x="5318" y="5692"/>
                </a:lnTo>
                <a:lnTo>
                  <a:pt x="5304" y="5678"/>
                </a:lnTo>
                <a:lnTo>
                  <a:pt x="5277" y="5649"/>
                </a:lnTo>
                <a:lnTo>
                  <a:pt x="5249" y="5623"/>
                </a:lnTo>
                <a:lnTo>
                  <a:pt x="5222" y="5596"/>
                </a:lnTo>
                <a:lnTo>
                  <a:pt x="5193" y="5572"/>
                </a:lnTo>
                <a:lnTo>
                  <a:pt x="5164" y="5547"/>
                </a:lnTo>
                <a:lnTo>
                  <a:pt x="5137" y="5525"/>
                </a:lnTo>
                <a:lnTo>
                  <a:pt x="5109" y="5504"/>
                </a:lnTo>
                <a:lnTo>
                  <a:pt x="5081" y="5483"/>
                </a:lnTo>
                <a:lnTo>
                  <a:pt x="5054" y="5464"/>
                </a:lnTo>
                <a:lnTo>
                  <a:pt x="5027" y="5446"/>
                </a:lnTo>
                <a:lnTo>
                  <a:pt x="5002" y="5429"/>
                </a:lnTo>
                <a:lnTo>
                  <a:pt x="4976" y="5413"/>
                </a:lnTo>
                <a:lnTo>
                  <a:pt x="4954" y="5398"/>
                </a:lnTo>
                <a:lnTo>
                  <a:pt x="4942" y="5391"/>
                </a:lnTo>
                <a:lnTo>
                  <a:pt x="4931" y="5383"/>
                </a:lnTo>
                <a:lnTo>
                  <a:pt x="4911" y="5369"/>
                </a:lnTo>
                <a:lnTo>
                  <a:pt x="4892" y="5354"/>
                </a:lnTo>
                <a:lnTo>
                  <a:pt x="4884" y="5346"/>
                </a:lnTo>
                <a:lnTo>
                  <a:pt x="4874" y="5339"/>
                </a:lnTo>
                <a:lnTo>
                  <a:pt x="4857" y="5324"/>
                </a:lnTo>
                <a:lnTo>
                  <a:pt x="4842" y="5310"/>
                </a:lnTo>
                <a:lnTo>
                  <a:pt x="4827" y="5295"/>
                </a:lnTo>
                <a:lnTo>
                  <a:pt x="4813" y="5280"/>
                </a:lnTo>
                <a:lnTo>
                  <a:pt x="4801" y="5265"/>
                </a:lnTo>
                <a:lnTo>
                  <a:pt x="4789" y="5251"/>
                </a:lnTo>
                <a:lnTo>
                  <a:pt x="4778" y="5236"/>
                </a:lnTo>
                <a:lnTo>
                  <a:pt x="4769" y="5222"/>
                </a:lnTo>
                <a:lnTo>
                  <a:pt x="4759" y="5207"/>
                </a:lnTo>
                <a:lnTo>
                  <a:pt x="4752" y="5192"/>
                </a:lnTo>
                <a:lnTo>
                  <a:pt x="4744" y="5178"/>
                </a:lnTo>
                <a:lnTo>
                  <a:pt x="4737" y="5164"/>
                </a:lnTo>
                <a:lnTo>
                  <a:pt x="4732" y="5150"/>
                </a:lnTo>
                <a:lnTo>
                  <a:pt x="4725" y="5136"/>
                </a:lnTo>
                <a:lnTo>
                  <a:pt x="4721" y="5122"/>
                </a:lnTo>
                <a:lnTo>
                  <a:pt x="4713" y="5094"/>
                </a:lnTo>
                <a:lnTo>
                  <a:pt x="4710" y="5080"/>
                </a:lnTo>
                <a:lnTo>
                  <a:pt x="4707" y="5068"/>
                </a:lnTo>
                <a:lnTo>
                  <a:pt x="4703" y="5041"/>
                </a:lnTo>
                <a:lnTo>
                  <a:pt x="4702" y="5028"/>
                </a:lnTo>
                <a:lnTo>
                  <a:pt x="4700" y="5016"/>
                </a:lnTo>
                <a:lnTo>
                  <a:pt x="4699" y="4990"/>
                </a:lnTo>
                <a:lnTo>
                  <a:pt x="4697" y="4967"/>
                </a:lnTo>
                <a:lnTo>
                  <a:pt x="4715" y="4986"/>
                </a:lnTo>
                <a:lnTo>
                  <a:pt x="4733" y="5004"/>
                </a:lnTo>
                <a:lnTo>
                  <a:pt x="4750" y="5022"/>
                </a:lnTo>
                <a:lnTo>
                  <a:pt x="4768" y="5039"/>
                </a:lnTo>
                <a:lnTo>
                  <a:pt x="4787" y="5055"/>
                </a:lnTo>
                <a:lnTo>
                  <a:pt x="4805" y="5071"/>
                </a:lnTo>
                <a:lnTo>
                  <a:pt x="4824" y="5086"/>
                </a:lnTo>
                <a:lnTo>
                  <a:pt x="4843" y="5101"/>
                </a:lnTo>
                <a:lnTo>
                  <a:pt x="4862" y="5114"/>
                </a:lnTo>
                <a:lnTo>
                  <a:pt x="4882" y="5128"/>
                </a:lnTo>
                <a:lnTo>
                  <a:pt x="4903" y="5141"/>
                </a:lnTo>
                <a:lnTo>
                  <a:pt x="4923" y="5153"/>
                </a:lnTo>
                <a:lnTo>
                  <a:pt x="4943" y="5164"/>
                </a:lnTo>
                <a:lnTo>
                  <a:pt x="4963" y="5176"/>
                </a:lnTo>
                <a:lnTo>
                  <a:pt x="4985" y="5187"/>
                </a:lnTo>
                <a:lnTo>
                  <a:pt x="5006" y="5196"/>
                </a:lnTo>
                <a:lnTo>
                  <a:pt x="5027" y="5206"/>
                </a:lnTo>
                <a:lnTo>
                  <a:pt x="5048" y="5215"/>
                </a:lnTo>
                <a:lnTo>
                  <a:pt x="5070" y="5224"/>
                </a:lnTo>
                <a:lnTo>
                  <a:pt x="5092" y="5231"/>
                </a:lnTo>
                <a:lnTo>
                  <a:pt x="5113" y="5240"/>
                </a:lnTo>
                <a:lnTo>
                  <a:pt x="5135" y="5246"/>
                </a:lnTo>
                <a:lnTo>
                  <a:pt x="5158" y="5254"/>
                </a:lnTo>
                <a:lnTo>
                  <a:pt x="5180" y="5260"/>
                </a:lnTo>
                <a:lnTo>
                  <a:pt x="5202" y="5265"/>
                </a:lnTo>
                <a:lnTo>
                  <a:pt x="5225" y="5272"/>
                </a:lnTo>
                <a:lnTo>
                  <a:pt x="5247" y="5276"/>
                </a:lnTo>
                <a:lnTo>
                  <a:pt x="5270" y="5281"/>
                </a:lnTo>
                <a:lnTo>
                  <a:pt x="5293" y="5286"/>
                </a:lnTo>
                <a:lnTo>
                  <a:pt x="5316" y="5290"/>
                </a:lnTo>
                <a:lnTo>
                  <a:pt x="5362" y="5297"/>
                </a:lnTo>
                <a:lnTo>
                  <a:pt x="5401" y="5303"/>
                </a:lnTo>
                <a:lnTo>
                  <a:pt x="5441" y="5309"/>
                </a:lnTo>
                <a:lnTo>
                  <a:pt x="5516" y="5322"/>
                </a:lnTo>
                <a:lnTo>
                  <a:pt x="5552" y="5329"/>
                </a:lnTo>
                <a:lnTo>
                  <a:pt x="5588" y="5337"/>
                </a:lnTo>
                <a:lnTo>
                  <a:pt x="5623" y="5345"/>
                </a:lnTo>
                <a:lnTo>
                  <a:pt x="5658" y="5354"/>
                </a:lnTo>
                <a:lnTo>
                  <a:pt x="5692" y="5362"/>
                </a:lnTo>
                <a:lnTo>
                  <a:pt x="5725" y="5372"/>
                </a:lnTo>
                <a:lnTo>
                  <a:pt x="5757" y="5381"/>
                </a:lnTo>
                <a:lnTo>
                  <a:pt x="5789" y="5392"/>
                </a:lnTo>
                <a:lnTo>
                  <a:pt x="5819" y="5403"/>
                </a:lnTo>
                <a:lnTo>
                  <a:pt x="5850" y="5413"/>
                </a:lnTo>
                <a:lnTo>
                  <a:pt x="5879" y="5425"/>
                </a:lnTo>
                <a:lnTo>
                  <a:pt x="5907" y="5438"/>
                </a:lnTo>
                <a:lnTo>
                  <a:pt x="5935" y="5449"/>
                </a:lnTo>
                <a:lnTo>
                  <a:pt x="5961" y="5463"/>
                </a:lnTo>
                <a:lnTo>
                  <a:pt x="5988" y="5476"/>
                </a:lnTo>
                <a:lnTo>
                  <a:pt x="6014" y="5491"/>
                </a:lnTo>
                <a:lnTo>
                  <a:pt x="6038" y="5505"/>
                </a:lnTo>
                <a:lnTo>
                  <a:pt x="6061" y="5521"/>
                </a:lnTo>
                <a:lnTo>
                  <a:pt x="6085" y="5537"/>
                </a:lnTo>
                <a:lnTo>
                  <a:pt x="6106" y="5553"/>
                </a:lnTo>
                <a:lnTo>
                  <a:pt x="6127" y="5570"/>
                </a:lnTo>
                <a:lnTo>
                  <a:pt x="6138" y="5578"/>
                </a:lnTo>
                <a:lnTo>
                  <a:pt x="6149" y="5587"/>
                </a:lnTo>
                <a:lnTo>
                  <a:pt x="6168" y="5605"/>
                </a:lnTo>
                <a:lnTo>
                  <a:pt x="6187" y="5624"/>
                </a:lnTo>
                <a:lnTo>
                  <a:pt x="6205" y="5643"/>
                </a:lnTo>
                <a:lnTo>
                  <a:pt x="6213" y="5652"/>
                </a:lnTo>
                <a:lnTo>
                  <a:pt x="6222" y="5662"/>
                </a:lnTo>
                <a:lnTo>
                  <a:pt x="6239" y="5682"/>
                </a:lnTo>
                <a:lnTo>
                  <a:pt x="6254" y="5703"/>
                </a:lnTo>
                <a:lnTo>
                  <a:pt x="6256" y="5674"/>
                </a:lnTo>
                <a:lnTo>
                  <a:pt x="6256" y="5645"/>
                </a:lnTo>
                <a:lnTo>
                  <a:pt x="6256" y="5616"/>
                </a:lnTo>
                <a:lnTo>
                  <a:pt x="6255" y="5589"/>
                </a:lnTo>
                <a:lnTo>
                  <a:pt x="6253" y="5561"/>
                </a:lnTo>
                <a:lnTo>
                  <a:pt x="6250" y="5535"/>
                </a:lnTo>
                <a:lnTo>
                  <a:pt x="6245" y="5509"/>
                </a:lnTo>
                <a:lnTo>
                  <a:pt x="6240" y="5484"/>
                </a:lnTo>
                <a:lnTo>
                  <a:pt x="6235" y="5460"/>
                </a:lnTo>
                <a:lnTo>
                  <a:pt x="6228" y="5436"/>
                </a:lnTo>
                <a:lnTo>
                  <a:pt x="6221" y="5412"/>
                </a:lnTo>
                <a:lnTo>
                  <a:pt x="6212" y="5390"/>
                </a:lnTo>
                <a:lnTo>
                  <a:pt x="6204" y="5367"/>
                </a:lnTo>
                <a:lnTo>
                  <a:pt x="6194" y="5345"/>
                </a:lnTo>
                <a:lnTo>
                  <a:pt x="6185" y="5325"/>
                </a:lnTo>
                <a:lnTo>
                  <a:pt x="6174" y="5304"/>
                </a:lnTo>
                <a:lnTo>
                  <a:pt x="6163" y="5283"/>
                </a:lnTo>
                <a:lnTo>
                  <a:pt x="6152" y="5264"/>
                </a:lnTo>
                <a:lnTo>
                  <a:pt x="6139" y="5245"/>
                </a:lnTo>
                <a:lnTo>
                  <a:pt x="6126" y="5226"/>
                </a:lnTo>
                <a:lnTo>
                  <a:pt x="6113" y="5208"/>
                </a:lnTo>
                <a:lnTo>
                  <a:pt x="6100" y="5190"/>
                </a:lnTo>
                <a:lnTo>
                  <a:pt x="6086" y="5173"/>
                </a:lnTo>
                <a:lnTo>
                  <a:pt x="6071" y="5156"/>
                </a:lnTo>
                <a:lnTo>
                  <a:pt x="6041" y="5123"/>
                </a:lnTo>
                <a:lnTo>
                  <a:pt x="6026" y="5107"/>
                </a:lnTo>
                <a:lnTo>
                  <a:pt x="6010" y="5091"/>
                </a:lnTo>
                <a:lnTo>
                  <a:pt x="5994" y="5076"/>
                </a:lnTo>
                <a:lnTo>
                  <a:pt x="5978" y="5061"/>
                </a:lnTo>
                <a:lnTo>
                  <a:pt x="5947" y="5033"/>
                </a:lnTo>
                <a:lnTo>
                  <a:pt x="5914" y="5005"/>
                </a:lnTo>
                <a:lnTo>
                  <a:pt x="5881" y="4978"/>
                </a:lnTo>
                <a:lnTo>
                  <a:pt x="5848" y="4952"/>
                </a:lnTo>
                <a:lnTo>
                  <a:pt x="5816" y="4927"/>
                </a:lnTo>
                <a:lnTo>
                  <a:pt x="5753" y="4878"/>
                </a:lnTo>
                <a:lnTo>
                  <a:pt x="5722" y="4855"/>
                </a:lnTo>
                <a:lnTo>
                  <a:pt x="5694" y="4832"/>
                </a:lnTo>
                <a:lnTo>
                  <a:pt x="5667" y="4808"/>
                </a:lnTo>
                <a:lnTo>
                  <a:pt x="5654" y="4797"/>
                </a:lnTo>
                <a:lnTo>
                  <a:pt x="5641" y="4785"/>
                </a:lnTo>
                <a:lnTo>
                  <a:pt x="5630" y="4773"/>
                </a:lnTo>
                <a:lnTo>
                  <a:pt x="5618" y="4762"/>
                </a:lnTo>
                <a:lnTo>
                  <a:pt x="5607" y="4751"/>
                </a:lnTo>
                <a:lnTo>
                  <a:pt x="5598" y="4739"/>
                </a:lnTo>
                <a:lnTo>
                  <a:pt x="5588" y="4727"/>
                </a:lnTo>
                <a:lnTo>
                  <a:pt x="5579" y="4715"/>
                </a:lnTo>
                <a:lnTo>
                  <a:pt x="5570" y="4703"/>
                </a:lnTo>
                <a:lnTo>
                  <a:pt x="5563" y="4691"/>
                </a:lnTo>
                <a:lnTo>
                  <a:pt x="5556" y="4678"/>
                </a:lnTo>
                <a:lnTo>
                  <a:pt x="5550" y="4667"/>
                </a:lnTo>
                <a:lnTo>
                  <a:pt x="5546" y="4654"/>
                </a:lnTo>
                <a:lnTo>
                  <a:pt x="5542" y="4641"/>
                </a:lnTo>
                <a:lnTo>
                  <a:pt x="5581" y="4667"/>
                </a:lnTo>
                <a:lnTo>
                  <a:pt x="5600" y="4678"/>
                </a:lnTo>
                <a:lnTo>
                  <a:pt x="5618" y="4689"/>
                </a:lnTo>
                <a:lnTo>
                  <a:pt x="5637" y="4701"/>
                </a:lnTo>
                <a:lnTo>
                  <a:pt x="5655" y="4710"/>
                </a:lnTo>
                <a:lnTo>
                  <a:pt x="5674" y="4720"/>
                </a:lnTo>
                <a:lnTo>
                  <a:pt x="5692" y="4730"/>
                </a:lnTo>
                <a:lnTo>
                  <a:pt x="5711" y="4738"/>
                </a:lnTo>
                <a:lnTo>
                  <a:pt x="5728" y="4747"/>
                </a:lnTo>
                <a:lnTo>
                  <a:pt x="5764" y="4761"/>
                </a:lnTo>
                <a:lnTo>
                  <a:pt x="5781" y="4769"/>
                </a:lnTo>
                <a:lnTo>
                  <a:pt x="5799" y="4775"/>
                </a:lnTo>
                <a:lnTo>
                  <a:pt x="5816" y="4781"/>
                </a:lnTo>
                <a:lnTo>
                  <a:pt x="5834" y="4786"/>
                </a:lnTo>
                <a:lnTo>
                  <a:pt x="5869" y="4795"/>
                </a:lnTo>
                <a:lnTo>
                  <a:pt x="5877" y="4798"/>
                </a:lnTo>
                <a:lnTo>
                  <a:pt x="5887" y="4800"/>
                </a:lnTo>
                <a:lnTo>
                  <a:pt x="5904" y="4804"/>
                </a:lnTo>
                <a:lnTo>
                  <a:pt x="5922" y="4807"/>
                </a:lnTo>
                <a:lnTo>
                  <a:pt x="5940" y="4809"/>
                </a:lnTo>
                <a:lnTo>
                  <a:pt x="5958" y="4812"/>
                </a:lnTo>
                <a:lnTo>
                  <a:pt x="5976" y="4814"/>
                </a:lnTo>
                <a:lnTo>
                  <a:pt x="6015" y="4817"/>
                </a:lnTo>
                <a:lnTo>
                  <a:pt x="6034" y="4817"/>
                </a:lnTo>
                <a:lnTo>
                  <a:pt x="6053" y="4818"/>
                </a:lnTo>
                <a:lnTo>
                  <a:pt x="6092" y="4817"/>
                </a:lnTo>
                <a:lnTo>
                  <a:pt x="6133" y="4815"/>
                </a:lnTo>
                <a:lnTo>
                  <a:pt x="6161" y="4811"/>
                </a:lnTo>
                <a:lnTo>
                  <a:pt x="6189" y="4808"/>
                </a:lnTo>
                <a:lnTo>
                  <a:pt x="6218" y="4803"/>
                </a:lnTo>
                <a:lnTo>
                  <a:pt x="6246" y="4798"/>
                </a:lnTo>
                <a:lnTo>
                  <a:pt x="6276" y="4792"/>
                </a:lnTo>
                <a:lnTo>
                  <a:pt x="6305" y="4786"/>
                </a:lnTo>
                <a:lnTo>
                  <a:pt x="6364" y="4772"/>
                </a:lnTo>
                <a:lnTo>
                  <a:pt x="6424" y="4759"/>
                </a:lnTo>
                <a:lnTo>
                  <a:pt x="6455" y="4753"/>
                </a:lnTo>
                <a:lnTo>
                  <a:pt x="6484" y="4748"/>
                </a:lnTo>
                <a:lnTo>
                  <a:pt x="6514" y="4743"/>
                </a:lnTo>
                <a:lnTo>
                  <a:pt x="6545" y="4739"/>
                </a:lnTo>
                <a:lnTo>
                  <a:pt x="6575" y="4737"/>
                </a:lnTo>
                <a:lnTo>
                  <a:pt x="6590" y="4736"/>
                </a:lnTo>
                <a:lnTo>
                  <a:pt x="6605" y="4735"/>
                </a:lnTo>
                <a:lnTo>
                  <a:pt x="6635" y="4735"/>
                </a:lnTo>
                <a:lnTo>
                  <a:pt x="6650" y="4736"/>
                </a:lnTo>
                <a:lnTo>
                  <a:pt x="6665" y="4737"/>
                </a:lnTo>
                <a:lnTo>
                  <a:pt x="6695" y="4740"/>
                </a:lnTo>
                <a:lnTo>
                  <a:pt x="6710" y="4742"/>
                </a:lnTo>
                <a:lnTo>
                  <a:pt x="6724" y="4745"/>
                </a:lnTo>
                <a:lnTo>
                  <a:pt x="6739" y="4749"/>
                </a:lnTo>
                <a:lnTo>
                  <a:pt x="6753" y="4753"/>
                </a:lnTo>
                <a:lnTo>
                  <a:pt x="6768" y="4757"/>
                </a:lnTo>
                <a:lnTo>
                  <a:pt x="6782" y="4761"/>
                </a:lnTo>
                <a:lnTo>
                  <a:pt x="6797" y="4768"/>
                </a:lnTo>
                <a:lnTo>
                  <a:pt x="6811" y="4773"/>
                </a:lnTo>
                <a:lnTo>
                  <a:pt x="6826" y="4781"/>
                </a:lnTo>
                <a:lnTo>
                  <a:pt x="6839" y="4788"/>
                </a:lnTo>
                <a:lnTo>
                  <a:pt x="6854" y="4797"/>
                </a:lnTo>
                <a:lnTo>
                  <a:pt x="6868" y="4805"/>
                </a:lnTo>
                <a:lnTo>
                  <a:pt x="6882" y="4815"/>
                </a:lnTo>
                <a:lnTo>
                  <a:pt x="6896" y="4825"/>
                </a:lnTo>
                <a:lnTo>
                  <a:pt x="6910" y="4836"/>
                </a:lnTo>
                <a:lnTo>
                  <a:pt x="6923" y="4848"/>
                </a:lnTo>
                <a:lnTo>
                  <a:pt x="6937" y="4860"/>
                </a:lnTo>
                <a:lnTo>
                  <a:pt x="6950" y="4874"/>
                </a:lnTo>
                <a:lnTo>
                  <a:pt x="6964" y="4889"/>
                </a:lnTo>
                <a:lnTo>
                  <a:pt x="6977" y="4904"/>
                </a:lnTo>
                <a:lnTo>
                  <a:pt x="6990" y="4920"/>
                </a:lnTo>
                <a:lnTo>
                  <a:pt x="7003" y="4937"/>
                </a:lnTo>
                <a:lnTo>
                  <a:pt x="7016" y="4955"/>
                </a:lnTo>
                <a:lnTo>
                  <a:pt x="7029" y="4974"/>
                </a:lnTo>
                <a:lnTo>
                  <a:pt x="7041" y="4993"/>
                </a:lnTo>
                <a:lnTo>
                  <a:pt x="7054" y="5014"/>
                </a:lnTo>
                <a:lnTo>
                  <a:pt x="7070" y="5004"/>
                </a:lnTo>
                <a:lnTo>
                  <a:pt x="7086" y="4994"/>
                </a:lnTo>
                <a:lnTo>
                  <a:pt x="7102" y="4986"/>
                </a:lnTo>
                <a:lnTo>
                  <a:pt x="7119" y="4976"/>
                </a:lnTo>
                <a:lnTo>
                  <a:pt x="7135" y="4968"/>
                </a:lnTo>
                <a:lnTo>
                  <a:pt x="7152" y="4960"/>
                </a:lnTo>
                <a:lnTo>
                  <a:pt x="7169" y="4953"/>
                </a:lnTo>
                <a:lnTo>
                  <a:pt x="7186" y="4945"/>
                </a:lnTo>
                <a:lnTo>
                  <a:pt x="7203" y="4939"/>
                </a:lnTo>
                <a:lnTo>
                  <a:pt x="7220" y="4933"/>
                </a:lnTo>
                <a:lnTo>
                  <a:pt x="7237" y="4926"/>
                </a:lnTo>
                <a:lnTo>
                  <a:pt x="7254" y="4921"/>
                </a:lnTo>
                <a:lnTo>
                  <a:pt x="7289" y="4910"/>
                </a:lnTo>
                <a:lnTo>
                  <a:pt x="7306" y="4906"/>
                </a:lnTo>
                <a:lnTo>
                  <a:pt x="7324" y="4902"/>
                </a:lnTo>
                <a:lnTo>
                  <a:pt x="7341" y="4899"/>
                </a:lnTo>
                <a:lnTo>
                  <a:pt x="7359" y="4895"/>
                </a:lnTo>
                <a:lnTo>
                  <a:pt x="7377" y="4892"/>
                </a:lnTo>
                <a:lnTo>
                  <a:pt x="7394" y="4890"/>
                </a:lnTo>
                <a:lnTo>
                  <a:pt x="7431" y="4886"/>
                </a:lnTo>
                <a:lnTo>
                  <a:pt x="7449" y="4884"/>
                </a:lnTo>
                <a:lnTo>
                  <a:pt x="7467" y="4883"/>
                </a:lnTo>
                <a:lnTo>
                  <a:pt x="7485" y="4882"/>
                </a:lnTo>
                <a:lnTo>
                  <a:pt x="7502" y="4882"/>
                </a:lnTo>
                <a:lnTo>
                  <a:pt x="7538" y="4882"/>
                </a:lnTo>
                <a:lnTo>
                  <a:pt x="7574" y="4883"/>
                </a:lnTo>
                <a:lnTo>
                  <a:pt x="7610" y="4885"/>
                </a:lnTo>
                <a:lnTo>
                  <a:pt x="7627" y="4887"/>
                </a:lnTo>
                <a:lnTo>
                  <a:pt x="7645" y="4889"/>
                </a:lnTo>
                <a:lnTo>
                  <a:pt x="7681" y="4893"/>
                </a:lnTo>
                <a:lnTo>
                  <a:pt x="7716" y="4900"/>
                </a:lnTo>
                <a:lnTo>
                  <a:pt x="7752" y="4906"/>
                </a:lnTo>
                <a:lnTo>
                  <a:pt x="7786" y="4915"/>
                </a:lnTo>
                <a:lnTo>
                  <a:pt x="7804" y="4919"/>
                </a:lnTo>
                <a:lnTo>
                  <a:pt x="7821" y="4924"/>
                </a:lnTo>
                <a:lnTo>
                  <a:pt x="7855" y="4934"/>
                </a:lnTo>
                <a:lnTo>
                  <a:pt x="7888" y="4945"/>
                </a:lnTo>
                <a:lnTo>
                  <a:pt x="7921" y="4957"/>
                </a:lnTo>
                <a:lnTo>
                  <a:pt x="7954" y="4970"/>
                </a:lnTo>
                <a:lnTo>
                  <a:pt x="7985" y="4984"/>
                </a:lnTo>
                <a:lnTo>
                  <a:pt x="8016" y="4999"/>
                </a:lnTo>
                <a:lnTo>
                  <a:pt x="8047" y="5014"/>
                </a:lnTo>
                <a:lnTo>
                  <a:pt x="8077" y="5030"/>
                </a:lnTo>
                <a:lnTo>
                  <a:pt x="8107" y="5047"/>
                </a:lnTo>
                <a:lnTo>
                  <a:pt x="8135" y="5066"/>
                </a:lnTo>
                <a:close/>
                <a:moveTo>
                  <a:pt x="4449" y="4196"/>
                </a:moveTo>
                <a:lnTo>
                  <a:pt x="3687" y="4196"/>
                </a:lnTo>
                <a:lnTo>
                  <a:pt x="3687" y="3432"/>
                </a:lnTo>
                <a:lnTo>
                  <a:pt x="4449" y="3432"/>
                </a:lnTo>
                <a:lnTo>
                  <a:pt x="4449" y="4196"/>
                </a:lnTo>
                <a:close/>
                <a:moveTo>
                  <a:pt x="3687" y="762"/>
                </a:moveTo>
                <a:lnTo>
                  <a:pt x="4449" y="762"/>
                </a:lnTo>
                <a:lnTo>
                  <a:pt x="4449" y="0"/>
                </a:lnTo>
                <a:lnTo>
                  <a:pt x="3687" y="0"/>
                </a:lnTo>
                <a:lnTo>
                  <a:pt x="3687" y="762"/>
                </a:lnTo>
                <a:close/>
                <a:moveTo>
                  <a:pt x="4449" y="6866"/>
                </a:moveTo>
                <a:lnTo>
                  <a:pt x="3687" y="6866"/>
                </a:lnTo>
                <a:lnTo>
                  <a:pt x="3687" y="7628"/>
                </a:lnTo>
                <a:lnTo>
                  <a:pt x="4449" y="7628"/>
                </a:lnTo>
                <a:lnTo>
                  <a:pt x="4449" y="686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5" name="TextBox 4"/>
          <p:cNvSpPr txBox="1">
            <a:spLocks noChangeArrowheads="1"/>
          </p:cNvSpPr>
          <p:nvPr userDrawn="1"/>
        </p:nvSpPr>
        <p:spPr bwMode="auto">
          <a:xfrm>
            <a:off x="6011863" y="6165850"/>
            <a:ext cx="14890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GB" altLang="en-US" sz="900" smtClean="0">
                <a:solidFill>
                  <a:schemeClr val="tx2"/>
                </a:solidFill>
              </a:rPr>
              <a:t>www.helsinki.fi/yliopisto</a:t>
            </a:r>
          </a:p>
        </p:txBody>
      </p:sp>
      <p:pic>
        <p:nvPicPr>
          <p:cNvPr id="6" name="Picture 10" descr="FSE_RGB.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23850" y="6203950"/>
            <a:ext cx="1454150"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4212" y="2349499"/>
            <a:ext cx="7775576" cy="1871663"/>
          </a:xfrm>
        </p:spPr>
        <p:txBody>
          <a:bodyPr anchor="t">
            <a:normAutofit/>
          </a:bodyPr>
          <a:lstStyle>
            <a:lvl1pPr algn="ctr">
              <a:defRPr sz="4800">
                <a:solidFill>
                  <a:schemeClr val="bg1"/>
                </a:solidFill>
              </a:defRPr>
            </a:lvl1pPr>
          </a:lstStyle>
          <a:p>
            <a:r>
              <a:rPr lang="en-US" smtClean="0"/>
              <a:t>Click to edit Master title style</a:t>
            </a:r>
            <a:endParaRPr lang="en-GB"/>
          </a:p>
        </p:txBody>
      </p:sp>
      <p:sp>
        <p:nvSpPr>
          <p:cNvPr id="3" name="Subtitle 2"/>
          <p:cNvSpPr>
            <a:spLocks noGrp="1"/>
          </p:cNvSpPr>
          <p:nvPr>
            <p:ph type="subTitle" idx="1"/>
          </p:nvPr>
        </p:nvSpPr>
        <p:spPr>
          <a:xfrm>
            <a:off x="684212" y="4292600"/>
            <a:ext cx="7775576" cy="1350978"/>
          </a:xfrm>
        </p:spPr>
        <p:txBody>
          <a:bodyPr/>
          <a:lstStyle>
            <a:lvl1pPr marL="0" indent="0" algn="ctr">
              <a:buNone/>
              <a:defRPr b="1">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7" name="Date Placeholder 3"/>
          <p:cNvSpPr>
            <a:spLocks noGrp="1"/>
          </p:cNvSpPr>
          <p:nvPr>
            <p:ph type="dt" sz="half" idx="10"/>
          </p:nvPr>
        </p:nvSpPr>
        <p:spPr>
          <a:xfrm>
            <a:off x="7500938" y="6165850"/>
            <a:ext cx="887412" cy="431800"/>
          </a:xfrm>
        </p:spPr>
        <p:txBody>
          <a:bodyPr lIns="0" tIns="0" rIns="0" bIns="0" anchor="b"/>
          <a:lstStyle>
            <a:lvl1pPr algn="r">
              <a:defRPr sz="900">
                <a:solidFill>
                  <a:schemeClr val="tx2"/>
                </a:solidFill>
                <a:latin typeface="Arial" panose="020B0604020202020204" pitchFamily="34" charset="0"/>
              </a:defRPr>
            </a:lvl1pPr>
          </a:lstStyle>
          <a:p>
            <a:fld id="{6265B0C9-BA94-42C4-9FEE-E1C6B8266367}" type="datetime1">
              <a:rPr lang="en-GB" altLang="en-US"/>
              <a:pPr/>
              <a:t>17/05/2014</a:t>
            </a:fld>
            <a:endParaRPr lang="en-GB" altLang="en-US"/>
          </a:p>
        </p:txBody>
      </p:sp>
      <p:sp>
        <p:nvSpPr>
          <p:cNvPr id="8" name="Footer Placeholder 4"/>
          <p:cNvSpPr>
            <a:spLocks noGrp="1"/>
          </p:cNvSpPr>
          <p:nvPr>
            <p:ph type="ftr" sz="quarter" idx="11"/>
          </p:nvPr>
        </p:nvSpPr>
        <p:spPr>
          <a:xfrm>
            <a:off x="1979613" y="6165850"/>
            <a:ext cx="2592387" cy="431800"/>
          </a:xfrm>
        </p:spPr>
        <p:txBody>
          <a:bodyPr lIns="0" tIns="0" rIns="0" bIns="0" anchor="b"/>
          <a:lstStyle>
            <a:lvl1pPr>
              <a:defRPr sz="900">
                <a:solidFill>
                  <a:schemeClr val="tx2"/>
                </a:solidFill>
                <a:latin typeface="Arial" panose="020B0604020202020204" pitchFamily="34" charset="0"/>
              </a:defRPr>
            </a:lvl1pPr>
          </a:lstStyle>
          <a:p>
            <a:r>
              <a:rPr lang="fi-FI" altLang="en-US"/>
              <a:t>Dept of Physics/ Ari Asmi/ RM use in Helsinki </a:t>
            </a:r>
            <a:endParaRPr lang="en-GB" altLang="en-US"/>
          </a:p>
        </p:txBody>
      </p:sp>
      <p:sp>
        <p:nvSpPr>
          <p:cNvPr id="9" name="Slide Number Placeholder 5"/>
          <p:cNvSpPr>
            <a:spLocks noGrp="1"/>
          </p:cNvSpPr>
          <p:nvPr>
            <p:ph type="sldNum" sz="quarter" idx="12"/>
          </p:nvPr>
        </p:nvSpPr>
        <p:spPr>
          <a:xfrm>
            <a:off x="8388350" y="6165850"/>
            <a:ext cx="431800" cy="431800"/>
          </a:xfrm>
        </p:spPr>
        <p:txBody>
          <a:bodyPr lIns="0" tIns="0" rIns="0" bIns="0" anchor="b"/>
          <a:lstStyle>
            <a:lvl1pPr>
              <a:defRPr sz="900">
                <a:solidFill>
                  <a:schemeClr val="tx2"/>
                </a:solidFill>
                <a:latin typeface="Arial" panose="020B0604020202020204" pitchFamily="34" charset="0"/>
              </a:defRPr>
            </a:lvl1pPr>
          </a:lstStyle>
          <a:p>
            <a:fld id="{EA8E2A9C-EC25-4B0B-AE8D-E8F94D278F1D}" type="slidenum">
              <a:rPr lang="en-GB" altLang="en-US"/>
              <a:pPr/>
              <a:t>‹#›</a:t>
            </a:fld>
            <a:endParaRPr lang="en-GB" altLang="en-US"/>
          </a:p>
        </p:txBody>
      </p:sp>
    </p:spTree>
    <p:extLst>
      <p:ext uri="{BB962C8B-B14F-4D97-AF65-F5344CB8AC3E}">
        <p14:creationId xmlns:p14="http://schemas.microsoft.com/office/powerpoint/2010/main" val="3979346929"/>
      </p:ext>
    </p:extLst>
  </p:cSld>
  <p:clrMapOvr>
    <a:masterClrMapping/>
  </p:clrMapOvr>
  <p:transition>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13" name="Title 12"/>
          <p:cNvSpPr>
            <a:spLocks noGrp="1"/>
          </p:cNvSpPr>
          <p:nvPr>
            <p:ph type="title"/>
          </p:nvPr>
        </p:nvSpPr>
        <p:spPr/>
        <p:txBody>
          <a:bodyPr/>
          <a:lstStyle/>
          <a:p>
            <a:r>
              <a:rPr lang="en-US" smtClean="0"/>
              <a:t>Click to edit Master title style</a:t>
            </a:r>
            <a:endParaRPr lang="en-GB"/>
          </a:p>
        </p:txBody>
      </p:sp>
      <p:sp>
        <p:nvSpPr>
          <p:cNvPr id="4" name="Date Placeholder 9"/>
          <p:cNvSpPr>
            <a:spLocks noGrp="1"/>
          </p:cNvSpPr>
          <p:nvPr>
            <p:ph type="dt" sz="half" idx="10"/>
          </p:nvPr>
        </p:nvSpPr>
        <p:spPr/>
        <p:txBody>
          <a:bodyPr/>
          <a:lstStyle>
            <a:lvl1pPr>
              <a:defRPr/>
            </a:lvl1pPr>
          </a:lstStyle>
          <a:p>
            <a:fld id="{DBACF33B-83E5-4E05-B340-A369CB86F3D3}" type="datetime1">
              <a:rPr lang="en-GB" altLang="en-US"/>
              <a:pPr/>
              <a:t>17/05/2014</a:t>
            </a:fld>
            <a:endParaRPr lang="en-GB" altLang="en-US"/>
          </a:p>
        </p:txBody>
      </p:sp>
      <p:sp>
        <p:nvSpPr>
          <p:cNvPr id="5" name="Slide Number Placeholder 10"/>
          <p:cNvSpPr>
            <a:spLocks noGrp="1"/>
          </p:cNvSpPr>
          <p:nvPr>
            <p:ph type="sldNum" sz="quarter" idx="11"/>
          </p:nvPr>
        </p:nvSpPr>
        <p:spPr/>
        <p:txBody>
          <a:bodyPr/>
          <a:lstStyle>
            <a:lvl1pPr>
              <a:defRPr/>
            </a:lvl1pPr>
          </a:lstStyle>
          <a:p>
            <a:fld id="{A87E57B9-A45D-415C-AA37-E30C79509AD7}" type="slidenum">
              <a:rPr lang="en-GB" altLang="en-US"/>
              <a:pPr/>
              <a:t>‹#›</a:t>
            </a:fld>
            <a:endParaRPr lang="en-GB" altLang="en-US"/>
          </a:p>
        </p:txBody>
      </p:sp>
      <p:sp>
        <p:nvSpPr>
          <p:cNvPr id="6" name="Footer Placeholder 11"/>
          <p:cNvSpPr>
            <a:spLocks noGrp="1"/>
          </p:cNvSpPr>
          <p:nvPr>
            <p:ph type="ftr" sz="quarter" idx="12"/>
          </p:nvPr>
        </p:nvSpPr>
        <p:spPr/>
        <p:txBody>
          <a:bodyPr/>
          <a:lstStyle>
            <a:lvl1pPr>
              <a:defRPr/>
            </a:lvl1pPr>
          </a:lstStyle>
          <a:p>
            <a:r>
              <a:rPr lang="fi-FI" altLang="en-US"/>
              <a:t>Dept of Physics/ Ari Asmi/ RM use in Helsinki </a:t>
            </a:r>
            <a:endParaRPr lang="en-GB" altLang="en-US"/>
          </a:p>
        </p:txBody>
      </p:sp>
    </p:spTree>
    <p:extLst>
      <p:ext uri="{BB962C8B-B14F-4D97-AF65-F5344CB8AC3E}">
        <p14:creationId xmlns:p14="http://schemas.microsoft.com/office/powerpoint/2010/main" val="821586716"/>
      </p:ext>
    </p:extLst>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0595522C-299B-403C-93E5-EA18596E11B2}" type="datetime1">
              <a:rPr lang="fr-FR" altLang="en-US"/>
              <a:pPr/>
              <a:t>17/05/2014</a:t>
            </a:fld>
            <a:endParaRPr lang="fr-FR" altLang="en-US"/>
          </a:p>
        </p:txBody>
      </p:sp>
      <p:sp>
        <p:nvSpPr>
          <p:cNvPr id="5" name="Espace réservé du pied de page 4"/>
          <p:cNvSpPr>
            <a:spLocks noGrp="1"/>
          </p:cNvSpPr>
          <p:nvPr>
            <p:ph type="ftr" sz="quarter" idx="11"/>
          </p:nvPr>
        </p:nvSpPr>
        <p:spPr/>
        <p:txBody>
          <a:bodyPr/>
          <a:lstStyle>
            <a:lvl1pPr>
              <a:defRPr/>
            </a:lvl1pPr>
          </a:lstStyle>
          <a:p>
            <a:endParaRPr lang="en-US" altLang="en-US"/>
          </a:p>
        </p:txBody>
      </p:sp>
      <p:sp>
        <p:nvSpPr>
          <p:cNvPr id="6" name="Espace réservé du numéro de diapositive 5"/>
          <p:cNvSpPr>
            <a:spLocks noGrp="1"/>
          </p:cNvSpPr>
          <p:nvPr>
            <p:ph type="sldNum" sz="quarter" idx="12"/>
          </p:nvPr>
        </p:nvSpPr>
        <p:spPr/>
        <p:txBody>
          <a:bodyPr/>
          <a:lstStyle>
            <a:lvl1pPr>
              <a:defRPr/>
            </a:lvl1pPr>
          </a:lstStyle>
          <a:p>
            <a:fld id="{8CBDA252-CEA0-49DD-9E36-70B73E710281}" type="slidenum">
              <a:rPr lang="fr-FR" altLang="en-US"/>
              <a:pPr/>
              <a:t>‹#›</a:t>
            </a:fld>
            <a:endParaRPr lang="fr-FR" altLang="en-US"/>
          </a:p>
        </p:txBody>
      </p:sp>
    </p:spTree>
    <p:extLst>
      <p:ext uri="{BB962C8B-B14F-4D97-AF65-F5344CB8AC3E}">
        <p14:creationId xmlns:p14="http://schemas.microsoft.com/office/powerpoint/2010/main" val="2225328347"/>
      </p:ext>
    </p:extLst>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107504" y="4731221"/>
            <a:ext cx="8387209" cy="1362075"/>
          </a:xfrm>
        </p:spPr>
        <p:txBody>
          <a:bodyPr anchor="t"/>
          <a:lstStyle>
            <a:lvl1pPr algn="l">
              <a:defRPr sz="4000" b="1" cap="all"/>
            </a:lvl1pPr>
          </a:lstStyle>
          <a:p>
            <a:r>
              <a:rPr lang="fr-FR" smtClean="0"/>
              <a:t>Cliquez pour modifier le style du titre</a:t>
            </a:r>
            <a:endParaRPr lang="fr-FR" dirty="0"/>
          </a:p>
        </p:txBody>
      </p:sp>
      <p:sp>
        <p:nvSpPr>
          <p:cNvPr id="3" name="Espace réservé du texte 2"/>
          <p:cNvSpPr>
            <a:spLocks noGrp="1"/>
          </p:cNvSpPr>
          <p:nvPr>
            <p:ph type="body" idx="1"/>
          </p:nvPr>
        </p:nvSpPr>
        <p:spPr>
          <a:xfrm>
            <a:off x="107504" y="3231034"/>
            <a:ext cx="8387209"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fld id="{C144F29D-395B-440F-8018-9D8F67F3406C}" type="datetime1">
              <a:rPr lang="fr-FR" altLang="en-US"/>
              <a:pPr/>
              <a:t>17/05/2014</a:t>
            </a:fld>
            <a:endParaRPr lang="fr-FR" altLang="en-US"/>
          </a:p>
        </p:txBody>
      </p:sp>
      <p:sp>
        <p:nvSpPr>
          <p:cNvPr id="5" name="Espace réservé du pied de page 4"/>
          <p:cNvSpPr>
            <a:spLocks noGrp="1"/>
          </p:cNvSpPr>
          <p:nvPr>
            <p:ph type="ftr" sz="quarter" idx="11"/>
          </p:nvPr>
        </p:nvSpPr>
        <p:spPr/>
        <p:txBody>
          <a:bodyPr/>
          <a:lstStyle>
            <a:lvl1pPr>
              <a:defRPr/>
            </a:lvl1pPr>
          </a:lstStyle>
          <a:p>
            <a:endParaRPr lang="en-US" altLang="en-US"/>
          </a:p>
        </p:txBody>
      </p:sp>
      <p:sp>
        <p:nvSpPr>
          <p:cNvPr id="6" name="Espace réservé du numéro de diapositive 5"/>
          <p:cNvSpPr>
            <a:spLocks noGrp="1"/>
          </p:cNvSpPr>
          <p:nvPr>
            <p:ph type="sldNum" sz="quarter" idx="12"/>
          </p:nvPr>
        </p:nvSpPr>
        <p:spPr/>
        <p:txBody>
          <a:bodyPr/>
          <a:lstStyle>
            <a:lvl1pPr>
              <a:defRPr/>
            </a:lvl1pPr>
          </a:lstStyle>
          <a:p>
            <a:fld id="{7F5EC5AC-267D-423C-B9E3-15C32E578B0B}" type="slidenum">
              <a:rPr lang="fr-FR" altLang="en-US"/>
              <a:pPr/>
              <a:t>‹#›</a:t>
            </a:fld>
            <a:endParaRPr lang="fr-FR" altLang="en-US"/>
          </a:p>
        </p:txBody>
      </p:sp>
    </p:spTree>
    <p:extLst>
      <p:ext uri="{BB962C8B-B14F-4D97-AF65-F5344CB8AC3E}">
        <p14:creationId xmlns:p14="http://schemas.microsoft.com/office/powerpoint/2010/main" val="4290907287"/>
      </p:ext>
    </p:extLst>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179512" y="1600200"/>
            <a:ext cx="424847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716016" y="1600200"/>
            <a:ext cx="417646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fld id="{11C74B5B-1DC4-4434-8554-B5DD340F536E}" type="datetime1">
              <a:rPr lang="fr-FR" altLang="en-US"/>
              <a:pPr/>
              <a:t>17/05/2014</a:t>
            </a:fld>
            <a:endParaRPr lang="fr-FR" altLang="en-US"/>
          </a:p>
        </p:txBody>
      </p:sp>
      <p:sp>
        <p:nvSpPr>
          <p:cNvPr id="6" name="Espace réservé du pied de page 4"/>
          <p:cNvSpPr>
            <a:spLocks noGrp="1"/>
          </p:cNvSpPr>
          <p:nvPr>
            <p:ph type="ftr" sz="quarter" idx="11"/>
          </p:nvPr>
        </p:nvSpPr>
        <p:spPr/>
        <p:txBody>
          <a:bodyPr/>
          <a:lstStyle>
            <a:lvl1pPr>
              <a:defRPr/>
            </a:lvl1pPr>
          </a:lstStyle>
          <a:p>
            <a:endParaRPr lang="en-US" altLang="en-US"/>
          </a:p>
        </p:txBody>
      </p:sp>
      <p:sp>
        <p:nvSpPr>
          <p:cNvPr id="7" name="Espace réservé du numéro de diapositive 5"/>
          <p:cNvSpPr>
            <a:spLocks noGrp="1"/>
          </p:cNvSpPr>
          <p:nvPr>
            <p:ph type="sldNum" sz="quarter" idx="12"/>
          </p:nvPr>
        </p:nvSpPr>
        <p:spPr/>
        <p:txBody>
          <a:bodyPr/>
          <a:lstStyle>
            <a:lvl1pPr>
              <a:defRPr/>
            </a:lvl1pPr>
          </a:lstStyle>
          <a:p>
            <a:fld id="{220CD228-5B2F-4E7A-BC5C-FF9644FD43B8}" type="slidenum">
              <a:rPr lang="fr-FR" altLang="en-US"/>
              <a:pPr/>
              <a:t>‹#›</a:t>
            </a:fld>
            <a:endParaRPr lang="fr-FR" altLang="en-US"/>
          </a:p>
        </p:txBody>
      </p:sp>
    </p:spTree>
    <p:extLst>
      <p:ext uri="{BB962C8B-B14F-4D97-AF65-F5344CB8AC3E}">
        <p14:creationId xmlns:p14="http://schemas.microsoft.com/office/powerpoint/2010/main" val="1821628538"/>
      </p:ext>
    </p:extLst>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179512" y="1484784"/>
            <a:ext cx="4317876"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179512" y="2358032"/>
            <a:ext cx="43178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5" name="Espace réservé du texte 4"/>
          <p:cNvSpPr>
            <a:spLocks noGrp="1"/>
          </p:cNvSpPr>
          <p:nvPr>
            <p:ph type="body" sz="quarter" idx="3"/>
          </p:nvPr>
        </p:nvSpPr>
        <p:spPr>
          <a:xfrm>
            <a:off x="4645025" y="1484784"/>
            <a:ext cx="4319463"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358032"/>
            <a:ext cx="43194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fld id="{363B78D8-233D-4DF3-BA46-4E9E7581AF88}" type="datetime1">
              <a:rPr lang="fr-FR" altLang="en-US"/>
              <a:pPr/>
              <a:t>17/05/2014</a:t>
            </a:fld>
            <a:endParaRPr lang="fr-FR" altLang="en-US"/>
          </a:p>
        </p:txBody>
      </p:sp>
      <p:sp>
        <p:nvSpPr>
          <p:cNvPr id="8" name="Espace réservé du pied de page 4"/>
          <p:cNvSpPr>
            <a:spLocks noGrp="1"/>
          </p:cNvSpPr>
          <p:nvPr>
            <p:ph type="ftr" sz="quarter" idx="11"/>
          </p:nvPr>
        </p:nvSpPr>
        <p:spPr/>
        <p:txBody>
          <a:bodyPr/>
          <a:lstStyle>
            <a:lvl1pPr>
              <a:defRPr/>
            </a:lvl1pPr>
          </a:lstStyle>
          <a:p>
            <a:endParaRPr lang="en-US" altLang="en-US"/>
          </a:p>
        </p:txBody>
      </p:sp>
      <p:sp>
        <p:nvSpPr>
          <p:cNvPr id="9" name="Espace réservé du numéro de diapositive 5"/>
          <p:cNvSpPr>
            <a:spLocks noGrp="1"/>
          </p:cNvSpPr>
          <p:nvPr>
            <p:ph type="sldNum" sz="quarter" idx="12"/>
          </p:nvPr>
        </p:nvSpPr>
        <p:spPr/>
        <p:txBody>
          <a:bodyPr/>
          <a:lstStyle>
            <a:lvl1pPr>
              <a:defRPr/>
            </a:lvl1pPr>
          </a:lstStyle>
          <a:p>
            <a:fld id="{D072114F-A195-4365-829A-C89A2E446C26}" type="slidenum">
              <a:rPr lang="fr-FR" altLang="en-US"/>
              <a:pPr/>
              <a:t>‹#›</a:t>
            </a:fld>
            <a:endParaRPr lang="fr-FR" altLang="en-US"/>
          </a:p>
        </p:txBody>
      </p:sp>
    </p:spTree>
    <p:extLst>
      <p:ext uri="{BB962C8B-B14F-4D97-AF65-F5344CB8AC3E}">
        <p14:creationId xmlns:p14="http://schemas.microsoft.com/office/powerpoint/2010/main" val="2783372614"/>
      </p:ext>
    </p:extLst>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fld id="{04BAA7A3-F8AF-485A-B014-7D9AEA907346}" type="datetime1">
              <a:rPr lang="fr-FR" altLang="en-US"/>
              <a:pPr/>
              <a:t>17/05/2014</a:t>
            </a:fld>
            <a:endParaRPr lang="fr-FR" altLang="en-US"/>
          </a:p>
        </p:txBody>
      </p:sp>
      <p:sp>
        <p:nvSpPr>
          <p:cNvPr id="4" name="Espace réservé du pied de page 4"/>
          <p:cNvSpPr>
            <a:spLocks noGrp="1"/>
          </p:cNvSpPr>
          <p:nvPr>
            <p:ph type="ftr" sz="quarter" idx="11"/>
          </p:nvPr>
        </p:nvSpPr>
        <p:spPr/>
        <p:txBody>
          <a:bodyPr/>
          <a:lstStyle>
            <a:lvl1pPr>
              <a:defRPr/>
            </a:lvl1pPr>
          </a:lstStyle>
          <a:p>
            <a:endParaRPr lang="en-US" altLang="en-US"/>
          </a:p>
        </p:txBody>
      </p:sp>
      <p:sp>
        <p:nvSpPr>
          <p:cNvPr id="5" name="Espace réservé du numéro de diapositive 5"/>
          <p:cNvSpPr>
            <a:spLocks noGrp="1"/>
          </p:cNvSpPr>
          <p:nvPr>
            <p:ph type="sldNum" sz="quarter" idx="12"/>
          </p:nvPr>
        </p:nvSpPr>
        <p:spPr/>
        <p:txBody>
          <a:bodyPr/>
          <a:lstStyle>
            <a:lvl1pPr>
              <a:defRPr/>
            </a:lvl1pPr>
          </a:lstStyle>
          <a:p>
            <a:fld id="{1840A73D-4EB8-45A5-9E3D-318C6420A22A}" type="slidenum">
              <a:rPr lang="fr-FR" altLang="en-US"/>
              <a:pPr/>
              <a:t>‹#›</a:t>
            </a:fld>
            <a:endParaRPr lang="fr-FR" altLang="en-US"/>
          </a:p>
        </p:txBody>
      </p:sp>
    </p:spTree>
    <p:extLst>
      <p:ext uri="{BB962C8B-B14F-4D97-AF65-F5344CB8AC3E}">
        <p14:creationId xmlns:p14="http://schemas.microsoft.com/office/powerpoint/2010/main" val="4114752180"/>
      </p:ext>
    </p:extLst>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fld id="{25D40617-0DF0-46C1-8E53-95529B156EE6}" type="datetime1">
              <a:rPr lang="fr-FR" altLang="en-US"/>
              <a:pPr/>
              <a:t>17/05/2014</a:t>
            </a:fld>
            <a:endParaRPr lang="fr-FR" altLang="en-US"/>
          </a:p>
        </p:txBody>
      </p:sp>
      <p:sp>
        <p:nvSpPr>
          <p:cNvPr id="3" name="Espace réservé du pied de page 4"/>
          <p:cNvSpPr>
            <a:spLocks noGrp="1"/>
          </p:cNvSpPr>
          <p:nvPr>
            <p:ph type="ftr" sz="quarter" idx="11"/>
          </p:nvPr>
        </p:nvSpPr>
        <p:spPr/>
        <p:txBody>
          <a:bodyPr/>
          <a:lstStyle>
            <a:lvl1pPr>
              <a:defRPr/>
            </a:lvl1pPr>
          </a:lstStyle>
          <a:p>
            <a:endParaRPr lang="en-US" altLang="en-US"/>
          </a:p>
        </p:txBody>
      </p:sp>
      <p:sp>
        <p:nvSpPr>
          <p:cNvPr id="4" name="Espace réservé du numéro de diapositive 5"/>
          <p:cNvSpPr>
            <a:spLocks noGrp="1"/>
          </p:cNvSpPr>
          <p:nvPr>
            <p:ph type="sldNum" sz="quarter" idx="12"/>
          </p:nvPr>
        </p:nvSpPr>
        <p:spPr/>
        <p:txBody>
          <a:bodyPr/>
          <a:lstStyle>
            <a:lvl1pPr>
              <a:defRPr/>
            </a:lvl1pPr>
          </a:lstStyle>
          <a:p>
            <a:fld id="{CED26854-DB3C-404C-9A8D-506167E742A2}" type="slidenum">
              <a:rPr lang="fr-FR" altLang="en-US"/>
              <a:pPr/>
              <a:t>‹#›</a:t>
            </a:fld>
            <a:endParaRPr lang="fr-FR" altLang="en-US"/>
          </a:p>
        </p:txBody>
      </p:sp>
    </p:spTree>
    <p:extLst>
      <p:ext uri="{BB962C8B-B14F-4D97-AF65-F5344CB8AC3E}">
        <p14:creationId xmlns:p14="http://schemas.microsoft.com/office/powerpoint/2010/main" val="3570124718"/>
      </p:ext>
    </p:extLst>
  </p:cSld>
  <p:clrMapOvr>
    <a:masterClrMapping/>
  </p:clrMapOvr>
  <p:transition>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rgbClr val="EBEBE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292313"/>
      </p:ext>
    </p:extLst>
  </p:cSld>
  <p:clrMapOvr>
    <a:masterClrMapping/>
  </p:clrMapOvr>
  <p:transition>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512" y="1258838"/>
            <a:ext cx="3286001" cy="1162050"/>
          </a:xfrm>
        </p:spPr>
        <p:txBody>
          <a:bodyPr anchor="b"/>
          <a:lstStyle>
            <a:lvl1pPr algn="l">
              <a:defRPr sz="2000" b="1"/>
            </a:lvl1pPr>
          </a:lstStyle>
          <a:p>
            <a:r>
              <a:rPr lang="fr-FR" smtClean="0"/>
              <a:t>Cliquez pour modifier le style du titre</a:t>
            </a:r>
            <a:endParaRPr lang="fr-FR" dirty="0"/>
          </a:p>
        </p:txBody>
      </p:sp>
      <p:sp>
        <p:nvSpPr>
          <p:cNvPr id="3" name="Espace réservé du contenu 2"/>
          <p:cNvSpPr>
            <a:spLocks noGrp="1"/>
          </p:cNvSpPr>
          <p:nvPr>
            <p:ph idx="1"/>
          </p:nvPr>
        </p:nvSpPr>
        <p:spPr>
          <a:xfrm>
            <a:off x="3575050" y="1268760"/>
            <a:ext cx="5389438" cy="49685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dirty="0"/>
          </a:p>
        </p:txBody>
      </p:sp>
      <p:sp>
        <p:nvSpPr>
          <p:cNvPr id="4" name="Espace réservé du texte 3"/>
          <p:cNvSpPr>
            <a:spLocks noGrp="1"/>
          </p:cNvSpPr>
          <p:nvPr>
            <p:ph type="body" sz="half" idx="2"/>
          </p:nvPr>
        </p:nvSpPr>
        <p:spPr>
          <a:xfrm>
            <a:off x="179512" y="2420888"/>
            <a:ext cx="3286001" cy="3816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E9AD2103-5302-4FAE-881E-64151EF3EFD9}" type="datetime1">
              <a:rPr lang="fr-FR" altLang="en-US"/>
              <a:pPr/>
              <a:t>17/05/2014</a:t>
            </a:fld>
            <a:endParaRPr lang="fr-FR" altLang="en-US"/>
          </a:p>
        </p:txBody>
      </p:sp>
      <p:sp>
        <p:nvSpPr>
          <p:cNvPr id="6" name="Espace réservé du pied de page 4"/>
          <p:cNvSpPr>
            <a:spLocks noGrp="1"/>
          </p:cNvSpPr>
          <p:nvPr>
            <p:ph type="ftr" sz="quarter" idx="11"/>
          </p:nvPr>
        </p:nvSpPr>
        <p:spPr/>
        <p:txBody>
          <a:bodyPr/>
          <a:lstStyle>
            <a:lvl1pPr>
              <a:defRPr/>
            </a:lvl1pPr>
          </a:lstStyle>
          <a:p>
            <a:endParaRPr lang="en-US" altLang="en-US"/>
          </a:p>
        </p:txBody>
      </p:sp>
      <p:sp>
        <p:nvSpPr>
          <p:cNvPr id="7" name="Espace réservé du numéro de diapositive 5"/>
          <p:cNvSpPr>
            <a:spLocks noGrp="1"/>
          </p:cNvSpPr>
          <p:nvPr>
            <p:ph type="sldNum" sz="quarter" idx="12"/>
          </p:nvPr>
        </p:nvSpPr>
        <p:spPr/>
        <p:txBody>
          <a:bodyPr/>
          <a:lstStyle>
            <a:lvl1pPr>
              <a:defRPr/>
            </a:lvl1pPr>
          </a:lstStyle>
          <a:p>
            <a:fld id="{9C0E62EC-AA29-440E-84D7-34715B3EFF50}" type="slidenum">
              <a:rPr lang="fr-FR" altLang="en-US"/>
              <a:pPr/>
              <a:t>‹#›</a:t>
            </a:fld>
            <a:endParaRPr lang="fr-FR" altLang="en-US"/>
          </a:p>
        </p:txBody>
      </p:sp>
    </p:spTree>
    <p:extLst>
      <p:ext uri="{BB962C8B-B14F-4D97-AF65-F5344CB8AC3E}">
        <p14:creationId xmlns:p14="http://schemas.microsoft.com/office/powerpoint/2010/main" val="541354234"/>
      </p:ext>
    </p:extLst>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image" Target="../media/image6.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1763713" y="101600"/>
            <a:ext cx="7129462"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smtClean="0"/>
              <a:t>Cliquez pour modifier le style du titre</a:t>
            </a:r>
          </a:p>
        </p:txBody>
      </p:sp>
      <p:sp>
        <p:nvSpPr>
          <p:cNvPr id="1027" name="Espace réservé du texte 2"/>
          <p:cNvSpPr>
            <a:spLocks noGrp="1"/>
          </p:cNvSpPr>
          <p:nvPr>
            <p:ph type="body" idx="1"/>
          </p:nvPr>
        </p:nvSpPr>
        <p:spPr bwMode="auto">
          <a:xfrm>
            <a:off x="107950" y="1268413"/>
            <a:ext cx="878522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smtClean="0"/>
              <a:t>Cliquez pour modifier les styles du texte du masque</a:t>
            </a:r>
          </a:p>
          <a:p>
            <a:pPr lvl="1"/>
            <a:r>
              <a:rPr lang="fr-FR" altLang="en-US" smtClean="0"/>
              <a:t>Deuxième niveau</a:t>
            </a:r>
          </a:p>
          <a:p>
            <a:pPr lvl="2"/>
            <a:r>
              <a:rPr lang="fr-FR" altLang="en-US" smtClean="0"/>
              <a:t>Troisième niveau</a:t>
            </a:r>
          </a:p>
          <a:p>
            <a:pPr lvl="3"/>
            <a:r>
              <a:rPr lang="fr-FR" altLang="en-US" smtClean="0"/>
              <a:t>Quatrième niveau</a:t>
            </a:r>
          </a:p>
          <a:p>
            <a:pPr lvl="4"/>
            <a:r>
              <a:rPr lang="fr-FR" altLang="en-US" smtClean="0"/>
              <a:t>Cinquième niveau</a:t>
            </a:r>
          </a:p>
        </p:txBody>
      </p:sp>
      <p:sp>
        <p:nvSpPr>
          <p:cNvPr id="4" name="Espace réservé de la date 3"/>
          <p:cNvSpPr>
            <a:spLocks noGrp="1"/>
          </p:cNvSpPr>
          <p:nvPr>
            <p:ph type="dt" sz="half" idx="2"/>
          </p:nvPr>
        </p:nvSpPr>
        <p:spPr>
          <a:xfrm>
            <a:off x="900113" y="6453188"/>
            <a:ext cx="1008062"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595959"/>
                </a:solidFill>
                <a:latin typeface="Century Gothic" panose="020B0502020202020204" pitchFamily="34" charset="0"/>
              </a:defRPr>
            </a:lvl1pPr>
          </a:lstStyle>
          <a:p>
            <a:fld id="{97F920A0-385D-4958-9FBB-5B25D1187F92}" type="datetime1">
              <a:rPr lang="fr-FR" altLang="en-US"/>
              <a:pPr/>
              <a:t>17/05/2014</a:t>
            </a:fld>
            <a:endParaRPr lang="fr-FR" altLang="en-US"/>
          </a:p>
        </p:txBody>
      </p:sp>
      <p:sp>
        <p:nvSpPr>
          <p:cNvPr id="5" name="Espace réservé du pied de page 4"/>
          <p:cNvSpPr>
            <a:spLocks noGrp="1"/>
          </p:cNvSpPr>
          <p:nvPr>
            <p:ph type="ftr" sz="quarter" idx="3"/>
          </p:nvPr>
        </p:nvSpPr>
        <p:spPr>
          <a:xfrm>
            <a:off x="2195513" y="6453188"/>
            <a:ext cx="2447925"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595959"/>
                </a:solidFill>
                <a:latin typeface="Century Gothic" panose="020B0502020202020204" pitchFamily="34" charset="0"/>
              </a:defRPr>
            </a:lvl1pPr>
          </a:lstStyle>
          <a:p>
            <a:endParaRPr lang="en-US" altLang="en-US"/>
          </a:p>
        </p:txBody>
      </p:sp>
      <p:sp>
        <p:nvSpPr>
          <p:cNvPr id="6" name="Espace réservé du numéro de diapositive 5"/>
          <p:cNvSpPr>
            <a:spLocks noGrp="1"/>
          </p:cNvSpPr>
          <p:nvPr>
            <p:ph type="sldNum" sz="quarter" idx="4"/>
          </p:nvPr>
        </p:nvSpPr>
        <p:spPr>
          <a:xfrm>
            <a:off x="7451725" y="6453188"/>
            <a:ext cx="1584325"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595959"/>
                </a:solidFill>
                <a:latin typeface="Century Gothic" panose="020B0502020202020204" pitchFamily="34" charset="0"/>
              </a:defRPr>
            </a:lvl1pPr>
          </a:lstStyle>
          <a:p>
            <a:fld id="{6D81D333-1985-488E-9C4C-41CB5031719E}" type="slidenum">
              <a:rPr lang="fr-FR" altLang="en-US"/>
              <a:pPr/>
              <a:t>‹#›</a:t>
            </a:fld>
            <a:endParaRPr lang="fr-FR" altLang="en-US"/>
          </a:p>
        </p:txBody>
      </p:sp>
      <p:pic>
        <p:nvPicPr>
          <p:cNvPr id="7" name="Picture 8" descr="D:\CREA\LOGOTHEQUE\fp7-logos_en\FP7-General\colour\FP7-gen-RGB.gif"/>
          <p:cNvPicPr>
            <a:picLocks noChangeAspect="1" noChangeArrowheads="1"/>
          </p:cNvPicPr>
          <p:nvPr/>
        </p:nvPicPr>
        <p:blipFill>
          <a:blip r:embed="rId17"/>
          <a:srcRect/>
          <a:stretch>
            <a:fillRect/>
          </a:stretch>
        </p:blipFill>
        <p:spPr bwMode="auto">
          <a:xfrm>
            <a:off x="268288" y="6308725"/>
            <a:ext cx="601662" cy="490538"/>
          </a:xfrm>
          <a:prstGeom prst="rect">
            <a:avLst/>
          </a:prstGeom>
          <a:noFill/>
          <a:ln w="19050">
            <a:solidFill>
              <a:schemeClr val="tx1">
                <a:lumMod val="50000"/>
                <a:lumOff val="50000"/>
              </a:schemeClr>
            </a:solidFill>
            <a:miter lim="800000"/>
            <a:headEnd/>
            <a:tailEnd/>
          </a:ln>
        </p:spPr>
      </p:pic>
      <p:sp>
        <p:nvSpPr>
          <p:cNvPr id="1032" name="ZoneTexte 7"/>
          <p:cNvSpPr txBox="1">
            <a:spLocks noChangeArrowheads="1"/>
          </p:cNvSpPr>
          <p:nvPr/>
        </p:nvSpPr>
        <p:spPr bwMode="auto">
          <a:xfrm>
            <a:off x="4716463" y="6519863"/>
            <a:ext cx="266382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fr-FR" sz="1200" smtClean="0">
                <a:solidFill>
                  <a:srgbClr val="595959"/>
                </a:solidFill>
                <a:latin typeface="Century Gothic" pitchFamily="34" charset="0"/>
              </a:rPr>
              <a:t>Project number: 283465</a:t>
            </a:r>
          </a:p>
        </p:txBody>
      </p:sp>
    </p:spTree>
    <p:extLst>
      <p:ext uri="{BB962C8B-B14F-4D97-AF65-F5344CB8AC3E}">
        <p14:creationId xmlns:p14="http://schemas.microsoft.com/office/powerpoint/2010/main" val="4708623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p:wipe dir="d"/>
  </p:transition>
  <p:timing>
    <p:tnLst>
      <p:par>
        <p:cTn id="1" dur="indefinite" restart="never" nodeType="tmRoot"/>
      </p:par>
    </p:tnLst>
  </p:timing>
  <p:hf hdr="0"/>
  <p:txStyles>
    <p:titleStyle>
      <a:lvl1pPr algn="l" rtl="0" eaLnBrk="0" fontAlgn="base" hangingPunct="0">
        <a:spcBef>
          <a:spcPct val="0"/>
        </a:spcBef>
        <a:spcAft>
          <a:spcPct val="0"/>
        </a:spcAft>
        <a:defRPr sz="3600" b="1" kern="1200">
          <a:solidFill>
            <a:srgbClr val="33B0DC"/>
          </a:solidFill>
          <a:latin typeface="Century Gothic" pitchFamily="34" charset="0"/>
          <a:ea typeface="+mj-ea"/>
          <a:cs typeface="+mj-cs"/>
        </a:defRPr>
      </a:lvl1pPr>
      <a:lvl2pPr algn="l" rtl="0" eaLnBrk="0" fontAlgn="base" hangingPunct="0">
        <a:spcBef>
          <a:spcPct val="0"/>
        </a:spcBef>
        <a:spcAft>
          <a:spcPct val="0"/>
        </a:spcAft>
        <a:defRPr sz="3600" b="1">
          <a:solidFill>
            <a:srgbClr val="33B0DC"/>
          </a:solidFill>
          <a:latin typeface="Century Gothic" pitchFamily="34" charset="0"/>
        </a:defRPr>
      </a:lvl2pPr>
      <a:lvl3pPr algn="l" rtl="0" eaLnBrk="0" fontAlgn="base" hangingPunct="0">
        <a:spcBef>
          <a:spcPct val="0"/>
        </a:spcBef>
        <a:spcAft>
          <a:spcPct val="0"/>
        </a:spcAft>
        <a:defRPr sz="3600" b="1">
          <a:solidFill>
            <a:srgbClr val="33B0DC"/>
          </a:solidFill>
          <a:latin typeface="Century Gothic" pitchFamily="34" charset="0"/>
        </a:defRPr>
      </a:lvl3pPr>
      <a:lvl4pPr algn="l" rtl="0" eaLnBrk="0" fontAlgn="base" hangingPunct="0">
        <a:spcBef>
          <a:spcPct val="0"/>
        </a:spcBef>
        <a:spcAft>
          <a:spcPct val="0"/>
        </a:spcAft>
        <a:defRPr sz="3600" b="1">
          <a:solidFill>
            <a:srgbClr val="33B0DC"/>
          </a:solidFill>
          <a:latin typeface="Century Gothic" pitchFamily="34" charset="0"/>
        </a:defRPr>
      </a:lvl4pPr>
      <a:lvl5pPr algn="l" rtl="0" eaLnBrk="0" fontAlgn="base" hangingPunct="0">
        <a:spcBef>
          <a:spcPct val="0"/>
        </a:spcBef>
        <a:spcAft>
          <a:spcPct val="0"/>
        </a:spcAft>
        <a:defRPr sz="3600" b="1">
          <a:solidFill>
            <a:srgbClr val="33B0DC"/>
          </a:solidFill>
          <a:latin typeface="Century Gothic" pitchFamily="34" charset="0"/>
        </a:defRPr>
      </a:lvl5pPr>
      <a:lvl6pPr marL="457200" algn="l" rtl="0" eaLnBrk="1" fontAlgn="base" hangingPunct="1">
        <a:spcBef>
          <a:spcPct val="0"/>
        </a:spcBef>
        <a:spcAft>
          <a:spcPct val="0"/>
        </a:spcAft>
        <a:defRPr sz="3600" b="1">
          <a:solidFill>
            <a:srgbClr val="33B0DC"/>
          </a:solidFill>
          <a:latin typeface="Century Gothic" pitchFamily="34" charset="0"/>
        </a:defRPr>
      </a:lvl6pPr>
      <a:lvl7pPr marL="914400" algn="l" rtl="0" eaLnBrk="1" fontAlgn="base" hangingPunct="1">
        <a:spcBef>
          <a:spcPct val="0"/>
        </a:spcBef>
        <a:spcAft>
          <a:spcPct val="0"/>
        </a:spcAft>
        <a:defRPr sz="3600" b="1">
          <a:solidFill>
            <a:srgbClr val="33B0DC"/>
          </a:solidFill>
          <a:latin typeface="Century Gothic" pitchFamily="34" charset="0"/>
        </a:defRPr>
      </a:lvl7pPr>
      <a:lvl8pPr marL="1371600" algn="l" rtl="0" eaLnBrk="1" fontAlgn="base" hangingPunct="1">
        <a:spcBef>
          <a:spcPct val="0"/>
        </a:spcBef>
        <a:spcAft>
          <a:spcPct val="0"/>
        </a:spcAft>
        <a:defRPr sz="3600" b="1">
          <a:solidFill>
            <a:srgbClr val="33B0DC"/>
          </a:solidFill>
          <a:latin typeface="Century Gothic" pitchFamily="34" charset="0"/>
        </a:defRPr>
      </a:lvl8pPr>
      <a:lvl9pPr marL="1828800" algn="l" rtl="0" eaLnBrk="1" fontAlgn="base" hangingPunct="1">
        <a:spcBef>
          <a:spcPct val="0"/>
        </a:spcBef>
        <a:spcAft>
          <a:spcPct val="0"/>
        </a:spcAft>
        <a:defRPr sz="3600" b="1">
          <a:solidFill>
            <a:srgbClr val="33B0DC"/>
          </a:solidFill>
          <a:latin typeface="Century Gothic" pitchFamily="34" charset="0"/>
        </a:defRPr>
      </a:lvl9pPr>
    </p:titleStyle>
    <p:bodyStyle>
      <a:lvl1pPr marL="342900" indent="-342900" algn="l" rtl="0" eaLnBrk="0" fontAlgn="base" hangingPunct="0">
        <a:spcBef>
          <a:spcPct val="20000"/>
        </a:spcBef>
        <a:spcAft>
          <a:spcPct val="0"/>
        </a:spcAft>
        <a:buSzPct val="75000"/>
        <a:buBlip>
          <a:blip r:embed="rId18"/>
        </a:buBlip>
        <a:defRPr sz="2400" b="1" kern="1200">
          <a:solidFill>
            <a:srgbClr val="1A171B"/>
          </a:solidFill>
          <a:latin typeface="Century Gothic" pitchFamily="34" charset="0"/>
          <a:ea typeface="+mn-ea"/>
          <a:cs typeface="+mn-cs"/>
        </a:defRPr>
      </a:lvl1pPr>
      <a:lvl2pPr marL="742950" indent="-285750" algn="l" rtl="0" eaLnBrk="0" fontAlgn="base" hangingPunct="0">
        <a:spcBef>
          <a:spcPct val="20000"/>
        </a:spcBef>
        <a:spcAft>
          <a:spcPct val="0"/>
        </a:spcAft>
        <a:buSzPct val="75000"/>
        <a:buBlip>
          <a:blip r:embed="rId19"/>
        </a:buBlip>
        <a:defRPr sz="2000" b="1" kern="1200">
          <a:solidFill>
            <a:srgbClr val="9EC02A"/>
          </a:solidFill>
          <a:latin typeface="Century Gothic" pitchFamily="34" charset="0"/>
          <a:ea typeface="+mn-ea"/>
          <a:cs typeface="+mn-cs"/>
        </a:defRPr>
      </a:lvl2pPr>
      <a:lvl3pPr marL="1143000" indent="-228600" algn="l" rtl="0" eaLnBrk="0" fontAlgn="base" hangingPunct="0">
        <a:spcBef>
          <a:spcPct val="20000"/>
        </a:spcBef>
        <a:spcAft>
          <a:spcPct val="0"/>
        </a:spcAft>
        <a:buSzPct val="75000"/>
        <a:buBlip>
          <a:blip r:embed="rId20"/>
        </a:buBlip>
        <a:defRPr b="1" kern="1200">
          <a:solidFill>
            <a:srgbClr val="33B0DC"/>
          </a:solidFill>
          <a:latin typeface="Century Gothic" pitchFamily="34" charset="0"/>
          <a:ea typeface="+mn-ea"/>
          <a:cs typeface="+mn-cs"/>
        </a:defRPr>
      </a:lvl3pPr>
      <a:lvl4pPr marL="1600200" indent="-228600" algn="l" rtl="0" eaLnBrk="0" fontAlgn="base" hangingPunct="0">
        <a:spcBef>
          <a:spcPct val="20000"/>
        </a:spcBef>
        <a:spcAft>
          <a:spcPct val="0"/>
        </a:spcAft>
        <a:buSzPct val="75000"/>
        <a:buBlip>
          <a:blip r:embed="rId21"/>
        </a:buBlip>
        <a:defRPr kern="1200">
          <a:solidFill>
            <a:srgbClr val="455D21"/>
          </a:solidFill>
          <a:latin typeface="Century Gothic" pitchFamily="34" charset="0"/>
          <a:ea typeface="+mn-ea"/>
          <a:cs typeface="+mn-cs"/>
        </a:defRPr>
      </a:lvl4pPr>
      <a:lvl5pPr marL="2057400" indent="-228600" algn="l" rtl="0" eaLnBrk="0" fontAlgn="base" hangingPunct="0">
        <a:spcBef>
          <a:spcPct val="20000"/>
        </a:spcBef>
        <a:spcAft>
          <a:spcPct val="0"/>
        </a:spcAft>
        <a:buSzPct val="75000"/>
        <a:buBlip>
          <a:blip r:embed="rId18"/>
        </a:buBlip>
        <a:defRPr sz="1600" kern="1200">
          <a:solidFill>
            <a:srgbClr val="1A171B"/>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confluence.envri.eu:8090/x/GwAF"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4.png"/><Relationship Id="rId7" Type="http://schemas.openxmlformats.org/officeDocument/2006/relationships/image" Target="../media/image33.jpeg"/><Relationship Id="rId12"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hyperlink" Target="http://envriontology.appspot.com/main/" TargetMode="External"/><Relationship Id="rId5" Type="http://schemas.openxmlformats.org/officeDocument/2006/relationships/image" Target="../media/image6.png"/><Relationship Id="rId10" Type="http://schemas.openxmlformats.org/officeDocument/2006/relationships/hyperlink" Target="http://staff.science.uva.nl/~zhiming/Ontology/" TargetMode="External"/><Relationship Id="rId4" Type="http://schemas.openxmlformats.org/officeDocument/2006/relationships/image" Target="../media/image5.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xml"/><Relationship Id="rId7" Type="http://schemas.openxmlformats.org/officeDocument/2006/relationships/image" Target="../media/image11.w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0.w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9.png"/><Relationship Id="rId7"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6.png"/><Relationship Id="rId4" Type="http://schemas.openxmlformats.org/officeDocument/2006/relationships/image" Target="../media/image40.png"/><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2.png"/><Relationship Id="rId2" Type="http://schemas.openxmlformats.org/officeDocument/2006/relationships/slideLayout" Target="../slideLayouts/slideLayout8.xml"/><Relationship Id="rId1" Type="http://schemas.openxmlformats.org/officeDocument/2006/relationships/vmlDrawing" Target="../drawings/vmlDrawing3.vml"/><Relationship Id="rId6" Type="http://schemas.openxmlformats.org/officeDocument/2006/relationships/hyperlink" Target="http://www.glynlowe.com/" TargetMode="External"/><Relationship Id="rId5" Type="http://schemas.openxmlformats.org/officeDocument/2006/relationships/image" Target="../media/image46.wmf"/><Relationship Id="rId4"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4.png"/><Relationship Id="rId12" Type="http://schemas.openxmlformats.org/officeDocument/2006/relationships/oleObject" Target="../embeddings/oleObject3.bin"/><Relationship Id="rId17" Type="http://schemas.openxmlformats.org/officeDocument/2006/relationships/image" Target="../media/image22.png"/><Relationship Id="rId2" Type="http://schemas.openxmlformats.org/officeDocument/2006/relationships/slideLayout" Target="../slideLayouts/slideLayout2.xml"/><Relationship Id="rId16" Type="http://schemas.openxmlformats.org/officeDocument/2006/relationships/image" Target="../media/image21.jpeg"/><Relationship Id="rId1" Type="http://schemas.openxmlformats.org/officeDocument/2006/relationships/vmlDrawing" Target="../drawings/vmlDrawing2.vml"/><Relationship Id="rId6" Type="http://schemas.openxmlformats.org/officeDocument/2006/relationships/image" Target="../media/image6.png"/><Relationship Id="rId11" Type="http://schemas.openxmlformats.org/officeDocument/2006/relationships/image" Target="../media/image18.png"/><Relationship Id="rId5" Type="http://schemas.openxmlformats.org/officeDocument/2006/relationships/image" Target="../media/image5.png"/><Relationship Id="rId15" Type="http://schemas.openxmlformats.org/officeDocument/2006/relationships/image" Target="../media/image20.png"/><Relationship Id="rId10" Type="http://schemas.openxmlformats.org/officeDocument/2006/relationships/image" Target="../media/image17.jpeg"/><Relationship Id="rId4" Type="http://schemas.openxmlformats.org/officeDocument/2006/relationships/image" Target="../media/image4.png"/><Relationship Id="rId9" Type="http://schemas.openxmlformats.org/officeDocument/2006/relationships/image" Target="../media/image16.pn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a:off x="0" y="6453188"/>
            <a:ext cx="1008063" cy="365125"/>
          </a:xfrm>
        </p:spPr>
        <p:txBody>
          <a:bodyPr/>
          <a:lstStyle/>
          <a:p>
            <a:fld id="{1A002AAD-3003-4E12-899E-587D86331472}" type="datetime1">
              <a:rPr lang="fr-FR" altLang="en-US" smtClean="0"/>
              <a:pPr/>
              <a:t>17/05/2014</a:t>
            </a:fld>
            <a:endParaRPr lang="fr-FR" altLang="en-US"/>
          </a:p>
        </p:txBody>
      </p:sp>
      <p:sp>
        <p:nvSpPr>
          <p:cNvPr id="6" name="Slide Number Placeholder 5"/>
          <p:cNvSpPr>
            <a:spLocks noGrp="1"/>
          </p:cNvSpPr>
          <p:nvPr>
            <p:ph type="sldNum" sz="quarter" idx="4294967295"/>
          </p:nvPr>
        </p:nvSpPr>
        <p:spPr>
          <a:xfrm>
            <a:off x="7559675" y="6453188"/>
            <a:ext cx="1584325" cy="365125"/>
          </a:xfrm>
        </p:spPr>
        <p:txBody>
          <a:bodyPr/>
          <a:lstStyle/>
          <a:p>
            <a:fld id="{DE05C58C-F0E0-4B19-8D41-361E8576054C}" type="slidenum">
              <a:rPr lang="fr-FR" altLang="en-US" smtClean="0"/>
              <a:pPr/>
              <a:t>1</a:t>
            </a:fld>
            <a:endParaRPr lang="fr-FR" alt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9776004"/>
      </p:ext>
    </p:extLst>
  </p:cSld>
  <p:clrMapOvr>
    <a:masterClrMapping/>
  </p:clrMapOvr>
  <p:transition>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a:xfrm>
            <a:off x="107950" y="1196975"/>
            <a:ext cx="8785225" cy="431800"/>
          </a:xfrm>
        </p:spPr>
        <p:txBody>
          <a:bodyPr/>
          <a:lstStyle/>
          <a:p>
            <a:pPr>
              <a:defRPr/>
            </a:pPr>
            <a:r>
              <a:rPr lang="en-GB" sz="2000" dirty="0" smtClean="0">
                <a:solidFill>
                  <a:schemeClr val="accent3">
                    <a:lumMod val="50000"/>
                  </a:schemeClr>
                </a:solidFill>
              </a:rPr>
              <a:t>Identified the functions/operations of </a:t>
            </a:r>
            <a:r>
              <a:rPr lang="en-GB" sz="2000" dirty="0" smtClean="0">
                <a:solidFill>
                  <a:schemeClr val="accent3">
                    <a:lumMod val="50000"/>
                  </a:schemeClr>
                </a:solidFill>
              </a:rPr>
              <a:t>Data </a:t>
            </a:r>
            <a:r>
              <a:rPr lang="en-GB" sz="2000" dirty="0" smtClean="0">
                <a:solidFill>
                  <a:schemeClr val="accent3">
                    <a:lumMod val="50000"/>
                  </a:schemeClr>
                </a:solidFill>
              </a:rPr>
              <a:t>Access</a:t>
            </a:r>
            <a:endParaRPr lang="en-GB" sz="2000" dirty="0" smtClean="0">
              <a:solidFill>
                <a:schemeClr val="accent3">
                  <a:lumMod val="50000"/>
                </a:schemeClr>
              </a:solidFill>
            </a:endParaRPr>
          </a:p>
        </p:txBody>
      </p:sp>
      <p:sp>
        <p:nvSpPr>
          <p:cNvPr id="2253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fld id="{6A5031BD-6CD9-4ED3-AF40-F9D01A9EBCF9}" type="datetime1">
              <a:rPr lang="fr-FR" altLang="en-US" sz="1200" b="0">
                <a:solidFill>
                  <a:srgbClr val="595959"/>
                </a:solidFill>
              </a:rPr>
              <a:pPr eaLnBrk="1" hangingPunct="1">
                <a:spcBef>
                  <a:spcPct val="0"/>
                </a:spcBef>
                <a:buSzTx/>
                <a:buFontTx/>
                <a:buNone/>
              </a:pPr>
              <a:t>17/05/2014</a:t>
            </a:fld>
            <a:endParaRPr lang="fr-FR" altLang="en-US" sz="1200" b="0">
              <a:solidFill>
                <a:srgbClr val="595959"/>
              </a:solidFill>
            </a:endParaRPr>
          </a:p>
        </p:txBody>
      </p:sp>
      <p:sp>
        <p:nvSpPr>
          <p:cNvPr id="2253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endParaRPr lang="en-US" altLang="en-US" sz="1200" b="0">
              <a:solidFill>
                <a:srgbClr val="595959"/>
              </a:solidFill>
            </a:endParaRPr>
          </a:p>
        </p:txBody>
      </p:sp>
      <p:sp>
        <p:nvSpPr>
          <p:cNvPr id="2253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fld id="{5713B3E7-05E6-454F-AEE1-F6B81352EF0D}" type="slidenum">
              <a:rPr lang="fr-FR" altLang="en-US" sz="1200" b="0">
                <a:solidFill>
                  <a:srgbClr val="595959"/>
                </a:solidFill>
              </a:rPr>
              <a:pPr eaLnBrk="1" hangingPunct="1">
                <a:spcBef>
                  <a:spcPct val="0"/>
                </a:spcBef>
                <a:buSzTx/>
                <a:buFontTx/>
                <a:buNone/>
              </a:pPr>
              <a:t>10</a:t>
            </a:fld>
            <a:endParaRPr lang="fr-FR" altLang="en-US" sz="1200" b="0">
              <a:solidFill>
                <a:srgbClr val="595959"/>
              </a:solidFill>
            </a:endParaRPr>
          </a:p>
        </p:txBody>
      </p:sp>
      <p:sp>
        <p:nvSpPr>
          <p:cNvPr id="33" name="Content Placeholder 2"/>
          <p:cNvSpPr txBox="1">
            <a:spLocks/>
          </p:cNvSpPr>
          <p:nvPr/>
        </p:nvSpPr>
        <p:spPr bwMode="auto">
          <a:xfrm>
            <a:off x="0" y="6021288"/>
            <a:ext cx="9144000" cy="836712"/>
          </a:xfrm>
          <a:prstGeom prst="rect">
            <a:avLst/>
          </a:prstGeom>
          <a:solidFill>
            <a:srgbClr val="DFDFE1"/>
          </a:solidFill>
          <a:ln>
            <a:noFill/>
          </a:ln>
          <a:extLst/>
        </p:spPr>
        <p:txBody>
          <a:bodyPr/>
          <a:lstStyle>
            <a:lvl1pPr marL="342900" indent="-342900"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marL="400050" lvl="1" indent="0">
              <a:buNone/>
            </a:pPr>
            <a:r>
              <a:rPr lang="en-GB" altLang="en-US" dirty="0" smtClean="0">
                <a:solidFill>
                  <a:srgbClr val="4F6228"/>
                </a:solidFill>
              </a:rPr>
              <a:t>A </a:t>
            </a:r>
            <a:r>
              <a:rPr lang="en-GB" altLang="en-US" dirty="0">
                <a:solidFill>
                  <a:srgbClr val="4F6228"/>
                </a:solidFill>
              </a:rPr>
              <a:t>full function list is on ENVRI </a:t>
            </a:r>
            <a:r>
              <a:rPr lang="en-GB" altLang="en-US" dirty="0" smtClean="0">
                <a:solidFill>
                  <a:srgbClr val="4F6228"/>
                </a:solidFill>
              </a:rPr>
              <a:t>RM website: </a:t>
            </a:r>
            <a:r>
              <a:rPr lang="en-GB" altLang="en-US" sz="1200" dirty="0" smtClean="0">
                <a:solidFill>
                  <a:srgbClr val="4F6228"/>
                </a:solidFill>
                <a:hlinkClick r:id="rId6"/>
              </a:rPr>
              <a:t>http://confluence.envri.eu:8090/x/GwAF</a:t>
            </a:r>
            <a:endParaRPr lang="en-GB" altLang="en-US" b="0" dirty="0">
              <a:solidFill>
                <a:srgbClr val="4F6228"/>
              </a:solidFill>
            </a:endParaRPr>
          </a:p>
        </p:txBody>
      </p:sp>
      <p:sp>
        <p:nvSpPr>
          <p:cNvPr id="2" name="Title 1"/>
          <p:cNvSpPr>
            <a:spLocks noGrp="1"/>
          </p:cNvSpPr>
          <p:nvPr>
            <p:ph type="title"/>
          </p:nvPr>
        </p:nvSpPr>
        <p:spPr/>
        <p:txBody>
          <a:bodyPr/>
          <a:lstStyle/>
          <a:p>
            <a:r>
              <a:rPr lang="en-GB" altLang="en-US" dirty="0" smtClean="0">
                <a:solidFill>
                  <a:srgbClr val="77933C"/>
                </a:solidFill>
              </a:rPr>
              <a:t>Common Functions (Access)</a:t>
            </a:r>
            <a:endParaRPr lang="en-GB" altLang="en-US" dirty="0" smtClean="0"/>
          </a:p>
        </p:txBody>
      </p:sp>
      <p:graphicFrame>
        <p:nvGraphicFramePr>
          <p:cNvPr id="7" name="Table 6"/>
          <p:cNvGraphicFramePr>
            <a:graphicFrameLocks noGrp="1"/>
          </p:cNvGraphicFramePr>
          <p:nvPr>
            <p:extLst/>
          </p:nvPr>
        </p:nvGraphicFramePr>
        <p:xfrm>
          <a:off x="485775" y="1628775"/>
          <a:ext cx="7831138" cy="4383954"/>
        </p:xfrm>
        <a:graphic>
          <a:graphicData uri="http://schemas.openxmlformats.org/drawingml/2006/table">
            <a:tbl>
              <a:tblPr/>
              <a:tblGrid>
                <a:gridCol w="2790825"/>
                <a:gridCol w="792163"/>
                <a:gridCol w="792162"/>
                <a:gridCol w="792163"/>
                <a:gridCol w="863600"/>
                <a:gridCol w="863600"/>
                <a:gridCol w="936625"/>
              </a:tblGrid>
              <a:tr h="346075">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ts val="963"/>
                        </a:lnSpc>
                        <a:spcBef>
                          <a:spcPct val="0"/>
                        </a:spcBef>
                        <a:spcAft>
                          <a:spcPct val="0"/>
                        </a:spcAft>
                        <a:buClrTx/>
                        <a:buSzTx/>
                        <a:buFontTx/>
                        <a:buNone/>
                        <a:tabLst/>
                      </a:pPr>
                      <a:r>
                        <a:rPr kumimoji="0" lang="en-GB" altLang="en-US" sz="1600" b="1" i="0" u="none" strike="noStrike" cap="none" normalizeH="0" baseline="0" dirty="0" smtClean="0">
                          <a:ln>
                            <a:noFill/>
                          </a:ln>
                          <a:solidFill>
                            <a:schemeClr val="bg1"/>
                          </a:solidFill>
                          <a:effectLst/>
                          <a:latin typeface="Calibri" panose="020F0502020204030204" pitchFamily="34" charset="0"/>
                          <a:cs typeface="Arial" panose="020B0604020202020204" pitchFamily="34" charset="0"/>
                        </a:rPr>
                        <a:t>Functions/Embedded Services</a:t>
                      </a:r>
                      <a:endParaRPr kumimoji="0" lang="en-GB" altLang="en-US" sz="1600" b="1" i="0" u="none" strike="noStrike" cap="none" normalizeH="0" baseline="0" dirty="0" smtClean="0">
                        <a:ln>
                          <a:noFill/>
                        </a:ln>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3" marR="0" marT="35993" marB="3599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4F6228"/>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ts val="963"/>
                        </a:lnSpc>
                        <a:spcBef>
                          <a:spcPct val="0"/>
                        </a:spcBef>
                        <a:spcAft>
                          <a:spcPct val="0"/>
                        </a:spcAft>
                        <a:buClrTx/>
                        <a:buSzTx/>
                        <a:buFontTx/>
                        <a:buNone/>
                        <a:tabLst/>
                      </a:pPr>
                      <a:r>
                        <a:rPr kumimoji="0" lang="en-GB" altLang="en-US" sz="1400" b="1" i="0" u="none" strike="noStrike" cap="none" normalizeH="0" baseline="0" smtClean="0">
                          <a:ln>
                            <a:noFill/>
                          </a:ln>
                          <a:solidFill>
                            <a:schemeClr val="bg1"/>
                          </a:solidFill>
                          <a:effectLst/>
                          <a:latin typeface="Calibri" panose="020F0502020204030204" pitchFamily="34" charset="0"/>
                          <a:cs typeface="Arial" panose="020B0604020202020204" pitchFamily="34" charset="0"/>
                        </a:rPr>
                        <a:t>ICOS</a:t>
                      </a:r>
                      <a:endParaRPr kumimoji="0" lang="en-GB" altLang="en-US" sz="1400" b="1" i="0" u="none" strike="noStrike" cap="none" normalizeH="0" baseline="0" smtClean="0">
                        <a:ln>
                          <a:noFill/>
                        </a:ln>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3" marR="0" marT="35993" marB="3599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4F6228"/>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ts val="963"/>
                        </a:lnSpc>
                        <a:spcBef>
                          <a:spcPct val="0"/>
                        </a:spcBef>
                        <a:spcAft>
                          <a:spcPct val="0"/>
                        </a:spcAft>
                        <a:buClrTx/>
                        <a:buSzTx/>
                        <a:buFontTx/>
                        <a:buNone/>
                        <a:tabLst/>
                      </a:pPr>
                      <a:r>
                        <a:rPr kumimoji="0" lang="en-GB" altLang="en-US" sz="1400" b="1" i="0" u="none" strike="noStrike" cap="none" normalizeH="0" baseline="0" smtClean="0">
                          <a:ln>
                            <a:noFill/>
                          </a:ln>
                          <a:solidFill>
                            <a:schemeClr val="bg1"/>
                          </a:solidFill>
                          <a:effectLst/>
                          <a:latin typeface="Calibri" panose="020F0502020204030204" pitchFamily="34" charset="0"/>
                          <a:cs typeface="Arial" panose="020B0604020202020204" pitchFamily="34" charset="0"/>
                        </a:rPr>
                        <a:t>EPOS</a:t>
                      </a:r>
                      <a:endParaRPr kumimoji="0" lang="en-GB" altLang="en-US" sz="1400" b="1" i="0" u="none" strike="noStrike" cap="none" normalizeH="0" baseline="0" smtClean="0">
                        <a:ln>
                          <a:noFill/>
                        </a:ln>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3" marR="0" marT="35993" marB="3599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4F6228"/>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ts val="963"/>
                        </a:lnSpc>
                        <a:spcBef>
                          <a:spcPct val="0"/>
                        </a:spcBef>
                        <a:spcAft>
                          <a:spcPct val="0"/>
                        </a:spcAft>
                        <a:buClrTx/>
                        <a:buSzTx/>
                        <a:buFontTx/>
                        <a:buNone/>
                        <a:tabLst/>
                      </a:pPr>
                      <a:r>
                        <a:rPr kumimoji="0" lang="en-GB" altLang="en-US" sz="1400" b="1" i="0" u="none" strike="noStrike" cap="none" normalizeH="0" baseline="0" smtClean="0">
                          <a:ln>
                            <a:noFill/>
                          </a:ln>
                          <a:solidFill>
                            <a:schemeClr val="bg1"/>
                          </a:solidFill>
                          <a:effectLst/>
                          <a:latin typeface="Calibri" panose="020F0502020204030204" pitchFamily="34" charset="0"/>
                          <a:cs typeface="Arial" panose="020B0604020202020204" pitchFamily="34" charset="0"/>
                        </a:rPr>
                        <a:t>EMSO</a:t>
                      </a:r>
                      <a:endParaRPr kumimoji="0" lang="en-GB" altLang="en-US" sz="1400" b="1" i="0" u="none" strike="noStrike" cap="none" normalizeH="0" baseline="0" smtClean="0">
                        <a:ln>
                          <a:noFill/>
                        </a:ln>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a:txBody>
                  <a:tcPr marL="72003" marR="0" marT="35993" marB="3599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4F6228"/>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ts val="963"/>
                        </a:lnSpc>
                        <a:spcBef>
                          <a:spcPct val="0"/>
                        </a:spcBef>
                        <a:spcAft>
                          <a:spcPct val="0"/>
                        </a:spcAft>
                        <a:buClrTx/>
                        <a:buSzTx/>
                        <a:buFontTx/>
                        <a:buNone/>
                        <a:tabLst/>
                      </a:pPr>
                      <a:r>
                        <a:rPr kumimoji="0" lang="en-GB" altLang="en-US" sz="1400" b="1" i="0" u="none" strike="noStrike" cap="none" normalizeH="0" baseline="0" smtClean="0">
                          <a:ln>
                            <a:noFill/>
                          </a:ln>
                          <a:solidFill>
                            <a:schemeClr val="bg1"/>
                          </a:solidFill>
                          <a:effectLst/>
                          <a:latin typeface="Calibri" panose="020F0502020204030204" pitchFamily="34" charset="0"/>
                          <a:ea typeface="SimSun" panose="02010600030101010101" pitchFamily="2" charset="-122"/>
                          <a:cs typeface="Times New Roman" panose="02020603050405020304" pitchFamily="18" charset="0"/>
                        </a:rPr>
                        <a:t>EISCAT-3D</a:t>
                      </a:r>
                    </a:p>
                  </a:txBody>
                  <a:tcPr marL="72003" marR="0" marT="35993" marB="3599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4F6228"/>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ts val="963"/>
                        </a:lnSpc>
                        <a:spcBef>
                          <a:spcPct val="0"/>
                        </a:spcBef>
                        <a:spcAft>
                          <a:spcPct val="0"/>
                        </a:spcAft>
                        <a:buClrTx/>
                        <a:buSzTx/>
                        <a:buFontTx/>
                        <a:buNone/>
                        <a:tabLst/>
                      </a:pPr>
                      <a:r>
                        <a:rPr kumimoji="0" lang="en-GB" altLang="en-US" sz="1400" b="1" i="0" u="none" strike="noStrike" cap="none" normalizeH="0" baseline="0" smtClean="0">
                          <a:ln>
                            <a:noFill/>
                          </a:ln>
                          <a:solidFill>
                            <a:schemeClr val="bg1"/>
                          </a:solidFill>
                          <a:effectLst/>
                          <a:latin typeface="Calibri" panose="020F0502020204030204" pitchFamily="34" charset="0"/>
                          <a:ea typeface="SimSun" panose="02010600030101010101" pitchFamily="2" charset="-122"/>
                          <a:cs typeface="Times New Roman" panose="02020603050405020304" pitchFamily="18" charset="0"/>
                        </a:rPr>
                        <a:t>LifeWatch</a:t>
                      </a:r>
                    </a:p>
                  </a:txBody>
                  <a:tcPr marL="72003" marR="0" marT="35993" marB="3599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4F6228"/>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ts val="963"/>
                        </a:lnSpc>
                        <a:spcBef>
                          <a:spcPct val="0"/>
                        </a:spcBef>
                        <a:spcAft>
                          <a:spcPct val="0"/>
                        </a:spcAft>
                        <a:buClrTx/>
                        <a:buSzTx/>
                        <a:buFontTx/>
                        <a:buNone/>
                        <a:tabLst/>
                      </a:pPr>
                      <a:r>
                        <a:rPr kumimoji="0" lang="en-GB" altLang="en-US" sz="1400" b="1" i="0" u="none" strike="noStrike" cap="none" normalizeH="0" baseline="0" smtClean="0">
                          <a:ln>
                            <a:noFill/>
                          </a:ln>
                          <a:solidFill>
                            <a:schemeClr val="bg1"/>
                          </a:solidFill>
                          <a:effectLst/>
                          <a:latin typeface="Calibri" panose="020F0502020204030204" pitchFamily="34" charset="0"/>
                          <a:ea typeface="SimSun" panose="02010600030101010101" pitchFamily="2" charset="-122"/>
                          <a:cs typeface="Times New Roman" panose="02020603050405020304" pitchFamily="18" charset="0"/>
                        </a:rPr>
                        <a:t>Euro-Argo</a:t>
                      </a:r>
                    </a:p>
                  </a:txBody>
                  <a:tcPr marL="72003" marR="0" marT="35993" marB="3599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4F6228"/>
                    </a:solidFill>
                  </a:tcPr>
                </a:tc>
              </a:tr>
              <a:tr h="373063">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Access Control</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Unknown</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Unknown</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Unknown</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Unknown</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342900">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Data Conversion</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r>
              <a:tr h="342900">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Data Compression</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No</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No</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No</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No</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No</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r>
              <a:tr h="342900">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Data Visualisation</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r>
              <a:tr h="342900">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Data Publication</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Unknown</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Unknown</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342900">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Data Citation</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No</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Unknown</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No</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Unknown</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No</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342900">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(Resources/Data) Annotation</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No</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r>
              <a:tr h="523875">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Metadata Harvesting</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Unknown</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Unknown</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No</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Unknown</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dirty="0" smtClean="0">
                          <a:ln>
                            <a:noFill/>
                          </a:ln>
                          <a:solidFill>
                            <a:srgbClr val="4F6228"/>
                          </a:solidFill>
                          <a:effectLst/>
                          <a:latin typeface="Calibri" panose="020F0502020204030204" pitchFamily="34" charset="0"/>
                          <a:cs typeface="Arial" panose="020B0604020202020204" pitchFamily="34" charset="0"/>
                        </a:rPr>
                        <a:t>No</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r>
              <a:tr h="523875">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Resource Registration</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Unknown</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No</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No</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r>
              <a:tr h="279400">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Semantic Harmonisation</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No</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No</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No</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r>
              <a:tr h="279400">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Data Discovery and Access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dirty="0" smtClean="0">
                          <a:ln>
                            <a:noFill/>
                          </a:ln>
                          <a:solidFill>
                            <a:srgbClr val="4F6228"/>
                          </a:solidFill>
                          <a:effectLst/>
                          <a:latin typeface="Calibri" panose="020F0502020204030204" pitchFamily="34" charset="0"/>
                          <a:cs typeface="Arial" panose="020B0604020202020204" pitchFamily="34" charset="0"/>
                        </a:rPr>
                        <a:t>Unknown</a:t>
                      </a:r>
                    </a:p>
                  </a:txBody>
                  <a:tcPr marL="72003" marR="0" marT="35993"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r>
            </a:tbl>
          </a:graphicData>
        </a:graphic>
      </p:graphicFrame>
    </p:spTree>
    <p:extLst>
      <p:ext uri="{BB962C8B-B14F-4D97-AF65-F5344CB8AC3E}">
        <p14:creationId xmlns:p14="http://schemas.microsoft.com/office/powerpoint/2010/main" val="118172718"/>
      </p:ext>
    </p:extLst>
  </p:cSld>
  <p:clrMapOvr>
    <a:masterClrMapping/>
  </p:clrMapOvr>
  <p:transition>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101600"/>
            <a:ext cx="7380287" cy="927100"/>
          </a:xfrm>
        </p:spPr>
        <p:txBody>
          <a:bodyPr/>
          <a:lstStyle/>
          <a:p>
            <a:pPr>
              <a:defRPr/>
            </a:pPr>
            <a:r>
              <a:rPr lang="en-GB" dirty="0" smtClean="0">
                <a:solidFill>
                  <a:schemeClr val="accent3">
                    <a:lumMod val="75000"/>
                  </a:schemeClr>
                </a:solidFill>
              </a:rPr>
              <a:t>How did we build it?</a:t>
            </a:r>
            <a:endParaRPr lang="en-GB" dirty="0">
              <a:solidFill>
                <a:schemeClr val="accent3">
                  <a:lumMod val="75000"/>
                </a:schemeClr>
              </a:solidFill>
            </a:endParaRPr>
          </a:p>
        </p:txBody>
      </p:sp>
      <p:sp>
        <p:nvSpPr>
          <p:cNvPr id="23555"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fld id="{028E3702-5C9A-45CB-B04C-B2BFCBBBD17D}" type="datetime1">
              <a:rPr lang="fr-FR" altLang="en-US" sz="1200" b="0">
                <a:solidFill>
                  <a:srgbClr val="595959"/>
                </a:solidFill>
              </a:rPr>
              <a:pPr eaLnBrk="1" hangingPunct="1">
                <a:spcBef>
                  <a:spcPct val="0"/>
                </a:spcBef>
                <a:buSzTx/>
                <a:buFontTx/>
                <a:buNone/>
              </a:pPr>
              <a:t>17/05/2014</a:t>
            </a:fld>
            <a:endParaRPr lang="fr-FR" altLang="en-US" sz="1200" b="0">
              <a:solidFill>
                <a:srgbClr val="595959"/>
              </a:solidFill>
            </a:endParaRPr>
          </a:p>
        </p:txBody>
      </p:sp>
      <p:sp>
        <p:nvSpPr>
          <p:cNvPr id="23556"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endParaRPr lang="en-US" altLang="en-US" sz="1200" b="0">
              <a:solidFill>
                <a:srgbClr val="595959"/>
              </a:solidFill>
            </a:endParaRPr>
          </a:p>
        </p:txBody>
      </p:sp>
      <p:sp>
        <p:nvSpPr>
          <p:cNvPr id="2355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fld id="{E96AB23D-B2F9-40FC-9AD7-D91EBEED35FA}" type="slidenum">
              <a:rPr lang="fr-FR" altLang="en-US" sz="1200" b="0">
                <a:solidFill>
                  <a:srgbClr val="595959"/>
                </a:solidFill>
              </a:rPr>
              <a:pPr eaLnBrk="1" hangingPunct="1">
                <a:spcBef>
                  <a:spcPct val="0"/>
                </a:spcBef>
                <a:buSzTx/>
                <a:buFontTx/>
                <a:buNone/>
              </a:pPr>
              <a:t>11</a:t>
            </a:fld>
            <a:endParaRPr lang="fr-FR" altLang="en-US" sz="1200" b="0">
              <a:solidFill>
                <a:srgbClr val="595959"/>
              </a:solidFill>
            </a:endParaRPr>
          </a:p>
        </p:txBody>
      </p:sp>
      <p:pic>
        <p:nvPicPr>
          <p:cNvPr id="19458" name="Picture 17"/>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107950" y="1131888"/>
            <a:ext cx="5138738" cy="5761037"/>
          </a:xfrm>
        </p:spPr>
      </p:pic>
      <p:sp>
        <p:nvSpPr>
          <p:cNvPr id="9" name="Content Placeholder 2"/>
          <p:cNvSpPr txBox="1">
            <a:spLocks/>
          </p:cNvSpPr>
          <p:nvPr/>
        </p:nvSpPr>
        <p:spPr bwMode="auto">
          <a:xfrm>
            <a:off x="2699792" y="1340445"/>
            <a:ext cx="6444208" cy="4968875"/>
          </a:xfrm>
          <a:prstGeom prst="rect">
            <a:avLst/>
          </a:prstGeom>
          <a:noFill/>
          <a:ln>
            <a:noFill/>
          </a:ln>
          <a:extLst/>
        </p:spPr>
        <p:txBody>
          <a:bodyPr/>
          <a:lstStyle>
            <a:lvl1pPr marL="342900" indent="-342900" algn="l" rtl="0" eaLnBrk="0" fontAlgn="base" hangingPunct="0">
              <a:spcBef>
                <a:spcPct val="20000"/>
              </a:spcBef>
              <a:spcAft>
                <a:spcPct val="0"/>
              </a:spcAft>
              <a:buSzPct val="75000"/>
              <a:buBlip>
                <a:blip r:embed="rId2"/>
              </a:buBlip>
              <a:defRPr sz="2400" b="1" kern="1200">
                <a:solidFill>
                  <a:srgbClr val="1A171B"/>
                </a:solidFill>
                <a:latin typeface="Century Gothic" pitchFamily="34" charset="0"/>
                <a:ea typeface="+mn-ea"/>
                <a:cs typeface="+mn-cs"/>
              </a:defRPr>
            </a:lvl1pPr>
            <a:lvl2pPr marL="742950" indent="-285750" algn="l" rtl="0" eaLnBrk="0" fontAlgn="base" hangingPunct="0">
              <a:spcBef>
                <a:spcPct val="20000"/>
              </a:spcBef>
              <a:spcAft>
                <a:spcPct val="0"/>
              </a:spcAft>
              <a:buSzPct val="75000"/>
              <a:buBlip>
                <a:blip r:embed="rId3"/>
              </a:buBlip>
              <a:defRPr sz="2000" b="1" kern="1200">
                <a:solidFill>
                  <a:srgbClr val="9EC02A"/>
                </a:solidFill>
                <a:latin typeface="Century Gothic" pitchFamily="34" charset="0"/>
                <a:ea typeface="+mn-ea"/>
                <a:cs typeface="+mn-cs"/>
              </a:defRPr>
            </a:lvl2pPr>
            <a:lvl3pPr marL="1143000" indent="-228600" algn="l" rtl="0" eaLnBrk="0" fontAlgn="base" hangingPunct="0">
              <a:spcBef>
                <a:spcPct val="20000"/>
              </a:spcBef>
              <a:spcAft>
                <a:spcPct val="0"/>
              </a:spcAft>
              <a:buSzPct val="75000"/>
              <a:buBlip>
                <a:blip r:embed="rId4"/>
              </a:buBlip>
              <a:defRPr b="1" kern="1200">
                <a:solidFill>
                  <a:srgbClr val="33B0DC"/>
                </a:solidFill>
                <a:latin typeface="Century Gothic" pitchFamily="34" charset="0"/>
                <a:ea typeface="+mn-ea"/>
                <a:cs typeface="+mn-cs"/>
              </a:defRPr>
            </a:lvl3pPr>
            <a:lvl4pPr marL="1600200" indent="-228600" algn="l" rtl="0" eaLnBrk="0" fontAlgn="base" hangingPunct="0">
              <a:spcBef>
                <a:spcPct val="20000"/>
              </a:spcBef>
              <a:spcAft>
                <a:spcPct val="0"/>
              </a:spcAft>
              <a:buSzPct val="75000"/>
              <a:buBlip>
                <a:blip r:embed="rId5"/>
              </a:buBlip>
              <a:defRPr kern="1200">
                <a:solidFill>
                  <a:srgbClr val="455D21"/>
                </a:solidFill>
                <a:latin typeface="Century Gothic" pitchFamily="34" charset="0"/>
                <a:ea typeface="+mn-ea"/>
                <a:cs typeface="+mn-cs"/>
              </a:defRPr>
            </a:lvl4pPr>
            <a:lvl5pPr marL="2057400" indent="-228600" algn="l" rtl="0" eaLnBrk="0" fontAlgn="base" hangingPunct="0">
              <a:spcBef>
                <a:spcPct val="20000"/>
              </a:spcBef>
              <a:spcAft>
                <a:spcPct val="0"/>
              </a:spcAft>
              <a:buSzPct val="75000"/>
              <a:buBlip>
                <a:blip r:embed="rId2"/>
              </a:buBlip>
              <a:defRPr sz="1600" kern="1200">
                <a:solidFill>
                  <a:srgbClr val="1A171B"/>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600"/>
              </a:spcAft>
              <a:buNone/>
              <a:defRPr/>
            </a:pPr>
            <a:r>
              <a:rPr lang="en-GB" sz="2200" b="0" dirty="0" smtClean="0">
                <a:solidFill>
                  <a:schemeClr val="accent3">
                    <a:lumMod val="50000"/>
                  </a:schemeClr>
                </a:solidFill>
              </a:rPr>
              <a:t>Analysis of common requirements resulted in</a:t>
            </a:r>
            <a:br>
              <a:rPr lang="en-GB" sz="2200" b="0" dirty="0" smtClean="0">
                <a:solidFill>
                  <a:schemeClr val="accent3">
                    <a:lumMod val="50000"/>
                  </a:schemeClr>
                </a:solidFill>
              </a:rPr>
            </a:br>
            <a:r>
              <a:rPr lang="en-GB" sz="2200" b="0" dirty="0" smtClean="0">
                <a:solidFill>
                  <a:schemeClr val="accent3">
                    <a:lumMod val="50000"/>
                  </a:schemeClr>
                </a:solidFill>
              </a:rPr>
              <a:t> </a:t>
            </a:r>
            <a:r>
              <a:rPr lang="en-GB" sz="2200" i="1" dirty="0" smtClean="0">
                <a:solidFill>
                  <a:schemeClr val="accent3">
                    <a:lumMod val="50000"/>
                  </a:schemeClr>
                </a:solidFill>
              </a:rPr>
              <a:t>a set of common  functionalities</a:t>
            </a:r>
          </a:p>
          <a:p>
            <a:pPr marL="0" indent="0">
              <a:spcAft>
                <a:spcPts val="600"/>
              </a:spcAft>
              <a:buNone/>
              <a:defRPr/>
            </a:pPr>
            <a:endParaRPr lang="en-GB" sz="2200" dirty="0" smtClean="0">
              <a:solidFill>
                <a:schemeClr val="accent3">
                  <a:lumMod val="50000"/>
                </a:schemeClr>
              </a:solidFill>
            </a:endParaRPr>
          </a:p>
          <a:p>
            <a:pPr marL="0" indent="0">
              <a:spcAft>
                <a:spcPts val="600"/>
              </a:spcAft>
              <a:buNone/>
              <a:defRPr/>
            </a:pPr>
            <a:r>
              <a:rPr lang="en-GB" sz="2200" b="0" dirty="0" smtClean="0">
                <a:solidFill>
                  <a:schemeClr val="accent3">
                    <a:lumMod val="50000"/>
                  </a:schemeClr>
                </a:solidFill>
              </a:rPr>
              <a:t>			Identified </a:t>
            </a:r>
            <a:r>
              <a:rPr lang="en-GB" sz="2200" dirty="0" smtClean="0">
                <a:solidFill>
                  <a:schemeClr val="accent3">
                    <a:lumMod val="50000"/>
                  </a:schemeClr>
                </a:solidFill>
              </a:rPr>
              <a:t>a </a:t>
            </a:r>
            <a:r>
              <a:rPr lang="en-GB" sz="2200" i="1" dirty="0" smtClean="0">
                <a:solidFill>
                  <a:schemeClr val="accent3">
                    <a:lumMod val="50000"/>
                  </a:schemeClr>
                </a:solidFill>
              </a:rPr>
              <a:t>minimal				model </a:t>
            </a:r>
          </a:p>
          <a:p>
            <a:pPr marL="457200" lvl="1" indent="0">
              <a:spcAft>
                <a:spcPts val="600"/>
              </a:spcAft>
              <a:buNone/>
              <a:defRPr/>
            </a:pPr>
            <a:r>
              <a:rPr lang="en-GB" b="0" dirty="0" smtClean="0">
                <a:solidFill>
                  <a:schemeClr val="accent3">
                    <a:lumMod val="50000"/>
                  </a:schemeClr>
                </a:solidFill>
              </a:rPr>
              <a:t>			Focuses on </a:t>
            </a:r>
            <a:r>
              <a:rPr lang="en-GB" dirty="0" smtClean="0">
                <a:solidFill>
                  <a:schemeClr val="accent3">
                    <a:lumMod val="50000"/>
                  </a:schemeClr>
                </a:solidFill>
              </a:rPr>
              <a:t>core interactions </a:t>
            </a:r>
          </a:p>
          <a:p>
            <a:pPr marL="457200" lvl="1" indent="0">
              <a:spcAft>
                <a:spcPts val="600"/>
              </a:spcAft>
              <a:buNone/>
              <a:defRPr/>
            </a:pPr>
            <a:r>
              <a:rPr lang="en-GB" b="0" dirty="0" smtClean="0">
                <a:solidFill>
                  <a:schemeClr val="accent3">
                    <a:lumMod val="50000"/>
                  </a:schemeClr>
                </a:solidFill>
              </a:rPr>
              <a:t>			Represents the </a:t>
            </a:r>
            <a:r>
              <a:rPr lang="en-GB" dirty="0" smtClean="0">
                <a:solidFill>
                  <a:schemeClr val="accent3">
                    <a:lumMod val="50000"/>
                  </a:schemeClr>
                </a:solidFill>
              </a:rPr>
              <a:t>most</a:t>
            </a:r>
            <a:br>
              <a:rPr lang="en-GB" dirty="0" smtClean="0">
                <a:solidFill>
                  <a:schemeClr val="accent3">
                    <a:lumMod val="50000"/>
                  </a:schemeClr>
                </a:solidFill>
              </a:rPr>
            </a:br>
            <a:r>
              <a:rPr lang="en-GB" dirty="0" smtClean="0">
                <a:solidFill>
                  <a:schemeClr val="accent3">
                    <a:lumMod val="50000"/>
                  </a:schemeClr>
                </a:solidFill>
              </a:rPr>
              <a:t>			fundamental</a:t>
            </a:r>
            <a:r>
              <a:rPr lang="en-GB" b="0" dirty="0" smtClean="0">
                <a:solidFill>
                  <a:schemeClr val="accent3">
                    <a:lumMod val="50000"/>
                  </a:schemeClr>
                </a:solidFill>
              </a:rPr>
              <a:t> functionalities</a:t>
            </a:r>
          </a:p>
          <a:p>
            <a:pPr marL="457200" lvl="1" indent="0">
              <a:spcAft>
                <a:spcPts val="600"/>
              </a:spcAft>
              <a:buNone/>
              <a:defRPr/>
            </a:pPr>
            <a:r>
              <a:rPr lang="en-GB" b="0" dirty="0" smtClean="0">
                <a:solidFill>
                  <a:schemeClr val="accent3">
                    <a:lumMod val="50000"/>
                  </a:schemeClr>
                </a:solidFill>
                <a:latin typeface="Century Gothic" charset="0"/>
              </a:rPr>
              <a:t>			A </a:t>
            </a:r>
            <a:r>
              <a:rPr lang="en-GB" dirty="0" smtClean="0">
                <a:solidFill>
                  <a:schemeClr val="accent3">
                    <a:lumMod val="50000"/>
                  </a:schemeClr>
                </a:solidFill>
                <a:latin typeface="Century Gothic" charset="0"/>
              </a:rPr>
              <a:t>skeleton</a:t>
            </a:r>
            <a:r>
              <a:rPr lang="en-GB" b="0" dirty="0" smtClean="0">
                <a:solidFill>
                  <a:schemeClr val="accent3">
                    <a:lumMod val="50000"/>
                  </a:schemeClr>
                </a:solidFill>
                <a:latin typeface="Century Gothic" charset="0"/>
              </a:rPr>
              <a:t> that can be			</a:t>
            </a:r>
            <a:r>
              <a:rPr lang="en-GB" dirty="0" smtClean="0">
                <a:solidFill>
                  <a:schemeClr val="accent3">
                    <a:lumMod val="50000"/>
                  </a:schemeClr>
                </a:solidFill>
                <a:latin typeface="Century Gothic" charset="0"/>
              </a:rPr>
              <a:t>extended</a:t>
            </a:r>
          </a:p>
          <a:p>
            <a:pPr marL="457200" lvl="1" indent="0">
              <a:spcAft>
                <a:spcPts val="600"/>
              </a:spcAft>
              <a:buNone/>
              <a:defRPr/>
            </a:pPr>
            <a:r>
              <a:rPr lang="en-GB" b="0" dirty="0" smtClean="0">
                <a:solidFill>
                  <a:schemeClr val="accent3">
                    <a:lumMod val="50000"/>
                  </a:schemeClr>
                </a:solidFill>
                <a:latin typeface="Century Gothic" charset="0"/>
              </a:rPr>
              <a:t>			Future </a:t>
            </a:r>
            <a:r>
              <a:rPr lang="en-GB" b="0" dirty="0">
                <a:solidFill>
                  <a:schemeClr val="accent3">
                    <a:lumMod val="50000"/>
                  </a:schemeClr>
                </a:solidFill>
                <a:latin typeface="Century Gothic" charset="0"/>
              </a:rPr>
              <a:t>development </a:t>
            </a:r>
            <a:r>
              <a:rPr lang="en-GB" b="0" dirty="0" smtClean="0">
                <a:solidFill>
                  <a:schemeClr val="accent3">
                    <a:lumMod val="50000"/>
                  </a:schemeClr>
                </a:solidFill>
                <a:latin typeface="Century Gothic" charset="0"/>
              </a:rPr>
              <a:t>based</a:t>
            </a:r>
            <a:br>
              <a:rPr lang="en-GB" b="0" dirty="0" smtClean="0">
                <a:solidFill>
                  <a:schemeClr val="accent3">
                    <a:lumMod val="50000"/>
                  </a:schemeClr>
                </a:solidFill>
                <a:latin typeface="Century Gothic" charset="0"/>
              </a:rPr>
            </a:br>
            <a:r>
              <a:rPr lang="en-GB" b="0" dirty="0" smtClean="0">
                <a:solidFill>
                  <a:schemeClr val="accent3">
                    <a:lumMod val="50000"/>
                  </a:schemeClr>
                </a:solidFill>
                <a:latin typeface="Century Gothic" charset="0"/>
              </a:rPr>
              <a:t>			on </a:t>
            </a:r>
            <a:r>
              <a:rPr lang="en-GB" dirty="0">
                <a:solidFill>
                  <a:schemeClr val="accent3">
                    <a:lumMod val="50000"/>
                  </a:schemeClr>
                </a:solidFill>
                <a:latin typeface="Century Gothic" charset="0"/>
              </a:rPr>
              <a:t>community </a:t>
            </a:r>
            <a:r>
              <a:rPr lang="en-GB" dirty="0" smtClean="0">
                <a:solidFill>
                  <a:schemeClr val="accent3">
                    <a:lumMod val="50000"/>
                  </a:schemeClr>
                </a:solidFill>
                <a:latin typeface="Century Gothic" charset="0"/>
              </a:rPr>
              <a:t>interests</a:t>
            </a:r>
            <a:endParaRPr lang="en-GB" dirty="0">
              <a:solidFill>
                <a:schemeClr val="accent3">
                  <a:lumMod val="50000"/>
                </a:schemeClr>
              </a:solidFill>
              <a:latin typeface="Century Gothic" charset="0"/>
            </a:endParaRPr>
          </a:p>
        </p:txBody>
      </p:sp>
    </p:spTree>
    <p:extLst>
      <p:ext uri="{BB962C8B-B14F-4D97-AF65-F5344CB8AC3E}">
        <p14:creationId xmlns:p14="http://schemas.microsoft.com/office/powerpoint/2010/main" val="1609326842"/>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dissolve">
                                      <p:cBhvr>
                                        <p:cTn id="7" dur="500"/>
                                        <p:tgtEl>
                                          <p:spTgt spid="19458"/>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101600"/>
            <a:ext cx="7380287" cy="927100"/>
          </a:xfrm>
        </p:spPr>
        <p:txBody>
          <a:bodyPr/>
          <a:lstStyle/>
          <a:p>
            <a:pPr>
              <a:defRPr/>
            </a:pPr>
            <a:r>
              <a:rPr lang="en-GB" sz="3200" dirty="0" smtClean="0">
                <a:solidFill>
                  <a:schemeClr val="accent3">
                    <a:lumMod val="75000"/>
                  </a:schemeClr>
                </a:solidFill>
              </a:rPr>
              <a:t>How did we build it?</a:t>
            </a:r>
            <a:endParaRPr lang="en-GB" sz="3200" dirty="0">
              <a:solidFill>
                <a:schemeClr val="accent3">
                  <a:lumMod val="75000"/>
                </a:schemeClr>
              </a:solidFill>
            </a:endParaRPr>
          </a:p>
        </p:txBody>
      </p:sp>
      <p:sp>
        <p:nvSpPr>
          <p:cNvPr id="3" name="Content Placeholder 2"/>
          <p:cNvSpPr>
            <a:spLocks noGrp="1"/>
          </p:cNvSpPr>
          <p:nvPr>
            <p:ph idx="1"/>
          </p:nvPr>
        </p:nvSpPr>
        <p:spPr>
          <a:xfrm>
            <a:off x="-31750" y="1196975"/>
            <a:ext cx="9175750" cy="2736850"/>
          </a:xfrm>
        </p:spPr>
        <p:txBody>
          <a:bodyPr/>
          <a:lstStyle/>
          <a:p>
            <a:pPr>
              <a:lnSpc>
                <a:spcPct val="150000"/>
              </a:lnSpc>
            </a:pPr>
            <a:r>
              <a:rPr lang="en-GB" altLang="en-US" sz="2800" b="0" dirty="0" smtClean="0">
                <a:solidFill>
                  <a:srgbClr val="4F6228"/>
                </a:solidFill>
              </a:rPr>
              <a:t>Using</a:t>
            </a:r>
            <a:r>
              <a:rPr lang="en-GB" altLang="en-US" sz="2800" dirty="0" smtClean="0">
                <a:solidFill>
                  <a:srgbClr val="4F6228"/>
                </a:solidFill>
              </a:rPr>
              <a:t> Open Distributed Processing (ODP)</a:t>
            </a:r>
            <a:r>
              <a:rPr lang="en-GB" altLang="en-US" sz="1800" b="0" dirty="0" smtClean="0">
                <a:solidFill>
                  <a:srgbClr val="4F6228"/>
                </a:solidFill>
              </a:rPr>
              <a:t>(ISO/IEC 10746)</a:t>
            </a:r>
            <a:endParaRPr lang="en-GB" altLang="en-US" sz="2800" b="0" dirty="0" smtClean="0">
              <a:solidFill>
                <a:srgbClr val="4F6228"/>
              </a:solidFill>
            </a:endParaRPr>
          </a:p>
          <a:p>
            <a:r>
              <a:rPr lang="en-GB" altLang="en-US" sz="2800" b="0" dirty="0" smtClean="0">
                <a:solidFill>
                  <a:srgbClr val="4F6228"/>
                </a:solidFill>
              </a:rPr>
              <a:t>A </a:t>
            </a:r>
            <a:r>
              <a:rPr lang="en-GB" altLang="en-US" sz="2800" dirty="0" smtClean="0">
                <a:solidFill>
                  <a:srgbClr val="4F6228"/>
                </a:solidFill>
              </a:rPr>
              <a:t>framework</a:t>
            </a:r>
            <a:r>
              <a:rPr lang="en-GB" altLang="en-US" sz="2800" b="0" dirty="0" smtClean="0">
                <a:solidFill>
                  <a:srgbClr val="4F6228"/>
                </a:solidFill>
              </a:rPr>
              <a:t> for structuring </a:t>
            </a:r>
            <a:r>
              <a:rPr lang="en-GB" altLang="en-US" sz="2800" dirty="0" smtClean="0">
                <a:solidFill>
                  <a:srgbClr val="4F6228"/>
                </a:solidFill>
              </a:rPr>
              <a:t>specification </a:t>
            </a:r>
            <a:r>
              <a:rPr lang="en-GB" altLang="en-US" sz="2800" b="0" dirty="0" smtClean="0">
                <a:solidFill>
                  <a:srgbClr val="4F6228"/>
                </a:solidFill>
              </a:rPr>
              <a:t>of large-scale complex  distributed systems</a:t>
            </a:r>
          </a:p>
          <a:p>
            <a:pPr lvl="1">
              <a:spcBef>
                <a:spcPct val="0"/>
              </a:spcBef>
              <a:spcAft>
                <a:spcPts val="600"/>
              </a:spcAft>
            </a:pPr>
            <a:r>
              <a:rPr lang="en-GB" altLang="en-US" sz="2800" b="0" dirty="0" smtClean="0">
                <a:solidFill>
                  <a:srgbClr val="4F6228"/>
                </a:solidFill>
              </a:rPr>
              <a:t>An </a:t>
            </a:r>
            <a:r>
              <a:rPr lang="en-GB" altLang="en-US" sz="2800" dirty="0" smtClean="0">
                <a:solidFill>
                  <a:srgbClr val="4F6228"/>
                </a:solidFill>
              </a:rPr>
              <a:t>object modelling </a:t>
            </a:r>
            <a:r>
              <a:rPr lang="en-GB" altLang="en-US" sz="2800" b="0" dirty="0" smtClean="0">
                <a:solidFill>
                  <a:srgbClr val="4F6228"/>
                </a:solidFill>
              </a:rPr>
              <a:t>approach</a:t>
            </a:r>
          </a:p>
          <a:p>
            <a:pPr lvl="1">
              <a:spcBef>
                <a:spcPct val="0"/>
              </a:spcBef>
              <a:spcAft>
                <a:spcPts val="600"/>
              </a:spcAft>
            </a:pPr>
            <a:r>
              <a:rPr lang="en-GB" altLang="en-US" sz="2800" b="0" dirty="0" smtClean="0">
                <a:solidFill>
                  <a:srgbClr val="4F6228"/>
                </a:solidFill>
              </a:rPr>
              <a:t>A </a:t>
            </a:r>
            <a:r>
              <a:rPr lang="en-GB" altLang="en-US" sz="2800" dirty="0" smtClean="0">
                <a:solidFill>
                  <a:srgbClr val="4F6228"/>
                </a:solidFill>
              </a:rPr>
              <a:t>viewpoints-based</a:t>
            </a:r>
            <a:r>
              <a:rPr lang="en-GB" altLang="en-US" sz="2800" b="0" dirty="0" smtClean="0">
                <a:solidFill>
                  <a:srgbClr val="4F6228"/>
                </a:solidFill>
              </a:rPr>
              <a:t> approach </a:t>
            </a:r>
          </a:p>
        </p:txBody>
      </p:sp>
      <p:sp>
        <p:nvSpPr>
          <p:cNvPr id="24580"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3"/>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4"/>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5"/>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6"/>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3"/>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9pPr>
          </a:lstStyle>
          <a:p>
            <a:pPr eaLnBrk="1" hangingPunct="1">
              <a:spcBef>
                <a:spcPct val="0"/>
              </a:spcBef>
              <a:buSzTx/>
              <a:buFontTx/>
              <a:buNone/>
            </a:pPr>
            <a:fld id="{3CF4DFAC-6FA7-45B1-8D1E-561B5E839441}" type="datetime1">
              <a:rPr lang="fr-FR" altLang="en-US" sz="1200" b="0">
                <a:solidFill>
                  <a:srgbClr val="595959"/>
                </a:solidFill>
              </a:rPr>
              <a:pPr eaLnBrk="1" hangingPunct="1">
                <a:spcBef>
                  <a:spcPct val="0"/>
                </a:spcBef>
                <a:buSzTx/>
                <a:buFontTx/>
                <a:buNone/>
              </a:pPr>
              <a:t>17/05/2014</a:t>
            </a:fld>
            <a:endParaRPr lang="fr-FR" altLang="en-US" sz="1200" b="0">
              <a:solidFill>
                <a:srgbClr val="595959"/>
              </a:solidFill>
            </a:endParaRPr>
          </a:p>
        </p:txBody>
      </p:sp>
      <p:sp>
        <p:nvSpPr>
          <p:cNvPr id="2458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3"/>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4"/>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5"/>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6"/>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3"/>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9pPr>
          </a:lstStyle>
          <a:p>
            <a:pPr eaLnBrk="1" hangingPunct="1">
              <a:spcBef>
                <a:spcPct val="0"/>
              </a:spcBef>
              <a:buSzTx/>
              <a:buFontTx/>
              <a:buNone/>
            </a:pPr>
            <a:endParaRPr lang="en-US" altLang="en-US" sz="1200" b="0">
              <a:solidFill>
                <a:srgbClr val="595959"/>
              </a:solidFill>
            </a:endParaRPr>
          </a:p>
        </p:txBody>
      </p:sp>
      <p:sp>
        <p:nvSpPr>
          <p:cNvPr id="2458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3"/>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4"/>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5"/>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6"/>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3"/>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9pPr>
          </a:lstStyle>
          <a:p>
            <a:pPr eaLnBrk="1" hangingPunct="1">
              <a:spcBef>
                <a:spcPct val="0"/>
              </a:spcBef>
              <a:buSzTx/>
              <a:buFontTx/>
              <a:buNone/>
            </a:pPr>
            <a:fld id="{04172D14-9488-4784-952D-92369342BB61}" type="slidenum">
              <a:rPr lang="fr-FR" altLang="en-US" sz="1200" b="0">
                <a:solidFill>
                  <a:srgbClr val="595959"/>
                </a:solidFill>
              </a:rPr>
              <a:pPr eaLnBrk="1" hangingPunct="1">
                <a:spcBef>
                  <a:spcPct val="0"/>
                </a:spcBef>
                <a:buSzTx/>
                <a:buFontTx/>
                <a:buNone/>
              </a:pPr>
              <a:t>12</a:t>
            </a:fld>
            <a:endParaRPr lang="fr-FR" altLang="en-US" sz="1200" b="0">
              <a:solidFill>
                <a:srgbClr val="595959"/>
              </a:solidFill>
            </a:endParaRPr>
          </a:p>
        </p:txBody>
      </p:sp>
      <p:pic>
        <p:nvPicPr>
          <p:cNvPr id="7" name="Content Placeholder 14" descr="641px-First_angle_projection.png"/>
          <p:cNvPicPr>
            <a:picLocks noChangeAspect="1"/>
          </p:cNvPicPr>
          <p:nvPr/>
        </p:nvPicPr>
        <p:blipFill>
          <a:blip r:embed="rId7">
            <a:extLst>
              <a:ext uri="{28A0092B-C50C-407E-A947-70E740481C1C}">
                <a14:useLocalDpi xmlns:a14="http://schemas.microsoft.com/office/drawing/2010/main" val="0"/>
              </a:ext>
            </a:extLst>
          </a:blip>
          <a:srcRect l="-19234" r="-19234"/>
          <a:stretch>
            <a:fillRect/>
          </a:stretch>
        </p:blipFill>
        <p:spPr bwMode="auto">
          <a:xfrm>
            <a:off x="1692275" y="3644900"/>
            <a:ext cx="5761038" cy="325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3496193"/>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par>
                          <p:cTn id="20" fill="hold" nodeType="withGroup">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2895600" y="404664"/>
            <a:ext cx="5334000" cy="495300"/>
          </a:xfrm>
        </p:spPr>
        <p:txBody>
          <a:bodyPr/>
          <a:lstStyle/>
          <a:p>
            <a:pPr eaLnBrk="1" hangingPunct="1"/>
            <a:r>
              <a:rPr lang="en-US" altLang="en-US" dirty="0" smtClean="0">
                <a:solidFill>
                  <a:srgbClr val="77933C"/>
                </a:solidFill>
              </a:rPr>
              <a:t>ODP Viewpoints</a:t>
            </a:r>
          </a:p>
        </p:txBody>
      </p:sp>
      <p:sp>
        <p:nvSpPr>
          <p:cNvPr id="25603"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3"/>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4"/>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5"/>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6"/>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3"/>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9pPr>
          </a:lstStyle>
          <a:p>
            <a:pPr eaLnBrk="1" hangingPunct="1">
              <a:spcBef>
                <a:spcPct val="0"/>
              </a:spcBef>
              <a:buSzTx/>
              <a:buFontTx/>
              <a:buNone/>
            </a:pPr>
            <a:r>
              <a:rPr lang="fr-FR" altLang="en-US" sz="1200" b="0">
                <a:solidFill>
                  <a:srgbClr val="595959"/>
                </a:solidFill>
              </a:rPr>
              <a:t>18/03/2014</a:t>
            </a:r>
          </a:p>
        </p:txBody>
      </p:sp>
      <p:sp>
        <p:nvSpPr>
          <p:cNvPr id="5" name="Footer Placeholder 4"/>
          <p:cNvSpPr>
            <a:spLocks noGrp="1"/>
          </p:cNvSpPr>
          <p:nvPr>
            <p:ph type="ftr" sz="quarter" idx="11"/>
          </p:nvPr>
        </p:nvSpPr>
        <p:spPr/>
        <p:txBody>
          <a:bodyPr rtlCol="0"/>
          <a:lstStyle/>
          <a:p>
            <a:pPr fontAlgn="auto">
              <a:spcBef>
                <a:spcPts val="0"/>
              </a:spcBef>
              <a:spcAft>
                <a:spcPts val="0"/>
              </a:spcAft>
              <a:defRPr/>
            </a:pPr>
            <a:r>
              <a:rPr lang="en-GB" dirty="0">
                <a:solidFill>
                  <a:srgbClr val="4F6228"/>
                </a:solidFill>
                <a:cs typeface="+mn-cs"/>
              </a:rPr>
              <a:t>Adapted from ISO/IEC 19793, 2009</a:t>
            </a:r>
          </a:p>
        </p:txBody>
      </p:sp>
      <p:sp>
        <p:nvSpPr>
          <p:cNvPr id="2560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3"/>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4"/>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5"/>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6"/>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3"/>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9pPr>
          </a:lstStyle>
          <a:p>
            <a:pPr eaLnBrk="1" hangingPunct="1">
              <a:spcBef>
                <a:spcPct val="0"/>
              </a:spcBef>
              <a:buSzTx/>
              <a:buFontTx/>
              <a:buNone/>
            </a:pPr>
            <a:fld id="{84279C03-1D97-4EC6-AAB2-4A0098026918}" type="slidenum">
              <a:rPr lang="fr-FR" altLang="en-US" sz="1200" b="0">
                <a:solidFill>
                  <a:srgbClr val="595959"/>
                </a:solidFill>
              </a:rPr>
              <a:pPr eaLnBrk="1" hangingPunct="1">
                <a:spcBef>
                  <a:spcPct val="0"/>
                </a:spcBef>
                <a:buSzTx/>
                <a:buFontTx/>
                <a:buNone/>
              </a:pPr>
              <a:t>13</a:t>
            </a:fld>
            <a:endParaRPr lang="fr-FR" altLang="en-US" sz="1200" b="0">
              <a:solidFill>
                <a:srgbClr val="595959"/>
              </a:solidFill>
            </a:endParaRPr>
          </a:p>
        </p:txBody>
      </p:sp>
      <p:grpSp>
        <p:nvGrpSpPr>
          <p:cNvPr id="2" name="Group 1"/>
          <p:cNvGrpSpPr/>
          <p:nvPr/>
        </p:nvGrpSpPr>
        <p:grpSpPr>
          <a:xfrm>
            <a:off x="0" y="796932"/>
            <a:ext cx="9144000" cy="6088452"/>
            <a:chOff x="0" y="796932"/>
            <a:chExt cx="9144000" cy="6088452"/>
          </a:xfrm>
        </p:grpSpPr>
        <p:pic>
          <p:nvPicPr>
            <p:cNvPr id="14347" name="Picture 23" descr="Picture 1.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1090856"/>
              <a:ext cx="9144000" cy="5794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flipH="1" flipV="1">
              <a:off x="3563888" y="1196751"/>
              <a:ext cx="2304257" cy="36004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20659506">
              <a:off x="5857302" y="796932"/>
              <a:ext cx="1632178" cy="1015663"/>
            </a:xfrm>
            <a:prstGeom prst="rect">
              <a:avLst/>
            </a:prstGeom>
            <a:noFill/>
          </p:spPr>
          <p:txBody>
            <a:bodyPr wrap="none" rtlCol="0">
              <a:spAutoFit/>
            </a:bodyPr>
            <a:lstStyle/>
            <a:p>
              <a:r>
                <a:rPr lang="en-GB" sz="6000" b="1" dirty="0" smtClean="0">
                  <a:solidFill>
                    <a:srgbClr val="FF0000"/>
                  </a:solidFill>
                  <a:latin typeface="Freestyle Script" panose="030804020302050B0404" pitchFamily="66" charset="0"/>
                </a:rPr>
                <a:t>Science</a:t>
              </a:r>
              <a:endParaRPr lang="en-GB" sz="6000" b="1" dirty="0">
                <a:solidFill>
                  <a:srgbClr val="FF0000"/>
                </a:solidFill>
                <a:latin typeface="Freestyle Script" panose="030804020302050B0404" pitchFamily="66" charset="0"/>
              </a:endParaRPr>
            </a:p>
          </p:txBody>
        </p:sp>
      </p:grpSp>
    </p:spTree>
    <p:extLst>
      <p:ext uri="{BB962C8B-B14F-4D97-AF65-F5344CB8AC3E}">
        <p14:creationId xmlns:p14="http://schemas.microsoft.com/office/powerpoint/2010/main" val="3694423953"/>
      </p:ext>
    </p:extLst>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sz="3200" dirty="0" smtClean="0">
                <a:solidFill>
                  <a:schemeClr val="accent3">
                    <a:lumMod val="75000"/>
                  </a:schemeClr>
                </a:solidFill>
              </a:rPr>
              <a:t>ENVRI RM: Science Viewpoint</a:t>
            </a:r>
            <a:endParaRPr lang="en-GB" sz="3200" dirty="0">
              <a:solidFill>
                <a:schemeClr val="accent3">
                  <a:lumMod val="75000"/>
                </a:schemeClr>
              </a:solidFill>
            </a:endParaRPr>
          </a:p>
        </p:txBody>
      </p:sp>
      <p:sp>
        <p:nvSpPr>
          <p:cNvPr id="3" name="Content Placeholder 2"/>
          <p:cNvSpPr>
            <a:spLocks noGrp="1"/>
          </p:cNvSpPr>
          <p:nvPr>
            <p:ph idx="1"/>
          </p:nvPr>
        </p:nvSpPr>
        <p:spPr>
          <a:xfrm>
            <a:off x="107950" y="1268413"/>
            <a:ext cx="9217025" cy="5113337"/>
          </a:xfrm>
        </p:spPr>
        <p:txBody>
          <a:bodyPr/>
          <a:lstStyle/>
          <a:p>
            <a:pPr>
              <a:defRPr/>
            </a:pPr>
            <a:r>
              <a:rPr lang="en-GB" sz="2800" dirty="0" smtClean="0">
                <a:solidFill>
                  <a:schemeClr val="accent3">
                    <a:lumMod val="50000"/>
                  </a:schemeClr>
                </a:solidFill>
              </a:rPr>
              <a:t>We derive</a:t>
            </a:r>
            <a:r>
              <a:rPr lang="en-GB" sz="2800" b="0" dirty="0" smtClean="0">
                <a:solidFill>
                  <a:schemeClr val="accent3">
                    <a:lumMod val="50000"/>
                  </a:schemeClr>
                </a:solidFill>
              </a:rPr>
              <a:t> </a:t>
            </a:r>
            <a:r>
              <a:rPr lang="en-GB" sz="2800" dirty="0" smtClean="0">
                <a:solidFill>
                  <a:schemeClr val="accent3">
                    <a:lumMod val="50000"/>
                  </a:schemeClr>
                </a:solidFill>
              </a:rPr>
              <a:t>from common requirements,</a:t>
            </a:r>
            <a:br>
              <a:rPr lang="en-GB" sz="2800" dirty="0" smtClean="0">
                <a:solidFill>
                  <a:schemeClr val="accent3">
                    <a:lumMod val="50000"/>
                  </a:schemeClr>
                </a:solidFill>
              </a:rPr>
            </a:br>
            <a:r>
              <a:rPr lang="en-GB" sz="2800" dirty="0" smtClean="0">
                <a:solidFill>
                  <a:schemeClr val="accent3">
                    <a:lumMod val="50000"/>
                  </a:schemeClr>
                </a:solidFill>
              </a:rPr>
              <a:t>identifying</a:t>
            </a:r>
            <a:r>
              <a:rPr lang="en-GB" b="0" dirty="0" smtClean="0">
                <a:solidFill>
                  <a:schemeClr val="accent3">
                    <a:lumMod val="50000"/>
                  </a:schemeClr>
                </a:solidFill>
              </a:rPr>
              <a:t> </a:t>
            </a:r>
            <a:r>
              <a:rPr lang="en-GB" sz="2800" i="1" dirty="0" smtClean="0">
                <a:solidFill>
                  <a:schemeClr val="accent3">
                    <a:lumMod val="50000"/>
                  </a:schemeClr>
                </a:solidFill>
              </a:rPr>
              <a:t>communities</a:t>
            </a:r>
            <a:r>
              <a:rPr lang="en-GB" sz="2800" b="0" dirty="0" smtClean="0">
                <a:solidFill>
                  <a:schemeClr val="accent3">
                    <a:lumMod val="50000"/>
                  </a:schemeClr>
                </a:solidFill>
              </a:rPr>
              <a:t>, </a:t>
            </a:r>
            <a:r>
              <a:rPr lang="en-GB" sz="2800" i="1" dirty="0" smtClean="0">
                <a:solidFill>
                  <a:schemeClr val="accent3">
                    <a:lumMod val="50000"/>
                  </a:schemeClr>
                </a:solidFill>
              </a:rPr>
              <a:t>roles</a:t>
            </a:r>
            <a:r>
              <a:rPr lang="en-GB" sz="2800" b="0" dirty="0" smtClean="0">
                <a:solidFill>
                  <a:schemeClr val="accent3">
                    <a:lumMod val="50000"/>
                  </a:schemeClr>
                </a:solidFill>
              </a:rPr>
              <a:t>, </a:t>
            </a:r>
            <a:r>
              <a:rPr lang="en-GB" sz="2800" i="1" dirty="0" smtClean="0">
                <a:solidFill>
                  <a:schemeClr val="accent3">
                    <a:lumMod val="50000"/>
                  </a:schemeClr>
                </a:solidFill>
              </a:rPr>
              <a:t>behaviours</a:t>
            </a:r>
          </a:p>
          <a:p>
            <a:pPr>
              <a:defRPr/>
            </a:pPr>
            <a:r>
              <a:rPr lang="en-GB" sz="2800" dirty="0" smtClean="0">
                <a:solidFill>
                  <a:schemeClr val="accent3">
                    <a:lumMod val="50000"/>
                  </a:schemeClr>
                </a:solidFill>
              </a:rPr>
              <a:t>Model defines:</a:t>
            </a:r>
          </a:p>
          <a:p>
            <a:pPr lvl="1">
              <a:defRPr/>
            </a:pPr>
            <a:r>
              <a:rPr lang="en-GB" sz="2400" dirty="0" smtClean="0">
                <a:solidFill>
                  <a:schemeClr val="accent3">
                    <a:lumMod val="75000"/>
                  </a:schemeClr>
                </a:solidFill>
              </a:rPr>
              <a:t>5 common </a:t>
            </a:r>
            <a:r>
              <a:rPr lang="en-GB" sz="2400" i="1" dirty="0">
                <a:solidFill>
                  <a:schemeClr val="accent3">
                    <a:lumMod val="75000"/>
                  </a:schemeClr>
                </a:solidFill>
              </a:rPr>
              <a:t>C</a:t>
            </a:r>
            <a:r>
              <a:rPr lang="en-GB" sz="2400" i="1" dirty="0" smtClean="0">
                <a:solidFill>
                  <a:schemeClr val="accent3">
                    <a:lumMod val="75000"/>
                  </a:schemeClr>
                </a:solidFill>
              </a:rPr>
              <a:t>ommunities</a:t>
            </a:r>
            <a:r>
              <a:rPr lang="en-GB" sz="2400" dirty="0" smtClean="0">
                <a:solidFill>
                  <a:schemeClr val="accent3">
                    <a:lumMod val="75000"/>
                  </a:schemeClr>
                </a:solidFill>
              </a:rPr>
              <a:t> </a:t>
            </a:r>
            <a:r>
              <a:rPr lang="en-GB" sz="2400" b="0" dirty="0" smtClean="0">
                <a:solidFill>
                  <a:schemeClr val="accent3">
                    <a:lumMod val="75000"/>
                  </a:schemeClr>
                </a:solidFill>
              </a:rPr>
              <a:t>according to 5-subsystems</a:t>
            </a:r>
          </a:p>
          <a:p>
            <a:pPr lvl="2">
              <a:spcAft>
                <a:spcPts val="600"/>
              </a:spcAft>
              <a:defRPr/>
            </a:pPr>
            <a:r>
              <a:rPr lang="en-GB" sz="2000" dirty="0" smtClean="0">
                <a:solidFill>
                  <a:schemeClr val="accent3">
                    <a:lumMod val="50000"/>
                  </a:schemeClr>
                </a:solidFill>
              </a:rPr>
              <a:t>Data Acquisition community </a:t>
            </a:r>
            <a:r>
              <a:rPr lang="en-GB" sz="2000" b="0" dirty="0" smtClean="0">
                <a:solidFill>
                  <a:schemeClr val="accent3">
                    <a:lumMod val="50000"/>
                  </a:schemeClr>
                </a:solidFill>
              </a:rPr>
              <a:t>collects raw data</a:t>
            </a:r>
          </a:p>
          <a:p>
            <a:pPr lvl="2">
              <a:lnSpc>
                <a:spcPts val="2500"/>
              </a:lnSpc>
              <a:spcAft>
                <a:spcPts val="600"/>
              </a:spcAft>
              <a:defRPr/>
            </a:pPr>
            <a:r>
              <a:rPr lang="en-GB" sz="2000" dirty="0" smtClean="0">
                <a:solidFill>
                  <a:schemeClr val="accent3">
                    <a:lumMod val="50000"/>
                  </a:schemeClr>
                </a:solidFill>
              </a:rPr>
              <a:t>Data Curation community </a:t>
            </a:r>
            <a:r>
              <a:rPr lang="en-GB" sz="2000" b="0" dirty="0" smtClean="0">
                <a:solidFill>
                  <a:schemeClr val="accent3">
                    <a:lumMod val="50000"/>
                  </a:schemeClr>
                </a:solidFill>
              </a:rPr>
              <a:t>manages and archives quality data</a:t>
            </a:r>
          </a:p>
          <a:p>
            <a:pPr lvl="2">
              <a:lnSpc>
                <a:spcPts val="2500"/>
              </a:lnSpc>
              <a:spcAft>
                <a:spcPts val="600"/>
              </a:spcAft>
              <a:defRPr/>
            </a:pPr>
            <a:r>
              <a:rPr lang="en-GB" sz="2000" dirty="0" smtClean="0">
                <a:solidFill>
                  <a:schemeClr val="accent3">
                    <a:lumMod val="50000"/>
                  </a:schemeClr>
                </a:solidFill>
              </a:rPr>
              <a:t>Data Publication c. </a:t>
            </a:r>
            <a:r>
              <a:rPr lang="en-GB" sz="2000" b="0" dirty="0" smtClean="0">
                <a:solidFill>
                  <a:schemeClr val="accent3">
                    <a:lumMod val="50000"/>
                  </a:schemeClr>
                </a:solidFill>
              </a:rPr>
              <a:t>assists publication, discovery &amp; access</a:t>
            </a:r>
          </a:p>
          <a:p>
            <a:pPr lvl="2">
              <a:lnSpc>
                <a:spcPts val="2500"/>
              </a:lnSpc>
              <a:spcAft>
                <a:spcPts val="600"/>
              </a:spcAft>
              <a:defRPr/>
            </a:pPr>
            <a:r>
              <a:rPr lang="en-GB" sz="2000" dirty="0" smtClean="0">
                <a:solidFill>
                  <a:schemeClr val="accent3">
                    <a:lumMod val="50000"/>
                  </a:schemeClr>
                </a:solidFill>
              </a:rPr>
              <a:t>Data Service Provision c. </a:t>
            </a:r>
            <a:r>
              <a:rPr lang="en-GB" sz="2000" b="0" dirty="0" smtClean="0">
                <a:solidFill>
                  <a:schemeClr val="accent3">
                    <a:lumMod val="50000"/>
                  </a:schemeClr>
                </a:solidFill>
              </a:rPr>
              <a:t>provide services to derive knowledge</a:t>
            </a:r>
          </a:p>
          <a:p>
            <a:pPr lvl="2">
              <a:lnSpc>
                <a:spcPts val="2500"/>
              </a:lnSpc>
              <a:spcAft>
                <a:spcPts val="600"/>
              </a:spcAft>
              <a:defRPr/>
            </a:pPr>
            <a:r>
              <a:rPr lang="en-GB" sz="2000" dirty="0" smtClean="0">
                <a:solidFill>
                  <a:schemeClr val="accent3">
                    <a:lumMod val="50000"/>
                  </a:schemeClr>
                </a:solidFill>
              </a:rPr>
              <a:t>Data Usage community </a:t>
            </a:r>
            <a:r>
              <a:rPr lang="en-GB" sz="2000" b="0" dirty="0" smtClean="0">
                <a:solidFill>
                  <a:schemeClr val="accent3">
                    <a:lumMod val="50000"/>
                  </a:schemeClr>
                </a:solidFill>
              </a:rPr>
              <a:t>who make use of data/services</a:t>
            </a:r>
          </a:p>
          <a:p>
            <a:pPr lvl="1">
              <a:defRPr/>
            </a:pPr>
            <a:r>
              <a:rPr lang="en-GB" sz="2400" b="0" dirty="0" smtClean="0">
                <a:solidFill>
                  <a:schemeClr val="accent3">
                    <a:lumMod val="75000"/>
                  </a:schemeClr>
                </a:solidFill>
              </a:rPr>
              <a:t>For each community: </a:t>
            </a:r>
            <a:r>
              <a:rPr lang="en-GB" sz="2400" i="1" dirty="0" smtClean="0">
                <a:solidFill>
                  <a:schemeClr val="accent3">
                    <a:lumMod val="75000"/>
                  </a:schemeClr>
                </a:solidFill>
              </a:rPr>
              <a:t>roles &amp;</a:t>
            </a:r>
            <a:r>
              <a:rPr lang="en-GB" sz="2400" dirty="0" smtClean="0">
                <a:solidFill>
                  <a:schemeClr val="accent3">
                    <a:lumMod val="75000"/>
                  </a:schemeClr>
                </a:solidFill>
              </a:rPr>
              <a:t> </a:t>
            </a:r>
            <a:r>
              <a:rPr lang="en-GB" sz="2400" i="1" dirty="0" smtClean="0">
                <a:solidFill>
                  <a:schemeClr val="accent3">
                    <a:lumMod val="75000"/>
                  </a:schemeClr>
                </a:solidFill>
              </a:rPr>
              <a:t>behaviours</a:t>
            </a:r>
          </a:p>
        </p:txBody>
      </p:sp>
      <p:sp>
        <p:nvSpPr>
          <p:cNvPr id="26628"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fld id="{05D533FA-EE8F-4EA2-B6F9-7D3C43E62725}" type="datetime1">
              <a:rPr lang="fr-FR" altLang="en-US" sz="1200" b="0">
                <a:solidFill>
                  <a:srgbClr val="595959"/>
                </a:solidFill>
              </a:rPr>
              <a:pPr eaLnBrk="1" hangingPunct="1">
                <a:spcBef>
                  <a:spcPct val="0"/>
                </a:spcBef>
                <a:buSzTx/>
                <a:buFontTx/>
                <a:buNone/>
              </a:pPr>
              <a:t>17/05/2014</a:t>
            </a:fld>
            <a:endParaRPr lang="fr-FR" altLang="en-US" sz="1200" b="0">
              <a:solidFill>
                <a:srgbClr val="595959"/>
              </a:solidFill>
            </a:endParaRPr>
          </a:p>
        </p:txBody>
      </p:sp>
      <p:sp>
        <p:nvSpPr>
          <p:cNvPr id="26629"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r>
              <a:rPr lang="en-GB" altLang="en-US" sz="1200">
                <a:solidFill>
                  <a:srgbClr val="595959"/>
                </a:solidFill>
              </a:rPr>
              <a:t>www.envri.eu/rm</a:t>
            </a:r>
            <a:endParaRPr lang="en-US" altLang="en-US" sz="1200">
              <a:solidFill>
                <a:srgbClr val="595959"/>
              </a:solidFill>
            </a:endParaRPr>
          </a:p>
        </p:txBody>
      </p:sp>
      <p:sp>
        <p:nvSpPr>
          <p:cNvPr id="2663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fld id="{E2FDEB03-4BA3-4C11-8B00-6DA0074FB455}" type="slidenum">
              <a:rPr lang="fr-FR" altLang="en-US" sz="1200" b="0">
                <a:solidFill>
                  <a:srgbClr val="595959"/>
                </a:solidFill>
              </a:rPr>
              <a:pPr eaLnBrk="1" hangingPunct="1">
                <a:spcBef>
                  <a:spcPct val="0"/>
                </a:spcBef>
                <a:buSzTx/>
                <a:buFontTx/>
                <a:buNone/>
              </a:pPr>
              <a:t>14</a:t>
            </a:fld>
            <a:endParaRPr lang="fr-FR" altLang="en-US" sz="1200" b="0">
              <a:solidFill>
                <a:srgbClr val="595959"/>
              </a:solidFill>
            </a:endParaRPr>
          </a:p>
        </p:txBody>
      </p:sp>
      <p:sp>
        <p:nvSpPr>
          <p:cNvPr id="7" name="TextBox 6"/>
          <p:cNvSpPr txBox="1"/>
          <p:nvPr/>
        </p:nvSpPr>
        <p:spPr>
          <a:xfrm>
            <a:off x="16222" y="5877220"/>
            <a:ext cx="9092282" cy="923330"/>
          </a:xfrm>
          <a:prstGeom prst="rect">
            <a:avLst/>
          </a:prstGeom>
          <a:solidFill>
            <a:schemeClr val="accent2">
              <a:lumMod val="20000"/>
              <a:lumOff val="80000"/>
            </a:schemeClr>
          </a:solidFill>
          <a:ln w="19050">
            <a:solidFill>
              <a:schemeClr val="accent2">
                <a:lumMod val="75000"/>
              </a:schemeClr>
            </a:solidFill>
          </a:ln>
        </p:spPr>
        <p:txBody>
          <a:bodyPr wrap="square">
            <a:spAutoFit/>
          </a:bodyPr>
          <a:lstStyle/>
          <a:p>
            <a:pPr defTabSz="457200">
              <a:defRPr/>
            </a:pPr>
            <a:r>
              <a:rPr lang="en-GB" dirty="0" smtClean="0">
                <a:latin typeface="+mn-lt"/>
                <a:ea typeface="+mn-ea"/>
                <a:cs typeface="Arial" charset="0"/>
              </a:rPr>
              <a:t>e.g.: </a:t>
            </a:r>
            <a:r>
              <a:rPr lang="en-GB" b="1" dirty="0" smtClean="0">
                <a:solidFill>
                  <a:srgbClr val="FF0000"/>
                </a:solidFill>
                <a:latin typeface="+mn-lt"/>
                <a:ea typeface="+mn-ea"/>
                <a:cs typeface="Arial" charset="0"/>
              </a:rPr>
              <a:t>Acquisition	</a:t>
            </a:r>
            <a:r>
              <a:rPr lang="en-GB" u="sng" dirty="0" smtClean="0">
                <a:latin typeface="+mn-lt"/>
                <a:ea typeface="+mn-ea"/>
                <a:cs typeface="Arial" charset="0"/>
              </a:rPr>
              <a:t>Roles</a:t>
            </a:r>
            <a:r>
              <a:rPr lang="en-GB" dirty="0" smtClean="0">
                <a:latin typeface="+mn-lt"/>
                <a:ea typeface="+mn-ea"/>
                <a:cs typeface="Arial" charset="0"/>
              </a:rPr>
              <a:t>:		</a:t>
            </a:r>
            <a:r>
              <a:rPr lang="en-GB" dirty="0" smtClean="0">
                <a:solidFill>
                  <a:srgbClr val="FF0000"/>
                </a:solidFill>
                <a:latin typeface="+mn-lt"/>
                <a:ea typeface="+mn-ea"/>
                <a:cs typeface="Arial" charset="0"/>
              </a:rPr>
              <a:t>Scientist</a:t>
            </a:r>
            <a:r>
              <a:rPr lang="en-GB" dirty="0">
                <a:solidFill>
                  <a:srgbClr val="FF0000"/>
                </a:solidFill>
                <a:latin typeface="+mn-lt"/>
                <a:ea typeface="+mn-ea"/>
                <a:cs typeface="Arial" charset="0"/>
              </a:rPr>
              <a:t>, Technician, Observer, Sensor, etc.</a:t>
            </a:r>
          </a:p>
          <a:p>
            <a:pPr defTabSz="457200">
              <a:defRPr/>
            </a:pPr>
            <a:r>
              <a:rPr lang="en-GB" dirty="0" smtClean="0">
                <a:latin typeface="+mn-lt"/>
                <a:ea typeface="+mn-ea"/>
                <a:cs typeface="Arial" charset="0"/>
              </a:rPr>
              <a:t>				</a:t>
            </a:r>
            <a:r>
              <a:rPr lang="en-GB" u="sng" dirty="0" smtClean="0">
                <a:latin typeface="+mn-lt"/>
                <a:ea typeface="+mn-ea"/>
                <a:cs typeface="Arial" charset="0"/>
              </a:rPr>
              <a:t>Behaviours</a:t>
            </a:r>
            <a:r>
              <a:rPr lang="en-GB" dirty="0" smtClean="0">
                <a:latin typeface="+mn-lt"/>
                <a:ea typeface="+mn-ea"/>
                <a:cs typeface="Arial" charset="0"/>
              </a:rPr>
              <a:t>:	</a:t>
            </a:r>
            <a:r>
              <a:rPr lang="en-GB" dirty="0" smtClean="0">
                <a:solidFill>
                  <a:srgbClr val="FF0000"/>
                </a:solidFill>
                <a:latin typeface="+mn-lt"/>
                <a:ea typeface="+mn-ea"/>
                <a:cs typeface="Arial" charset="0"/>
              </a:rPr>
              <a:t>Design </a:t>
            </a:r>
            <a:r>
              <a:rPr lang="en-GB" dirty="0">
                <a:solidFill>
                  <a:srgbClr val="FF0000"/>
                </a:solidFill>
                <a:latin typeface="+mn-lt"/>
                <a:ea typeface="+mn-ea"/>
                <a:cs typeface="Arial" charset="0"/>
              </a:rPr>
              <a:t>of </a:t>
            </a:r>
            <a:r>
              <a:rPr lang="en-GB" dirty="0" smtClean="0">
                <a:solidFill>
                  <a:srgbClr val="FF0000"/>
                </a:solidFill>
                <a:latin typeface="+mn-lt"/>
                <a:ea typeface="+mn-ea"/>
                <a:cs typeface="Arial" charset="0"/>
              </a:rPr>
              <a:t>measurement </a:t>
            </a:r>
            <a:r>
              <a:rPr lang="en-GB" dirty="0">
                <a:solidFill>
                  <a:srgbClr val="FF0000"/>
                </a:solidFill>
                <a:latin typeface="+mn-lt"/>
                <a:ea typeface="+mn-ea"/>
                <a:cs typeface="Arial" charset="0"/>
              </a:rPr>
              <a:t>model, </a:t>
            </a:r>
            <a:r>
              <a:rPr lang="en-GB" dirty="0" smtClean="0">
                <a:solidFill>
                  <a:srgbClr val="FF0000"/>
                </a:solidFill>
                <a:latin typeface="+mn-lt"/>
                <a:ea typeface="+mn-ea"/>
                <a:cs typeface="Arial" charset="0"/>
              </a:rPr>
              <a:t>Instrument configuration,</a:t>
            </a:r>
            <a:br>
              <a:rPr lang="en-GB" dirty="0" smtClean="0">
                <a:solidFill>
                  <a:srgbClr val="FF0000"/>
                </a:solidFill>
                <a:latin typeface="+mn-lt"/>
                <a:ea typeface="+mn-ea"/>
                <a:cs typeface="Arial" charset="0"/>
              </a:rPr>
            </a:br>
            <a:r>
              <a:rPr lang="en-GB" dirty="0" smtClean="0">
                <a:solidFill>
                  <a:srgbClr val="FF0000"/>
                </a:solidFill>
                <a:latin typeface="+mn-lt"/>
                <a:ea typeface="+mn-ea"/>
                <a:cs typeface="Arial" charset="0"/>
              </a:rPr>
              <a:t>							calibration, data </a:t>
            </a:r>
            <a:r>
              <a:rPr lang="en-GB" dirty="0">
                <a:solidFill>
                  <a:srgbClr val="FF0000"/>
                </a:solidFill>
                <a:latin typeface="+mn-lt"/>
                <a:ea typeface="+mn-ea"/>
                <a:cs typeface="Arial" charset="0"/>
              </a:rPr>
              <a:t>collection</a:t>
            </a:r>
          </a:p>
        </p:txBody>
      </p:sp>
    </p:spTree>
    <p:extLst>
      <p:ext uri="{BB962C8B-B14F-4D97-AF65-F5344CB8AC3E}">
        <p14:creationId xmlns:p14="http://schemas.microsoft.com/office/powerpoint/2010/main" val="2558170706"/>
      </p:ext>
    </p:extLst>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763" y="101600"/>
            <a:ext cx="7524750" cy="927100"/>
          </a:xfrm>
        </p:spPr>
        <p:txBody>
          <a:bodyPr/>
          <a:lstStyle/>
          <a:p>
            <a:pPr>
              <a:defRPr/>
            </a:pPr>
            <a:r>
              <a:rPr lang="en-GB" dirty="0">
                <a:solidFill>
                  <a:schemeClr val="accent3">
                    <a:lumMod val="75000"/>
                  </a:schemeClr>
                </a:solidFill>
              </a:rPr>
              <a:t>ENVRI RM: </a:t>
            </a:r>
            <a:r>
              <a:rPr lang="en-GB" dirty="0" smtClean="0">
                <a:solidFill>
                  <a:schemeClr val="accent3">
                    <a:lumMod val="75000"/>
                  </a:schemeClr>
                </a:solidFill>
              </a:rPr>
              <a:t>Information Viewpoint</a:t>
            </a:r>
            <a:endParaRPr lang="en-GB" dirty="0">
              <a:solidFill>
                <a:schemeClr val="accent3">
                  <a:lumMod val="75000"/>
                </a:schemeClr>
              </a:solidFill>
            </a:endParaRPr>
          </a:p>
        </p:txBody>
      </p:sp>
      <p:sp>
        <p:nvSpPr>
          <p:cNvPr id="3" name="Content Placeholder 2"/>
          <p:cNvSpPr>
            <a:spLocks noGrp="1"/>
          </p:cNvSpPr>
          <p:nvPr>
            <p:ph idx="1"/>
          </p:nvPr>
        </p:nvSpPr>
        <p:spPr>
          <a:xfrm>
            <a:off x="107950" y="1268413"/>
            <a:ext cx="8928100" cy="4968875"/>
          </a:xfrm>
        </p:spPr>
        <p:txBody>
          <a:bodyPr/>
          <a:lstStyle/>
          <a:p>
            <a:r>
              <a:rPr lang="en-GB" altLang="en-US" sz="2800" dirty="0" smtClean="0">
                <a:solidFill>
                  <a:srgbClr val="4F6228"/>
                </a:solidFill>
              </a:rPr>
              <a:t>Data-oriented approach: </a:t>
            </a:r>
          </a:p>
          <a:p>
            <a:pPr lvl="1"/>
            <a:r>
              <a:rPr lang="en-GB" altLang="en-US" sz="2400" b="0" dirty="0" smtClean="0">
                <a:solidFill>
                  <a:srgbClr val="77933C"/>
                </a:solidFill>
              </a:rPr>
              <a:t>Follow the </a:t>
            </a:r>
            <a:r>
              <a:rPr lang="en-GB" altLang="en-US" sz="2400" dirty="0" smtClean="0">
                <a:solidFill>
                  <a:srgbClr val="77933C"/>
                </a:solidFill>
              </a:rPr>
              <a:t>data-lifecycle</a:t>
            </a:r>
            <a:r>
              <a:rPr lang="en-GB" altLang="en-US" sz="2400" b="0" dirty="0" smtClean="0">
                <a:solidFill>
                  <a:srgbClr val="77933C"/>
                </a:solidFill>
              </a:rPr>
              <a:t> in each subsys</a:t>
            </a:r>
            <a:r>
              <a:rPr lang="en-GB" altLang="en-US" sz="2400" b="0" dirty="0" smtClean="0">
                <a:solidFill>
                  <a:srgbClr val="77933C"/>
                </a:solidFill>
              </a:rPr>
              <a:t>tem</a:t>
            </a:r>
            <a:endParaRPr lang="en-GB" altLang="en-US" sz="2400" b="0" dirty="0" smtClean="0">
              <a:solidFill>
                <a:srgbClr val="77933C"/>
              </a:solidFill>
            </a:endParaRPr>
          </a:p>
          <a:p>
            <a:pPr lvl="1"/>
            <a:r>
              <a:rPr lang="en-GB" altLang="en-US" sz="2400" b="0" dirty="0" smtClean="0">
                <a:solidFill>
                  <a:srgbClr val="77933C"/>
                </a:solidFill>
              </a:rPr>
              <a:t>Identify </a:t>
            </a:r>
            <a:r>
              <a:rPr lang="en-GB" altLang="en-US" sz="2400" dirty="0" smtClean="0">
                <a:solidFill>
                  <a:srgbClr val="77933C"/>
                </a:solidFill>
              </a:rPr>
              <a:t>information objects</a:t>
            </a:r>
            <a:r>
              <a:rPr lang="en-GB" altLang="en-US" sz="2400" b="0" dirty="0" smtClean="0">
                <a:solidFill>
                  <a:srgbClr val="77933C"/>
                </a:solidFill>
              </a:rPr>
              <a:t>, </a:t>
            </a:r>
            <a:r>
              <a:rPr lang="en-GB" altLang="en-US" sz="2400" dirty="0" smtClean="0">
                <a:solidFill>
                  <a:srgbClr val="77933C"/>
                </a:solidFill>
              </a:rPr>
              <a:t>actions</a:t>
            </a:r>
            <a:r>
              <a:rPr lang="en-GB" altLang="en-US" sz="2400" b="0" dirty="0" smtClean="0">
                <a:solidFill>
                  <a:srgbClr val="77933C"/>
                </a:solidFill>
              </a:rPr>
              <a:t>, </a:t>
            </a:r>
            <a:r>
              <a:rPr lang="en-GB" altLang="en-US" sz="2400" dirty="0" smtClean="0">
                <a:solidFill>
                  <a:srgbClr val="77933C"/>
                </a:solidFill>
              </a:rPr>
              <a:t>state </a:t>
            </a:r>
            <a:r>
              <a:rPr lang="en-GB" altLang="en-US" sz="2400" dirty="0" smtClean="0">
                <a:solidFill>
                  <a:srgbClr val="77933C"/>
                </a:solidFill>
              </a:rPr>
              <a:t>changes </a:t>
            </a:r>
            <a:r>
              <a:rPr lang="en-GB" altLang="en-US" sz="2400" b="0" dirty="0" smtClean="0">
                <a:solidFill>
                  <a:srgbClr val="77933C"/>
                </a:solidFill>
              </a:rPr>
              <a:t>when events/actions occur</a:t>
            </a:r>
          </a:p>
          <a:p>
            <a:r>
              <a:rPr lang="en-GB" altLang="en-US" sz="2800" dirty="0" smtClean="0">
                <a:solidFill>
                  <a:srgbClr val="4F6228"/>
                </a:solidFill>
              </a:rPr>
              <a:t>Model defines:</a:t>
            </a:r>
          </a:p>
          <a:p>
            <a:pPr lvl="1"/>
            <a:r>
              <a:rPr lang="en-GB" altLang="en-US" sz="2400" b="0" dirty="0" smtClean="0">
                <a:solidFill>
                  <a:srgbClr val="77933C"/>
                </a:solidFill>
              </a:rPr>
              <a:t>A set of</a:t>
            </a:r>
            <a:r>
              <a:rPr lang="en-GB" altLang="en-US" sz="2400" dirty="0" smtClean="0">
                <a:solidFill>
                  <a:srgbClr val="77933C"/>
                </a:solidFill>
              </a:rPr>
              <a:t> information objects </a:t>
            </a:r>
            <a:r>
              <a:rPr lang="en-GB" altLang="en-US" sz="2400" b="0" dirty="0" smtClean="0">
                <a:solidFill>
                  <a:srgbClr val="77933C"/>
                </a:solidFill>
              </a:rPr>
              <a:t>handled by a subsystem</a:t>
            </a:r>
            <a:endParaRPr lang="en-GB" altLang="en-US" sz="2400" dirty="0" smtClean="0">
              <a:solidFill>
                <a:srgbClr val="77933C"/>
              </a:solidFill>
            </a:endParaRPr>
          </a:p>
          <a:p>
            <a:pPr lvl="1"/>
            <a:r>
              <a:rPr lang="en-GB" altLang="en-US" sz="2400" b="0" dirty="0" smtClean="0">
                <a:solidFill>
                  <a:srgbClr val="77933C"/>
                </a:solidFill>
              </a:rPr>
              <a:t>A set of</a:t>
            </a:r>
            <a:r>
              <a:rPr lang="en-GB" altLang="en-US" sz="2400" dirty="0" smtClean="0">
                <a:solidFill>
                  <a:srgbClr val="77933C"/>
                </a:solidFill>
              </a:rPr>
              <a:t> action types </a:t>
            </a:r>
            <a:r>
              <a:rPr lang="en-GB" altLang="en-US" sz="2400" b="0" dirty="0" smtClean="0">
                <a:solidFill>
                  <a:srgbClr val="77933C"/>
                </a:solidFill>
              </a:rPr>
              <a:t>that cause the state changes </a:t>
            </a:r>
            <a:endParaRPr lang="en-GB" altLang="en-US" sz="2400" dirty="0" smtClean="0">
              <a:solidFill>
                <a:srgbClr val="77933C"/>
              </a:solidFill>
            </a:endParaRPr>
          </a:p>
          <a:p>
            <a:pPr lvl="1"/>
            <a:r>
              <a:rPr lang="en-GB" altLang="en-US" sz="2400" dirty="0" smtClean="0">
                <a:solidFill>
                  <a:srgbClr val="77933C"/>
                </a:solidFill>
              </a:rPr>
              <a:t>Dynamic </a:t>
            </a:r>
            <a:r>
              <a:rPr lang="en-GB" altLang="en-US" sz="2400" dirty="0" smtClean="0">
                <a:solidFill>
                  <a:srgbClr val="77933C"/>
                </a:solidFill>
              </a:rPr>
              <a:t>schema </a:t>
            </a:r>
            <a:r>
              <a:rPr lang="en-GB" altLang="en-US" sz="2400" b="0" dirty="0" smtClean="0">
                <a:solidFill>
                  <a:srgbClr val="77933C"/>
                </a:solidFill>
              </a:rPr>
              <a:t>-</a:t>
            </a:r>
            <a:r>
              <a:rPr lang="en-GB" altLang="en-US" sz="2400" dirty="0" smtClean="0">
                <a:solidFill>
                  <a:srgbClr val="77933C"/>
                </a:solidFill>
              </a:rPr>
              <a:t> </a:t>
            </a:r>
            <a:r>
              <a:rPr lang="en-GB" altLang="en-US" sz="2400" b="0" dirty="0" smtClean="0">
                <a:solidFill>
                  <a:srgbClr val="77933C"/>
                </a:solidFill>
              </a:rPr>
              <a:t>how </a:t>
            </a:r>
            <a:r>
              <a:rPr lang="en-GB" altLang="en-US" sz="2400" b="0" dirty="0" smtClean="0">
                <a:solidFill>
                  <a:srgbClr val="77933C"/>
                </a:solidFill>
              </a:rPr>
              <a:t>info </a:t>
            </a:r>
            <a:r>
              <a:rPr lang="en-GB" altLang="en-US" sz="2400" b="0" dirty="0" smtClean="0">
                <a:solidFill>
                  <a:srgbClr val="77933C"/>
                </a:solidFill>
              </a:rPr>
              <a:t>objects evolve as the system </a:t>
            </a:r>
            <a:r>
              <a:rPr lang="en-GB" altLang="en-US" sz="2400" b="0" dirty="0" smtClean="0">
                <a:solidFill>
                  <a:srgbClr val="77933C"/>
                </a:solidFill>
              </a:rPr>
              <a:t>operates, incl. constraints on state-changes</a:t>
            </a:r>
            <a:endParaRPr lang="en-GB" altLang="en-US" sz="2400" dirty="0" smtClean="0">
              <a:solidFill>
                <a:srgbClr val="77933C"/>
              </a:solidFill>
            </a:endParaRPr>
          </a:p>
          <a:p>
            <a:pPr lvl="1"/>
            <a:r>
              <a:rPr lang="en-GB" altLang="en-US" sz="2400" dirty="0" smtClean="0">
                <a:solidFill>
                  <a:srgbClr val="77933C"/>
                </a:solidFill>
              </a:rPr>
              <a:t>Static </a:t>
            </a:r>
            <a:r>
              <a:rPr lang="en-GB" altLang="en-US" sz="2400" dirty="0" smtClean="0">
                <a:solidFill>
                  <a:srgbClr val="77933C"/>
                </a:solidFill>
              </a:rPr>
              <a:t>schema: </a:t>
            </a:r>
            <a:r>
              <a:rPr lang="en-GB" altLang="en-US" sz="2400" b="0" dirty="0" smtClean="0">
                <a:solidFill>
                  <a:srgbClr val="77933C"/>
                </a:solidFill>
              </a:rPr>
              <a:t>instantaneous views at life-cycle stages</a:t>
            </a:r>
            <a:endParaRPr lang="en-GB" altLang="en-US" sz="2400" b="0" dirty="0" smtClean="0">
              <a:solidFill>
                <a:srgbClr val="77933C"/>
              </a:solidFill>
            </a:endParaRPr>
          </a:p>
          <a:p>
            <a:pPr lvl="1"/>
            <a:endParaRPr lang="en-GB" altLang="en-US" dirty="0" smtClean="0"/>
          </a:p>
        </p:txBody>
      </p:sp>
      <p:sp>
        <p:nvSpPr>
          <p:cNvPr id="27652"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fld id="{B307C6E1-0CD1-48DA-9393-DD0BA14B752F}" type="datetime1">
              <a:rPr lang="fr-FR" altLang="en-US" sz="1200" b="0">
                <a:solidFill>
                  <a:srgbClr val="595959"/>
                </a:solidFill>
              </a:rPr>
              <a:pPr eaLnBrk="1" hangingPunct="1">
                <a:spcBef>
                  <a:spcPct val="0"/>
                </a:spcBef>
                <a:buSzTx/>
                <a:buFontTx/>
                <a:buNone/>
              </a:pPr>
              <a:t>17/05/2014</a:t>
            </a:fld>
            <a:endParaRPr lang="fr-FR" altLang="en-US" sz="1200" b="0">
              <a:solidFill>
                <a:srgbClr val="595959"/>
              </a:solidFill>
            </a:endParaRPr>
          </a:p>
        </p:txBody>
      </p:sp>
      <p:sp>
        <p:nvSpPr>
          <p:cNvPr id="2765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endParaRPr lang="en-US" altLang="en-US" sz="1200" b="0">
              <a:solidFill>
                <a:srgbClr val="595959"/>
              </a:solidFill>
            </a:endParaRPr>
          </a:p>
        </p:txBody>
      </p:sp>
      <p:sp>
        <p:nvSpPr>
          <p:cNvPr id="2765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fld id="{74AB5C76-540E-4D16-ACBD-3801DA78193B}" type="slidenum">
              <a:rPr lang="fr-FR" altLang="en-US" sz="1200" b="0">
                <a:solidFill>
                  <a:srgbClr val="595959"/>
                </a:solidFill>
              </a:rPr>
              <a:pPr eaLnBrk="1" hangingPunct="1">
                <a:spcBef>
                  <a:spcPct val="0"/>
                </a:spcBef>
                <a:buSzTx/>
                <a:buFontTx/>
                <a:buNone/>
              </a:pPr>
              <a:t>15</a:t>
            </a:fld>
            <a:endParaRPr lang="fr-FR" altLang="en-US" sz="1200" b="0">
              <a:solidFill>
                <a:srgbClr val="595959"/>
              </a:solidFill>
            </a:endParaRPr>
          </a:p>
        </p:txBody>
      </p:sp>
    </p:spTree>
    <p:extLst>
      <p:ext uri="{BB962C8B-B14F-4D97-AF65-F5344CB8AC3E}">
        <p14:creationId xmlns:p14="http://schemas.microsoft.com/office/powerpoint/2010/main" val="1788170225"/>
      </p:ext>
    </p:extLst>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101600"/>
            <a:ext cx="8137525" cy="927100"/>
          </a:xfrm>
        </p:spPr>
        <p:txBody>
          <a:bodyPr/>
          <a:lstStyle/>
          <a:p>
            <a:pPr>
              <a:defRPr/>
            </a:pPr>
            <a:r>
              <a:rPr lang="en-GB" dirty="0">
                <a:solidFill>
                  <a:schemeClr val="accent3">
                    <a:lumMod val="75000"/>
                  </a:schemeClr>
                </a:solidFill>
              </a:rPr>
              <a:t>ENVRI RM: </a:t>
            </a:r>
            <a:r>
              <a:rPr lang="en-GB" dirty="0" smtClean="0">
                <a:solidFill>
                  <a:schemeClr val="accent3">
                    <a:lumMod val="75000"/>
                  </a:schemeClr>
                </a:solidFill>
              </a:rPr>
              <a:t>Computational VP</a:t>
            </a:r>
            <a:endParaRPr lang="en-GB" dirty="0">
              <a:solidFill>
                <a:schemeClr val="accent3">
                  <a:lumMod val="75000"/>
                </a:schemeClr>
              </a:solidFill>
            </a:endParaRPr>
          </a:p>
        </p:txBody>
      </p:sp>
      <p:sp>
        <p:nvSpPr>
          <p:cNvPr id="3" name="Content Placeholder 2"/>
          <p:cNvSpPr>
            <a:spLocks noGrp="1"/>
          </p:cNvSpPr>
          <p:nvPr>
            <p:ph idx="1"/>
          </p:nvPr>
        </p:nvSpPr>
        <p:spPr>
          <a:xfrm>
            <a:off x="107950" y="1268413"/>
            <a:ext cx="8785225" cy="4968875"/>
          </a:xfrm>
        </p:spPr>
        <p:txBody>
          <a:bodyPr/>
          <a:lstStyle/>
          <a:p>
            <a:pPr>
              <a:defRPr/>
            </a:pPr>
            <a:r>
              <a:rPr lang="en-GB" sz="2800" dirty="0" smtClean="0">
                <a:solidFill>
                  <a:schemeClr val="accent3">
                    <a:lumMod val="50000"/>
                  </a:schemeClr>
                </a:solidFill>
              </a:rPr>
              <a:t>Service-oriented, brokered approach</a:t>
            </a:r>
          </a:p>
          <a:p>
            <a:pPr lvl="1">
              <a:defRPr/>
            </a:pPr>
            <a:r>
              <a:rPr lang="en-GB" sz="2400" b="0" dirty="0" smtClean="0">
                <a:solidFill>
                  <a:schemeClr val="accent3">
                    <a:lumMod val="75000"/>
                  </a:schemeClr>
                </a:solidFill>
              </a:rPr>
              <a:t>Core functionalities encapsulated as a set of</a:t>
            </a:r>
            <a:br>
              <a:rPr lang="en-GB" sz="2400" b="0" dirty="0" smtClean="0">
                <a:solidFill>
                  <a:schemeClr val="accent3">
                    <a:lumMod val="75000"/>
                  </a:schemeClr>
                </a:solidFill>
              </a:rPr>
            </a:br>
            <a:r>
              <a:rPr lang="en-GB" sz="2400" b="0" dirty="0" smtClean="0">
                <a:solidFill>
                  <a:schemeClr val="accent3">
                    <a:lumMod val="75000"/>
                  </a:schemeClr>
                </a:solidFill>
              </a:rPr>
              <a:t> </a:t>
            </a:r>
            <a:r>
              <a:rPr lang="en-GB" sz="2400" dirty="0" smtClean="0">
                <a:solidFill>
                  <a:schemeClr val="accent3">
                    <a:lumMod val="75000"/>
                  </a:schemeClr>
                </a:solidFill>
              </a:rPr>
              <a:t>service</a:t>
            </a:r>
            <a:r>
              <a:rPr lang="en-GB" sz="2400" b="0" dirty="0" smtClean="0">
                <a:solidFill>
                  <a:schemeClr val="accent3">
                    <a:lumMod val="75000"/>
                  </a:schemeClr>
                </a:solidFill>
              </a:rPr>
              <a:t> </a:t>
            </a:r>
            <a:r>
              <a:rPr lang="en-GB" sz="2400" dirty="0" smtClean="0">
                <a:solidFill>
                  <a:schemeClr val="accent3">
                    <a:lumMod val="75000"/>
                  </a:schemeClr>
                </a:solidFill>
              </a:rPr>
              <a:t>objects</a:t>
            </a:r>
          </a:p>
          <a:p>
            <a:pPr marL="457200" lvl="1" indent="0">
              <a:buNone/>
              <a:defRPr/>
            </a:pPr>
            <a:endParaRPr lang="en-GB" sz="2400" dirty="0" smtClean="0">
              <a:solidFill>
                <a:schemeClr val="accent3">
                  <a:lumMod val="75000"/>
                </a:schemeClr>
              </a:solidFill>
            </a:endParaRPr>
          </a:p>
          <a:p>
            <a:pPr>
              <a:defRPr/>
            </a:pPr>
            <a:r>
              <a:rPr lang="en-GB" sz="2800" dirty="0" smtClean="0">
                <a:solidFill>
                  <a:schemeClr val="accent3">
                    <a:lumMod val="50000"/>
                  </a:schemeClr>
                </a:solidFill>
              </a:rPr>
              <a:t>Model defines two types of service objects</a:t>
            </a:r>
          </a:p>
          <a:p>
            <a:pPr lvl="1">
              <a:defRPr/>
            </a:pPr>
            <a:r>
              <a:rPr lang="en-GB" sz="2400" b="0" dirty="0" smtClean="0">
                <a:solidFill>
                  <a:schemeClr val="accent3">
                    <a:lumMod val="75000"/>
                  </a:schemeClr>
                </a:solidFill>
              </a:rPr>
              <a:t>A set of </a:t>
            </a:r>
            <a:r>
              <a:rPr lang="en-GB" sz="2400" dirty="0" smtClean="0">
                <a:solidFill>
                  <a:schemeClr val="accent3">
                    <a:lumMod val="75000"/>
                  </a:schemeClr>
                </a:solidFill>
              </a:rPr>
              <a:t>computational objects </a:t>
            </a:r>
            <a:r>
              <a:rPr lang="en-GB" sz="2400" b="0" dirty="0" smtClean="0">
                <a:solidFill>
                  <a:schemeClr val="accent3">
                    <a:lumMod val="75000"/>
                  </a:schemeClr>
                </a:solidFill>
              </a:rPr>
              <a:t> </a:t>
            </a:r>
          </a:p>
          <a:p>
            <a:pPr lvl="2">
              <a:defRPr/>
            </a:pPr>
            <a:r>
              <a:rPr lang="en-GB" sz="2000" b="0" dirty="0" smtClean="0">
                <a:solidFill>
                  <a:schemeClr val="accent3">
                    <a:lumMod val="50000"/>
                  </a:schemeClr>
                </a:solidFill>
              </a:rPr>
              <a:t>Each </a:t>
            </a:r>
            <a:r>
              <a:rPr lang="en-GB" sz="2000" dirty="0" smtClean="0">
                <a:solidFill>
                  <a:schemeClr val="accent3">
                    <a:lumMod val="50000"/>
                  </a:schemeClr>
                </a:solidFill>
              </a:rPr>
              <a:t>encapsulates</a:t>
            </a:r>
            <a:r>
              <a:rPr lang="en-GB" sz="2000" b="0" dirty="0" smtClean="0">
                <a:solidFill>
                  <a:schemeClr val="accent3">
                    <a:lumMod val="50000"/>
                  </a:schemeClr>
                </a:solidFill>
              </a:rPr>
              <a:t> specific functionalities</a:t>
            </a:r>
          </a:p>
          <a:p>
            <a:pPr lvl="2">
              <a:defRPr/>
            </a:pPr>
            <a:r>
              <a:rPr lang="en-GB" sz="2000" b="0" dirty="0" smtClean="0">
                <a:solidFill>
                  <a:schemeClr val="accent3">
                    <a:lumMod val="50000"/>
                  </a:schemeClr>
                </a:solidFill>
              </a:rPr>
              <a:t>Each provides a set of </a:t>
            </a:r>
            <a:r>
              <a:rPr lang="en-GB" sz="2000" dirty="0" smtClean="0">
                <a:solidFill>
                  <a:schemeClr val="accent3">
                    <a:lumMod val="50000"/>
                  </a:schemeClr>
                </a:solidFill>
              </a:rPr>
              <a:t>interfaces</a:t>
            </a:r>
            <a:r>
              <a:rPr lang="en-GB" sz="2000" b="0" dirty="0" smtClean="0">
                <a:solidFill>
                  <a:schemeClr val="accent3">
                    <a:lumMod val="50000"/>
                  </a:schemeClr>
                </a:solidFill>
              </a:rPr>
              <a:t> to invoke functions  </a:t>
            </a:r>
          </a:p>
          <a:p>
            <a:pPr lvl="1">
              <a:defRPr/>
            </a:pPr>
            <a:r>
              <a:rPr lang="en-GB" sz="2400" b="0" dirty="0" smtClean="0">
                <a:solidFill>
                  <a:schemeClr val="accent3">
                    <a:lumMod val="75000"/>
                  </a:schemeClr>
                </a:solidFill>
              </a:rPr>
              <a:t>A set of </a:t>
            </a:r>
            <a:r>
              <a:rPr lang="en-GB" sz="2400" dirty="0" smtClean="0">
                <a:solidFill>
                  <a:schemeClr val="accent3">
                    <a:lumMod val="75000"/>
                  </a:schemeClr>
                </a:solidFill>
              </a:rPr>
              <a:t>binding objects </a:t>
            </a:r>
            <a:r>
              <a:rPr lang="en-GB" sz="2400" b="0" dirty="0" smtClean="0">
                <a:solidFill>
                  <a:schemeClr val="accent3">
                    <a:lumMod val="75000"/>
                  </a:schemeClr>
                </a:solidFill>
              </a:rPr>
              <a:t>to coordinate multi-party interactions</a:t>
            </a:r>
          </a:p>
        </p:txBody>
      </p:sp>
      <p:sp>
        <p:nvSpPr>
          <p:cNvPr id="28676"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3"/>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4"/>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5"/>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6"/>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3"/>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9pPr>
          </a:lstStyle>
          <a:p>
            <a:pPr eaLnBrk="1" hangingPunct="1">
              <a:spcBef>
                <a:spcPct val="0"/>
              </a:spcBef>
              <a:buSzTx/>
              <a:buFontTx/>
              <a:buNone/>
            </a:pPr>
            <a:fld id="{44011A4C-2CD4-4004-AFE3-8BD8E59A95A5}" type="datetime1">
              <a:rPr lang="fr-FR" altLang="en-US" sz="1200" b="0">
                <a:solidFill>
                  <a:srgbClr val="595959"/>
                </a:solidFill>
              </a:rPr>
              <a:pPr eaLnBrk="1" hangingPunct="1">
                <a:spcBef>
                  <a:spcPct val="0"/>
                </a:spcBef>
                <a:buSzTx/>
                <a:buFontTx/>
                <a:buNone/>
              </a:pPr>
              <a:t>17/05/2014</a:t>
            </a:fld>
            <a:endParaRPr lang="fr-FR" altLang="en-US" sz="1200" b="0">
              <a:solidFill>
                <a:srgbClr val="595959"/>
              </a:solidFill>
            </a:endParaRPr>
          </a:p>
        </p:txBody>
      </p:sp>
      <p:sp>
        <p:nvSpPr>
          <p:cNvPr id="28677"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3"/>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4"/>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5"/>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6"/>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3"/>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9pPr>
          </a:lstStyle>
          <a:p>
            <a:pPr eaLnBrk="1" hangingPunct="1">
              <a:spcBef>
                <a:spcPct val="0"/>
              </a:spcBef>
              <a:buSzTx/>
              <a:buFontTx/>
              <a:buNone/>
            </a:pPr>
            <a:endParaRPr lang="en-US" altLang="en-US" sz="1200" b="0">
              <a:solidFill>
                <a:srgbClr val="595959"/>
              </a:solidFill>
            </a:endParaRPr>
          </a:p>
        </p:txBody>
      </p:sp>
      <p:sp>
        <p:nvSpPr>
          <p:cNvPr id="2867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3"/>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4"/>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5"/>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6"/>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3"/>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9pPr>
          </a:lstStyle>
          <a:p>
            <a:pPr eaLnBrk="1" hangingPunct="1">
              <a:spcBef>
                <a:spcPct val="0"/>
              </a:spcBef>
              <a:buSzTx/>
              <a:buFontTx/>
              <a:buNone/>
            </a:pPr>
            <a:fld id="{4F0EB916-5B3B-478C-B4BB-188FC87BA46F}" type="slidenum">
              <a:rPr lang="fr-FR" altLang="en-US" sz="1200" b="0">
                <a:solidFill>
                  <a:srgbClr val="595959"/>
                </a:solidFill>
              </a:rPr>
              <a:pPr eaLnBrk="1" hangingPunct="1">
                <a:spcBef>
                  <a:spcPct val="0"/>
                </a:spcBef>
                <a:buSzTx/>
                <a:buFontTx/>
                <a:buNone/>
              </a:pPr>
              <a:t>16</a:t>
            </a:fld>
            <a:endParaRPr lang="fr-FR" altLang="en-US" sz="1200" b="0">
              <a:solidFill>
                <a:srgbClr val="595959"/>
              </a:solidFill>
            </a:endParaRPr>
          </a:p>
        </p:txBody>
      </p:sp>
    </p:spTree>
    <p:extLst>
      <p:ext uri="{BB962C8B-B14F-4D97-AF65-F5344CB8AC3E}">
        <p14:creationId xmlns:p14="http://schemas.microsoft.com/office/powerpoint/2010/main" val="4104051585"/>
      </p:ext>
    </p:extLst>
  </p:cSld>
  <p:clrMapOvr>
    <a:masterClrMapping/>
  </p:clrMapOvr>
  <p:transition>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862268" y="2959919"/>
            <a:ext cx="3619497" cy="2293666"/>
            <a:chOff x="0" y="1090856"/>
            <a:chExt cx="9144000" cy="5794528"/>
          </a:xfrm>
        </p:grpSpPr>
        <p:pic>
          <p:nvPicPr>
            <p:cNvPr id="17" name="Picture 23" descr="Picture 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90856"/>
              <a:ext cx="9144000" cy="5794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607456" y="1175081"/>
              <a:ext cx="2400300" cy="699787"/>
            </a:xfrm>
            <a:prstGeom prst="rect">
              <a:avLst/>
            </a:prstGeom>
            <a:solidFill>
              <a:schemeClr val="bg1"/>
            </a:solidFill>
          </p:spPr>
          <p:txBody>
            <a:bodyPr wrap="square" rtlCol="0">
              <a:spAutoFit/>
            </a:bodyPr>
            <a:lstStyle/>
            <a:p>
              <a:pPr algn="ctr"/>
              <a:r>
                <a:rPr lang="en-GB" sz="1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Science</a:t>
              </a:r>
              <a:endParaRPr lang="en-GB"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25602" name="Title 1"/>
          <p:cNvSpPr>
            <a:spLocks noGrp="1"/>
          </p:cNvSpPr>
          <p:nvPr>
            <p:ph type="title"/>
          </p:nvPr>
        </p:nvSpPr>
        <p:spPr>
          <a:xfrm>
            <a:off x="2005016" y="404664"/>
            <a:ext cx="5334000" cy="495300"/>
          </a:xfrm>
        </p:spPr>
        <p:txBody>
          <a:bodyPr/>
          <a:lstStyle/>
          <a:p>
            <a:pPr algn="ctr" eaLnBrk="1" hangingPunct="1"/>
            <a:r>
              <a:rPr lang="en-US" altLang="en-US" dirty="0" smtClean="0">
                <a:solidFill>
                  <a:srgbClr val="77933C"/>
                </a:solidFill>
              </a:rPr>
              <a:t>Acquisition Subsystem</a:t>
            </a:r>
          </a:p>
        </p:txBody>
      </p:sp>
      <p:sp>
        <p:nvSpPr>
          <p:cNvPr id="25603"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4"/>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5"/>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6"/>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7"/>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4"/>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4"/>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4"/>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4"/>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4"/>
              </a:buBlip>
              <a:defRPr sz="1600">
                <a:solidFill>
                  <a:srgbClr val="1A171B"/>
                </a:solidFill>
                <a:latin typeface="Century Gothic" panose="020B0502020202020204" pitchFamily="34" charset="0"/>
              </a:defRPr>
            </a:lvl9pPr>
          </a:lstStyle>
          <a:p>
            <a:pPr eaLnBrk="1" hangingPunct="1">
              <a:spcBef>
                <a:spcPct val="0"/>
              </a:spcBef>
              <a:buSzTx/>
              <a:buFontTx/>
              <a:buNone/>
            </a:pPr>
            <a:r>
              <a:rPr lang="fr-FR" altLang="en-US" sz="1200" b="0">
                <a:solidFill>
                  <a:srgbClr val="595959"/>
                </a:solidFill>
              </a:rPr>
              <a:t>18/03/2014</a:t>
            </a:r>
          </a:p>
        </p:txBody>
      </p:sp>
      <p:sp>
        <p:nvSpPr>
          <p:cNvPr id="5" name="Footer Placeholder 4"/>
          <p:cNvSpPr>
            <a:spLocks noGrp="1"/>
          </p:cNvSpPr>
          <p:nvPr>
            <p:ph type="ftr" sz="quarter" idx="11"/>
          </p:nvPr>
        </p:nvSpPr>
        <p:spPr/>
        <p:txBody>
          <a:bodyPr rtlCol="0"/>
          <a:lstStyle/>
          <a:p>
            <a:pPr fontAlgn="auto">
              <a:spcBef>
                <a:spcPts val="0"/>
              </a:spcBef>
              <a:spcAft>
                <a:spcPts val="0"/>
              </a:spcAft>
              <a:defRPr/>
            </a:pPr>
            <a:r>
              <a:rPr lang="en-GB" dirty="0">
                <a:solidFill>
                  <a:srgbClr val="4F6228"/>
                </a:solidFill>
                <a:cs typeface="+mn-cs"/>
              </a:rPr>
              <a:t>Adapted from ISO/IEC 19793, 2009</a:t>
            </a:r>
          </a:p>
        </p:txBody>
      </p:sp>
      <p:sp>
        <p:nvSpPr>
          <p:cNvPr id="25605"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4"/>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5"/>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6"/>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7"/>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4"/>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4"/>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4"/>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4"/>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4"/>
              </a:buBlip>
              <a:defRPr sz="1600">
                <a:solidFill>
                  <a:srgbClr val="1A171B"/>
                </a:solidFill>
                <a:latin typeface="Century Gothic" panose="020B0502020202020204" pitchFamily="34" charset="0"/>
              </a:defRPr>
            </a:lvl9pPr>
          </a:lstStyle>
          <a:p>
            <a:pPr eaLnBrk="1" hangingPunct="1">
              <a:spcBef>
                <a:spcPct val="0"/>
              </a:spcBef>
              <a:buSzTx/>
              <a:buFontTx/>
              <a:buNone/>
            </a:pPr>
            <a:fld id="{84279C03-1D97-4EC6-AAB2-4A0098026918}" type="slidenum">
              <a:rPr lang="fr-FR" altLang="en-US" sz="1200" b="0">
                <a:solidFill>
                  <a:srgbClr val="595959"/>
                </a:solidFill>
              </a:rPr>
              <a:pPr eaLnBrk="1" hangingPunct="1">
                <a:spcBef>
                  <a:spcPct val="0"/>
                </a:spcBef>
                <a:buSzTx/>
                <a:buFontTx/>
                <a:buNone/>
              </a:pPr>
              <a:t>17</a:t>
            </a:fld>
            <a:endParaRPr lang="fr-FR" altLang="en-US" sz="1200" b="0">
              <a:solidFill>
                <a:srgbClr val="595959"/>
              </a:solidFill>
            </a:endParaRPr>
          </a:p>
        </p:txBody>
      </p:sp>
      <p:sp>
        <p:nvSpPr>
          <p:cNvPr id="10" name="TextBox 9"/>
          <p:cNvSpPr txBox="1"/>
          <p:nvPr/>
        </p:nvSpPr>
        <p:spPr>
          <a:xfrm>
            <a:off x="16221" y="2117724"/>
            <a:ext cx="2879379" cy="4801314"/>
          </a:xfrm>
          <a:prstGeom prst="rect">
            <a:avLst/>
          </a:prstGeom>
          <a:solidFill>
            <a:schemeClr val="accent4">
              <a:lumMod val="20000"/>
              <a:lumOff val="80000"/>
            </a:schemeClr>
          </a:solidFill>
          <a:ln w="19050">
            <a:solidFill>
              <a:schemeClr val="accent4">
                <a:lumMod val="75000"/>
              </a:schemeClr>
            </a:solidFill>
          </a:ln>
        </p:spPr>
        <p:txBody>
          <a:bodyPr wrap="square">
            <a:spAutoFit/>
          </a:bodyPr>
          <a:lstStyle/>
          <a:p>
            <a:pPr>
              <a:defRPr/>
            </a:pPr>
            <a:r>
              <a:rPr lang="en-GB" u="sng" dirty="0" smtClean="0">
                <a:latin typeface="+mn-lt"/>
                <a:ea typeface="+mn-ea"/>
                <a:cs typeface="Arial" charset="0"/>
              </a:rPr>
              <a:t>Information objects</a:t>
            </a:r>
            <a:r>
              <a:rPr lang="en-GB" dirty="0" smtClean="0">
                <a:latin typeface="+mn-lt"/>
                <a:ea typeface="+mn-ea"/>
                <a:cs typeface="Arial" charset="0"/>
              </a:rPr>
              <a:t>: </a:t>
            </a:r>
            <a:endParaRPr lang="en-GB" dirty="0">
              <a:latin typeface="+mn-lt"/>
              <a:ea typeface="+mn-ea"/>
              <a:cs typeface="Arial" charset="0"/>
            </a:endParaRPr>
          </a:p>
          <a:p>
            <a:pPr>
              <a:defRPr/>
            </a:pPr>
            <a:r>
              <a:rPr lang="en-GB" dirty="0">
                <a:latin typeface="+mn-lt"/>
                <a:ea typeface="+mn-ea"/>
                <a:cs typeface="Arial" charset="0"/>
              </a:rPr>
              <a:t>  </a:t>
            </a:r>
            <a:r>
              <a:rPr lang="en-GB" dirty="0">
                <a:solidFill>
                  <a:srgbClr val="FF0000"/>
                </a:solidFill>
                <a:latin typeface="+mn-lt"/>
                <a:ea typeface="+mn-ea"/>
                <a:cs typeface="Arial" charset="0"/>
              </a:rPr>
              <a:t>Specification of</a:t>
            </a:r>
            <a:br>
              <a:rPr lang="en-GB" dirty="0">
                <a:solidFill>
                  <a:srgbClr val="FF0000"/>
                </a:solidFill>
                <a:latin typeface="+mn-lt"/>
                <a:ea typeface="+mn-ea"/>
                <a:cs typeface="Arial" charset="0"/>
              </a:rPr>
            </a:br>
            <a:r>
              <a:rPr lang="en-GB" dirty="0">
                <a:solidFill>
                  <a:srgbClr val="FF0000"/>
                </a:solidFill>
                <a:latin typeface="+mn-lt"/>
                <a:ea typeface="+mn-ea"/>
                <a:cs typeface="Arial" charset="0"/>
              </a:rPr>
              <a:t>   measurements</a:t>
            </a:r>
          </a:p>
          <a:p>
            <a:pPr>
              <a:defRPr/>
            </a:pPr>
            <a:r>
              <a:rPr lang="en-GB" dirty="0">
                <a:solidFill>
                  <a:srgbClr val="FF0000"/>
                </a:solidFill>
                <a:latin typeface="+mn-lt"/>
                <a:ea typeface="+mn-ea"/>
                <a:cs typeface="Arial" charset="0"/>
              </a:rPr>
              <a:t>  Measurement result</a:t>
            </a:r>
          </a:p>
          <a:p>
            <a:pPr>
              <a:defRPr/>
            </a:pPr>
            <a:r>
              <a:rPr lang="en-GB" dirty="0">
                <a:solidFill>
                  <a:srgbClr val="FF0000"/>
                </a:solidFill>
                <a:latin typeface="+mn-lt"/>
                <a:ea typeface="+mn-ea"/>
                <a:cs typeface="Arial" charset="0"/>
              </a:rPr>
              <a:t>  Persistent data</a:t>
            </a:r>
          </a:p>
          <a:p>
            <a:pPr>
              <a:defRPr/>
            </a:pPr>
            <a:r>
              <a:rPr lang="en-GB" dirty="0">
                <a:solidFill>
                  <a:srgbClr val="FF0000"/>
                </a:solidFill>
                <a:latin typeface="+mn-lt"/>
                <a:ea typeface="+mn-ea"/>
                <a:cs typeface="Arial" charset="0"/>
              </a:rPr>
              <a:t>  Data state</a:t>
            </a:r>
          </a:p>
          <a:p>
            <a:pPr>
              <a:defRPr/>
            </a:pPr>
            <a:r>
              <a:rPr lang="en-GB" dirty="0">
                <a:solidFill>
                  <a:srgbClr val="FF0000"/>
                </a:solidFill>
                <a:latin typeface="+mn-lt"/>
                <a:ea typeface="+mn-ea"/>
                <a:cs typeface="Arial" charset="0"/>
              </a:rPr>
              <a:t>  Metadata</a:t>
            </a:r>
          </a:p>
          <a:p>
            <a:pPr>
              <a:defRPr/>
            </a:pPr>
            <a:r>
              <a:rPr lang="en-GB" dirty="0">
                <a:solidFill>
                  <a:srgbClr val="FF0000"/>
                </a:solidFill>
                <a:latin typeface="+mn-lt"/>
                <a:ea typeface="+mn-ea"/>
                <a:cs typeface="Arial" charset="0"/>
              </a:rPr>
              <a:t>  Persistent identifier</a:t>
            </a:r>
          </a:p>
          <a:p>
            <a:pPr>
              <a:defRPr/>
            </a:pPr>
            <a:r>
              <a:rPr lang="en-GB" u="sng" dirty="0">
                <a:latin typeface="+mn-lt"/>
                <a:ea typeface="+mn-ea"/>
                <a:cs typeface="Arial" charset="0"/>
              </a:rPr>
              <a:t>Action types (cause state change)</a:t>
            </a:r>
            <a:r>
              <a:rPr lang="en-GB" dirty="0">
                <a:latin typeface="+mn-lt"/>
                <a:ea typeface="+mn-ea"/>
                <a:cs typeface="Arial" charset="0"/>
              </a:rPr>
              <a:t>:</a:t>
            </a:r>
          </a:p>
          <a:p>
            <a:pPr>
              <a:defRPr/>
            </a:pPr>
            <a:r>
              <a:rPr lang="en-GB" dirty="0">
                <a:solidFill>
                  <a:srgbClr val="FF0000"/>
                </a:solidFill>
                <a:latin typeface="+mn-lt"/>
                <a:ea typeface="+mn-ea"/>
                <a:cs typeface="Arial" charset="0"/>
              </a:rPr>
              <a:t>  Perform measurement</a:t>
            </a:r>
          </a:p>
          <a:p>
            <a:pPr>
              <a:defRPr/>
            </a:pPr>
            <a:r>
              <a:rPr lang="en-GB" dirty="0">
                <a:solidFill>
                  <a:srgbClr val="FF0000"/>
                </a:solidFill>
                <a:latin typeface="+mn-lt"/>
                <a:ea typeface="+mn-ea"/>
                <a:cs typeface="Arial" charset="0"/>
              </a:rPr>
              <a:t>  Add metadata</a:t>
            </a:r>
          </a:p>
          <a:p>
            <a:pPr>
              <a:defRPr/>
            </a:pPr>
            <a:r>
              <a:rPr lang="en-GB" dirty="0">
                <a:solidFill>
                  <a:srgbClr val="FF0000"/>
                </a:solidFill>
                <a:latin typeface="+mn-lt"/>
                <a:ea typeface="+mn-ea"/>
                <a:cs typeface="Arial" charset="0"/>
              </a:rPr>
              <a:t>  Check quality</a:t>
            </a:r>
          </a:p>
          <a:p>
            <a:pPr>
              <a:defRPr/>
            </a:pPr>
            <a:r>
              <a:rPr lang="en-GB" dirty="0">
                <a:solidFill>
                  <a:srgbClr val="FF0000"/>
                </a:solidFill>
                <a:latin typeface="+mn-lt"/>
                <a:ea typeface="+mn-ea"/>
                <a:cs typeface="Arial" charset="0"/>
              </a:rPr>
              <a:t>  Store data</a:t>
            </a:r>
          </a:p>
          <a:p>
            <a:pPr>
              <a:defRPr/>
            </a:pPr>
            <a:r>
              <a:rPr lang="en-GB" u="sng" dirty="0">
                <a:latin typeface="+mn-lt"/>
                <a:ea typeface="+mn-ea"/>
                <a:cs typeface="Arial" charset="0"/>
              </a:rPr>
              <a:t>States</a:t>
            </a:r>
            <a:r>
              <a:rPr lang="en-GB" dirty="0">
                <a:latin typeface="+mn-lt"/>
                <a:ea typeface="+mn-ea"/>
                <a:cs typeface="Arial" charset="0"/>
              </a:rPr>
              <a:t>:</a:t>
            </a:r>
          </a:p>
          <a:p>
            <a:pPr>
              <a:defRPr/>
            </a:pPr>
            <a:r>
              <a:rPr lang="en-GB" dirty="0">
                <a:latin typeface="+mn-lt"/>
                <a:ea typeface="+mn-ea"/>
                <a:cs typeface="Arial" charset="0"/>
              </a:rPr>
              <a:t>  </a:t>
            </a:r>
            <a:r>
              <a:rPr lang="en-GB" dirty="0" smtClean="0">
                <a:solidFill>
                  <a:srgbClr val="FF0000"/>
                </a:solidFill>
                <a:latin typeface="+mn-lt"/>
                <a:ea typeface="+mn-ea"/>
                <a:cs typeface="Arial" charset="0"/>
              </a:rPr>
              <a:t>Raw, Reviewed, Published</a:t>
            </a:r>
            <a:endParaRPr lang="en-GB" dirty="0">
              <a:solidFill>
                <a:srgbClr val="FF0000"/>
              </a:solidFill>
              <a:latin typeface="+mn-lt"/>
              <a:ea typeface="+mn-ea"/>
              <a:cs typeface="Arial" charset="0"/>
            </a:endParaRPr>
          </a:p>
          <a:p>
            <a:pPr>
              <a:defRPr/>
            </a:pPr>
            <a:r>
              <a:rPr lang="en-GB" dirty="0">
                <a:solidFill>
                  <a:srgbClr val="FF0000"/>
                </a:solidFill>
                <a:latin typeface="+mn-lt"/>
                <a:ea typeface="+mn-ea"/>
                <a:cs typeface="Arial" charset="0"/>
              </a:rPr>
              <a:t>  Processed, etc.</a:t>
            </a:r>
          </a:p>
        </p:txBody>
      </p:sp>
      <p:sp>
        <p:nvSpPr>
          <p:cNvPr id="11" name="TextBox 10"/>
          <p:cNvSpPr txBox="1"/>
          <p:nvPr/>
        </p:nvSpPr>
        <p:spPr>
          <a:xfrm>
            <a:off x="6464947" y="2117724"/>
            <a:ext cx="2643558" cy="4247317"/>
          </a:xfrm>
          <a:prstGeom prst="rect">
            <a:avLst/>
          </a:prstGeom>
          <a:solidFill>
            <a:schemeClr val="accent5">
              <a:lumMod val="20000"/>
              <a:lumOff val="80000"/>
            </a:schemeClr>
          </a:solidFill>
          <a:ln w="19050">
            <a:solidFill>
              <a:schemeClr val="accent5">
                <a:lumMod val="75000"/>
              </a:schemeClr>
            </a:solidFill>
          </a:ln>
        </p:spPr>
        <p:txBody>
          <a:bodyPr wrap="square">
            <a:spAutoFit/>
          </a:bodyPr>
          <a:lstStyle/>
          <a:p>
            <a:pPr>
              <a:defRPr/>
            </a:pPr>
            <a:r>
              <a:rPr lang="en-GB" u="sng" dirty="0" smtClean="0">
                <a:latin typeface="+mn-lt"/>
                <a:ea typeface="+mn-ea"/>
                <a:cs typeface="Arial" charset="0"/>
              </a:rPr>
              <a:t>Computational objects</a:t>
            </a:r>
            <a:r>
              <a:rPr lang="en-GB" dirty="0" smtClean="0">
                <a:latin typeface="+mn-lt"/>
                <a:ea typeface="+mn-ea"/>
                <a:cs typeface="Arial" charset="0"/>
              </a:rPr>
              <a:t>:</a:t>
            </a:r>
            <a:endParaRPr lang="en-GB" dirty="0">
              <a:latin typeface="+mn-lt"/>
              <a:ea typeface="+mn-ea"/>
              <a:cs typeface="Arial" charset="0"/>
            </a:endParaRPr>
          </a:p>
          <a:p>
            <a:pPr>
              <a:defRPr/>
            </a:pPr>
            <a:r>
              <a:rPr lang="en-GB" dirty="0">
                <a:latin typeface="+mn-lt"/>
                <a:ea typeface="+mn-ea"/>
                <a:cs typeface="Arial" charset="0"/>
              </a:rPr>
              <a:t>  </a:t>
            </a:r>
            <a:r>
              <a:rPr lang="en-GB" dirty="0">
                <a:solidFill>
                  <a:srgbClr val="FF0000"/>
                </a:solidFill>
                <a:latin typeface="+mn-lt"/>
                <a:ea typeface="+mn-ea"/>
                <a:cs typeface="Arial" charset="0"/>
              </a:rPr>
              <a:t>Instrument host</a:t>
            </a:r>
          </a:p>
          <a:p>
            <a:pPr>
              <a:defRPr/>
            </a:pPr>
            <a:r>
              <a:rPr lang="en-GB" dirty="0">
                <a:solidFill>
                  <a:srgbClr val="FF0000"/>
                </a:solidFill>
                <a:latin typeface="+mn-lt"/>
                <a:ea typeface="+mn-ea"/>
                <a:cs typeface="Arial" charset="0"/>
              </a:rPr>
              <a:t>  Acquisition service</a:t>
            </a:r>
          </a:p>
          <a:p>
            <a:pPr>
              <a:defRPr/>
            </a:pPr>
            <a:r>
              <a:rPr lang="en-GB" u="sng" dirty="0">
                <a:latin typeface="+mn-lt"/>
                <a:ea typeface="+mn-ea"/>
                <a:cs typeface="Arial" charset="0"/>
              </a:rPr>
              <a:t>Interfaces</a:t>
            </a:r>
            <a:r>
              <a:rPr lang="en-GB" dirty="0">
                <a:latin typeface="+mn-lt"/>
                <a:ea typeface="+mn-ea"/>
                <a:cs typeface="Arial" charset="0"/>
              </a:rPr>
              <a:t>:</a:t>
            </a:r>
          </a:p>
          <a:p>
            <a:pPr>
              <a:defRPr/>
            </a:pPr>
            <a:r>
              <a:rPr lang="en-GB" dirty="0">
                <a:latin typeface="+mn-lt"/>
                <a:ea typeface="+mn-ea"/>
                <a:cs typeface="Arial" charset="0"/>
              </a:rPr>
              <a:t>  </a:t>
            </a:r>
            <a:r>
              <a:rPr lang="en-GB" dirty="0">
                <a:solidFill>
                  <a:srgbClr val="FF0000"/>
                </a:solidFill>
                <a:latin typeface="+mn-lt"/>
                <a:ea typeface="+mn-ea"/>
                <a:cs typeface="Arial" charset="0"/>
              </a:rPr>
              <a:t>Configure instrument</a:t>
            </a:r>
          </a:p>
          <a:p>
            <a:pPr>
              <a:defRPr/>
            </a:pPr>
            <a:r>
              <a:rPr lang="en-GB" dirty="0">
                <a:solidFill>
                  <a:srgbClr val="FF0000"/>
                </a:solidFill>
                <a:latin typeface="+mn-lt"/>
                <a:ea typeface="+mn-ea"/>
                <a:cs typeface="Arial" charset="0"/>
              </a:rPr>
              <a:t>  Acquire data</a:t>
            </a:r>
          </a:p>
          <a:p>
            <a:pPr>
              <a:defRPr/>
            </a:pPr>
            <a:r>
              <a:rPr lang="en-GB" dirty="0">
                <a:solidFill>
                  <a:srgbClr val="FF0000"/>
                </a:solidFill>
                <a:latin typeface="+mn-lt"/>
                <a:ea typeface="+mn-ea"/>
                <a:cs typeface="Arial" charset="0"/>
              </a:rPr>
              <a:t>  Import data</a:t>
            </a:r>
          </a:p>
          <a:p>
            <a:pPr>
              <a:defRPr/>
            </a:pPr>
            <a:r>
              <a:rPr lang="en-GB" u="sng" dirty="0">
                <a:latin typeface="+mn-lt"/>
                <a:ea typeface="+mn-ea"/>
                <a:cs typeface="Arial" charset="0"/>
              </a:rPr>
              <a:t>Reference interactions</a:t>
            </a:r>
            <a:r>
              <a:rPr lang="en-GB" dirty="0">
                <a:latin typeface="+mn-lt"/>
                <a:ea typeface="+mn-ea"/>
                <a:cs typeface="Arial" charset="0"/>
              </a:rPr>
              <a:t>:</a:t>
            </a:r>
          </a:p>
          <a:p>
            <a:pPr>
              <a:defRPr/>
            </a:pPr>
            <a:r>
              <a:rPr lang="en-GB" dirty="0">
                <a:latin typeface="+mn-lt"/>
                <a:ea typeface="+mn-ea"/>
                <a:cs typeface="Arial" charset="0"/>
              </a:rPr>
              <a:t>  </a:t>
            </a:r>
            <a:r>
              <a:rPr lang="en-GB" dirty="0">
                <a:solidFill>
                  <a:srgbClr val="FF0000"/>
                </a:solidFill>
                <a:latin typeface="+mn-lt"/>
                <a:ea typeface="+mn-ea"/>
                <a:cs typeface="Arial" charset="0"/>
              </a:rPr>
              <a:t>Raw data collection</a:t>
            </a:r>
            <a:r>
              <a:rPr lang="en-GB" dirty="0">
                <a:latin typeface="+mn-lt"/>
                <a:ea typeface="+mn-ea"/>
                <a:cs typeface="Arial" charset="0"/>
              </a:rPr>
              <a:t/>
            </a:r>
            <a:br>
              <a:rPr lang="en-GB" dirty="0">
                <a:latin typeface="+mn-lt"/>
                <a:ea typeface="+mn-ea"/>
                <a:cs typeface="Arial" charset="0"/>
              </a:rPr>
            </a:br>
            <a:r>
              <a:rPr lang="en-GB" dirty="0">
                <a:latin typeface="+mn-lt"/>
                <a:ea typeface="+mn-ea"/>
                <a:cs typeface="Arial" charset="0"/>
              </a:rPr>
              <a:t>  coordinates above</a:t>
            </a:r>
            <a:br>
              <a:rPr lang="en-GB" dirty="0">
                <a:latin typeface="+mn-lt"/>
                <a:ea typeface="+mn-ea"/>
                <a:cs typeface="Arial" charset="0"/>
              </a:rPr>
            </a:br>
            <a:r>
              <a:rPr lang="en-GB" dirty="0">
                <a:latin typeface="+mn-lt"/>
                <a:ea typeface="+mn-ea"/>
                <a:cs typeface="Arial" charset="0"/>
              </a:rPr>
              <a:t>  objects with the</a:t>
            </a:r>
            <a:br>
              <a:rPr lang="en-GB" dirty="0">
                <a:latin typeface="+mn-lt"/>
                <a:ea typeface="+mn-ea"/>
                <a:cs typeface="Arial" charset="0"/>
              </a:rPr>
            </a:br>
            <a:r>
              <a:rPr lang="en-GB" dirty="0">
                <a:latin typeface="+mn-lt"/>
                <a:ea typeface="+mn-ea"/>
                <a:cs typeface="Arial" charset="0"/>
              </a:rPr>
              <a:t>  Import service object</a:t>
            </a:r>
            <a:br>
              <a:rPr lang="en-GB" dirty="0">
                <a:latin typeface="+mn-lt"/>
                <a:ea typeface="+mn-ea"/>
                <a:cs typeface="Arial" charset="0"/>
              </a:rPr>
            </a:br>
            <a:r>
              <a:rPr lang="en-GB" dirty="0">
                <a:latin typeface="+mn-lt"/>
                <a:ea typeface="+mn-ea"/>
                <a:cs typeface="Arial" charset="0"/>
              </a:rPr>
              <a:t>  and the Raw data</a:t>
            </a:r>
            <a:br>
              <a:rPr lang="en-GB" dirty="0">
                <a:latin typeface="+mn-lt"/>
                <a:ea typeface="+mn-ea"/>
                <a:cs typeface="Arial" charset="0"/>
              </a:rPr>
            </a:br>
            <a:r>
              <a:rPr lang="en-GB" dirty="0">
                <a:latin typeface="+mn-lt"/>
                <a:ea typeface="+mn-ea"/>
                <a:cs typeface="Arial" charset="0"/>
              </a:rPr>
              <a:t>  object in the </a:t>
            </a:r>
            <a:r>
              <a:rPr lang="en-GB" dirty="0" err="1">
                <a:latin typeface="+mn-lt"/>
                <a:ea typeface="+mn-ea"/>
                <a:cs typeface="Arial" charset="0"/>
              </a:rPr>
              <a:t>Curation</a:t>
            </a:r>
            <a:r>
              <a:rPr lang="en-GB" dirty="0">
                <a:latin typeface="+mn-lt"/>
                <a:ea typeface="+mn-ea"/>
                <a:cs typeface="Arial" charset="0"/>
              </a:rPr>
              <a:t/>
            </a:r>
            <a:br>
              <a:rPr lang="en-GB" dirty="0">
                <a:latin typeface="+mn-lt"/>
                <a:ea typeface="+mn-ea"/>
                <a:cs typeface="Arial" charset="0"/>
              </a:rPr>
            </a:br>
            <a:r>
              <a:rPr lang="en-GB" dirty="0">
                <a:latin typeface="+mn-lt"/>
                <a:ea typeface="+mn-ea"/>
                <a:cs typeface="Arial" charset="0"/>
              </a:rPr>
              <a:t>  subsystem </a:t>
            </a:r>
          </a:p>
        </p:txBody>
      </p:sp>
      <p:sp>
        <p:nvSpPr>
          <p:cNvPr id="22" name="TextBox 21"/>
          <p:cNvSpPr txBox="1"/>
          <p:nvPr/>
        </p:nvSpPr>
        <p:spPr>
          <a:xfrm>
            <a:off x="16222" y="1121745"/>
            <a:ext cx="9092282" cy="923330"/>
          </a:xfrm>
          <a:prstGeom prst="rect">
            <a:avLst/>
          </a:prstGeom>
          <a:solidFill>
            <a:schemeClr val="accent2">
              <a:lumMod val="20000"/>
              <a:lumOff val="80000"/>
            </a:schemeClr>
          </a:solidFill>
          <a:ln w="19050">
            <a:solidFill>
              <a:schemeClr val="accent2">
                <a:lumMod val="75000"/>
              </a:schemeClr>
            </a:solidFill>
          </a:ln>
        </p:spPr>
        <p:txBody>
          <a:bodyPr wrap="square">
            <a:spAutoFit/>
          </a:bodyPr>
          <a:lstStyle/>
          <a:p>
            <a:pPr defTabSz="457200">
              <a:defRPr/>
            </a:pPr>
            <a:r>
              <a:rPr lang="en-GB" dirty="0" smtClean="0">
                <a:latin typeface="+mn-lt"/>
                <a:ea typeface="+mn-ea"/>
                <a:cs typeface="Arial" charset="0"/>
              </a:rPr>
              <a:t>Community: 		</a:t>
            </a:r>
            <a:r>
              <a:rPr lang="en-GB" u="sng" dirty="0" smtClean="0">
                <a:latin typeface="+mn-lt"/>
                <a:ea typeface="+mn-ea"/>
                <a:cs typeface="Arial" charset="0"/>
              </a:rPr>
              <a:t>Roles</a:t>
            </a:r>
            <a:r>
              <a:rPr lang="en-GB" dirty="0" smtClean="0">
                <a:latin typeface="+mn-lt"/>
                <a:ea typeface="+mn-ea"/>
                <a:cs typeface="Arial" charset="0"/>
              </a:rPr>
              <a:t>:		</a:t>
            </a:r>
            <a:r>
              <a:rPr lang="en-GB" dirty="0" smtClean="0">
                <a:solidFill>
                  <a:srgbClr val="FF0000"/>
                </a:solidFill>
                <a:latin typeface="+mn-lt"/>
                <a:ea typeface="+mn-ea"/>
                <a:cs typeface="Arial" charset="0"/>
              </a:rPr>
              <a:t>Scientist</a:t>
            </a:r>
            <a:r>
              <a:rPr lang="en-GB" dirty="0">
                <a:solidFill>
                  <a:srgbClr val="FF0000"/>
                </a:solidFill>
                <a:latin typeface="+mn-lt"/>
                <a:ea typeface="+mn-ea"/>
                <a:cs typeface="Arial" charset="0"/>
              </a:rPr>
              <a:t>, Technician, Observer, Sensor, etc.</a:t>
            </a:r>
          </a:p>
          <a:p>
            <a:pPr defTabSz="457200">
              <a:defRPr/>
            </a:pPr>
            <a:r>
              <a:rPr lang="en-GB" dirty="0" smtClean="0">
                <a:latin typeface="+mn-lt"/>
                <a:ea typeface="+mn-ea"/>
                <a:cs typeface="Arial" charset="0"/>
              </a:rPr>
              <a:t> </a:t>
            </a:r>
            <a:r>
              <a:rPr lang="en-GB" b="1" dirty="0">
                <a:solidFill>
                  <a:srgbClr val="FF0000"/>
                </a:solidFill>
                <a:cs typeface="Arial" charset="0"/>
              </a:rPr>
              <a:t>Acquisition	</a:t>
            </a:r>
            <a:r>
              <a:rPr lang="en-GB" dirty="0" smtClean="0">
                <a:latin typeface="+mn-lt"/>
                <a:ea typeface="+mn-ea"/>
                <a:cs typeface="Arial" charset="0"/>
              </a:rPr>
              <a:t>	</a:t>
            </a:r>
            <a:r>
              <a:rPr lang="en-GB" u="sng" dirty="0" smtClean="0">
                <a:latin typeface="+mn-lt"/>
                <a:ea typeface="+mn-ea"/>
                <a:cs typeface="Arial" charset="0"/>
              </a:rPr>
              <a:t>Behaviours</a:t>
            </a:r>
            <a:r>
              <a:rPr lang="en-GB" dirty="0" smtClean="0">
                <a:latin typeface="+mn-lt"/>
                <a:ea typeface="+mn-ea"/>
                <a:cs typeface="Arial" charset="0"/>
              </a:rPr>
              <a:t>:	</a:t>
            </a:r>
            <a:r>
              <a:rPr lang="en-GB" dirty="0" smtClean="0">
                <a:solidFill>
                  <a:srgbClr val="FF0000"/>
                </a:solidFill>
                <a:latin typeface="+mn-lt"/>
                <a:ea typeface="+mn-ea"/>
                <a:cs typeface="Arial" charset="0"/>
              </a:rPr>
              <a:t>Design measurement </a:t>
            </a:r>
            <a:r>
              <a:rPr lang="en-GB" dirty="0">
                <a:solidFill>
                  <a:srgbClr val="FF0000"/>
                </a:solidFill>
                <a:latin typeface="+mn-lt"/>
                <a:ea typeface="+mn-ea"/>
                <a:cs typeface="Arial" charset="0"/>
              </a:rPr>
              <a:t>model, </a:t>
            </a:r>
            <a:r>
              <a:rPr lang="en-GB" dirty="0" smtClean="0">
                <a:solidFill>
                  <a:srgbClr val="FF0000"/>
                </a:solidFill>
                <a:latin typeface="+mn-lt"/>
                <a:ea typeface="+mn-ea"/>
                <a:cs typeface="Arial" charset="0"/>
              </a:rPr>
              <a:t>Configure instrument,</a:t>
            </a:r>
            <a:br>
              <a:rPr lang="en-GB" dirty="0" smtClean="0">
                <a:solidFill>
                  <a:srgbClr val="FF0000"/>
                </a:solidFill>
                <a:latin typeface="+mn-lt"/>
                <a:ea typeface="+mn-ea"/>
                <a:cs typeface="Arial" charset="0"/>
              </a:rPr>
            </a:br>
            <a:r>
              <a:rPr lang="en-GB" dirty="0" smtClean="0">
                <a:solidFill>
                  <a:srgbClr val="FF0000"/>
                </a:solidFill>
                <a:latin typeface="+mn-lt"/>
                <a:ea typeface="+mn-ea"/>
                <a:cs typeface="Arial" charset="0"/>
              </a:rPr>
              <a:t>							Calibrate, Collect data</a:t>
            </a:r>
            <a:endParaRPr lang="en-GB" dirty="0">
              <a:solidFill>
                <a:srgbClr val="FF0000"/>
              </a:solidFill>
              <a:latin typeface="+mn-lt"/>
              <a:ea typeface="+mn-ea"/>
              <a:cs typeface="Arial" charset="0"/>
            </a:endParaRPr>
          </a:p>
        </p:txBody>
      </p:sp>
      <p:sp>
        <p:nvSpPr>
          <p:cNvPr id="12" name="Rectangle 11"/>
          <p:cNvSpPr/>
          <p:nvPr/>
        </p:nvSpPr>
        <p:spPr>
          <a:xfrm>
            <a:off x="3594665" y="5660010"/>
            <a:ext cx="2341225" cy="400110"/>
          </a:xfrm>
          <a:prstGeom prst="rect">
            <a:avLst/>
          </a:prstGeom>
          <a:solidFill>
            <a:schemeClr val="bg1"/>
          </a:solid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2000" b="1" dirty="0">
                <a:ln w="11430"/>
                <a:solidFill>
                  <a:srgbClr val="00B0F0"/>
                </a:solidFill>
                <a:effectLst>
                  <a:outerShdw blurRad="50800" dist="39000" dir="5460000" algn="tl">
                    <a:srgbClr val="000000">
                      <a:alpha val="38000"/>
                    </a:srgbClr>
                  </a:outerShdw>
                </a:effectLst>
                <a:latin typeface="Arial Rounded MT Bold" pitchFamily="34" charset="0"/>
                <a:ea typeface="+mn-ea"/>
                <a:cs typeface="Arial" charset="0"/>
              </a:rPr>
              <a:t>http://</a:t>
            </a:r>
            <a:r>
              <a:rPr lang="en-US" sz="2000" dirty="0">
                <a:ln w="11430"/>
                <a:solidFill>
                  <a:srgbClr val="00B0F0"/>
                </a:solidFill>
                <a:effectLst>
                  <a:outerShdw blurRad="50800" dist="39000" dir="5460000" algn="tl">
                    <a:srgbClr val="000000">
                      <a:alpha val="38000"/>
                    </a:srgbClr>
                  </a:outerShdw>
                </a:effectLst>
                <a:latin typeface="Arial Rounded MT Bold" pitchFamily="34" charset="0"/>
                <a:ea typeface="+mn-ea"/>
                <a:cs typeface="Arial" charset="0"/>
              </a:rPr>
              <a:t>envri.eu/rm</a:t>
            </a:r>
          </a:p>
        </p:txBody>
      </p:sp>
    </p:spTree>
    <p:extLst>
      <p:ext uri="{BB962C8B-B14F-4D97-AF65-F5344CB8AC3E}">
        <p14:creationId xmlns:p14="http://schemas.microsoft.com/office/powerpoint/2010/main" val="1093347266"/>
      </p:ext>
    </p:extLst>
  </p:cSld>
  <p:clrMapOvr>
    <a:masterClrMapping/>
  </p:clrMapOvr>
  <p:transition>
    <p:wipe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smtClean="0">
                <a:solidFill>
                  <a:schemeClr val="accent3">
                    <a:lumMod val="50000"/>
                  </a:schemeClr>
                </a:solidFill>
              </a:rPr>
              <a:t>Reference Model Ontology</a:t>
            </a:r>
            <a:endParaRPr lang="en-GB" dirty="0">
              <a:solidFill>
                <a:schemeClr val="accent3">
                  <a:lumMod val="50000"/>
                </a:schemeClr>
              </a:solidFill>
            </a:endParaRPr>
          </a:p>
        </p:txBody>
      </p:sp>
      <p:sp>
        <p:nvSpPr>
          <p:cNvPr id="29699"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fld id="{BD7D413A-20FF-4BC4-9FE9-7645CBE4FD41}" type="datetime1">
              <a:rPr lang="fr-FR" altLang="en-US" sz="1200" b="0">
                <a:solidFill>
                  <a:srgbClr val="595959"/>
                </a:solidFill>
              </a:rPr>
              <a:pPr eaLnBrk="1" hangingPunct="1">
                <a:spcBef>
                  <a:spcPct val="0"/>
                </a:spcBef>
                <a:buSzTx/>
                <a:buFontTx/>
                <a:buNone/>
              </a:pPr>
              <a:t>17/05/2014</a:t>
            </a:fld>
            <a:endParaRPr lang="fr-FR" altLang="en-US" sz="1200" b="0">
              <a:solidFill>
                <a:srgbClr val="595959"/>
              </a:solidFill>
            </a:endParaRPr>
          </a:p>
        </p:txBody>
      </p:sp>
      <p:sp>
        <p:nvSpPr>
          <p:cNvPr id="29700"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endParaRPr lang="en-US" altLang="en-US" sz="1200" b="0">
              <a:solidFill>
                <a:srgbClr val="595959"/>
              </a:solidFill>
            </a:endParaRPr>
          </a:p>
        </p:txBody>
      </p:sp>
      <p:sp>
        <p:nvSpPr>
          <p:cNvPr id="29701"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fld id="{6FBEC846-5EA4-4ABD-91CB-2C83EE5AEA39}" type="slidenum">
              <a:rPr lang="fr-FR" altLang="en-US" sz="1200" b="0">
                <a:solidFill>
                  <a:srgbClr val="595959"/>
                </a:solidFill>
              </a:rPr>
              <a:pPr eaLnBrk="1" hangingPunct="1">
                <a:spcBef>
                  <a:spcPct val="0"/>
                </a:spcBef>
                <a:buSzTx/>
                <a:buFontTx/>
                <a:buNone/>
              </a:pPr>
              <a:t>18</a:t>
            </a:fld>
            <a:endParaRPr lang="fr-FR" altLang="en-US" sz="1200" b="0">
              <a:solidFill>
                <a:srgbClr val="595959"/>
              </a:solidFill>
            </a:endParaRPr>
          </a:p>
        </p:txBody>
      </p:sp>
      <p:grpSp>
        <p:nvGrpSpPr>
          <p:cNvPr id="10" name="Group 9"/>
          <p:cNvGrpSpPr>
            <a:grpSpLocks/>
          </p:cNvGrpSpPr>
          <p:nvPr/>
        </p:nvGrpSpPr>
        <p:grpSpPr bwMode="auto">
          <a:xfrm>
            <a:off x="4342409" y="1770740"/>
            <a:ext cx="4740275" cy="2513012"/>
            <a:chOff x="4119603" y="836535"/>
            <a:chExt cx="4740502" cy="2513319"/>
          </a:xfrm>
        </p:grpSpPr>
        <p:pic>
          <p:nvPicPr>
            <p:cNvPr id="297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9603" y="836535"/>
              <a:ext cx="4740502" cy="2407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6" name="TextBox 8"/>
            <p:cNvSpPr txBox="1">
              <a:spLocks noChangeArrowheads="1"/>
            </p:cNvSpPr>
            <p:nvPr/>
          </p:nvSpPr>
          <p:spPr bwMode="auto">
            <a:xfrm>
              <a:off x="4413676" y="3011300"/>
              <a:ext cx="20761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r>
                <a:rPr lang="en-GB" altLang="en-US" sz="1600">
                  <a:solidFill>
                    <a:schemeClr val="tx1"/>
                  </a:solidFill>
                  <a:latin typeface="Arial" panose="020B0604020202020204" pitchFamily="34" charset="0"/>
                </a:rPr>
                <a:t>Science Viewpoint </a:t>
              </a:r>
            </a:p>
          </p:txBody>
        </p:sp>
      </p:grpSp>
      <p:grpSp>
        <p:nvGrpSpPr>
          <p:cNvPr id="12" name="Group 11"/>
          <p:cNvGrpSpPr>
            <a:grpSpLocks/>
          </p:cNvGrpSpPr>
          <p:nvPr/>
        </p:nvGrpSpPr>
        <p:grpSpPr bwMode="auto">
          <a:xfrm>
            <a:off x="133707" y="1106488"/>
            <a:ext cx="4937125" cy="2508250"/>
            <a:chOff x="3275856" y="1332014"/>
            <a:chExt cx="4937533" cy="2508358"/>
          </a:xfrm>
        </p:grpSpPr>
        <p:pic>
          <p:nvPicPr>
            <p:cNvPr id="29713" name="Picture 5" descr="$@]72EOFR$QD$7F8$LT$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5856" y="1332014"/>
              <a:ext cx="4937533" cy="2508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4" name="TextBox 10"/>
            <p:cNvSpPr txBox="1">
              <a:spLocks noChangeArrowheads="1"/>
            </p:cNvSpPr>
            <p:nvPr/>
          </p:nvSpPr>
          <p:spPr bwMode="auto">
            <a:xfrm>
              <a:off x="3786341" y="3328752"/>
              <a:ext cx="23316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r>
                <a:rPr lang="en-GB" altLang="en-US" sz="1600">
                  <a:solidFill>
                    <a:schemeClr val="tx1"/>
                  </a:solidFill>
                  <a:latin typeface="Arial" panose="020B0604020202020204" pitchFamily="34" charset="0"/>
                </a:rPr>
                <a:t>Information Viewpoint </a:t>
              </a:r>
            </a:p>
          </p:txBody>
        </p:sp>
      </p:grpSp>
      <p:grpSp>
        <p:nvGrpSpPr>
          <p:cNvPr id="15" name="Group 14"/>
          <p:cNvGrpSpPr>
            <a:grpSpLocks/>
          </p:cNvGrpSpPr>
          <p:nvPr/>
        </p:nvGrpSpPr>
        <p:grpSpPr bwMode="auto">
          <a:xfrm>
            <a:off x="2602270" y="1296766"/>
            <a:ext cx="4535488" cy="2449512"/>
            <a:chOff x="1695509" y="899508"/>
            <a:chExt cx="4535645" cy="2450346"/>
          </a:xfrm>
        </p:grpSpPr>
        <p:pic>
          <p:nvPicPr>
            <p:cNvPr id="29711" name="Picture 4" descr="58%M7S)J`X%Z8FFLK[R1YS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5509" y="899508"/>
              <a:ext cx="4535645" cy="2429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2" name="TextBox 13"/>
            <p:cNvSpPr txBox="1">
              <a:spLocks noChangeArrowheads="1"/>
            </p:cNvSpPr>
            <p:nvPr/>
          </p:nvSpPr>
          <p:spPr bwMode="auto">
            <a:xfrm>
              <a:off x="1791786" y="3042077"/>
              <a:ext cx="23278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r>
                <a:rPr lang="en-GB" altLang="en-US" sz="1400">
                  <a:solidFill>
                    <a:schemeClr val="tx1"/>
                  </a:solidFill>
                  <a:latin typeface="Arial" panose="020B0604020202020204" pitchFamily="34" charset="0"/>
                </a:rPr>
                <a:t>Computational Viewpoint</a:t>
              </a:r>
            </a:p>
          </p:txBody>
        </p:sp>
      </p:grpSp>
      <p:grpSp>
        <p:nvGrpSpPr>
          <p:cNvPr id="16" name="Group 15"/>
          <p:cNvGrpSpPr>
            <a:grpSpLocks/>
          </p:cNvGrpSpPr>
          <p:nvPr/>
        </p:nvGrpSpPr>
        <p:grpSpPr bwMode="auto">
          <a:xfrm>
            <a:off x="-17463" y="2306638"/>
            <a:ext cx="4313238" cy="4310062"/>
            <a:chOff x="-17401" y="2306489"/>
            <a:chExt cx="4313425" cy="4309447"/>
          </a:xfrm>
        </p:grpSpPr>
        <p:pic>
          <p:nvPicPr>
            <p:cNvPr id="29709" name="Picture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401" y="2306489"/>
              <a:ext cx="3803742" cy="4032448"/>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710" name="Rectangle 12"/>
            <p:cNvSpPr>
              <a:spLocks noChangeArrowheads="1"/>
            </p:cNvSpPr>
            <p:nvPr/>
          </p:nvSpPr>
          <p:spPr bwMode="auto">
            <a:xfrm>
              <a:off x="179512" y="5877272"/>
              <a:ext cx="4116512" cy="738664"/>
            </a:xfrm>
            <a:prstGeom prst="rect">
              <a:avLst/>
            </a:prstGeom>
            <a:solidFill>
              <a:srgbClr val="FFFFFF"/>
            </a:solidFill>
            <a:ln w="25400">
              <a:solidFill>
                <a:srgbClr val="000000"/>
              </a:solidFill>
              <a:miter lim="800000"/>
              <a:headEnd/>
              <a:tailEnd/>
            </a:ln>
            <a:extLst/>
          </p:spPr>
          <p:txBody>
            <a:bodyPr>
              <a:spAutoFit/>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r>
                <a:rPr lang="en-GB" altLang="en-US" sz="1400" dirty="0">
                  <a:solidFill>
                    <a:schemeClr val="tx1"/>
                  </a:solidFill>
                  <a:latin typeface="Arial" panose="020B0604020202020204" pitchFamily="34" charset="0"/>
                </a:rPr>
                <a:t>RM Owl version: </a:t>
              </a:r>
              <a:r>
                <a:rPr lang="en-GB" altLang="en-US" sz="1400" b="0" i="1" dirty="0">
                  <a:solidFill>
                    <a:schemeClr val="tx1"/>
                  </a:solidFill>
                  <a:latin typeface="Arial" panose="020B0604020202020204" pitchFamily="34" charset="0"/>
                  <a:hlinkClick r:id="rId10"/>
                </a:rPr>
                <a:t>http://staff.science.uva.nl/~zhiming/Ontology/</a:t>
              </a:r>
              <a:r>
                <a:rPr lang="en-GB" altLang="en-US" sz="1400" b="0" i="1" u="sng" dirty="0">
                  <a:solidFill>
                    <a:schemeClr val="tx1"/>
                  </a:solidFill>
                  <a:latin typeface="Arial" panose="020B0604020202020204" pitchFamily="34" charset="0"/>
                  <a:hlinkClick r:id="rId11"/>
                </a:rPr>
                <a:t>http</a:t>
              </a:r>
              <a:r>
                <a:rPr lang="en-GB" altLang="en-US" sz="1400" b="0" u="sng" dirty="0">
                  <a:solidFill>
                    <a:schemeClr val="tx1"/>
                  </a:solidFill>
                  <a:latin typeface="Arial" panose="020B0604020202020204" pitchFamily="34" charset="0"/>
                  <a:hlinkClick r:id="rId11"/>
                </a:rPr>
                <a:t>://envriontology.appspot.com/main/</a:t>
              </a:r>
              <a:r>
                <a:rPr lang="en-GB" altLang="en-US" sz="1400" b="0" dirty="0">
                  <a:solidFill>
                    <a:schemeClr val="tx1"/>
                  </a:solidFill>
                  <a:latin typeface="Arial" panose="020B0604020202020204" pitchFamily="34" charset="0"/>
                </a:rPr>
                <a:t>.</a:t>
              </a:r>
            </a:p>
          </p:txBody>
        </p:sp>
      </p:grpSp>
      <p:grpSp>
        <p:nvGrpSpPr>
          <p:cNvPr id="17" name="Group 16"/>
          <p:cNvGrpSpPr>
            <a:grpSpLocks/>
          </p:cNvGrpSpPr>
          <p:nvPr/>
        </p:nvGrpSpPr>
        <p:grpSpPr bwMode="auto">
          <a:xfrm>
            <a:off x="4432300" y="3317875"/>
            <a:ext cx="4116388" cy="3057525"/>
            <a:chOff x="4744949" y="3403769"/>
            <a:chExt cx="4116512" cy="3058278"/>
          </a:xfrm>
        </p:grpSpPr>
        <p:pic>
          <p:nvPicPr>
            <p:cNvPr id="29707"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44949" y="3403769"/>
              <a:ext cx="3948211" cy="2817369"/>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708" name="Rectangle 6"/>
            <p:cNvSpPr>
              <a:spLocks noChangeArrowheads="1"/>
            </p:cNvSpPr>
            <p:nvPr/>
          </p:nvSpPr>
          <p:spPr bwMode="auto">
            <a:xfrm>
              <a:off x="4744949" y="5877272"/>
              <a:ext cx="4116512" cy="584775"/>
            </a:xfrm>
            <a:prstGeom prst="rect">
              <a:avLst/>
            </a:prstGeom>
            <a:solidFill>
              <a:srgbClr val="FFFFFF"/>
            </a:solidFill>
            <a:ln w="25400">
              <a:solidFill>
                <a:srgbClr val="000000"/>
              </a:solidFill>
              <a:miter lim="800000"/>
              <a:headEnd/>
              <a:tailEnd/>
            </a:ln>
            <a:extLst/>
          </p:spPr>
          <p:txBody>
            <a:bodyPr>
              <a:spAutoFit/>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r>
                <a:rPr lang="en-GB" altLang="en-US" sz="1400" dirty="0">
                  <a:solidFill>
                    <a:schemeClr val="tx1"/>
                  </a:solidFill>
                  <a:latin typeface="Arial" panose="020B0604020202020204" pitchFamily="34" charset="0"/>
                </a:rPr>
                <a:t>The online tool: </a:t>
              </a:r>
              <a:r>
                <a:rPr lang="en-GB" altLang="en-US" sz="1400" b="0" u="sng" dirty="0">
                  <a:solidFill>
                    <a:schemeClr val="tx1"/>
                  </a:solidFill>
                  <a:latin typeface="Arial" panose="020B0604020202020204" pitchFamily="34" charset="0"/>
                  <a:hlinkClick r:id="rId11"/>
                </a:rPr>
                <a:t>http://envriontology.appspot.com/main</a:t>
              </a:r>
              <a:r>
                <a:rPr lang="en-GB" altLang="en-US" sz="1800" b="0" u="sng" dirty="0">
                  <a:solidFill>
                    <a:schemeClr val="tx1"/>
                  </a:solidFill>
                  <a:latin typeface="Arial" panose="020B0604020202020204" pitchFamily="34" charset="0"/>
                  <a:hlinkClick r:id="rId11"/>
                </a:rPr>
                <a:t>/</a:t>
              </a:r>
              <a:r>
                <a:rPr lang="en-GB" altLang="en-US" sz="1800" b="0" dirty="0">
                  <a:solidFill>
                    <a:schemeClr val="tx1"/>
                  </a:solidFill>
                  <a:latin typeface="Arial" panose="020B0604020202020204" pitchFamily="34" charset="0"/>
                </a:rPr>
                <a:t>.</a:t>
              </a:r>
            </a:p>
          </p:txBody>
        </p:sp>
      </p:grpSp>
    </p:spTree>
    <p:extLst>
      <p:ext uri="{BB962C8B-B14F-4D97-AF65-F5344CB8AC3E}">
        <p14:creationId xmlns:p14="http://schemas.microsoft.com/office/powerpoint/2010/main" val="138121011"/>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dissolve">
                                      <p:cBhvr>
                                        <p:cTn id="20" dur="500"/>
                                        <p:tgtEl>
                                          <p:spTgt spid="16"/>
                                        </p:tgtEl>
                                      </p:cBhvr>
                                    </p:animEffect>
                                  </p:childTnLst>
                                </p:cTn>
                              </p:par>
                            </p:childTnLst>
                          </p:cTn>
                        </p:par>
                        <p:par>
                          <p:cTn id="21" fill="hold" nodeType="withGroup">
                            <p:stCondLst>
                              <p:cond delay="500"/>
                            </p:stCondLst>
                            <p:childTnLst>
                              <p:par>
                                <p:cTn id="22" presetID="9"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dissolv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altLang="en-US" sz="3200" dirty="0">
                <a:solidFill>
                  <a:srgbClr val="4F6228"/>
                </a:solidFill>
              </a:rPr>
              <a:t>Early Adoption </a:t>
            </a:r>
            <a:r>
              <a:rPr lang="en-GB" altLang="en-US" sz="3200" dirty="0" smtClean="0">
                <a:solidFill>
                  <a:srgbClr val="4F6228"/>
                </a:solidFill>
              </a:rPr>
              <a:t>and use of </a:t>
            </a:r>
            <a:r>
              <a:rPr lang="en-GB" altLang="en-US" sz="3200" dirty="0">
                <a:solidFill>
                  <a:srgbClr val="4F6228"/>
                </a:solidFill>
              </a:rPr>
              <a:t>the </a:t>
            </a:r>
            <a:r>
              <a:rPr lang="en-GB" altLang="en-US" sz="3200" dirty="0" smtClean="0">
                <a:solidFill>
                  <a:srgbClr val="4F6228"/>
                </a:solidFill>
              </a:rPr>
              <a:t>RM</a:t>
            </a:r>
            <a:endParaRPr lang="en-GB" sz="3200" dirty="0">
              <a:solidFill>
                <a:schemeClr val="accent3">
                  <a:lumMod val="50000"/>
                </a:schemeClr>
              </a:solidFill>
            </a:endParaRPr>
          </a:p>
        </p:txBody>
      </p:sp>
      <p:sp>
        <p:nvSpPr>
          <p:cNvPr id="3" name="Content Placeholder 2"/>
          <p:cNvSpPr>
            <a:spLocks noGrp="1"/>
          </p:cNvSpPr>
          <p:nvPr>
            <p:ph idx="1"/>
          </p:nvPr>
        </p:nvSpPr>
        <p:spPr>
          <a:xfrm>
            <a:off x="107950" y="1268413"/>
            <a:ext cx="9036050" cy="4968875"/>
          </a:xfrm>
        </p:spPr>
        <p:txBody>
          <a:bodyPr/>
          <a:lstStyle/>
          <a:p>
            <a:pPr marL="0" indent="0">
              <a:spcBef>
                <a:spcPts val="400"/>
              </a:spcBef>
              <a:buNone/>
            </a:pPr>
            <a:r>
              <a:rPr lang="en-GB" altLang="en-US" sz="2800" dirty="0">
                <a:solidFill>
                  <a:srgbClr val="4F6228"/>
                </a:solidFill>
              </a:rPr>
              <a:t>Interactions with target </a:t>
            </a:r>
            <a:r>
              <a:rPr lang="en-GB" altLang="en-US" sz="2800" dirty="0" smtClean="0">
                <a:solidFill>
                  <a:srgbClr val="4F6228"/>
                </a:solidFill>
              </a:rPr>
              <a:t>audiences:</a:t>
            </a:r>
            <a:endParaRPr lang="en-GB" altLang="en-US" sz="2800" dirty="0" smtClean="0">
              <a:solidFill>
                <a:srgbClr val="4F6228"/>
              </a:solidFill>
            </a:endParaRPr>
          </a:p>
          <a:p>
            <a:pPr>
              <a:spcBef>
                <a:spcPts val="400"/>
              </a:spcBef>
            </a:pPr>
            <a:endParaRPr lang="en-GB" altLang="en-US" dirty="0"/>
          </a:p>
          <a:p>
            <a:pPr>
              <a:spcBef>
                <a:spcPts val="400"/>
              </a:spcBef>
            </a:pPr>
            <a:r>
              <a:rPr lang="en-GB" altLang="en-US" dirty="0" smtClean="0"/>
              <a:t>ESFRI ENV RIs : EISCAT 3D, ICOS</a:t>
            </a:r>
            <a:r>
              <a:rPr lang="en-GB" altLang="en-US" dirty="0" smtClean="0"/>
              <a:t>, </a:t>
            </a:r>
            <a:r>
              <a:rPr lang="en-GB" altLang="en-US" dirty="0" smtClean="0"/>
              <a:t>EPOS</a:t>
            </a:r>
            <a:r>
              <a:rPr lang="en-GB" altLang="en-US" dirty="0" smtClean="0"/>
              <a:t>, </a:t>
            </a:r>
            <a:r>
              <a:rPr lang="en-GB" altLang="en-US" dirty="0" smtClean="0"/>
              <a:t>EMSO</a:t>
            </a:r>
          </a:p>
          <a:p>
            <a:pPr>
              <a:spcBef>
                <a:spcPts val="400"/>
              </a:spcBef>
            </a:pPr>
            <a:r>
              <a:rPr lang="en-GB" altLang="en-US" dirty="0" smtClean="0"/>
              <a:t>Others: </a:t>
            </a:r>
            <a:r>
              <a:rPr lang="en-GB" altLang="en-US" dirty="0" err="1" smtClean="0"/>
              <a:t>GFBio</a:t>
            </a:r>
            <a:r>
              <a:rPr lang="en-GB" altLang="en-US" dirty="0" smtClean="0"/>
              <a:t>, Helsinki </a:t>
            </a:r>
            <a:r>
              <a:rPr lang="en-GB" altLang="en-US" dirty="0" smtClean="0"/>
              <a:t>University</a:t>
            </a:r>
          </a:p>
          <a:p>
            <a:pPr lvl="1">
              <a:spcBef>
                <a:spcPts val="400"/>
              </a:spcBef>
            </a:pPr>
            <a:r>
              <a:rPr lang="en-GB" altLang="en-US" dirty="0" smtClean="0">
                <a:solidFill>
                  <a:srgbClr val="4F6228"/>
                </a:solidFill>
              </a:rPr>
              <a:t>All starting to use the language and model concepts</a:t>
            </a:r>
          </a:p>
          <a:p>
            <a:pPr>
              <a:spcBef>
                <a:spcPts val="400"/>
              </a:spcBef>
            </a:pPr>
            <a:endParaRPr lang="en-GB" altLang="en-US" dirty="0"/>
          </a:p>
          <a:p>
            <a:pPr>
              <a:spcBef>
                <a:spcPts val="400"/>
              </a:spcBef>
            </a:pPr>
            <a:r>
              <a:rPr lang="en-GB" altLang="en-US" dirty="0" smtClean="0"/>
              <a:t>RDA </a:t>
            </a:r>
            <a:r>
              <a:rPr lang="en-GB" altLang="en-US" dirty="0" smtClean="0"/>
              <a:t>Data Foundation </a:t>
            </a:r>
            <a:r>
              <a:rPr lang="en-GB" altLang="en-US" dirty="0" smtClean="0"/>
              <a:t>&amp; Terminology</a:t>
            </a:r>
            <a:endParaRPr lang="en-GB" altLang="en-US" sz="2000" dirty="0"/>
          </a:p>
          <a:p>
            <a:pPr lvl="1">
              <a:spcBef>
                <a:spcPts val="400"/>
              </a:spcBef>
            </a:pPr>
            <a:r>
              <a:rPr lang="en-GB" altLang="en-US" dirty="0" smtClean="0">
                <a:solidFill>
                  <a:srgbClr val="4F6228"/>
                </a:solidFill>
              </a:rPr>
              <a:t>Use case for evaluation</a:t>
            </a:r>
            <a:endParaRPr lang="en-GB" altLang="en-US" dirty="0">
              <a:solidFill>
                <a:srgbClr val="4F6228"/>
              </a:solidFill>
            </a:endParaRPr>
          </a:p>
          <a:p>
            <a:pPr>
              <a:spcBef>
                <a:spcPts val="400"/>
              </a:spcBef>
            </a:pPr>
            <a:r>
              <a:rPr lang="en-GB" altLang="en-US" dirty="0" smtClean="0"/>
              <a:t>DASISH </a:t>
            </a:r>
            <a:r>
              <a:rPr lang="en-GB" altLang="en-US" dirty="0" smtClean="0"/>
              <a:t>(ESFRI social sciences and humanities cluster)</a:t>
            </a:r>
          </a:p>
          <a:p>
            <a:pPr lvl="1">
              <a:spcBef>
                <a:spcPts val="400"/>
              </a:spcBef>
            </a:pPr>
            <a:r>
              <a:rPr lang="en-GB" altLang="en-US" dirty="0" smtClean="0">
                <a:solidFill>
                  <a:srgbClr val="4F6228"/>
                </a:solidFill>
              </a:rPr>
              <a:t>ODP &amp; Reference Model workshop, Colchester, 17 March 2014 </a:t>
            </a:r>
          </a:p>
          <a:p>
            <a:pPr>
              <a:spcBef>
                <a:spcPts val="400"/>
              </a:spcBef>
            </a:pPr>
            <a:r>
              <a:rPr lang="en-GB" altLang="en-US" dirty="0">
                <a:solidFill>
                  <a:schemeClr val="tx1"/>
                </a:solidFill>
              </a:rPr>
              <a:t>CROSSING: Cross-cutting Services to Support data </a:t>
            </a:r>
            <a:r>
              <a:rPr lang="en-GB" altLang="en-US" dirty="0" smtClean="0">
                <a:solidFill>
                  <a:schemeClr val="tx1"/>
                </a:solidFill>
              </a:rPr>
              <a:t>sharing</a:t>
            </a:r>
            <a:endParaRPr lang="en-GB" altLang="en-US" dirty="0">
              <a:solidFill>
                <a:srgbClr val="4F6228"/>
              </a:solidFill>
            </a:endParaRPr>
          </a:p>
          <a:p>
            <a:pPr lvl="1">
              <a:spcBef>
                <a:spcPts val="400"/>
              </a:spcBef>
            </a:pPr>
            <a:r>
              <a:rPr lang="en-GB" altLang="en-US" dirty="0" smtClean="0">
                <a:solidFill>
                  <a:srgbClr val="4F6228"/>
                </a:solidFill>
              </a:rPr>
              <a:t>A </a:t>
            </a:r>
            <a:r>
              <a:rPr lang="en-GB" altLang="en-US" dirty="0" smtClean="0">
                <a:solidFill>
                  <a:srgbClr val="4F6228"/>
                </a:solidFill>
              </a:rPr>
              <a:t>top 5 topic for further study by (almost) all RIs</a:t>
            </a:r>
          </a:p>
          <a:p>
            <a:pPr>
              <a:spcBef>
                <a:spcPts val="400"/>
              </a:spcBef>
            </a:pPr>
            <a:endParaRPr lang="en-GB" altLang="en-US" dirty="0" smtClean="0"/>
          </a:p>
        </p:txBody>
      </p:sp>
      <p:sp>
        <p:nvSpPr>
          <p:cNvPr id="3174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endParaRPr lang="en-US" altLang="en-US" sz="1200" b="0">
              <a:solidFill>
                <a:srgbClr val="595959"/>
              </a:solidFill>
            </a:endParaRPr>
          </a:p>
        </p:txBody>
      </p:sp>
      <p:sp>
        <p:nvSpPr>
          <p:cNvPr id="3174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fld id="{5470ED68-4437-49E1-A292-46DAB30615CF}" type="slidenum">
              <a:rPr lang="fr-FR" altLang="en-US" sz="1200" b="0">
                <a:solidFill>
                  <a:srgbClr val="595959"/>
                </a:solidFill>
              </a:rPr>
              <a:pPr eaLnBrk="1" hangingPunct="1">
                <a:spcBef>
                  <a:spcPct val="0"/>
                </a:spcBef>
                <a:buSzTx/>
                <a:buFontTx/>
                <a:buNone/>
              </a:pPr>
              <a:t>19</a:t>
            </a:fld>
            <a:endParaRPr lang="fr-FR" altLang="en-US" sz="1200" b="0">
              <a:solidFill>
                <a:srgbClr val="595959"/>
              </a:solidFill>
            </a:endParaRPr>
          </a:p>
        </p:txBody>
      </p:sp>
      <p:sp>
        <p:nvSpPr>
          <p:cNvPr id="31750"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r>
              <a:rPr lang="fr-FR" altLang="en-US" sz="1200" b="0">
                <a:solidFill>
                  <a:srgbClr val="595959"/>
                </a:solidFill>
              </a:rPr>
              <a:t>18/03/2014</a:t>
            </a:r>
          </a:p>
        </p:txBody>
      </p:sp>
    </p:spTree>
    <p:extLst>
      <p:ext uri="{BB962C8B-B14F-4D97-AF65-F5344CB8AC3E}">
        <p14:creationId xmlns:p14="http://schemas.microsoft.com/office/powerpoint/2010/main" val="4045782483"/>
      </p:ext>
    </p:extLst>
  </p:cSld>
  <p:clrMapOvr>
    <a:masterClrMapping/>
  </p:clrMapOvr>
  <mc:AlternateContent xmlns:mc="http://schemas.openxmlformats.org/markup-compatibility/2006">
    <mc:Choice xmlns:p14="http://schemas.microsoft.com/office/powerpoint/2010/main" Requires="p14">
      <p:transition spd="slow" p14:dur="1500">
        <p:checker/>
      </p:transition>
    </mc:Choice>
    <mc:Fallback>
      <p:transition spd="slow">
        <p:checker/>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992979035"/>
              </p:ext>
            </p:extLst>
          </p:nvPr>
        </p:nvGraphicFramePr>
        <p:xfrm>
          <a:off x="53182" y="1398396"/>
          <a:ext cx="5428800" cy="2360430"/>
        </p:xfrm>
        <a:graphic>
          <a:graphicData uri="http://schemas.openxmlformats.org/presentationml/2006/ole">
            <mc:AlternateContent xmlns:mc="http://schemas.openxmlformats.org/markup-compatibility/2006">
              <mc:Choice xmlns:v="urn:schemas-microsoft-com:vml" Requires="v">
                <p:oleObj spid="_x0000_s3202" name="Image" r:id="rId4" imgW="9142560" imgH="3974400" progId="Photoshop.Image.12">
                  <p:embed/>
                </p:oleObj>
              </mc:Choice>
              <mc:Fallback>
                <p:oleObj name="Image" r:id="rId4" imgW="9142560" imgH="3974400" progId="Photoshop.Image.12">
                  <p:embed/>
                  <p:pic>
                    <p:nvPicPr>
                      <p:cNvPr id="0" name=""/>
                      <p:cNvPicPr/>
                      <p:nvPr/>
                    </p:nvPicPr>
                    <p:blipFill>
                      <a:blip r:embed="rId5"/>
                      <a:stretch>
                        <a:fillRect/>
                      </a:stretch>
                    </p:blipFill>
                    <p:spPr>
                      <a:xfrm>
                        <a:off x="53182" y="1398396"/>
                        <a:ext cx="5428800" cy="2360430"/>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113970204"/>
              </p:ext>
            </p:extLst>
          </p:nvPr>
        </p:nvGraphicFramePr>
        <p:xfrm>
          <a:off x="52442" y="3838338"/>
          <a:ext cx="5430280" cy="2307869"/>
        </p:xfrm>
        <a:graphic>
          <a:graphicData uri="http://schemas.openxmlformats.org/presentationml/2006/ole">
            <mc:AlternateContent xmlns:mc="http://schemas.openxmlformats.org/markup-compatibility/2006">
              <mc:Choice xmlns:v="urn:schemas-microsoft-com:vml" Requires="v">
                <p:oleObj spid="_x0000_s3203" name="Image" r:id="rId6" imgW="12190320" imgH="5180760" progId="Photoshop.Image.12">
                  <p:embed/>
                </p:oleObj>
              </mc:Choice>
              <mc:Fallback>
                <p:oleObj name="Image" r:id="rId6" imgW="12190320" imgH="5180760" progId="Photoshop.Image.12">
                  <p:embed/>
                  <p:pic>
                    <p:nvPicPr>
                      <p:cNvPr id="0" name=""/>
                      <p:cNvPicPr/>
                      <p:nvPr/>
                    </p:nvPicPr>
                    <p:blipFill>
                      <a:blip r:embed="rId7"/>
                      <a:stretch>
                        <a:fillRect/>
                      </a:stretch>
                    </p:blipFill>
                    <p:spPr>
                      <a:xfrm>
                        <a:off x="52442" y="3838338"/>
                        <a:ext cx="5430280" cy="2307869"/>
                      </a:xfrm>
                      <a:prstGeom prst="rect">
                        <a:avLst/>
                      </a:prstGeom>
                    </p:spPr>
                  </p:pic>
                </p:oleObj>
              </mc:Fallback>
            </mc:AlternateContent>
          </a:graphicData>
        </a:graphic>
      </p:graphicFrame>
      <p:grpSp>
        <p:nvGrpSpPr>
          <p:cNvPr id="7" name="Group 6"/>
          <p:cNvGrpSpPr/>
          <p:nvPr/>
        </p:nvGrpSpPr>
        <p:grpSpPr>
          <a:xfrm>
            <a:off x="0" y="5931565"/>
            <a:ext cx="5124608" cy="486436"/>
            <a:chOff x="708336" y="1870013"/>
            <a:chExt cx="5124608" cy="486436"/>
          </a:xfrm>
        </p:grpSpPr>
        <p:sp>
          <p:nvSpPr>
            <p:cNvPr id="6" name="TextBox 5"/>
            <p:cNvSpPr txBox="1"/>
            <p:nvPr/>
          </p:nvSpPr>
          <p:spPr>
            <a:xfrm>
              <a:off x="708336" y="1870013"/>
              <a:ext cx="5124608" cy="276999"/>
            </a:xfrm>
            <a:prstGeom prst="rect">
              <a:avLst/>
            </a:prstGeom>
            <a:noFill/>
          </p:spPr>
          <p:txBody>
            <a:bodyPr wrap="none" rtlCol="0">
              <a:spAutoFit/>
            </a:bodyPr>
            <a:lstStyle/>
            <a:p>
              <a:r>
                <a:rPr lang="en-GB" sz="1200" dirty="0" smtClean="0">
                  <a:solidFill>
                    <a:schemeClr val="bg1"/>
                  </a:solidFill>
                </a:rPr>
                <a:t>Creative Commons by Quinn </a:t>
              </a:r>
              <a:r>
                <a:rPr lang="en-GB" sz="1200" dirty="0" err="1" smtClean="0">
                  <a:solidFill>
                    <a:schemeClr val="bg1"/>
                  </a:solidFill>
                </a:rPr>
                <a:t>Dombrowksi</a:t>
              </a:r>
              <a:r>
                <a:rPr lang="en-GB" sz="1200" dirty="0" smtClean="0">
                  <a:solidFill>
                    <a:schemeClr val="bg1"/>
                  </a:solidFill>
                </a:rPr>
                <a:t>, used under CC-BY-SA 2.0, cropped</a:t>
              </a:r>
              <a:endParaRPr lang="en-GB" sz="1200" dirty="0">
                <a:solidFill>
                  <a:schemeClr val="bg1"/>
                </a:solidFill>
              </a:endParaRPr>
            </a:p>
          </p:txBody>
        </p:sp>
        <p:pic>
          <p:nvPicPr>
            <p:cNvPr id="1029" name="Picture 5" descr="Creative Commons Licens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8488" y="2147012"/>
              <a:ext cx="594532" cy="209437"/>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Title 2"/>
          <p:cNvSpPr>
            <a:spLocks noGrp="1"/>
          </p:cNvSpPr>
          <p:nvPr>
            <p:ph type="title"/>
          </p:nvPr>
        </p:nvSpPr>
        <p:spPr/>
        <p:txBody>
          <a:bodyPr/>
          <a:lstStyle/>
          <a:p>
            <a:r>
              <a:rPr lang="en-GB" dirty="0" smtClean="0"/>
              <a:t>The ENVRI Reference Model</a:t>
            </a:r>
            <a:endParaRPr lang="en-GB" dirty="0"/>
          </a:p>
        </p:txBody>
      </p:sp>
      <p:sp>
        <p:nvSpPr>
          <p:cNvPr id="5" name="TextBox 4"/>
          <p:cNvSpPr txBox="1"/>
          <p:nvPr/>
        </p:nvSpPr>
        <p:spPr>
          <a:xfrm>
            <a:off x="5618923" y="1376345"/>
            <a:ext cx="3392556" cy="4462760"/>
          </a:xfrm>
          <a:prstGeom prst="rect">
            <a:avLst/>
          </a:prstGeom>
          <a:noFill/>
        </p:spPr>
        <p:txBody>
          <a:bodyPr wrap="square" rtlCol="0">
            <a:spAutoFit/>
          </a:bodyPr>
          <a:lstStyle/>
          <a:p>
            <a:pPr marL="457200" indent="-457200">
              <a:spcAft>
                <a:spcPts val="1800"/>
              </a:spcAft>
              <a:buFont typeface="Arial" panose="020B0604020202020204" pitchFamily="34" charset="0"/>
              <a:buChar char="•"/>
            </a:pPr>
            <a:r>
              <a:rPr lang="en-GB" sz="3200" dirty="0" smtClean="0">
                <a:solidFill>
                  <a:srgbClr val="33B0DC"/>
                </a:solidFill>
              </a:rPr>
              <a:t>Why we need it</a:t>
            </a:r>
          </a:p>
          <a:p>
            <a:pPr marL="457200" indent="-457200">
              <a:spcAft>
                <a:spcPts val="1800"/>
              </a:spcAft>
              <a:buFont typeface="Arial" panose="020B0604020202020204" pitchFamily="34" charset="0"/>
              <a:buChar char="•"/>
            </a:pPr>
            <a:r>
              <a:rPr lang="en-GB" sz="3200" dirty="0" smtClean="0">
                <a:solidFill>
                  <a:srgbClr val="33B0DC"/>
                </a:solidFill>
              </a:rPr>
              <a:t>How we built it</a:t>
            </a:r>
          </a:p>
          <a:p>
            <a:pPr marL="457200" indent="-457200">
              <a:spcAft>
                <a:spcPts val="1800"/>
              </a:spcAft>
              <a:buFont typeface="Arial" panose="020B0604020202020204" pitchFamily="34" charset="0"/>
              <a:buChar char="•"/>
            </a:pPr>
            <a:r>
              <a:rPr lang="en-GB" sz="3200" dirty="0" smtClean="0">
                <a:solidFill>
                  <a:srgbClr val="33B0DC"/>
                </a:solidFill>
              </a:rPr>
              <a:t>And what it is</a:t>
            </a:r>
          </a:p>
          <a:p>
            <a:pPr marL="457200" indent="-457200">
              <a:spcAft>
                <a:spcPts val="1800"/>
              </a:spcAft>
              <a:buFont typeface="Arial" panose="020B0604020202020204" pitchFamily="34" charset="0"/>
              <a:buChar char="•"/>
            </a:pPr>
            <a:r>
              <a:rPr lang="en-GB" sz="3200" dirty="0" smtClean="0">
                <a:solidFill>
                  <a:srgbClr val="33B0DC"/>
                </a:solidFill>
              </a:rPr>
              <a:t>Early adoption and use</a:t>
            </a:r>
          </a:p>
          <a:p>
            <a:pPr marL="457200" indent="-457200">
              <a:spcAft>
                <a:spcPts val="1800"/>
              </a:spcAft>
              <a:buFont typeface="Arial" panose="020B0604020202020204" pitchFamily="34" charset="0"/>
              <a:buChar char="•"/>
            </a:pPr>
            <a:r>
              <a:rPr lang="en-GB" sz="3200" dirty="0" smtClean="0">
                <a:solidFill>
                  <a:srgbClr val="33B0DC"/>
                </a:solidFill>
              </a:rPr>
              <a:t>Benefits and conclusions</a:t>
            </a:r>
            <a:endParaRPr lang="en-GB" sz="3200" dirty="0">
              <a:solidFill>
                <a:srgbClr val="33B0DC"/>
              </a:solidFill>
            </a:endParaRPr>
          </a:p>
        </p:txBody>
      </p:sp>
    </p:spTree>
    <p:extLst>
      <p:ext uri="{BB962C8B-B14F-4D97-AF65-F5344CB8AC3E}">
        <p14:creationId xmlns:p14="http://schemas.microsoft.com/office/powerpoint/2010/main" val="404461321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1835150" y="44450"/>
            <a:ext cx="7273925" cy="1152525"/>
          </a:xfrm>
        </p:spPr>
        <p:txBody>
          <a:bodyPr/>
          <a:lstStyle/>
          <a:p>
            <a:pPr>
              <a:defRPr/>
            </a:pPr>
            <a:r>
              <a:rPr lang="en-GB" altLang="en-US" sz="3200" dirty="0" smtClean="0">
                <a:solidFill>
                  <a:schemeClr val="accent3">
                    <a:lumMod val="50000"/>
                  </a:schemeClr>
                </a:solidFill>
              </a:rPr>
              <a:t>EISCAT 3D Research Infrastructure</a:t>
            </a:r>
          </a:p>
        </p:txBody>
      </p:sp>
      <p:sp>
        <p:nvSpPr>
          <p:cNvPr id="32771"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fld id="{AEEBAFA5-8428-4CFB-89DD-840FE3D16712}" type="datetime1">
              <a:rPr lang="fr-FR" altLang="en-US" sz="1200" b="0">
                <a:solidFill>
                  <a:srgbClr val="595959"/>
                </a:solidFill>
              </a:rPr>
              <a:pPr eaLnBrk="1" hangingPunct="1">
                <a:spcBef>
                  <a:spcPct val="0"/>
                </a:spcBef>
                <a:buSzTx/>
                <a:buFontTx/>
                <a:buNone/>
              </a:pPr>
              <a:t>17/05/2014</a:t>
            </a:fld>
            <a:endParaRPr lang="fr-FR" altLang="en-US" sz="1200" b="0">
              <a:solidFill>
                <a:srgbClr val="595959"/>
              </a:solidFill>
            </a:endParaRPr>
          </a:p>
        </p:txBody>
      </p:sp>
      <p:sp>
        <p:nvSpPr>
          <p:cNvPr id="32772"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endParaRPr lang="en-US" altLang="en-US" sz="1200" b="0">
              <a:solidFill>
                <a:srgbClr val="595959"/>
              </a:solidFill>
            </a:endParaRPr>
          </a:p>
        </p:txBody>
      </p:sp>
      <p:sp>
        <p:nvSpPr>
          <p:cNvPr id="32773"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fld id="{7D0E98E0-8479-42E5-BE93-6FB905B1F8D1}" type="slidenum">
              <a:rPr lang="fr-FR" altLang="en-US" sz="1200" b="0">
                <a:solidFill>
                  <a:srgbClr val="595959"/>
                </a:solidFill>
              </a:rPr>
              <a:pPr eaLnBrk="1" hangingPunct="1">
                <a:spcBef>
                  <a:spcPct val="0"/>
                </a:spcBef>
                <a:buSzTx/>
                <a:buFontTx/>
                <a:buNone/>
              </a:pPr>
              <a:t>20</a:t>
            </a:fld>
            <a:endParaRPr lang="fr-FR" altLang="en-US" sz="1200" b="0">
              <a:solidFill>
                <a:srgbClr val="595959"/>
              </a:solidFill>
            </a:endParaRPr>
          </a:p>
        </p:txBody>
      </p:sp>
      <p:pic>
        <p:nvPicPr>
          <p:cNvPr id="3277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rcRect/>
          <a:stretch>
            <a:fillRect/>
          </a:stretch>
        </p:blipFill>
        <p:spPr>
          <a:xfrm>
            <a:off x="107950" y="1366838"/>
            <a:ext cx="5257800" cy="4222750"/>
          </a:xfrm>
        </p:spPr>
      </p:pic>
      <p:sp>
        <p:nvSpPr>
          <p:cNvPr id="8" name="Content Placeholder 2"/>
          <p:cNvSpPr txBox="1">
            <a:spLocks/>
          </p:cNvSpPr>
          <p:nvPr/>
        </p:nvSpPr>
        <p:spPr bwMode="auto">
          <a:xfrm>
            <a:off x="5364163" y="1339850"/>
            <a:ext cx="3671887"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r>
              <a:rPr lang="en-GB" altLang="en-US" sz="1800">
                <a:solidFill>
                  <a:srgbClr val="4F6228"/>
                </a:solidFill>
              </a:rPr>
              <a:t>EISCAT:</a:t>
            </a:r>
            <a:r>
              <a:rPr lang="en-GB" altLang="en-US" sz="1800" b="0">
                <a:solidFill>
                  <a:srgbClr val="4F6228"/>
                </a:solidFill>
              </a:rPr>
              <a:t> European incoherent scatter radar for atmospheric, geospace research</a:t>
            </a:r>
          </a:p>
          <a:p>
            <a:pPr>
              <a:buFontTx/>
              <a:buNone/>
            </a:pPr>
            <a:endParaRPr lang="en-GB" altLang="en-US" sz="1800" b="0">
              <a:solidFill>
                <a:srgbClr val="4F6228"/>
              </a:solidFill>
            </a:endParaRPr>
          </a:p>
          <a:p>
            <a:r>
              <a:rPr lang="en-GB" altLang="en-US" sz="1800">
                <a:solidFill>
                  <a:srgbClr val="4F6228"/>
                </a:solidFill>
              </a:rPr>
              <a:t>EISCAT 3D</a:t>
            </a:r>
            <a:r>
              <a:rPr lang="en-GB" altLang="en-US" sz="1800" b="0">
                <a:solidFill>
                  <a:srgbClr val="4F6228"/>
                </a:solidFill>
              </a:rPr>
              <a:t>: next generation 3D imaging radar</a:t>
            </a:r>
          </a:p>
          <a:p>
            <a:pPr>
              <a:buFontTx/>
              <a:buNone/>
            </a:pPr>
            <a:endParaRPr lang="en-GB" altLang="en-US" sz="1800" b="0">
              <a:solidFill>
                <a:srgbClr val="4F6228"/>
              </a:solidFill>
            </a:endParaRPr>
          </a:p>
          <a:p>
            <a:r>
              <a:rPr lang="en-GB" altLang="en-US" sz="1800" b="0">
                <a:solidFill>
                  <a:srgbClr val="4F6228"/>
                </a:solidFill>
              </a:rPr>
              <a:t>Studies </a:t>
            </a:r>
            <a:r>
              <a:rPr lang="en-GB" altLang="en-US" sz="1800">
                <a:solidFill>
                  <a:srgbClr val="4F6228"/>
                </a:solidFill>
              </a:rPr>
              <a:t>how Earth’s atmosphere is coupled to space</a:t>
            </a:r>
            <a:r>
              <a:rPr lang="en-GB" altLang="en-US" sz="1800" b="0">
                <a:solidFill>
                  <a:srgbClr val="4F6228"/>
                </a:solidFill>
              </a:rPr>
              <a:t>, is </a:t>
            </a:r>
            <a:r>
              <a:rPr lang="en-GB" altLang="en-US" sz="1800">
                <a:solidFill>
                  <a:srgbClr val="4F6228"/>
                </a:solidFill>
              </a:rPr>
              <a:t>uniquely located for studies into arctic ionosphere</a:t>
            </a:r>
            <a:r>
              <a:rPr lang="en-GB" altLang="en-US" sz="1800" b="0">
                <a:solidFill>
                  <a:srgbClr val="4F6228"/>
                </a:solidFill>
              </a:rPr>
              <a:t> </a:t>
            </a:r>
            <a:endParaRPr lang="en-GB" altLang="en-US" sz="1800" b="0">
              <a:solidFill>
                <a:srgbClr val="77933C"/>
              </a:solidFill>
            </a:endParaRPr>
          </a:p>
        </p:txBody>
      </p:sp>
      <p:sp>
        <p:nvSpPr>
          <p:cNvPr id="2" name="Rectangle 1"/>
          <p:cNvSpPr/>
          <p:nvPr/>
        </p:nvSpPr>
        <p:spPr>
          <a:xfrm>
            <a:off x="-9529" y="5487319"/>
            <a:ext cx="7696200" cy="830997"/>
          </a:xfrm>
          <a:prstGeom prst="rect">
            <a:avLst/>
          </a:prstGeom>
        </p:spPr>
        <p:txBody>
          <a:bodyPr wrap="square">
            <a:spAutoFit/>
          </a:bodyPr>
          <a:lstStyle/>
          <a:p>
            <a:r>
              <a:rPr lang="en-GB" altLang="en-US" sz="2400" dirty="0">
                <a:solidFill>
                  <a:srgbClr val="4F6228"/>
                </a:solidFill>
              </a:rPr>
              <a:t>Pilot study, Feb 2013 to date, dialogue continues</a:t>
            </a:r>
          </a:p>
          <a:p>
            <a:r>
              <a:rPr lang="en-GB" altLang="en-US" sz="2400" dirty="0">
                <a:solidFill>
                  <a:srgbClr val="4F6228"/>
                </a:solidFill>
              </a:rPr>
              <a:t>EISCAT International Symposium, Lancaster, 10 Aug 2013</a:t>
            </a:r>
          </a:p>
        </p:txBody>
      </p:sp>
    </p:spTree>
    <p:extLst>
      <p:ext uri="{BB962C8B-B14F-4D97-AF65-F5344CB8AC3E}">
        <p14:creationId xmlns:p14="http://schemas.microsoft.com/office/powerpoint/2010/main" val="3709757215"/>
      </p:ext>
    </p:extLst>
  </p:cSld>
  <p:clrMapOvr>
    <a:masterClrMapping/>
  </p:clrMapOvr>
  <p:transition>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6046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6868" name="Group 8"/>
          <p:cNvGrpSpPr>
            <a:grpSpLocks/>
          </p:cNvGrpSpPr>
          <p:nvPr/>
        </p:nvGrpSpPr>
        <p:grpSpPr bwMode="auto">
          <a:xfrm>
            <a:off x="4500563" y="304800"/>
            <a:ext cx="4367212" cy="6073775"/>
            <a:chOff x="4499992" y="348803"/>
            <a:chExt cx="4367868" cy="6074236"/>
          </a:xfrm>
        </p:grpSpPr>
        <p:pic>
          <p:nvPicPr>
            <p:cNvPr id="36874" name="Picture 2"/>
            <p:cNvPicPr>
              <a:picLocks noChangeAspect="1" noChangeArrowheads="1"/>
            </p:cNvPicPr>
            <p:nvPr/>
          </p:nvPicPr>
          <p:blipFill>
            <a:blip r:embed="rId3">
              <a:extLst>
                <a:ext uri="{28A0092B-C50C-407E-A947-70E740481C1C}">
                  <a14:useLocalDpi xmlns:a14="http://schemas.microsoft.com/office/drawing/2010/main" val="0"/>
                </a:ext>
              </a:extLst>
            </a:blip>
            <a:srcRect t="6461" r="33870"/>
            <a:stretch>
              <a:fillRect/>
            </a:stretch>
          </p:blipFill>
          <p:spPr bwMode="auto">
            <a:xfrm>
              <a:off x="6252861" y="348803"/>
              <a:ext cx="839419" cy="6074236"/>
            </a:xfrm>
            <a:prstGeom prst="rect">
              <a:avLst/>
            </a:prstGeom>
            <a:noFill/>
            <a:ln>
              <a:noFill/>
            </a:ln>
            <a:effectLst/>
            <a:extLst>
              <a:ext uri="{909E8E84-426E-40DD-AFC4-6F175D3DCCD1}">
                <a14:hiddenFill xmlns:a14="http://schemas.microsoft.com/office/drawing/2010/main">
                  <a:blipFill dpi="0" rotWithShape="0">
                    <a:blip/>
                    <a:srcRect t="6461" r="3387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75" name="Picture 2"/>
            <p:cNvPicPr>
              <a:picLocks noChangeAspect="1" noChangeArrowheads="1"/>
            </p:cNvPicPr>
            <p:nvPr/>
          </p:nvPicPr>
          <p:blipFill>
            <a:blip r:embed="rId4">
              <a:extLst>
                <a:ext uri="{28A0092B-C50C-407E-A947-70E740481C1C}">
                  <a14:useLocalDpi xmlns:a14="http://schemas.microsoft.com/office/drawing/2010/main" val="0"/>
                </a:ext>
              </a:extLst>
            </a:blip>
            <a:srcRect t="13786" r="2043"/>
            <a:stretch>
              <a:fillRect/>
            </a:stretch>
          </p:blipFill>
          <p:spPr bwMode="auto">
            <a:xfrm flipH="1">
              <a:off x="7058024" y="348803"/>
              <a:ext cx="1809836" cy="6074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6" name="Picture 3"/>
            <p:cNvPicPr>
              <a:picLocks noChangeAspect="1" noChangeArrowheads="1"/>
            </p:cNvPicPr>
            <p:nvPr/>
          </p:nvPicPr>
          <p:blipFill>
            <a:blip r:embed="rId5">
              <a:extLst>
                <a:ext uri="{28A0092B-C50C-407E-A947-70E740481C1C}">
                  <a14:useLocalDpi xmlns:a14="http://schemas.microsoft.com/office/drawing/2010/main" val="0"/>
                </a:ext>
              </a:extLst>
            </a:blip>
            <a:srcRect r="1669" b="14980"/>
            <a:stretch>
              <a:fillRect/>
            </a:stretch>
          </p:blipFill>
          <p:spPr bwMode="auto">
            <a:xfrm>
              <a:off x="4499992" y="348803"/>
              <a:ext cx="1752869" cy="6074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6869"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25538" y="188913"/>
            <a:ext cx="2881312" cy="128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4"/>
          <p:cNvSpPr txBox="1">
            <a:spLocks noChangeArrowheads="1"/>
          </p:cNvSpPr>
          <p:nvPr/>
        </p:nvSpPr>
        <p:spPr bwMode="auto">
          <a:xfrm>
            <a:off x="908050" y="1497013"/>
            <a:ext cx="33162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75000"/>
              <a:buBlip>
                <a:blip r:embed="rId7"/>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8"/>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9"/>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10"/>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7"/>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7"/>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7"/>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7"/>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7"/>
              </a:buBlip>
              <a:defRPr sz="1600">
                <a:solidFill>
                  <a:srgbClr val="1A171B"/>
                </a:solidFill>
                <a:latin typeface="Century Gothic" panose="020B0502020202020204" pitchFamily="34" charset="0"/>
              </a:defRPr>
            </a:lvl9pPr>
          </a:lstStyle>
          <a:p>
            <a:pPr algn="ctr" eaLnBrk="1" hangingPunct="1">
              <a:spcBef>
                <a:spcPct val="0"/>
              </a:spcBef>
              <a:buSzTx/>
              <a:buFontTx/>
              <a:buNone/>
            </a:pPr>
            <a:r>
              <a:rPr lang="en-US" altLang="en-US">
                <a:solidFill>
                  <a:schemeClr val="tx1"/>
                </a:solidFill>
                <a:latin typeface="Comic Sans MS" panose="030F0702030302020204" pitchFamily="66" charset="0"/>
              </a:rPr>
              <a:t>Integrated Carbon </a:t>
            </a:r>
          </a:p>
          <a:p>
            <a:pPr algn="ctr" eaLnBrk="1" hangingPunct="1">
              <a:spcBef>
                <a:spcPct val="0"/>
              </a:spcBef>
              <a:buSzTx/>
              <a:buFontTx/>
              <a:buNone/>
            </a:pPr>
            <a:r>
              <a:rPr lang="en-US" altLang="en-US">
                <a:solidFill>
                  <a:schemeClr val="tx1"/>
                </a:solidFill>
                <a:latin typeface="Comic Sans MS" panose="030F0702030302020204" pitchFamily="66" charset="0"/>
              </a:rPr>
              <a:t>Observation System</a:t>
            </a:r>
          </a:p>
        </p:txBody>
      </p:sp>
      <p:sp>
        <p:nvSpPr>
          <p:cNvPr id="36871" name="TextBox 6"/>
          <p:cNvSpPr txBox="1">
            <a:spLocks noChangeArrowheads="1"/>
          </p:cNvSpPr>
          <p:nvPr/>
        </p:nvSpPr>
        <p:spPr bwMode="auto">
          <a:xfrm>
            <a:off x="936625" y="2454275"/>
            <a:ext cx="313055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SzPct val="75000"/>
              <a:buBlip>
                <a:blip r:embed="rId7"/>
              </a:buBlip>
              <a:defRPr sz="2400" b="1">
                <a:solidFill>
                  <a:srgbClr val="1A171B"/>
                </a:solidFill>
                <a:latin typeface="Century Gothic" panose="020B0502020202020204" pitchFamily="34" charset="0"/>
              </a:defRPr>
            </a:lvl1pPr>
            <a:lvl2pPr eaLnBrk="0" hangingPunct="0">
              <a:spcBef>
                <a:spcPct val="20000"/>
              </a:spcBef>
              <a:buSzPct val="75000"/>
              <a:buBlip>
                <a:blip r:embed="rId8"/>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9"/>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10"/>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7"/>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7"/>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7"/>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7"/>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7"/>
              </a:buBlip>
              <a:defRPr sz="1600">
                <a:solidFill>
                  <a:srgbClr val="1A171B"/>
                </a:solidFill>
                <a:latin typeface="Century Gothic" panose="020B0502020202020204" pitchFamily="34" charset="0"/>
              </a:defRPr>
            </a:lvl9pPr>
          </a:lstStyle>
          <a:p>
            <a:pPr marL="0" lvl="1" algn="ctr" eaLnBrk="1" hangingPunct="1">
              <a:spcBef>
                <a:spcPct val="0"/>
              </a:spcBef>
              <a:buSzTx/>
              <a:buFontTx/>
              <a:buNone/>
            </a:pPr>
            <a:r>
              <a:rPr lang="en-US" altLang="en-US" b="0">
                <a:solidFill>
                  <a:schemeClr val="tx1"/>
                </a:solidFill>
                <a:latin typeface="Comic Sans MS" panose="030F0702030302020204" pitchFamily="66" charset="0"/>
              </a:rPr>
              <a:t>“A pan-European research infrastructure for quantifying and understanding the greenhouse gas balance of the European continent and adjacent regions”</a:t>
            </a:r>
          </a:p>
        </p:txBody>
      </p:sp>
      <p:sp>
        <p:nvSpPr>
          <p:cNvPr id="36872" name="Picture 2"/>
          <p:cNvSpPr>
            <a:spLocks noChangeAspect="1"/>
          </p:cNvSpPr>
          <p:nvPr/>
        </p:nvSpPr>
        <p:spPr bwMode="auto">
          <a:xfrm>
            <a:off x="5219700" y="1700213"/>
            <a:ext cx="3133725"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7"/>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8"/>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9"/>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10"/>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7"/>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7"/>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7"/>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7"/>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7"/>
              </a:buBlip>
              <a:defRPr sz="1600">
                <a:solidFill>
                  <a:srgbClr val="1A171B"/>
                </a:solidFill>
                <a:latin typeface="Century Gothic" panose="020B0502020202020204" pitchFamily="34" charset="0"/>
              </a:defRPr>
            </a:lvl9pPr>
          </a:lstStyle>
          <a:p>
            <a:pPr eaLnBrk="1" hangingPunct="1">
              <a:spcBef>
                <a:spcPct val="0"/>
              </a:spcBef>
              <a:buSzTx/>
              <a:buFontTx/>
              <a:buNone/>
            </a:pPr>
            <a:endParaRPr lang="en-GB" altLang="en-US" sz="1800" b="0">
              <a:solidFill>
                <a:schemeClr val="tx1"/>
              </a:solidFill>
              <a:latin typeface="Arial" panose="020B0604020202020204" pitchFamily="34" charset="0"/>
            </a:endParaRPr>
          </a:p>
        </p:txBody>
      </p:sp>
      <p:sp>
        <p:nvSpPr>
          <p:cNvPr id="36873" name="TextBox 1"/>
          <p:cNvSpPr txBox="1">
            <a:spLocks noChangeArrowheads="1"/>
          </p:cNvSpPr>
          <p:nvPr/>
        </p:nvSpPr>
        <p:spPr bwMode="auto">
          <a:xfrm>
            <a:off x="936625" y="4887913"/>
            <a:ext cx="341947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75000"/>
              <a:buBlip>
                <a:blip r:embed="rId7"/>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8"/>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9"/>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10"/>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7"/>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7"/>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7"/>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7"/>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7"/>
              </a:buBlip>
              <a:defRPr sz="1600">
                <a:solidFill>
                  <a:srgbClr val="1A171B"/>
                </a:solidFill>
                <a:latin typeface="Century Gothic" panose="020B0502020202020204" pitchFamily="34" charset="0"/>
              </a:defRPr>
            </a:lvl9pPr>
          </a:lstStyle>
          <a:p>
            <a:pPr eaLnBrk="1" hangingPunct="1">
              <a:spcBef>
                <a:spcPct val="0"/>
              </a:spcBef>
              <a:buSzTx/>
              <a:buFontTx/>
              <a:buNone/>
            </a:pPr>
            <a:r>
              <a:rPr lang="en-GB" altLang="en-US" sz="1800" dirty="0" smtClean="0">
                <a:solidFill>
                  <a:srgbClr val="FF0000"/>
                </a:solidFill>
                <a:latin typeface="Arial" panose="020B0604020202020204" pitchFamily="34" charset="0"/>
              </a:rPr>
              <a:t>Integrating atmospheric, marine and ecosystem measurements with standardized procedures and analysis, operational by 2016/17</a:t>
            </a:r>
            <a:endParaRPr lang="en-US" altLang="en-US" sz="1800" dirty="0">
              <a:solidFill>
                <a:srgbClr val="FF0000"/>
              </a:solidFill>
              <a:latin typeface="Arial" panose="020B0604020202020204" pitchFamily="34" charset="0"/>
            </a:endParaRPr>
          </a:p>
        </p:txBody>
      </p:sp>
    </p:spTree>
    <p:extLst>
      <p:ext uri="{BB962C8B-B14F-4D97-AF65-F5344CB8AC3E}">
        <p14:creationId xmlns:p14="http://schemas.microsoft.com/office/powerpoint/2010/main" val="3915253713"/>
      </p:ext>
    </p:extLst>
  </p:cSld>
  <p:clrMapOvr>
    <a:masterClrMapping/>
  </p:clrMapOvr>
  <p:transition>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6046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5" name="Title 2"/>
          <p:cNvSpPr>
            <a:spLocks noGrp="1"/>
          </p:cNvSpPr>
          <p:nvPr>
            <p:ph type="title"/>
          </p:nvPr>
        </p:nvSpPr>
        <p:spPr>
          <a:xfrm>
            <a:off x="1452682" y="115888"/>
            <a:ext cx="8229600" cy="647700"/>
          </a:xfrm>
        </p:spPr>
        <p:txBody>
          <a:bodyPr>
            <a:spAutoFit/>
          </a:bodyPr>
          <a:lstStyle/>
          <a:p>
            <a:r>
              <a:rPr lang="en-US" altLang="en-US" dirty="0" smtClean="0">
                <a:solidFill>
                  <a:srgbClr val="154854"/>
                </a:solidFill>
                <a:latin typeface="Comic Sans MS" panose="030F0702030302020204" pitchFamily="66" charset="0"/>
              </a:rPr>
              <a:t>ICOS RI dataflow with RM labels</a:t>
            </a:r>
            <a:endParaRPr lang="en-US" altLang="en-US" dirty="0" smtClean="0"/>
          </a:p>
        </p:txBody>
      </p:sp>
      <p:grpSp>
        <p:nvGrpSpPr>
          <p:cNvPr id="38916" name="Group 1"/>
          <p:cNvGrpSpPr>
            <a:grpSpLocks/>
          </p:cNvGrpSpPr>
          <p:nvPr/>
        </p:nvGrpSpPr>
        <p:grpSpPr bwMode="auto">
          <a:xfrm>
            <a:off x="2019300" y="908050"/>
            <a:ext cx="7016750" cy="5467350"/>
            <a:chOff x="2019271" y="908720"/>
            <a:chExt cx="7017225" cy="5466695"/>
          </a:xfrm>
        </p:grpSpPr>
        <p:grpSp>
          <p:nvGrpSpPr>
            <p:cNvPr id="38925" name="Group 5"/>
            <p:cNvGrpSpPr>
              <a:grpSpLocks/>
            </p:cNvGrpSpPr>
            <p:nvPr/>
          </p:nvGrpSpPr>
          <p:grpSpPr bwMode="auto">
            <a:xfrm>
              <a:off x="2267745" y="908720"/>
              <a:ext cx="4608512" cy="1377561"/>
              <a:chOff x="2300194" y="1124744"/>
              <a:chExt cx="4608512" cy="1377561"/>
            </a:xfrm>
          </p:grpSpPr>
          <p:grpSp>
            <p:nvGrpSpPr>
              <p:cNvPr id="38976" name="Group 55"/>
              <p:cNvGrpSpPr>
                <a:grpSpLocks/>
              </p:cNvGrpSpPr>
              <p:nvPr/>
            </p:nvGrpSpPr>
            <p:grpSpPr bwMode="auto">
              <a:xfrm>
                <a:off x="2300194" y="1124744"/>
                <a:ext cx="1366097" cy="1377561"/>
                <a:chOff x="2300194" y="1124744"/>
                <a:chExt cx="1366097" cy="1377561"/>
              </a:xfrm>
            </p:grpSpPr>
            <p:cxnSp>
              <p:nvCxnSpPr>
                <p:cNvPr id="63" name="Straight Arrow Connector 62"/>
                <p:cNvCxnSpPr/>
                <p:nvPr/>
              </p:nvCxnSpPr>
              <p:spPr>
                <a:xfrm flipV="1">
                  <a:off x="2982058" y="2069194"/>
                  <a:ext cx="3175" cy="433335"/>
                </a:xfrm>
                <a:prstGeom prst="straightConnector1">
                  <a:avLst/>
                </a:prstGeom>
                <a:ln w="50800">
                  <a:solidFill>
                    <a:schemeClr val="accent6">
                      <a:lumMod val="75000"/>
                    </a:schemeClr>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2300975" y="1124744"/>
                  <a:ext cx="1365342" cy="936513"/>
                </a:xfrm>
                <a:prstGeom prst="ellipse">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en-US" sz="1600" dirty="0">
                      <a:solidFill>
                        <a:schemeClr val="tx1"/>
                      </a:solidFill>
                    </a:rPr>
                    <a:t>Scientists</a:t>
                  </a:r>
                </a:p>
              </p:txBody>
            </p:sp>
          </p:grpSp>
          <p:grpSp>
            <p:nvGrpSpPr>
              <p:cNvPr id="38977" name="Group 56"/>
              <p:cNvGrpSpPr>
                <a:grpSpLocks/>
              </p:cNvGrpSpPr>
              <p:nvPr/>
            </p:nvGrpSpPr>
            <p:grpSpPr bwMode="auto">
              <a:xfrm>
                <a:off x="3921401" y="1124744"/>
                <a:ext cx="1366097" cy="1377561"/>
                <a:chOff x="3921402" y="1124744"/>
                <a:chExt cx="1366097" cy="1377561"/>
              </a:xfrm>
            </p:grpSpPr>
            <p:cxnSp>
              <p:nvCxnSpPr>
                <p:cNvPr id="61" name="Straight Arrow Connector 60"/>
                <p:cNvCxnSpPr/>
                <p:nvPr/>
              </p:nvCxnSpPr>
              <p:spPr>
                <a:xfrm flipV="1">
                  <a:off x="4603007" y="2069194"/>
                  <a:ext cx="3175" cy="433335"/>
                </a:xfrm>
                <a:prstGeom prst="straightConnector1">
                  <a:avLst/>
                </a:prstGeom>
                <a:ln w="50800">
                  <a:solidFill>
                    <a:schemeClr val="accent6">
                      <a:lumMod val="75000"/>
                    </a:schemeClr>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3921923" y="1124744"/>
                  <a:ext cx="1365342" cy="936513"/>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en-US" sz="1600" dirty="0">
                      <a:solidFill>
                        <a:schemeClr val="tx1"/>
                      </a:solidFill>
                    </a:rPr>
                    <a:t>Policy makers</a:t>
                  </a:r>
                </a:p>
              </p:txBody>
            </p:sp>
          </p:grpSp>
          <p:grpSp>
            <p:nvGrpSpPr>
              <p:cNvPr id="38978" name="Group 57"/>
              <p:cNvGrpSpPr>
                <a:grpSpLocks/>
              </p:cNvGrpSpPr>
              <p:nvPr/>
            </p:nvGrpSpPr>
            <p:grpSpPr bwMode="auto">
              <a:xfrm>
                <a:off x="5542609" y="1124744"/>
                <a:ext cx="1366097" cy="1377561"/>
                <a:chOff x="5542609" y="1124744"/>
                <a:chExt cx="1366097" cy="1377561"/>
              </a:xfrm>
            </p:grpSpPr>
            <p:cxnSp>
              <p:nvCxnSpPr>
                <p:cNvPr id="59" name="Straight Arrow Connector 58"/>
                <p:cNvCxnSpPr/>
                <p:nvPr/>
              </p:nvCxnSpPr>
              <p:spPr>
                <a:xfrm flipV="1">
                  <a:off x="6223953" y="2069194"/>
                  <a:ext cx="3175" cy="433335"/>
                </a:xfrm>
                <a:prstGeom prst="straightConnector1">
                  <a:avLst/>
                </a:prstGeom>
                <a:ln w="50800">
                  <a:solidFill>
                    <a:schemeClr val="accent6">
                      <a:lumMod val="75000"/>
                    </a:schemeClr>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5542870" y="1124744"/>
                  <a:ext cx="1365342" cy="936513"/>
                </a:xfrm>
                <a:prstGeom prst="ellipse">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en-US" sz="1600" dirty="0">
                      <a:solidFill>
                        <a:schemeClr val="tx1"/>
                      </a:solidFill>
                    </a:rPr>
                    <a:t>General public</a:t>
                  </a:r>
                </a:p>
              </p:txBody>
            </p:sp>
          </p:grpSp>
        </p:grpSp>
        <p:grpSp>
          <p:nvGrpSpPr>
            <p:cNvPr id="38926" name="Group 6"/>
            <p:cNvGrpSpPr>
              <a:grpSpLocks/>
            </p:cNvGrpSpPr>
            <p:nvPr/>
          </p:nvGrpSpPr>
          <p:grpSpPr bwMode="auto">
            <a:xfrm>
              <a:off x="2019271" y="2276872"/>
              <a:ext cx="5105461" cy="1430022"/>
              <a:chOff x="2846670" y="4585259"/>
              <a:chExt cx="5105461" cy="1430022"/>
            </a:xfrm>
          </p:grpSpPr>
          <p:sp>
            <p:nvSpPr>
              <p:cNvPr id="51" name="Rounded Rectangle 50"/>
              <p:cNvSpPr/>
              <p:nvPr/>
            </p:nvSpPr>
            <p:spPr>
              <a:xfrm>
                <a:off x="2846670" y="4585368"/>
                <a:ext cx="5105746" cy="1430167"/>
              </a:xfrm>
              <a:prstGeom prst="roundRect">
                <a:avLst/>
              </a:prstGeom>
              <a:solidFill>
                <a:srgbClr val="FFFF99"/>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a:defRPr/>
                </a:pPr>
                <a:r>
                  <a:rPr lang="en-US" b="1" dirty="0">
                    <a:solidFill>
                      <a:schemeClr val="tx1"/>
                    </a:solidFill>
                  </a:rPr>
                  <a:t>ICOS Carbon Portal</a:t>
                </a:r>
              </a:p>
            </p:txBody>
          </p:sp>
          <p:grpSp>
            <p:nvGrpSpPr>
              <p:cNvPr id="38972" name="Group 51"/>
              <p:cNvGrpSpPr>
                <a:grpSpLocks/>
              </p:cNvGrpSpPr>
              <p:nvPr/>
            </p:nvGrpSpPr>
            <p:grpSpPr bwMode="auto">
              <a:xfrm>
                <a:off x="3116322" y="5013176"/>
                <a:ext cx="4566157" cy="833605"/>
                <a:chOff x="3102187" y="5013176"/>
                <a:chExt cx="4566157" cy="833605"/>
              </a:xfrm>
            </p:grpSpPr>
            <p:sp>
              <p:nvSpPr>
                <p:cNvPr id="53" name="Rounded Rectangle 52"/>
                <p:cNvSpPr/>
                <p:nvPr/>
              </p:nvSpPr>
              <p:spPr>
                <a:xfrm>
                  <a:off x="3102428" y="5013942"/>
                  <a:ext cx="1981334" cy="833338"/>
                </a:xfrm>
                <a:prstGeom prst="roundRect">
                  <a:avLst/>
                </a:prstGeom>
                <a:solidFill>
                  <a:schemeClr val="bg2"/>
                </a:solidFill>
                <a:ln>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en-US" sz="1600" dirty="0">
                      <a:solidFill>
                        <a:schemeClr val="tx1"/>
                      </a:solidFill>
                    </a:rPr>
                    <a:t>Elaborated products &amp; </a:t>
                  </a:r>
                  <a:r>
                    <a:rPr lang="en-US" sz="1600" dirty="0" err="1">
                      <a:solidFill>
                        <a:schemeClr val="tx1"/>
                      </a:solidFill>
                    </a:rPr>
                    <a:t>synteses</a:t>
                  </a:r>
                  <a:endParaRPr lang="en-US" sz="1600" dirty="0">
                    <a:solidFill>
                      <a:schemeClr val="tx1"/>
                    </a:solidFill>
                  </a:endParaRPr>
                </a:p>
              </p:txBody>
            </p:sp>
            <p:sp>
              <p:nvSpPr>
                <p:cNvPr id="54" name="Rounded Rectangle 53"/>
                <p:cNvSpPr/>
                <p:nvPr/>
              </p:nvSpPr>
              <p:spPr>
                <a:xfrm>
                  <a:off x="5687053" y="5013942"/>
                  <a:ext cx="1981334" cy="833338"/>
                </a:xfrm>
                <a:prstGeom prst="roundRect">
                  <a:avLst/>
                </a:prstGeom>
                <a:solidFill>
                  <a:schemeClr val="bg2"/>
                </a:solidFill>
                <a:ln>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en-US" sz="1600" dirty="0">
                      <a:solidFill>
                        <a:schemeClr val="tx1"/>
                      </a:solidFill>
                    </a:rPr>
                    <a:t>Data &amp; metadata </a:t>
                  </a:r>
                  <a:r>
                    <a:rPr lang="en-US" sz="1600" dirty="0" err="1">
                      <a:solidFill>
                        <a:schemeClr val="tx1"/>
                      </a:solidFill>
                    </a:rPr>
                    <a:t>curation</a:t>
                  </a:r>
                  <a:endParaRPr lang="en-US" sz="1600" dirty="0">
                    <a:solidFill>
                      <a:schemeClr val="tx1"/>
                    </a:solidFill>
                  </a:endParaRPr>
                </a:p>
              </p:txBody>
            </p:sp>
            <p:cxnSp>
              <p:nvCxnSpPr>
                <p:cNvPr id="55" name="Straight Arrow Connector 54"/>
                <p:cNvCxnSpPr/>
                <p:nvPr/>
              </p:nvCxnSpPr>
              <p:spPr>
                <a:xfrm flipH="1">
                  <a:off x="5083762" y="5429817"/>
                  <a:ext cx="603291" cy="0"/>
                </a:xfrm>
                <a:prstGeom prst="straightConnector1">
                  <a:avLst/>
                </a:prstGeom>
                <a:ln w="31750">
                  <a:solidFill>
                    <a:schemeClr val="tx1"/>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8" name="Rounded Rectangle 7"/>
            <p:cNvSpPr/>
            <p:nvPr/>
          </p:nvSpPr>
          <p:spPr>
            <a:xfrm>
              <a:off x="2051023" y="5399220"/>
              <a:ext cx="5073993" cy="976195"/>
            </a:xfrm>
            <a:prstGeom prst="roundRect">
              <a:avLst/>
            </a:prstGeom>
            <a:solidFill>
              <a:schemeClr val="bg1"/>
            </a:solidFill>
            <a:ln>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b"/>
            <a:lstStyle/>
            <a:p>
              <a:pPr algn="ctr">
                <a:defRPr/>
              </a:pPr>
              <a:r>
                <a:rPr lang="en-US" sz="1600" dirty="0">
                  <a:solidFill>
                    <a:schemeClr val="tx1"/>
                  </a:solidFill>
                </a:rPr>
                <a:t>ICOS measurement station networks</a:t>
              </a:r>
            </a:p>
          </p:txBody>
        </p:sp>
        <p:grpSp>
          <p:nvGrpSpPr>
            <p:cNvPr id="38928" name="Group 8"/>
            <p:cNvGrpSpPr>
              <a:grpSpLocks/>
            </p:cNvGrpSpPr>
            <p:nvPr/>
          </p:nvGrpSpPr>
          <p:grpSpPr bwMode="auto">
            <a:xfrm>
              <a:off x="2136852" y="3710919"/>
              <a:ext cx="1479716" cy="2223921"/>
              <a:chOff x="2189529" y="3926943"/>
              <a:chExt cx="1479716" cy="2223921"/>
            </a:xfrm>
          </p:grpSpPr>
          <p:cxnSp>
            <p:nvCxnSpPr>
              <p:cNvPr id="39" name="Straight Arrow Connector 38"/>
              <p:cNvCxnSpPr/>
              <p:nvPr/>
            </p:nvCxnSpPr>
            <p:spPr>
              <a:xfrm flipV="1">
                <a:off x="2927669" y="3926346"/>
                <a:ext cx="3175" cy="433335"/>
              </a:xfrm>
              <a:prstGeom prst="straightConnector1">
                <a:avLst/>
              </a:prstGeom>
              <a:ln w="50800">
                <a:solidFill>
                  <a:srgbClr val="C00000"/>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2189431" y="4351745"/>
                <a:ext cx="1479650" cy="1063498"/>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r>
                  <a:rPr lang="en-US" sz="1400" dirty="0">
                    <a:solidFill>
                      <a:schemeClr val="tx1"/>
                    </a:solidFill>
                  </a:rPr>
                  <a:t>Atmospheric Thematic Center</a:t>
                </a:r>
              </a:p>
            </p:txBody>
          </p:sp>
          <p:grpSp>
            <p:nvGrpSpPr>
              <p:cNvPr id="38961" name="Group 40"/>
              <p:cNvGrpSpPr>
                <a:grpSpLocks/>
              </p:cNvGrpSpPr>
              <p:nvPr/>
            </p:nvGrpSpPr>
            <p:grpSpPr bwMode="auto">
              <a:xfrm>
                <a:off x="2306422" y="5286542"/>
                <a:ext cx="1245930" cy="864322"/>
                <a:chOff x="2303518" y="5286542"/>
                <a:chExt cx="1245930" cy="864322"/>
              </a:xfrm>
            </p:grpSpPr>
            <p:grpSp>
              <p:nvGrpSpPr>
                <p:cNvPr id="38962" name="Group 41"/>
                <p:cNvGrpSpPr>
                  <a:grpSpLocks/>
                </p:cNvGrpSpPr>
                <p:nvPr/>
              </p:nvGrpSpPr>
              <p:grpSpPr bwMode="auto">
                <a:xfrm>
                  <a:off x="2303518" y="5286542"/>
                  <a:ext cx="345600" cy="864322"/>
                  <a:chOff x="2303518" y="5286542"/>
                  <a:chExt cx="345600" cy="864322"/>
                </a:xfrm>
              </p:grpSpPr>
              <p:cxnSp>
                <p:nvCxnSpPr>
                  <p:cNvPr id="49" name="Straight Arrow Connector 48"/>
                  <p:cNvCxnSpPr/>
                  <p:nvPr/>
                </p:nvCxnSpPr>
                <p:spPr>
                  <a:xfrm flipV="1">
                    <a:off x="2473884" y="5286670"/>
                    <a:ext cx="4762" cy="546035"/>
                  </a:xfrm>
                  <a:prstGeom prst="straightConnector1">
                    <a:avLst/>
                  </a:prstGeom>
                  <a:ln w="22225">
                    <a:solidFill>
                      <a:srgbClr val="C00000"/>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sp>
                <p:nvSpPr>
                  <p:cNvPr id="50" name="Flowchart: Connector 49"/>
                  <p:cNvSpPr/>
                  <p:nvPr/>
                </p:nvSpPr>
                <p:spPr>
                  <a:xfrm>
                    <a:off x="2304010" y="5804133"/>
                    <a:ext cx="344511" cy="346034"/>
                  </a:xfrm>
                  <a:prstGeom prst="flowChartConnector">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FFFF"/>
                      </a:solidFill>
                      <a:latin typeface="Calibri" panose="020F0502020204030204" pitchFamily="34" charset="0"/>
                    </a:endParaRPr>
                  </a:p>
                </p:txBody>
              </p:sp>
            </p:grpSp>
            <p:grpSp>
              <p:nvGrpSpPr>
                <p:cNvPr id="38963" name="Group 42"/>
                <p:cNvGrpSpPr>
                  <a:grpSpLocks/>
                </p:cNvGrpSpPr>
                <p:nvPr/>
              </p:nvGrpSpPr>
              <p:grpSpPr bwMode="auto">
                <a:xfrm>
                  <a:off x="2753683" y="5411075"/>
                  <a:ext cx="345600" cy="739789"/>
                  <a:chOff x="2756587" y="5411075"/>
                  <a:chExt cx="345600" cy="739789"/>
                </a:xfrm>
              </p:grpSpPr>
              <p:cxnSp>
                <p:nvCxnSpPr>
                  <p:cNvPr id="47" name="Straight Arrow Connector 46"/>
                  <p:cNvCxnSpPr/>
                  <p:nvPr/>
                </p:nvCxnSpPr>
                <p:spPr>
                  <a:xfrm flipH="1" flipV="1">
                    <a:off x="2929255" y="5410480"/>
                    <a:ext cx="0" cy="420638"/>
                  </a:xfrm>
                  <a:prstGeom prst="straightConnector1">
                    <a:avLst/>
                  </a:prstGeom>
                  <a:ln w="22225">
                    <a:solidFill>
                      <a:srgbClr val="C00000"/>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sp>
                <p:nvSpPr>
                  <p:cNvPr id="48" name="Flowchart: Connector 47"/>
                  <p:cNvSpPr/>
                  <p:nvPr/>
                </p:nvSpPr>
                <p:spPr>
                  <a:xfrm>
                    <a:off x="2756207" y="5804133"/>
                    <a:ext cx="346098" cy="346034"/>
                  </a:xfrm>
                  <a:prstGeom prst="flowChartConnector">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FFFF"/>
                      </a:solidFill>
                      <a:latin typeface="Calibri" panose="020F0502020204030204" pitchFamily="34" charset="0"/>
                    </a:endParaRPr>
                  </a:p>
                </p:txBody>
              </p:sp>
            </p:grpSp>
            <p:grpSp>
              <p:nvGrpSpPr>
                <p:cNvPr id="38964" name="Group 43"/>
                <p:cNvGrpSpPr>
                  <a:grpSpLocks/>
                </p:cNvGrpSpPr>
                <p:nvPr/>
              </p:nvGrpSpPr>
              <p:grpSpPr bwMode="auto">
                <a:xfrm>
                  <a:off x="3203848" y="5300270"/>
                  <a:ext cx="345600" cy="850594"/>
                  <a:chOff x="3203848" y="5300270"/>
                  <a:chExt cx="345600" cy="850594"/>
                </a:xfrm>
              </p:grpSpPr>
              <p:cxnSp>
                <p:nvCxnSpPr>
                  <p:cNvPr id="45" name="Straight Arrow Connector 44"/>
                  <p:cNvCxnSpPr/>
                  <p:nvPr/>
                </p:nvCxnSpPr>
                <p:spPr>
                  <a:xfrm flipV="1">
                    <a:off x="3374057" y="5300956"/>
                    <a:ext cx="4763" cy="546035"/>
                  </a:xfrm>
                  <a:prstGeom prst="straightConnector1">
                    <a:avLst/>
                  </a:prstGeom>
                  <a:ln w="22225">
                    <a:solidFill>
                      <a:srgbClr val="C00000"/>
                    </a:solidFill>
                    <a:prstDash val="sysDash"/>
                    <a:miter lim="800000"/>
                    <a:headEnd type="none"/>
                    <a:tailEnd type="triangle"/>
                  </a:ln>
                </p:spPr>
                <p:style>
                  <a:lnRef idx="1">
                    <a:schemeClr val="accent1"/>
                  </a:lnRef>
                  <a:fillRef idx="0">
                    <a:schemeClr val="accent1"/>
                  </a:fillRef>
                  <a:effectRef idx="0">
                    <a:schemeClr val="accent1"/>
                  </a:effectRef>
                  <a:fontRef idx="minor">
                    <a:schemeClr val="tx1"/>
                  </a:fontRef>
                </p:style>
              </p:cxnSp>
              <p:sp>
                <p:nvSpPr>
                  <p:cNvPr id="46" name="Flowchart: Connector 45"/>
                  <p:cNvSpPr/>
                  <p:nvPr/>
                </p:nvSpPr>
                <p:spPr>
                  <a:xfrm>
                    <a:off x="3204184" y="5805721"/>
                    <a:ext cx="344510" cy="344446"/>
                  </a:xfrm>
                  <a:prstGeom prst="flowChartConnector">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FFFF"/>
                      </a:solidFill>
                      <a:latin typeface="Calibri" panose="020F0502020204030204" pitchFamily="34" charset="0"/>
                    </a:endParaRPr>
                  </a:p>
                </p:txBody>
              </p:sp>
            </p:grpSp>
          </p:grpSp>
        </p:grpSp>
        <p:grpSp>
          <p:nvGrpSpPr>
            <p:cNvPr id="38929" name="Group 9"/>
            <p:cNvGrpSpPr>
              <a:grpSpLocks/>
            </p:cNvGrpSpPr>
            <p:nvPr/>
          </p:nvGrpSpPr>
          <p:grpSpPr bwMode="auto">
            <a:xfrm>
              <a:off x="3832144" y="3706894"/>
              <a:ext cx="1479716" cy="2223921"/>
              <a:chOff x="2189529" y="3926943"/>
              <a:chExt cx="1479716" cy="2223921"/>
            </a:xfrm>
          </p:grpSpPr>
          <p:cxnSp>
            <p:nvCxnSpPr>
              <p:cNvPr id="27" name="Straight Arrow Connector 26"/>
              <p:cNvCxnSpPr/>
              <p:nvPr/>
            </p:nvCxnSpPr>
            <p:spPr>
              <a:xfrm flipV="1">
                <a:off x="2927942" y="3927197"/>
                <a:ext cx="3175" cy="433335"/>
              </a:xfrm>
              <a:prstGeom prst="straightConnector1">
                <a:avLst/>
              </a:prstGeom>
              <a:ln w="50800">
                <a:solidFill>
                  <a:srgbClr val="00B050"/>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2189704" y="4352596"/>
                <a:ext cx="1479650" cy="1063498"/>
              </a:xfrm>
              <a:prstGeom prst="ellipse">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Ecosystem Thematic Center</a:t>
                </a:r>
              </a:p>
            </p:txBody>
          </p:sp>
          <p:grpSp>
            <p:nvGrpSpPr>
              <p:cNvPr id="38949" name="Group 28"/>
              <p:cNvGrpSpPr>
                <a:grpSpLocks/>
              </p:cNvGrpSpPr>
              <p:nvPr/>
            </p:nvGrpSpPr>
            <p:grpSpPr bwMode="auto">
              <a:xfrm>
                <a:off x="2306422" y="5286542"/>
                <a:ext cx="1245930" cy="864322"/>
                <a:chOff x="2303518" y="5286542"/>
                <a:chExt cx="1245930" cy="864322"/>
              </a:xfrm>
            </p:grpSpPr>
            <p:grpSp>
              <p:nvGrpSpPr>
                <p:cNvPr id="38950" name="Group 29"/>
                <p:cNvGrpSpPr>
                  <a:grpSpLocks/>
                </p:cNvGrpSpPr>
                <p:nvPr/>
              </p:nvGrpSpPr>
              <p:grpSpPr bwMode="auto">
                <a:xfrm>
                  <a:off x="2303518" y="5286542"/>
                  <a:ext cx="345600" cy="864322"/>
                  <a:chOff x="2303518" y="5286542"/>
                  <a:chExt cx="345600" cy="864322"/>
                </a:xfrm>
              </p:grpSpPr>
              <p:cxnSp>
                <p:nvCxnSpPr>
                  <p:cNvPr id="37" name="Straight Arrow Connector 36"/>
                  <p:cNvCxnSpPr/>
                  <p:nvPr/>
                </p:nvCxnSpPr>
                <p:spPr>
                  <a:xfrm flipV="1">
                    <a:off x="2474157" y="5290696"/>
                    <a:ext cx="4762" cy="542860"/>
                  </a:xfrm>
                  <a:prstGeom prst="straightConnector1">
                    <a:avLst/>
                  </a:prstGeom>
                  <a:ln w="22225">
                    <a:solidFill>
                      <a:srgbClr val="00B050"/>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sp>
                <p:nvSpPr>
                  <p:cNvPr id="38" name="Flowchart: Connector 37"/>
                  <p:cNvSpPr/>
                  <p:nvPr/>
                </p:nvSpPr>
                <p:spPr>
                  <a:xfrm>
                    <a:off x="2304283" y="5804984"/>
                    <a:ext cx="344511" cy="346034"/>
                  </a:xfrm>
                  <a:prstGeom prst="flowChartConnector">
                    <a:avLst/>
                  </a:prstGeom>
                  <a:solidFill>
                    <a:srgbClr val="9FFFCF"/>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FFFF"/>
                      </a:solidFill>
                      <a:latin typeface="Calibri" panose="020F0502020204030204" pitchFamily="34" charset="0"/>
                    </a:endParaRPr>
                  </a:p>
                </p:txBody>
              </p:sp>
            </p:grpSp>
            <p:grpSp>
              <p:nvGrpSpPr>
                <p:cNvPr id="38951" name="Group 30"/>
                <p:cNvGrpSpPr>
                  <a:grpSpLocks/>
                </p:cNvGrpSpPr>
                <p:nvPr/>
              </p:nvGrpSpPr>
              <p:grpSpPr bwMode="auto">
                <a:xfrm>
                  <a:off x="2753683" y="5411075"/>
                  <a:ext cx="345600" cy="739789"/>
                  <a:chOff x="2756587" y="5411075"/>
                  <a:chExt cx="345600" cy="739789"/>
                </a:xfrm>
              </p:grpSpPr>
              <p:cxnSp>
                <p:nvCxnSpPr>
                  <p:cNvPr id="35" name="Straight Arrow Connector 34"/>
                  <p:cNvCxnSpPr/>
                  <p:nvPr/>
                </p:nvCxnSpPr>
                <p:spPr>
                  <a:xfrm flipH="1" flipV="1">
                    <a:off x="2929529" y="5411331"/>
                    <a:ext cx="0" cy="420638"/>
                  </a:xfrm>
                  <a:prstGeom prst="straightConnector1">
                    <a:avLst/>
                  </a:prstGeom>
                  <a:ln w="22225">
                    <a:solidFill>
                      <a:srgbClr val="00B050"/>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sp>
                <p:nvSpPr>
                  <p:cNvPr id="36" name="Flowchart: Connector 35"/>
                  <p:cNvSpPr/>
                  <p:nvPr/>
                </p:nvSpPr>
                <p:spPr>
                  <a:xfrm>
                    <a:off x="2756480" y="5804984"/>
                    <a:ext cx="346098" cy="346034"/>
                  </a:xfrm>
                  <a:prstGeom prst="flowChartConnector">
                    <a:avLst/>
                  </a:prstGeom>
                  <a:solidFill>
                    <a:srgbClr val="9FFFCF"/>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FFFF"/>
                      </a:solidFill>
                      <a:latin typeface="Calibri" panose="020F0502020204030204" pitchFamily="34" charset="0"/>
                    </a:endParaRPr>
                  </a:p>
                </p:txBody>
              </p:sp>
            </p:grpSp>
            <p:grpSp>
              <p:nvGrpSpPr>
                <p:cNvPr id="38952" name="Group 31"/>
                <p:cNvGrpSpPr>
                  <a:grpSpLocks/>
                </p:cNvGrpSpPr>
                <p:nvPr/>
              </p:nvGrpSpPr>
              <p:grpSpPr bwMode="auto">
                <a:xfrm>
                  <a:off x="3203848" y="5300270"/>
                  <a:ext cx="345600" cy="850594"/>
                  <a:chOff x="3203848" y="5300270"/>
                  <a:chExt cx="345600" cy="850594"/>
                </a:xfrm>
              </p:grpSpPr>
              <p:cxnSp>
                <p:nvCxnSpPr>
                  <p:cNvPr id="33" name="Straight Arrow Connector 32"/>
                  <p:cNvCxnSpPr/>
                  <p:nvPr/>
                </p:nvCxnSpPr>
                <p:spPr>
                  <a:xfrm flipV="1">
                    <a:off x="3374330" y="5304981"/>
                    <a:ext cx="4763" cy="542861"/>
                  </a:xfrm>
                  <a:prstGeom prst="straightConnector1">
                    <a:avLst/>
                  </a:prstGeom>
                  <a:ln w="22225">
                    <a:solidFill>
                      <a:srgbClr val="00B050"/>
                    </a:solidFill>
                    <a:prstDash val="sysDash"/>
                    <a:miter lim="800000"/>
                    <a:headEnd type="none"/>
                    <a:tailEnd type="triangle"/>
                  </a:ln>
                </p:spPr>
                <p:style>
                  <a:lnRef idx="1">
                    <a:schemeClr val="accent1"/>
                  </a:lnRef>
                  <a:fillRef idx="0">
                    <a:schemeClr val="accent1"/>
                  </a:fillRef>
                  <a:effectRef idx="0">
                    <a:schemeClr val="accent1"/>
                  </a:effectRef>
                  <a:fontRef idx="minor">
                    <a:schemeClr val="tx1"/>
                  </a:fontRef>
                </p:style>
              </p:cxnSp>
              <p:sp>
                <p:nvSpPr>
                  <p:cNvPr id="34" name="Flowchart: Connector 33"/>
                  <p:cNvSpPr/>
                  <p:nvPr/>
                </p:nvSpPr>
                <p:spPr>
                  <a:xfrm>
                    <a:off x="3204457" y="5806572"/>
                    <a:ext cx="344510" cy="344446"/>
                  </a:xfrm>
                  <a:prstGeom prst="flowChartConnector">
                    <a:avLst/>
                  </a:prstGeom>
                  <a:solidFill>
                    <a:srgbClr val="9FFFCF"/>
                  </a:solidFill>
                  <a:ln>
                    <a:solidFill>
                      <a:srgbClr val="33993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FFFF"/>
                      </a:solidFill>
                      <a:latin typeface="Calibri" panose="020F0502020204030204" pitchFamily="34" charset="0"/>
                    </a:endParaRPr>
                  </a:p>
                </p:txBody>
              </p:sp>
            </p:grpSp>
          </p:grpSp>
        </p:grpSp>
        <p:grpSp>
          <p:nvGrpSpPr>
            <p:cNvPr id="38930" name="Group 10"/>
            <p:cNvGrpSpPr>
              <a:grpSpLocks/>
            </p:cNvGrpSpPr>
            <p:nvPr/>
          </p:nvGrpSpPr>
          <p:grpSpPr bwMode="auto">
            <a:xfrm>
              <a:off x="5527435" y="3710919"/>
              <a:ext cx="1479716" cy="2223921"/>
              <a:chOff x="5559884" y="3926943"/>
              <a:chExt cx="1479716" cy="2223921"/>
            </a:xfrm>
          </p:grpSpPr>
          <p:cxnSp>
            <p:nvCxnSpPr>
              <p:cNvPr id="15" name="Straight Arrow Connector 14"/>
              <p:cNvCxnSpPr/>
              <p:nvPr/>
            </p:nvCxnSpPr>
            <p:spPr>
              <a:xfrm flipV="1">
                <a:off x="6298570" y="3926346"/>
                <a:ext cx="3175" cy="433335"/>
              </a:xfrm>
              <a:prstGeom prst="straightConnector1">
                <a:avLst/>
              </a:prstGeom>
              <a:ln w="50800">
                <a:solidFill>
                  <a:srgbClr val="0070C0"/>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560332" y="4351745"/>
                <a:ext cx="1479650" cy="1063498"/>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Oceanic Thematic Center</a:t>
                </a:r>
              </a:p>
            </p:txBody>
          </p:sp>
          <p:grpSp>
            <p:nvGrpSpPr>
              <p:cNvPr id="38937" name="Group 16"/>
              <p:cNvGrpSpPr>
                <a:grpSpLocks/>
              </p:cNvGrpSpPr>
              <p:nvPr/>
            </p:nvGrpSpPr>
            <p:grpSpPr bwMode="auto">
              <a:xfrm>
                <a:off x="5676777" y="5286542"/>
                <a:ext cx="1245930" cy="864322"/>
                <a:chOff x="2303518" y="5286542"/>
                <a:chExt cx="1245930" cy="864322"/>
              </a:xfrm>
            </p:grpSpPr>
            <p:grpSp>
              <p:nvGrpSpPr>
                <p:cNvPr id="38938" name="Group 17"/>
                <p:cNvGrpSpPr>
                  <a:grpSpLocks/>
                </p:cNvGrpSpPr>
                <p:nvPr/>
              </p:nvGrpSpPr>
              <p:grpSpPr bwMode="auto">
                <a:xfrm>
                  <a:off x="2303518" y="5286542"/>
                  <a:ext cx="345600" cy="864322"/>
                  <a:chOff x="2303518" y="5286542"/>
                  <a:chExt cx="345600" cy="864322"/>
                </a:xfrm>
              </p:grpSpPr>
              <p:cxnSp>
                <p:nvCxnSpPr>
                  <p:cNvPr id="25" name="Straight Arrow Connector 24"/>
                  <p:cNvCxnSpPr/>
                  <p:nvPr/>
                </p:nvCxnSpPr>
                <p:spPr>
                  <a:xfrm flipV="1">
                    <a:off x="2474430" y="5286670"/>
                    <a:ext cx="4762" cy="546035"/>
                  </a:xfrm>
                  <a:prstGeom prst="straightConnector1">
                    <a:avLst/>
                  </a:prstGeom>
                  <a:ln w="22225">
                    <a:solidFill>
                      <a:srgbClr val="0070C0"/>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sp>
                <p:nvSpPr>
                  <p:cNvPr id="26" name="Flowchart: Connector 25"/>
                  <p:cNvSpPr/>
                  <p:nvPr/>
                </p:nvSpPr>
                <p:spPr>
                  <a:xfrm>
                    <a:off x="2307731" y="5804133"/>
                    <a:ext cx="341336" cy="346034"/>
                  </a:xfrm>
                  <a:prstGeom prst="flowChartConnector">
                    <a:avLst/>
                  </a:prstGeom>
                  <a:solidFill>
                    <a:schemeClr val="tx2">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FFFF"/>
                      </a:solidFill>
                      <a:latin typeface="Calibri" panose="020F0502020204030204" pitchFamily="34" charset="0"/>
                    </a:endParaRPr>
                  </a:p>
                </p:txBody>
              </p:sp>
            </p:grpSp>
            <p:grpSp>
              <p:nvGrpSpPr>
                <p:cNvPr id="38939" name="Group 18"/>
                <p:cNvGrpSpPr>
                  <a:grpSpLocks/>
                </p:cNvGrpSpPr>
                <p:nvPr/>
              </p:nvGrpSpPr>
              <p:grpSpPr bwMode="auto">
                <a:xfrm>
                  <a:off x="2753683" y="5411075"/>
                  <a:ext cx="345600" cy="739789"/>
                  <a:chOff x="2756587" y="5411075"/>
                  <a:chExt cx="345600" cy="739789"/>
                </a:xfrm>
              </p:grpSpPr>
              <p:cxnSp>
                <p:nvCxnSpPr>
                  <p:cNvPr id="23" name="Straight Arrow Connector 22"/>
                  <p:cNvCxnSpPr/>
                  <p:nvPr/>
                </p:nvCxnSpPr>
                <p:spPr>
                  <a:xfrm flipH="1" flipV="1">
                    <a:off x="2929802" y="5410480"/>
                    <a:ext cx="0" cy="420638"/>
                  </a:xfrm>
                  <a:prstGeom prst="straightConnector1">
                    <a:avLst/>
                  </a:prstGeom>
                  <a:ln w="22225">
                    <a:solidFill>
                      <a:srgbClr val="0070C0"/>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sp>
                <p:nvSpPr>
                  <p:cNvPr id="24" name="Flowchart: Connector 23"/>
                  <p:cNvSpPr/>
                  <p:nvPr/>
                </p:nvSpPr>
                <p:spPr>
                  <a:xfrm>
                    <a:off x="2756753" y="5804133"/>
                    <a:ext cx="346098" cy="346034"/>
                  </a:xfrm>
                  <a:prstGeom prst="flowChartConnector">
                    <a:avLst/>
                  </a:prstGeom>
                  <a:solidFill>
                    <a:schemeClr val="tx2">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FFFF"/>
                      </a:solidFill>
                      <a:latin typeface="Calibri" panose="020F0502020204030204" pitchFamily="34" charset="0"/>
                    </a:endParaRPr>
                  </a:p>
                </p:txBody>
              </p:sp>
            </p:grpSp>
            <p:grpSp>
              <p:nvGrpSpPr>
                <p:cNvPr id="38940" name="Group 19"/>
                <p:cNvGrpSpPr>
                  <a:grpSpLocks/>
                </p:cNvGrpSpPr>
                <p:nvPr/>
              </p:nvGrpSpPr>
              <p:grpSpPr bwMode="auto">
                <a:xfrm>
                  <a:off x="3203848" y="5300270"/>
                  <a:ext cx="345600" cy="850594"/>
                  <a:chOff x="3203848" y="5300270"/>
                  <a:chExt cx="345600" cy="850594"/>
                </a:xfrm>
              </p:grpSpPr>
              <p:cxnSp>
                <p:nvCxnSpPr>
                  <p:cNvPr id="21" name="Straight Arrow Connector 20"/>
                  <p:cNvCxnSpPr/>
                  <p:nvPr/>
                </p:nvCxnSpPr>
                <p:spPr>
                  <a:xfrm flipV="1">
                    <a:off x="3374603" y="5300956"/>
                    <a:ext cx="4763" cy="546035"/>
                  </a:xfrm>
                  <a:prstGeom prst="straightConnector1">
                    <a:avLst/>
                  </a:prstGeom>
                  <a:ln w="22225">
                    <a:solidFill>
                      <a:srgbClr val="0070C0"/>
                    </a:solidFill>
                    <a:prstDash val="sysDash"/>
                    <a:miter lim="800000"/>
                    <a:headEnd type="none"/>
                    <a:tailEnd type="triangle"/>
                  </a:ln>
                </p:spPr>
                <p:style>
                  <a:lnRef idx="1">
                    <a:schemeClr val="accent1"/>
                  </a:lnRef>
                  <a:fillRef idx="0">
                    <a:schemeClr val="accent1"/>
                  </a:fillRef>
                  <a:effectRef idx="0">
                    <a:schemeClr val="accent1"/>
                  </a:effectRef>
                  <a:fontRef idx="minor">
                    <a:schemeClr val="tx1"/>
                  </a:fontRef>
                </p:style>
              </p:cxnSp>
              <p:sp>
                <p:nvSpPr>
                  <p:cNvPr id="22" name="Flowchart: Connector 21"/>
                  <p:cNvSpPr/>
                  <p:nvPr/>
                </p:nvSpPr>
                <p:spPr>
                  <a:xfrm>
                    <a:off x="3207905" y="5805721"/>
                    <a:ext cx="341335" cy="344446"/>
                  </a:xfrm>
                  <a:prstGeom prst="flowChartConnector">
                    <a:avLst/>
                  </a:prstGeom>
                  <a:solidFill>
                    <a:schemeClr val="tx2">
                      <a:lumMod val="40000"/>
                      <a:lumOff val="6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a:solidFill>
                        <a:srgbClr val="FFFFFF"/>
                      </a:solidFill>
                      <a:latin typeface="Calibri" panose="020F0502020204030204" pitchFamily="34" charset="0"/>
                    </a:endParaRPr>
                  </a:p>
                </p:txBody>
              </p:sp>
            </p:grpSp>
          </p:grpSp>
        </p:grpSp>
        <p:sp>
          <p:nvSpPr>
            <p:cNvPr id="13" name="Oval 12"/>
            <p:cNvSpPr/>
            <p:nvPr/>
          </p:nvSpPr>
          <p:spPr>
            <a:xfrm>
              <a:off x="7556846" y="1916662"/>
              <a:ext cx="1479650" cy="1063498"/>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Externally produced elaborated products</a:t>
              </a:r>
            </a:p>
          </p:txBody>
        </p:sp>
        <p:cxnSp>
          <p:nvCxnSpPr>
            <p:cNvPr id="14" name="Straight Arrow Connector 13"/>
            <p:cNvCxnSpPr/>
            <p:nvPr/>
          </p:nvCxnSpPr>
          <p:spPr>
            <a:xfrm flipH="1">
              <a:off x="7125017" y="2689682"/>
              <a:ext cx="542962" cy="163493"/>
            </a:xfrm>
            <a:prstGeom prst="straightConnector1">
              <a:avLst/>
            </a:prstGeom>
            <a:ln w="50800">
              <a:solidFill>
                <a:srgbClr val="7030A0"/>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sp>
          <p:nvSpPr>
            <p:cNvPr id="66" name="Oval 65"/>
            <p:cNvSpPr/>
            <p:nvPr/>
          </p:nvSpPr>
          <p:spPr>
            <a:xfrm>
              <a:off x="7556846" y="3084922"/>
              <a:ext cx="1479650" cy="1063498"/>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schemeClr val="tx1"/>
                  </a:solidFill>
                </a:rPr>
                <a:t>Externally compiled data</a:t>
              </a:r>
            </a:p>
          </p:txBody>
        </p:sp>
        <p:cxnSp>
          <p:nvCxnSpPr>
            <p:cNvPr id="67" name="Straight Arrow Connector 66"/>
            <p:cNvCxnSpPr/>
            <p:nvPr/>
          </p:nvCxnSpPr>
          <p:spPr>
            <a:xfrm flipH="1" flipV="1">
              <a:off x="7125017" y="3213494"/>
              <a:ext cx="431829" cy="201589"/>
            </a:xfrm>
            <a:prstGeom prst="straightConnector1">
              <a:avLst/>
            </a:prstGeom>
            <a:ln w="50800">
              <a:solidFill>
                <a:srgbClr val="7030A0"/>
              </a:solidFill>
              <a:miter lim="800000"/>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43009" name="Group 43008"/>
          <p:cNvGrpSpPr>
            <a:grpSpLocks/>
          </p:cNvGrpSpPr>
          <p:nvPr/>
        </p:nvGrpSpPr>
        <p:grpSpPr bwMode="auto">
          <a:xfrm>
            <a:off x="250825" y="1054100"/>
            <a:ext cx="7145338" cy="4533900"/>
            <a:chOff x="251520" y="1053606"/>
            <a:chExt cx="7145018" cy="4533893"/>
          </a:xfrm>
        </p:grpSpPr>
        <p:sp>
          <p:nvSpPr>
            <p:cNvPr id="38918" name="TextBox 67"/>
            <p:cNvSpPr txBox="1">
              <a:spLocks noChangeArrowheads="1"/>
            </p:cNvSpPr>
            <p:nvPr/>
          </p:nvSpPr>
          <p:spPr bwMode="auto">
            <a:xfrm>
              <a:off x="395537" y="2431971"/>
              <a:ext cx="15841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75000"/>
                <a:buBlip>
                  <a:blip r:embed="rId3"/>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4"/>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5"/>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6"/>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3"/>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9pPr>
            </a:lstStyle>
            <a:p>
              <a:pPr algn="r" eaLnBrk="1" hangingPunct="1">
                <a:spcBef>
                  <a:spcPct val="0"/>
                </a:spcBef>
                <a:buSzTx/>
                <a:buFontTx/>
                <a:buNone/>
              </a:pPr>
              <a:r>
                <a:rPr lang="en-US" altLang="en-US" sz="1800">
                  <a:solidFill>
                    <a:schemeClr val="tx2"/>
                  </a:solidFill>
                  <a:latin typeface="Arial" panose="020B0604020202020204" pitchFamily="34" charset="0"/>
                </a:rPr>
                <a:t>Data Processing &amp; synthesis</a:t>
              </a:r>
            </a:p>
          </p:txBody>
        </p:sp>
        <p:sp>
          <p:nvSpPr>
            <p:cNvPr id="38919" name="TextBox 68"/>
            <p:cNvSpPr txBox="1">
              <a:spLocks noChangeArrowheads="1"/>
            </p:cNvSpPr>
            <p:nvPr/>
          </p:nvSpPr>
          <p:spPr bwMode="auto">
            <a:xfrm>
              <a:off x="616933" y="3718773"/>
              <a:ext cx="13627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75000"/>
                <a:buBlip>
                  <a:blip r:embed="rId3"/>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4"/>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5"/>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6"/>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3"/>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9pPr>
            </a:lstStyle>
            <a:p>
              <a:pPr algn="r" eaLnBrk="1" hangingPunct="1">
                <a:spcBef>
                  <a:spcPct val="0"/>
                </a:spcBef>
                <a:buSzTx/>
                <a:buFontTx/>
                <a:buNone/>
              </a:pPr>
              <a:r>
                <a:rPr lang="en-US" altLang="en-US" sz="1800">
                  <a:solidFill>
                    <a:schemeClr val="tx2"/>
                  </a:solidFill>
                  <a:latin typeface="Arial" panose="020B0604020202020204" pitchFamily="34" charset="0"/>
                </a:rPr>
                <a:t>Data Curation</a:t>
              </a:r>
            </a:p>
          </p:txBody>
        </p:sp>
        <p:sp>
          <p:nvSpPr>
            <p:cNvPr id="38920" name="TextBox 69"/>
            <p:cNvSpPr txBox="1">
              <a:spLocks noChangeArrowheads="1"/>
            </p:cNvSpPr>
            <p:nvPr/>
          </p:nvSpPr>
          <p:spPr bwMode="auto">
            <a:xfrm>
              <a:off x="542826" y="4941168"/>
              <a:ext cx="14368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75000"/>
                <a:buBlip>
                  <a:blip r:embed="rId3"/>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4"/>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5"/>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6"/>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3"/>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9pPr>
            </a:lstStyle>
            <a:p>
              <a:pPr algn="r" eaLnBrk="1" hangingPunct="1">
                <a:spcBef>
                  <a:spcPct val="0"/>
                </a:spcBef>
                <a:buSzTx/>
                <a:buFontTx/>
                <a:buNone/>
              </a:pPr>
              <a:r>
                <a:rPr lang="en-US" altLang="en-US" sz="1800">
                  <a:solidFill>
                    <a:schemeClr val="tx2"/>
                  </a:solidFill>
                  <a:latin typeface="Arial" panose="020B0604020202020204" pitchFamily="34" charset="0"/>
                </a:rPr>
                <a:t>Data acquisition</a:t>
              </a:r>
            </a:p>
          </p:txBody>
        </p:sp>
        <p:sp>
          <p:nvSpPr>
            <p:cNvPr id="38921" name="TextBox 70"/>
            <p:cNvSpPr txBox="1">
              <a:spLocks noChangeArrowheads="1"/>
            </p:cNvSpPr>
            <p:nvPr/>
          </p:nvSpPr>
          <p:spPr bwMode="auto">
            <a:xfrm>
              <a:off x="251520" y="1053606"/>
              <a:ext cx="17281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SzPct val="75000"/>
                <a:buBlip>
                  <a:blip r:embed="rId3"/>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4"/>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5"/>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6"/>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3"/>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9pPr>
            </a:lstStyle>
            <a:p>
              <a:pPr algn="r" eaLnBrk="1" hangingPunct="1">
                <a:spcBef>
                  <a:spcPct val="0"/>
                </a:spcBef>
                <a:buSzTx/>
                <a:buFontTx/>
                <a:buNone/>
              </a:pPr>
              <a:r>
                <a:rPr lang="en-US" altLang="en-US" sz="1800">
                  <a:solidFill>
                    <a:schemeClr val="tx2"/>
                  </a:solidFill>
                  <a:latin typeface="Arial" panose="020B0604020202020204" pitchFamily="34" charset="0"/>
                </a:rPr>
                <a:t>Community</a:t>
              </a:r>
            </a:p>
            <a:p>
              <a:pPr algn="r" eaLnBrk="1" hangingPunct="1">
                <a:spcBef>
                  <a:spcPct val="0"/>
                </a:spcBef>
                <a:buSzTx/>
                <a:buFontTx/>
                <a:buNone/>
              </a:pPr>
              <a:r>
                <a:rPr lang="en-US" altLang="en-US" sz="1800">
                  <a:solidFill>
                    <a:schemeClr val="tx2"/>
                  </a:solidFill>
                  <a:latin typeface="Arial" panose="020B0604020202020204" pitchFamily="34" charset="0"/>
                </a:rPr>
                <a:t>support</a:t>
              </a:r>
            </a:p>
          </p:txBody>
        </p:sp>
        <p:cxnSp>
          <p:nvCxnSpPr>
            <p:cNvPr id="4" name="Straight Connector 3"/>
            <p:cNvCxnSpPr/>
            <p:nvPr/>
          </p:nvCxnSpPr>
          <p:spPr>
            <a:xfrm>
              <a:off x="395977" y="4663575"/>
              <a:ext cx="6945001" cy="0"/>
            </a:xfrm>
            <a:prstGeom prst="line">
              <a:avLst/>
            </a:prstGeom>
            <a:ln w="5715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467410" y="3428502"/>
              <a:ext cx="6873567" cy="0"/>
            </a:xfrm>
            <a:prstGeom prst="line">
              <a:avLst/>
            </a:prstGeom>
            <a:ln w="57150">
              <a:solidFill>
                <a:srgbClr val="FF0000"/>
              </a:solidFill>
              <a:prstDash val="lgDash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67410" y="2420442"/>
              <a:ext cx="6929128" cy="11112"/>
            </a:xfrm>
            <a:prstGeom prst="line">
              <a:avLst/>
            </a:prstGeom>
            <a:ln w="57150">
              <a:solidFill>
                <a:srgbClr val="FF0000"/>
              </a:solidFill>
              <a:prstDash val="lgDash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1246916"/>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009"/>
                                        </p:tgtEl>
                                        <p:attrNameLst>
                                          <p:attrName>style.visibility</p:attrName>
                                        </p:attrNameLst>
                                      </p:cBhvr>
                                      <p:to>
                                        <p:strVal val="visible"/>
                                      </p:to>
                                    </p:set>
                                    <p:animEffect transition="in" filter="dissolve">
                                      <p:cBhvr>
                                        <p:cTn id="7" dur="500"/>
                                        <p:tgtEl>
                                          <p:spTgt spid="43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60463"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3" name="Title 2"/>
          <p:cNvSpPr>
            <a:spLocks noGrp="1"/>
          </p:cNvSpPr>
          <p:nvPr>
            <p:ph type="title"/>
          </p:nvPr>
        </p:nvSpPr>
        <p:spPr>
          <a:xfrm>
            <a:off x="1078176" y="23813"/>
            <a:ext cx="8229600" cy="646112"/>
          </a:xfrm>
        </p:spPr>
        <p:txBody>
          <a:bodyPr>
            <a:spAutoFit/>
          </a:bodyPr>
          <a:lstStyle/>
          <a:p>
            <a:r>
              <a:rPr lang="en-US" altLang="en-US" dirty="0" smtClean="0">
                <a:solidFill>
                  <a:srgbClr val="154854"/>
                </a:solidFill>
                <a:latin typeface="Comic Sans MS" panose="030F0702030302020204" pitchFamily="66" charset="0"/>
              </a:rPr>
              <a:t>Data acquisition</a:t>
            </a:r>
            <a:endParaRPr lang="en-US" altLang="en-US" dirty="0" smtClean="0"/>
          </a:p>
        </p:txBody>
      </p:sp>
      <p:graphicFrame>
        <p:nvGraphicFramePr>
          <p:cNvPr id="2" name="Table 1"/>
          <p:cNvGraphicFramePr>
            <a:graphicFrameLocks noGrp="1"/>
          </p:cNvGraphicFramePr>
          <p:nvPr/>
        </p:nvGraphicFramePr>
        <p:xfrm>
          <a:off x="879475" y="836613"/>
          <a:ext cx="8229600" cy="3696970"/>
        </p:xfrm>
        <a:graphic>
          <a:graphicData uri="http://schemas.openxmlformats.org/drawingml/2006/table">
            <a:tbl>
              <a:tblPr/>
              <a:tblGrid>
                <a:gridCol w="2425700"/>
                <a:gridCol w="393700"/>
                <a:gridCol w="1352550"/>
                <a:gridCol w="1352550"/>
                <a:gridCol w="1352550"/>
                <a:gridCol w="1352550"/>
              </a:tblGrid>
              <a:tr h="168275">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1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Functionality</a:t>
                      </a:r>
                      <a:endPar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1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No.</a:t>
                      </a:r>
                      <a:endPar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1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HO</a:t>
                      </a:r>
                      <a:endPar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1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CP</a:t>
                      </a:r>
                      <a:endPar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0DE96"/>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1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*TCs</a:t>
                      </a:r>
                      <a:endPar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2F2F2"/>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1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*S-PI</a:t>
                      </a:r>
                      <a:endPar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2F2F2"/>
                    </a:solidFill>
                  </a:tcPr>
                </a:tc>
              </a:tr>
              <a:tr h="168275">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DATA ACQUISITION</a:t>
                      </a:r>
                      <a:endPar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a:t>
                      </a:r>
                      <a:endPar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4963">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Configuration logging</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A.5</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develop, recommend?</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yes?</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4963">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Data collection</a:t>
                      </a:r>
                      <a:endPar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A.10</a:t>
                      </a:r>
                      <a:endPar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recommend?</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yes</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8275">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Data sampling</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A.12</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develop?</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8275">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Noise reduction</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A.13</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develop, operate?</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8275">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Realtime data collection</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A.11</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4963">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Data transmission</a:t>
                      </a:r>
                      <a:endPar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A.14</a:t>
                      </a:r>
                      <a:endPar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develop, operate</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8275">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Data transmission monitoring</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A.16</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yes</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yes?</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8275">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Realtime data transmission</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A.15</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yes: ATC, OTC</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8275">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Instrument access</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A.4</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yes</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8275">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Instrument calibration</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A.3</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CAL</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yes</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8275">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Instrument configuration</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A.2</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yes?</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8275">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Instrument integration</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A.1</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yes?</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8275">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Instrument monitoring</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A.6</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yes?</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yes?</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8275">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Parameter visualization</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A.7</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provide links to TCs</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provide, operate</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4963">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Realtime parameter visualization</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A.8</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provide links to TCs, stations</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operate</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operate?</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68275">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Process control</a:t>
                      </a:r>
                      <a:endPar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A.9</a:t>
                      </a:r>
                      <a:endPar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coordinate</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yes?</a:t>
                      </a:r>
                    </a:p>
                  </a:txBody>
                  <a:tcPr marL="67456" marR="6745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1099" name="TextBox 6"/>
          <p:cNvSpPr txBox="1">
            <a:spLocks noChangeArrowheads="1"/>
          </p:cNvSpPr>
          <p:nvPr/>
        </p:nvSpPr>
        <p:spPr bwMode="auto">
          <a:xfrm>
            <a:off x="871537" y="4968875"/>
            <a:ext cx="785812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SzPct val="75000"/>
              <a:buBlip>
                <a:blip r:embed="rId3"/>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4"/>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5"/>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6"/>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3"/>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9pPr>
          </a:lstStyle>
          <a:p>
            <a:pPr eaLnBrk="1" hangingPunct="1">
              <a:spcBef>
                <a:spcPct val="0"/>
              </a:spcBef>
              <a:buSzTx/>
              <a:buNone/>
            </a:pPr>
            <a:r>
              <a:rPr lang="en-GB" altLang="en-US" b="0" dirty="0" smtClean="0">
                <a:solidFill>
                  <a:schemeClr val="tx1"/>
                </a:solidFill>
                <a:latin typeface="Arial" panose="020B0604020202020204" pitchFamily="34" charset="0"/>
              </a:rPr>
              <a:t>Discussions </a:t>
            </a:r>
            <a:r>
              <a:rPr lang="en-GB" altLang="en-US" b="0" dirty="0">
                <a:solidFill>
                  <a:schemeClr val="tx1"/>
                </a:solidFill>
                <a:latin typeface="Arial" panose="020B0604020202020204" pitchFamily="34" charset="0"/>
              </a:rPr>
              <a:t>since </a:t>
            </a:r>
            <a:r>
              <a:rPr lang="en-GB" altLang="en-US" b="0" dirty="0" smtClean="0">
                <a:solidFill>
                  <a:schemeClr val="tx1"/>
                </a:solidFill>
                <a:latin typeface="Arial" panose="020B0604020202020204" pitchFamily="34" charset="0"/>
              </a:rPr>
              <a:t>January </a:t>
            </a:r>
            <a:r>
              <a:rPr lang="en-GB" altLang="en-US" b="0" dirty="0">
                <a:solidFill>
                  <a:schemeClr val="tx1"/>
                </a:solidFill>
                <a:latin typeface="Arial" panose="020B0604020202020204" pitchFamily="34" charset="0"/>
              </a:rPr>
              <a:t>2014 with tech and </a:t>
            </a:r>
            <a:r>
              <a:rPr lang="en-GB" altLang="en-US" b="0" dirty="0" smtClean="0">
                <a:solidFill>
                  <a:schemeClr val="tx1"/>
                </a:solidFill>
                <a:latin typeface="Arial" panose="020B0604020202020204" pitchFamily="34" charset="0"/>
              </a:rPr>
              <a:t>management. </a:t>
            </a:r>
            <a:r>
              <a:rPr lang="en-GB" altLang="en-US" b="0" dirty="0">
                <a:solidFill>
                  <a:schemeClr val="tx1"/>
                </a:solidFill>
                <a:latin typeface="Arial" panose="020B0604020202020204" pitchFamily="34" charset="0"/>
              </a:rPr>
              <a:t>First try! NOT final by any means!</a:t>
            </a:r>
          </a:p>
          <a:p>
            <a:pPr eaLnBrk="1" hangingPunct="1">
              <a:spcBef>
                <a:spcPct val="0"/>
              </a:spcBef>
              <a:buSzTx/>
              <a:buFontTx/>
              <a:buNone/>
            </a:pPr>
            <a:endParaRPr lang="en-GB" altLang="en-US" b="0" dirty="0">
              <a:solidFill>
                <a:schemeClr val="tx1"/>
              </a:solidFill>
              <a:latin typeface="Arial" panose="020B0604020202020204" pitchFamily="34" charset="0"/>
            </a:endParaRPr>
          </a:p>
          <a:p>
            <a:pPr eaLnBrk="1" hangingPunct="1">
              <a:spcBef>
                <a:spcPct val="0"/>
              </a:spcBef>
              <a:buSzTx/>
              <a:buFontTx/>
              <a:buNone/>
            </a:pPr>
            <a:r>
              <a:rPr lang="en-GB" altLang="en-US" b="0" dirty="0" smtClean="0">
                <a:solidFill>
                  <a:schemeClr val="tx1"/>
                </a:solidFill>
                <a:latin typeface="Arial" panose="020B0604020202020204" pitchFamily="34" charset="0"/>
              </a:rPr>
              <a:t>A next workshop (</a:t>
            </a:r>
            <a:r>
              <a:rPr lang="en-GB" altLang="en-US" b="0" dirty="0">
                <a:solidFill>
                  <a:schemeClr val="tx1"/>
                </a:solidFill>
                <a:latin typeface="Arial" panose="020B0604020202020204" pitchFamily="34" charset="0"/>
              </a:rPr>
              <a:t>London, June 2014 </a:t>
            </a:r>
            <a:r>
              <a:rPr lang="en-GB" altLang="en-US" b="0" dirty="0" smtClean="0">
                <a:solidFill>
                  <a:schemeClr val="tx1"/>
                </a:solidFill>
                <a:latin typeface="Arial" panose="020B0604020202020204" pitchFamily="34" charset="0"/>
              </a:rPr>
              <a:t>)</a:t>
            </a:r>
            <a:endParaRPr lang="en-GB" altLang="en-US" b="0" dirty="0">
              <a:solidFill>
                <a:schemeClr val="tx1"/>
              </a:solidFill>
              <a:latin typeface="Arial" panose="020B0604020202020204" pitchFamily="34" charset="0"/>
            </a:endParaRPr>
          </a:p>
        </p:txBody>
      </p:sp>
    </p:spTree>
    <p:extLst>
      <p:ext uri="{BB962C8B-B14F-4D97-AF65-F5344CB8AC3E}">
        <p14:creationId xmlns:p14="http://schemas.microsoft.com/office/powerpoint/2010/main" val="3247487600"/>
      </p:ext>
    </p:extLst>
  </p:cSld>
  <p:clrMapOvr>
    <a:masterClrMapping/>
  </p:clrMapOvr>
  <p:transition>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err="1" smtClean="0"/>
              <a:t>GfBio</a:t>
            </a:r>
            <a:endParaRPr lang="en-GB" dirty="0"/>
          </a:p>
        </p:txBody>
      </p:sp>
      <p:sp>
        <p:nvSpPr>
          <p:cNvPr id="3" name="Content Placeholder 2"/>
          <p:cNvSpPr>
            <a:spLocks noGrp="1"/>
          </p:cNvSpPr>
          <p:nvPr>
            <p:ph idx="1"/>
          </p:nvPr>
        </p:nvSpPr>
        <p:spPr/>
        <p:txBody>
          <a:bodyPr/>
          <a:lstStyle/>
          <a:p>
            <a:r>
              <a:rPr lang="en-GB" dirty="0" smtClean="0"/>
              <a:t>German Federation for the Curation of Biological Data</a:t>
            </a:r>
          </a:p>
          <a:p>
            <a:pPr lvl="1"/>
            <a:r>
              <a:rPr lang="en-GB" dirty="0"/>
              <a:t>Sustainable, service oriented, national data infrastructure facilitating </a:t>
            </a:r>
            <a:r>
              <a:rPr lang="en-GB" dirty="0" smtClean="0"/>
              <a:t>data sharing </a:t>
            </a:r>
            <a:r>
              <a:rPr lang="en-GB" dirty="0"/>
              <a:t>for biological </a:t>
            </a:r>
            <a:r>
              <a:rPr lang="en-GB" dirty="0" smtClean="0"/>
              <a:t>and environmental research</a:t>
            </a:r>
          </a:p>
          <a:p>
            <a:pPr lvl="1"/>
            <a:r>
              <a:rPr lang="en-GB" dirty="0" smtClean="0"/>
              <a:t>Based on well </a:t>
            </a:r>
            <a:r>
              <a:rPr lang="en-GB" dirty="0"/>
              <a:t>established </a:t>
            </a:r>
            <a:r>
              <a:rPr lang="en-GB" dirty="0" smtClean="0"/>
              <a:t>archives e.g., MARUM</a:t>
            </a:r>
            <a:r>
              <a:rPr lang="en-GB" dirty="0"/>
              <a:t>, </a:t>
            </a:r>
            <a:r>
              <a:rPr lang="en-GB" dirty="0" smtClean="0"/>
              <a:t>PANGAEA</a:t>
            </a:r>
          </a:p>
          <a:p>
            <a:r>
              <a:rPr lang="en-GB" dirty="0"/>
              <a:t>ENVRI </a:t>
            </a:r>
            <a:r>
              <a:rPr lang="en-GB" dirty="0" smtClean="0"/>
              <a:t>RM as </a:t>
            </a:r>
            <a:r>
              <a:rPr lang="en-GB" dirty="0"/>
              <a:t>common </a:t>
            </a:r>
            <a:r>
              <a:rPr lang="en-GB" dirty="0" smtClean="0"/>
              <a:t>terminology</a:t>
            </a:r>
            <a:endParaRPr lang="en-GB" dirty="0"/>
          </a:p>
          <a:p>
            <a:pPr lvl="1"/>
            <a:r>
              <a:rPr lang="en-GB" dirty="0" smtClean="0"/>
              <a:t>Architecture </a:t>
            </a:r>
            <a:r>
              <a:rPr lang="en-GB" dirty="0"/>
              <a:t>- define and </a:t>
            </a:r>
            <a:r>
              <a:rPr lang="en-GB" dirty="0" smtClean="0"/>
              <a:t>document</a:t>
            </a:r>
            <a:br>
              <a:rPr lang="en-GB" dirty="0" smtClean="0"/>
            </a:br>
            <a:r>
              <a:rPr lang="en-GB" dirty="0" err="1" smtClean="0"/>
              <a:t>GfBio</a:t>
            </a:r>
            <a:r>
              <a:rPr lang="en-GB" dirty="0" smtClean="0"/>
              <a:t> service portfolios and critical </a:t>
            </a:r>
            <a:br>
              <a:rPr lang="en-GB" dirty="0" smtClean="0"/>
            </a:br>
            <a:r>
              <a:rPr lang="en-GB" dirty="0" smtClean="0"/>
              <a:t>components based on minimal</a:t>
            </a:r>
            <a:br>
              <a:rPr lang="en-GB" dirty="0" smtClean="0"/>
            </a:br>
            <a:r>
              <a:rPr lang="en-GB" dirty="0" smtClean="0"/>
              <a:t>model and common functions</a:t>
            </a:r>
            <a:endParaRPr lang="en-GB" dirty="0"/>
          </a:p>
          <a:p>
            <a:pPr lvl="1"/>
            <a:r>
              <a:rPr lang="en-GB" dirty="0" smtClean="0"/>
              <a:t>Business </a:t>
            </a:r>
            <a:r>
              <a:rPr lang="en-GB" dirty="0"/>
              <a:t>model - estimate </a:t>
            </a:r>
            <a:r>
              <a:rPr lang="en-GB" dirty="0" err="1"/>
              <a:t>GfBio</a:t>
            </a:r>
            <a:r>
              <a:rPr lang="en-GB" dirty="0"/>
              <a:t> </a:t>
            </a:r>
            <a:r>
              <a:rPr lang="en-GB" dirty="0" smtClean="0"/>
              <a:t>costs and</a:t>
            </a:r>
            <a:br>
              <a:rPr lang="en-GB" dirty="0" smtClean="0"/>
            </a:br>
            <a:r>
              <a:rPr lang="en-GB" dirty="0" smtClean="0"/>
              <a:t>compensation models required for</a:t>
            </a:r>
            <a:br>
              <a:rPr lang="en-GB" dirty="0" smtClean="0"/>
            </a:br>
            <a:r>
              <a:rPr lang="en-GB" dirty="0" smtClean="0"/>
              <a:t>operation of these services</a:t>
            </a:r>
            <a:endParaRPr lang="en-GB" dirty="0"/>
          </a:p>
          <a:p>
            <a:r>
              <a:rPr lang="en-GB" dirty="0" smtClean="0"/>
              <a:t>Initially </a:t>
            </a:r>
            <a:r>
              <a:rPr lang="en-GB" dirty="0"/>
              <a:t>for PANGAEA, </a:t>
            </a:r>
            <a:r>
              <a:rPr lang="en-GB" dirty="0" err="1"/>
              <a:t>Bexis</a:t>
            </a:r>
            <a:r>
              <a:rPr lang="en-GB" dirty="0"/>
              <a:t>, and DWB</a:t>
            </a:r>
          </a:p>
          <a:p>
            <a:endParaRPr lang="en-GB" dirty="0"/>
          </a:p>
          <a:p>
            <a:endParaRPr lang="en-GB" dirty="0"/>
          </a:p>
          <a:p>
            <a:pPr lvl="1"/>
            <a:endParaRPr lang="en-GB" dirty="0"/>
          </a:p>
        </p:txBody>
      </p:sp>
      <p:pic>
        <p:nvPicPr>
          <p:cNvPr id="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00812" y="69852"/>
            <a:ext cx="9794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28576"/>
            <a:ext cx="1412875" cy="709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C:\Users\Michael Diepenbroek\Desktop\GFBio Review\Bild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8008" y="3086096"/>
            <a:ext cx="3055520" cy="413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3812243"/>
      </p:ext>
    </p:extLst>
  </p:cSld>
  <p:clrMapOvr>
    <a:masterClrMapping/>
  </p:clrMapOvr>
  <p:transition>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idx="4294967295"/>
          </p:nvPr>
        </p:nvSpPr>
        <p:spPr>
          <a:xfrm>
            <a:off x="1485900" y="0"/>
            <a:ext cx="6172200" cy="1392238"/>
          </a:xfrm>
        </p:spPr>
        <p:txBody>
          <a:bodyPr/>
          <a:lstStyle/>
          <a:p>
            <a:r>
              <a:rPr lang="en-GB" altLang="en-US" sz="3200" dirty="0" smtClean="0"/>
              <a:t>ENVRI RM </a:t>
            </a:r>
            <a:r>
              <a:rPr lang="en-GB" altLang="en-US" sz="3200" dirty="0" smtClean="0"/>
              <a:t>and </a:t>
            </a:r>
            <a:r>
              <a:rPr lang="en-GB" altLang="en-US" sz="3200" dirty="0" err="1" smtClean="0"/>
              <a:t>GfBio</a:t>
            </a:r>
            <a:r>
              <a:rPr lang="en-GB" altLang="en-US" sz="3200" dirty="0" smtClean="0"/>
              <a:t/>
            </a:r>
            <a:br>
              <a:rPr lang="en-GB" altLang="en-US" sz="3200" dirty="0" smtClean="0"/>
            </a:br>
            <a:r>
              <a:rPr lang="en-GB" altLang="en-US" sz="3200" dirty="0" smtClean="0"/>
              <a:t>PANGAEA portfolio </a:t>
            </a:r>
            <a:endParaRPr lang="en-US" altLang="en-US" sz="3200" dirty="0" smtClean="0"/>
          </a:p>
        </p:txBody>
      </p:sp>
      <p:graphicFrame>
        <p:nvGraphicFramePr>
          <p:cNvPr id="4" name="Inhaltsplatzhalter 3"/>
          <p:cNvGraphicFramePr>
            <a:graphicFrameLocks noGrp="1"/>
          </p:cNvGraphicFramePr>
          <p:nvPr>
            <p:ph idx="4294967295"/>
            <p:extLst>
              <p:ext uri="{D42A27DB-BD31-4B8C-83A1-F6EECF244321}">
                <p14:modId xmlns:p14="http://schemas.microsoft.com/office/powerpoint/2010/main" val="3725661270"/>
              </p:ext>
            </p:extLst>
          </p:nvPr>
        </p:nvGraphicFramePr>
        <p:xfrm>
          <a:off x="0" y="1438796"/>
          <a:ext cx="9109074" cy="5900221"/>
        </p:xfrm>
        <a:graphic>
          <a:graphicData uri="http://schemas.openxmlformats.org/drawingml/2006/table">
            <a:tbl>
              <a:tblPr/>
              <a:tblGrid>
                <a:gridCol w="288566"/>
                <a:gridCol w="1839129"/>
                <a:gridCol w="3228094"/>
                <a:gridCol w="1163884"/>
                <a:gridCol w="863774"/>
                <a:gridCol w="861851"/>
                <a:gridCol w="863776"/>
              </a:tblGrid>
              <a:tr h="413612">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B</a:t>
                      </a:r>
                    </a:p>
                  </a:txBody>
                  <a:tcPr marL="7192" marR="7192" marT="7192" marB="0" anchor="b" horzOverflow="overflow">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solidFill>
                      <a:srgbClr val="D9D9D9"/>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3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Data Curation Subsystem</a:t>
                      </a:r>
                    </a:p>
                  </a:txBody>
                  <a:tcPr marL="7192" marR="7192" marT="7192"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lnTlToBr>
                      <a:noFill/>
                    </a:lnTlToBr>
                    <a:lnBlToTr>
                      <a:noFill/>
                    </a:lnBlToTr>
                    <a:solidFill>
                      <a:srgbClr val="D9D9D9"/>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 offered service</a:t>
                      </a:r>
                    </a:p>
                  </a:txBody>
                  <a:tcPr marL="7192" marR="7192" marT="7192" marB="0" anchor="b" horzOverflow="overflow">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lnTlToBr>
                      <a:noFill/>
                    </a:lnTlToBr>
                    <a:lnBlToTr>
                      <a:noFill/>
                    </a:lnBlToTr>
                    <a:solidFill>
                      <a:srgbClr val="D9D9D9"/>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cost, justification</a:t>
                      </a:r>
                      <a:endParaRPr kumimoji="0" lang="de-DE" altLang="en-US" sz="12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L="7192" marR="7192" marT="7192"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solidFill>
                      <a:srgbClr val="D9D9D9"/>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cost </a:t>
                      </a:r>
                      <a:r>
                        <a:rPr kumimoji="0" lang="de-DE" altLang="en-US" sz="12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numeric</a:t>
                      </a:r>
                    </a:p>
                  </a:txBody>
                  <a:tcPr marL="7192" marR="7192" marT="7192"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solidFill>
                      <a:srgbClr val="D9D9D9"/>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de-DE" altLang="en-US" sz="12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cost </a:t>
                      </a:r>
                      <a:r>
                        <a:rPr kumimoji="0" lang="de-DE" altLang="en-US" sz="12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category</a:t>
                      </a:r>
                    </a:p>
                  </a:txBody>
                  <a:tcPr marL="7192" marR="7192" marT="7192" marB="0"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solidFill>
                      <a:srgbClr val="D9D9D9"/>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compensation </a:t>
                      </a:r>
                      <a:r>
                        <a:rPr kumimoji="0" lang="de-DE" altLang="en-US" sz="12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model</a:t>
                      </a:r>
                    </a:p>
                  </a:txBody>
                  <a:tcPr marL="7192" marR="7192" marT="7192" marB="0" anchor="b" horzOverflow="overflow">
                    <a:lnL>
                      <a:noFill/>
                    </a:lnL>
                    <a:lnR>
                      <a:noFill/>
                    </a:lnR>
                    <a:lnT w="6350" cap="flat" cmpd="sng" algn="ctr">
                      <a:solidFill>
                        <a:srgbClr val="000000"/>
                      </a:solidFill>
                      <a:prstDash val="solid"/>
                      <a:round/>
                      <a:headEnd type="none" w="med" len="med"/>
                      <a:tailEnd type="none" w="med" len="med"/>
                    </a:lnT>
                    <a:lnB>
                      <a:noFill/>
                    </a:lnB>
                    <a:lnTlToBr>
                      <a:noFill/>
                    </a:lnTlToBr>
                    <a:lnBlToTr>
                      <a:noFill/>
                    </a:lnBlToTr>
                    <a:solidFill>
                      <a:srgbClr val="D9D9D9"/>
                    </a:solidFill>
                  </a:tcPr>
                </a:tc>
              </a:tr>
              <a:tr h="298186">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B.1</a:t>
                      </a:r>
                    </a:p>
                  </a:txBody>
                  <a:tcPr marL="7192" marR="7192" marT="7192" marB="0" anchor="b"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Data Quality Checking</a:t>
                      </a:r>
                    </a:p>
                  </a:txBody>
                  <a:tcPr marL="7192" marR="7192" marT="7192"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Technical quality control, plausibility checks</a:t>
                      </a:r>
                    </a:p>
                  </a:txBody>
                  <a:tcPr marL="7192" marR="7192" marT="7192"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computing</a:t>
                      </a:r>
                    </a:p>
                  </a:txBody>
                  <a:tcPr marL="7192" marR="7192" marT="7192" marB="0" anchor="b"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L="7192" marR="7192" marT="7192" marB="0" anchor="b"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per dataset</a:t>
                      </a:r>
                    </a:p>
                  </a:txBody>
                  <a:tcPr marL="7192" marR="7192" marT="7192" marB="0"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in kind</a:t>
                      </a:r>
                    </a:p>
                  </a:txBody>
                  <a:tcPr marL="7192" marR="7192" marT="7192" marB="0" anchor="b" horzOverflow="overflow">
                    <a:lnL>
                      <a:noFill/>
                    </a:lnL>
                    <a:lnR>
                      <a:noFill/>
                    </a:lnR>
                    <a:lnT>
                      <a:noFill/>
                    </a:lnT>
                    <a:lnB>
                      <a:noFill/>
                    </a:lnB>
                    <a:lnTlToBr>
                      <a:noFill/>
                    </a:lnTlToBr>
                    <a:lnBlToTr>
                      <a:noFill/>
                    </a:lnBlToTr>
                    <a:noFill/>
                  </a:tcPr>
                </a:tc>
              </a:tr>
              <a:tr h="394374">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B.2</a:t>
                      </a:r>
                    </a:p>
                  </a:txBody>
                  <a:tcPr marL="7192" marR="7192" marT="7192" marB="0" anchor="b"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Data Quality Verification</a:t>
                      </a:r>
                    </a:p>
                  </a:txBody>
                  <a:tcPr marL="7192" marR="7192" marT="7192"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Iterative data peer-review process by data curators in cooperation with PI</a:t>
                      </a:r>
                    </a:p>
                  </a:txBody>
                  <a:tcPr marL="7192" marR="7192" marT="7192"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curation</a:t>
                      </a:r>
                    </a:p>
                  </a:txBody>
                  <a:tcPr marL="7192" marR="7192" marT="7192" marB="0" anchor="b"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L="7192" marR="7192" marT="7192" marB="0" anchor="b"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per dataset</a:t>
                      </a:r>
                    </a:p>
                  </a:txBody>
                  <a:tcPr marL="7192" marR="7192" marT="7192" marB="0"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charges</a:t>
                      </a:r>
                    </a:p>
                  </a:txBody>
                  <a:tcPr marL="7192" marR="7192" marT="7192" marB="0" anchor="b" horzOverflow="overflow">
                    <a:lnL>
                      <a:noFill/>
                    </a:lnL>
                    <a:lnR>
                      <a:noFill/>
                    </a:lnR>
                    <a:lnT>
                      <a:noFill/>
                    </a:lnT>
                    <a:lnB>
                      <a:noFill/>
                    </a:lnB>
                    <a:lnTlToBr>
                      <a:noFill/>
                    </a:lnTlToBr>
                    <a:lnBlToTr>
                      <a:noFill/>
                    </a:lnBlToTr>
                    <a:noFill/>
                  </a:tcPr>
                </a:tc>
              </a:tr>
              <a:tr h="588675">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B.3</a:t>
                      </a:r>
                    </a:p>
                  </a:txBody>
                  <a:tcPr marL="7192" marR="7192" marT="7192" marB="0" anchor="b"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Data Identification</a:t>
                      </a:r>
                    </a:p>
                  </a:txBody>
                  <a:tcPr marL="7192" marR="7192" marT="7192"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Persistent and unique identification and citability of data with a Digital Object Identifier (DOI)</a:t>
                      </a:r>
                    </a:p>
                  </a:txBody>
                  <a:tcPr marL="7192" marR="7192" marT="7192"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computing</a:t>
                      </a:r>
                    </a:p>
                  </a:txBody>
                  <a:tcPr marL="7192" marR="7192" marT="7192" marB="0" anchor="b"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L="7192" marR="7192" marT="7192" marB="0" anchor="b"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per dataset</a:t>
                      </a:r>
                    </a:p>
                  </a:txBody>
                  <a:tcPr marL="7192" marR="7192" marT="7192" marB="0"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in kind</a:t>
                      </a:r>
                    </a:p>
                  </a:txBody>
                  <a:tcPr marL="7192" marR="7192" marT="7192" marB="0" anchor="b" horzOverflow="overflow">
                    <a:lnL>
                      <a:noFill/>
                    </a:lnL>
                    <a:lnR>
                      <a:noFill/>
                    </a:lnR>
                    <a:lnT>
                      <a:noFill/>
                    </a:lnT>
                    <a:lnB>
                      <a:noFill/>
                    </a:lnB>
                    <a:lnTlToBr>
                      <a:noFill/>
                    </a:lnTlToBr>
                    <a:lnBlToTr>
                      <a:noFill/>
                    </a:lnBlToTr>
                    <a:noFill/>
                  </a:tcPr>
                </a:tc>
              </a:tr>
              <a:tr h="394374">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B.4</a:t>
                      </a:r>
                    </a:p>
                  </a:txBody>
                  <a:tcPr marL="7192" marR="7192" marT="7192" marB="0" anchor="b"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Data Cataloguing</a:t>
                      </a:r>
                    </a:p>
                  </a:txBody>
                  <a:tcPr marL="7192" marR="7192" marT="7192"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Iterative metadata completion and ontology harmonisation by data curators</a:t>
                      </a:r>
                    </a:p>
                  </a:txBody>
                  <a:tcPr marL="7192" marR="7192" marT="7192"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curation</a:t>
                      </a:r>
                    </a:p>
                  </a:txBody>
                  <a:tcPr marL="7192" marR="7192" marT="7192" marB="0" anchor="b"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L="7192" marR="7192" marT="7192" marB="0" anchor="b"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per dataset</a:t>
                      </a:r>
                    </a:p>
                  </a:txBody>
                  <a:tcPr marL="7192" marR="7192" marT="7192" marB="0"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charges</a:t>
                      </a:r>
                    </a:p>
                  </a:txBody>
                  <a:tcPr marL="7192" marR="7192" marT="7192" marB="0" anchor="b" horzOverflow="overflow">
                    <a:lnL>
                      <a:noFill/>
                    </a:lnL>
                    <a:lnR>
                      <a:noFill/>
                    </a:lnR>
                    <a:lnT>
                      <a:noFill/>
                    </a:lnT>
                    <a:lnB>
                      <a:noFill/>
                    </a:lnB>
                    <a:lnTlToBr>
                      <a:noFill/>
                    </a:lnTlToBr>
                    <a:lnBlToTr>
                      <a:noFill/>
                    </a:lnBlToTr>
                    <a:noFill/>
                  </a:tcPr>
                </a:tc>
              </a:tr>
              <a:tr h="861851">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B.4</a:t>
                      </a:r>
                    </a:p>
                  </a:txBody>
                  <a:tcPr marL="7192" marR="7192" marT="7192" marB="0" anchor="b"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 </a:t>
                      </a:r>
                    </a:p>
                  </a:txBody>
                  <a:tcPr marL="7192" marR="7192" marT="7192"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Provision of PANGAEA editorial system</a:t>
                      </a:r>
                    </a:p>
                  </a:txBody>
                  <a:tcPr marL="7192" marR="7192" marT="7192"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software licence, maintenance, administration</a:t>
                      </a:r>
                    </a:p>
                  </a:txBody>
                  <a:tcPr marL="7192" marR="7192" marT="7192" marB="0" anchor="b"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L="7192" marR="7192" marT="7192" marB="0" anchor="b"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basis cost or per project</a:t>
                      </a:r>
                    </a:p>
                  </a:txBody>
                  <a:tcPr marL="7192" marR="7192" marT="7192" marB="0"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charges</a:t>
                      </a:r>
                    </a:p>
                  </a:txBody>
                  <a:tcPr marL="7192" marR="7192" marT="7192" marB="0" anchor="b" horzOverflow="overflow">
                    <a:lnL>
                      <a:noFill/>
                    </a:lnL>
                    <a:lnR>
                      <a:noFill/>
                    </a:lnR>
                    <a:lnT>
                      <a:noFill/>
                    </a:lnT>
                    <a:lnB>
                      <a:noFill/>
                    </a:lnB>
                    <a:lnTlToBr>
                      <a:noFill/>
                    </a:lnTlToBr>
                    <a:lnBlToTr>
                      <a:noFill/>
                    </a:lnBlToTr>
                    <a:noFill/>
                  </a:tcPr>
                </a:tc>
              </a:tr>
              <a:tr h="298186">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B.4</a:t>
                      </a:r>
                    </a:p>
                  </a:txBody>
                  <a:tcPr marL="7192" marR="7192" marT="7192" marB="0" anchor="b"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 </a:t>
                      </a:r>
                    </a:p>
                  </a:txBody>
                  <a:tcPr marL="7192" marR="7192" marT="7192"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Project data curator training</a:t>
                      </a:r>
                    </a:p>
                  </a:txBody>
                  <a:tcPr marL="7192" marR="7192" marT="7192"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training</a:t>
                      </a:r>
                    </a:p>
                  </a:txBody>
                  <a:tcPr marL="7192" marR="7192" marT="7192" marB="0" anchor="b"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L="7192" marR="7192" marT="7192" marB="0" anchor="b"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per project</a:t>
                      </a:r>
                    </a:p>
                  </a:txBody>
                  <a:tcPr marL="7192" marR="7192" marT="7192" marB="0"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charges</a:t>
                      </a:r>
                    </a:p>
                  </a:txBody>
                  <a:tcPr marL="7192" marR="7192" marT="7192" marB="0" anchor="b" horzOverflow="overflow">
                    <a:lnL>
                      <a:noFill/>
                    </a:lnL>
                    <a:lnR>
                      <a:noFill/>
                    </a:lnR>
                    <a:lnT>
                      <a:noFill/>
                    </a:lnT>
                    <a:lnB>
                      <a:noFill/>
                    </a:lnB>
                    <a:lnTlToBr>
                      <a:noFill/>
                    </a:lnTlToBr>
                    <a:lnBlToTr>
                      <a:noFill/>
                    </a:lnBlToTr>
                    <a:noFill/>
                  </a:tcPr>
                </a:tc>
              </a:tr>
              <a:tr h="394374">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B.5</a:t>
                      </a:r>
                    </a:p>
                  </a:txBody>
                  <a:tcPr marL="7192" marR="7192" marT="7192" marB="0" anchor="b"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Data Product Generation</a:t>
                      </a:r>
                    </a:p>
                  </a:txBody>
                  <a:tcPr marL="7192" marR="7192" marT="7192"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Preparation of data compilations</a:t>
                      </a:r>
                    </a:p>
                  </a:txBody>
                  <a:tcPr marL="7192" marR="7192" marT="7192"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curation</a:t>
                      </a:r>
                    </a:p>
                  </a:txBody>
                  <a:tcPr marL="7192" marR="7192" marT="7192" marB="0" anchor="b"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L="7192" marR="7192" marT="7192" marB="0" anchor="b"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per compilation</a:t>
                      </a:r>
                    </a:p>
                  </a:txBody>
                  <a:tcPr marL="7192" marR="7192" marT="7192" marB="0"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charges</a:t>
                      </a:r>
                    </a:p>
                  </a:txBody>
                  <a:tcPr marL="7192" marR="7192" marT="7192" marB="0" anchor="b" horzOverflow="overflow">
                    <a:lnL>
                      <a:noFill/>
                    </a:lnL>
                    <a:lnR>
                      <a:noFill/>
                    </a:lnR>
                    <a:lnT>
                      <a:noFill/>
                    </a:lnT>
                    <a:lnB>
                      <a:noFill/>
                    </a:lnB>
                    <a:lnTlToBr>
                      <a:noFill/>
                    </a:lnTlToBr>
                    <a:lnBlToTr>
                      <a:noFill/>
                    </a:lnBlToTr>
                    <a:noFill/>
                  </a:tcPr>
                </a:tc>
              </a:tr>
              <a:tr h="298186">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B.6</a:t>
                      </a:r>
                    </a:p>
                  </a:txBody>
                  <a:tcPr marL="7192" marR="7192" marT="7192" marB="0" anchor="b"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Data Versioning</a:t>
                      </a:r>
                    </a:p>
                  </a:txBody>
                  <a:tcPr marL="7192" marR="7192" marT="7192"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 </a:t>
                      </a:r>
                    </a:p>
                  </a:txBody>
                  <a:tcPr marL="7192" marR="7192" marT="7192"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L="7192" marR="7192" marT="7192" marB="0" anchor="b"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L="7192" marR="7192" marT="7192" marB="0" anchor="b"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endPar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L="7192" marR="7192" marT="7192" marB="0"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L="7192" marR="7192" marT="7192" marB="0" anchor="b" horzOverflow="overflow">
                    <a:lnL>
                      <a:noFill/>
                    </a:lnL>
                    <a:lnR>
                      <a:noFill/>
                    </a:lnR>
                    <a:lnT>
                      <a:noFill/>
                    </a:lnT>
                    <a:lnB>
                      <a:noFill/>
                    </a:lnB>
                    <a:lnTlToBr>
                      <a:noFill/>
                    </a:lnTlToBr>
                    <a:lnBlToTr>
                      <a:noFill/>
                    </a:lnBlToTr>
                    <a:noFill/>
                  </a:tcPr>
                </a:tc>
              </a:tr>
              <a:tr h="580980">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B.7</a:t>
                      </a:r>
                    </a:p>
                  </a:txBody>
                  <a:tcPr marL="7192" marR="7192" marT="7192" marB="0" anchor="b"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Workflow Enactment</a:t>
                      </a:r>
                    </a:p>
                  </a:txBody>
                  <a:tcPr marL="7192" marR="7192" marT="7192"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Provision and maintenance of Data submission and Ticket System (Jira)</a:t>
                      </a:r>
                    </a:p>
                  </a:txBody>
                  <a:tcPr marL="7192" marR="7192" marT="7192"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licences, maintenance</a:t>
                      </a:r>
                    </a:p>
                  </a:txBody>
                  <a:tcPr marL="7192" marR="7192" marT="7192" marB="0" anchor="b"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L="7192" marR="7192" marT="7192" marB="0" anchor="b"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per user</a:t>
                      </a:r>
                    </a:p>
                  </a:txBody>
                  <a:tcPr marL="7192" marR="7192" marT="7192" marB="0"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in kind</a:t>
                      </a:r>
                    </a:p>
                  </a:txBody>
                  <a:tcPr marL="7192" marR="7192" marT="7192" marB="0" anchor="b" horzOverflow="overflow">
                    <a:lnL>
                      <a:noFill/>
                    </a:lnL>
                    <a:lnR>
                      <a:noFill/>
                    </a:lnR>
                    <a:lnT>
                      <a:noFill/>
                    </a:lnT>
                    <a:lnB>
                      <a:noFill/>
                    </a:lnB>
                    <a:lnTlToBr>
                      <a:noFill/>
                    </a:lnTlToBr>
                    <a:lnBlToTr>
                      <a:noFill/>
                    </a:lnBlToTr>
                    <a:noFill/>
                  </a:tcPr>
                </a:tc>
              </a:tr>
              <a:tr h="588675">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B.8</a:t>
                      </a:r>
                    </a:p>
                  </a:txBody>
                  <a:tcPr marL="7192" marR="7192" marT="7192" marB="0" anchor="b"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Data Storage &amp; Preservation</a:t>
                      </a:r>
                    </a:p>
                  </a:txBody>
                  <a:tcPr marL="7192" marR="7192" marT="7192"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Long-term archiving and storage of data according to the ICSU WDS practices incl data authenticity and integrity checks</a:t>
                      </a:r>
                    </a:p>
                  </a:txBody>
                  <a:tcPr marL="7192" marR="7192" marT="7192"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curation</a:t>
                      </a:r>
                    </a:p>
                  </a:txBody>
                  <a:tcPr marL="7192" marR="7192" marT="7192" marB="0" anchor="b"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L="7192" marR="7192" marT="7192" marB="0" anchor="b"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per dataset</a:t>
                      </a:r>
                    </a:p>
                  </a:txBody>
                  <a:tcPr marL="7192" marR="7192" marT="7192" marB="0"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charge</a:t>
                      </a:r>
                    </a:p>
                  </a:txBody>
                  <a:tcPr marL="7192" marR="7192" marT="7192" marB="0" anchor="b" horzOverflow="overflow">
                    <a:lnL>
                      <a:noFill/>
                    </a:lnL>
                    <a:lnR>
                      <a:noFill/>
                    </a:lnR>
                    <a:lnT>
                      <a:noFill/>
                    </a:lnT>
                    <a:lnB>
                      <a:noFill/>
                    </a:lnB>
                    <a:lnTlToBr>
                      <a:noFill/>
                    </a:lnTlToBr>
                    <a:lnBlToTr>
                      <a:noFill/>
                    </a:lnBlToTr>
                    <a:noFill/>
                  </a:tcPr>
                </a:tc>
              </a:tr>
              <a:tr h="394374">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B.8</a:t>
                      </a:r>
                    </a:p>
                  </a:txBody>
                  <a:tcPr marL="7192" marR="7192" marT="7192" marB="0" anchor="b"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 </a:t>
                      </a:r>
                    </a:p>
                  </a:txBody>
                  <a:tcPr marL="7192" marR="7192" marT="7192"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Iterative data reformatting and ingest by data curator</a:t>
                      </a:r>
                    </a:p>
                  </a:txBody>
                  <a:tcPr marL="7192" marR="7192" marT="7192"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curation</a:t>
                      </a:r>
                    </a:p>
                  </a:txBody>
                  <a:tcPr marL="7192" marR="7192" marT="7192" marB="0" anchor="b"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L="7192" marR="7192" marT="7192" marB="0" anchor="b"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per dataset</a:t>
                      </a:r>
                    </a:p>
                  </a:txBody>
                  <a:tcPr marL="7192" marR="7192" marT="7192" marB="0"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charges</a:t>
                      </a:r>
                    </a:p>
                  </a:txBody>
                  <a:tcPr marL="7192" marR="7192" marT="7192" marB="0" anchor="b" horzOverflow="overflow">
                    <a:lnL>
                      <a:noFill/>
                    </a:lnL>
                    <a:lnR>
                      <a:noFill/>
                    </a:lnR>
                    <a:lnT>
                      <a:noFill/>
                    </a:lnT>
                    <a:lnB>
                      <a:noFill/>
                    </a:lnB>
                    <a:lnTlToBr>
                      <a:noFill/>
                    </a:lnTlToBr>
                    <a:lnBlToTr>
                      <a:noFill/>
                    </a:lnBlToTr>
                    <a:noFill/>
                  </a:tcPr>
                </a:tc>
              </a:tr>
              <a:tr h="394374">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B.8</a:t>
                      </a:r>
                    </a:p>
                  </a:txBody>
                  <a:tcPr marL="7192" marR="7192" marT="7192" marB="0" anchor="b" horzOverflow="overflow">
                    <a:lnL>
                      <a:noFill/>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1" i="0" u="none" strike="noStrike" cap="none" normalizeH="0" baseline="0" smtClean="0">
                          <a:ln>
                            <a:noFill/>
                          </a:ln>
                          <a:solidFill>
                            <a:srgbClr val="000000"/>
                          </a:solidFill>
                          <a:effectLst/>
                          <a:latin typeface="Arial" panose="020B0604020202020204" pitchFamily="34" charset="0"/>
                          <a:cs typeface="Arial" panose="020B0604020202020204" pitchFamily="34" charset="0"/>
                        </a:rPr>
                        <a:t> </a:t>
                      </a:r>
                    </a:p>
                  </a:txBody>
                  <a:tcPr marL="7192" marR="7192" marT="7192"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Long-term provision and maintenance of 4D Metadata catalogue</a:t>
                      </a:r>
                    </a:p>
                  </a:txBody>
                  <a:tcPr marL="7192" marR="7192" marT="7192" marB="0" anchor="b" horzOverflow="overflow">
                    <a:lnL w="635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licences, maintenance</a:t>
                      </a:r>
                    </a:p>
                  </a:txBody>
                  <a:tcPr marL="7192" marR="7192" marT="7192" marB="0" anchor="b"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L="7192" marR="7192" marT="7192" marB="0" anchor="b"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t" latinLnBrk="0" hangingPunct="1">
                        <a:lnSpc>
                          <a:spcPct val="100000"/>
                        </a:lnSpc>
                        <a:spcBef>
                          <a:spcPct val="0"/>
                        </a:spcBef>
                        <a:spcAft>
                          <a:spcPct val="0"/>
                        </a:spcAft>
                        <a:buClrTx/>
                        <a:buSzTx/>
                        <a:buFontTx/>
                        <a:buNone/>
                        <a:tabLst/>
                      </a:pPr>
                      <a:r>
                        <a:rPr kumimoji="0" lang="de-DE" altLang="en-US" sz="1200" b="0" i="0" u="none" strike="noStrike" cap="none" normalizeH="0" baseline="0" smtClean="0">
                          <a:ln>
                            <a:noFill/>
                          </a:ln>
                          <a:solidFill>
                            <a:srgbClr val="000000"/>
                          </a:solidFill>
                          <a:effectLst/>
                          <a:latin typeface="Arial" panose="020B0604020202020204" pitchFamily="34" charset="0"/>
                          <a:cs typeface="Arial" panose="020B0604020202020204" pitchFamily="34" charset="0"/>
                        </a:rPr>
                        <a:t>basis</a:t>
                      </a:r>
                    </a:p>
                  </a:txBody>
                  <a:tcPr marL="7192" marR="7192" marT="7192" marB="0" horzOverflow="overflow">
                    <a:lnL>
                      <a:noFill/>
                    </a:lnL>
                    <a:lnR>
                      <a:noFill/>
                    </a:lnR>
                    <a:lnT>
                      <a:noFill/>
                    </a:lnT>
                    <a:lnB>
                      <a:noFill/>
                    </a:lnB>
                    <a:lnTlToBr>
                      <a:noFill/>
                    </a:lnTlToBr>
                    <a:lnBlToTr>
                      <a:noFill/>
                    </a:lnBlToTr>
                    <a:no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 latinLnBrk="0" hangingPunct="1">
                        <a:lnSpc>
                          <a:spcPct val="100000"/>
                        </a:lnSpc>
                        <a:spcBef>
                          <a:spcPct val="0"/>
                        </a:spcBef>
                        <a:spcAft>
                          <a:spcPct val="0"/>
                        </a:spcAft>
                        <a:buClrTx/>
                        <a:buSzTx/>
                        <a:buFontTx/>
                        <a:buNone/>
                        <a:tabLst/>
                      </a:pPr>
                      <a:r>
                        <a:rPr kumimoji="0" lang="de-DE" altLang="en-US" sz="12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in kind</a:t>
                      </a:r>
                    </a:p>
                  </a:txBody>
                  <a:tcPr marL="7192" marR="7192" marT="7192" marB="0" anchor="b" horzOverflow="overflow">
                    <a:lnL>
                      <a:noFill/>
                    </a:lnL>
                    <a:lnR>
                      <a:noFill/>
                    </a:lnR>
                    <a:lnT>
                      <a:noFill/>
                    </a:lnT>
                    <a:lnB>
                      <a:noFill/>
                    </a:lnB>
                    <a:lnTlToBr>
                      <a:noFill/>
                    </a:lnTlToBr>
                    <a:lnBlToTr>
                      <a:noFill/>
                    </a:lnBlToTr>
                    <a:noFill/>
                  </a:tcPr>
                </a:tc>
              </a:tr>
            </a:tbl>
          </a:graphicData>
        </a:graphic>
      </p:graphicFrame>
      <p:sp>
        <p:nvSpPr>
          <p:cNvPr id="45059" name="Rectangle 6"/>
          <p:cNvSpPr>
            <a:spLocks noChangeArrowheads="1"/>
          </p:cNvSpPr>
          <p:nvPr/>
        </p:nvSpPr>
        <p:spPr bwMode="auto">
          <a:xfrm rot="-5400000">
            <a:off x="8049419" y="858043"/>
            <a:ext cx="2016126"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SzPct val="75000"/>
              <a:buBlip>
                <a:blip r:embed="rId3"/>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4"/>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5"/>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6"/>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3"/>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9pPr>
          </a:lstStyle>
          <a:p>
            <a:pPr eaLnBrk="1" hangingPunct="1">
              <a:spcBef>
                <a:spcPct val="0"/>
              </a:spcBef>
              <a:buSzTx/>
              <a:buFontTx/>
              <a:buNone/>
            </a:pPr>
            <a:r>
              <a:rPr lang="en-US" altLang="en-US" sz="1000" b="0">
                <a:solidFill>
                  <a:schemeClr val="bg1"/>
                </a:solidFill>
                <a:latin typeface="Arial" panose="020B0604020202020204" pitchFamily="34" charset="0"/>
              </a:rPr>
              <a:t>©http://libraryjumpers.webs.com/</a:t>
            </a:r>
          </a:p>
        </p:txBody>
      </p:sp>
      <p:pic>
        <p:nvPicPr>
          <p:cNvPr id="45060"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90488"/>
            <a:ext cx="979488"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506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6200" y="0"/>
            <a:ext cx="1412875" cy="709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849019"/>
      </p:ext>
    </p:extLst>
  </p:cSld>
  <p:clrMapOvr>
    <a:masterClrMapping/>
  </p:clrMapOvr>
  <p:transition>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sz="2800" dirty="0" smtClean="0">
                <a:solidFill>
                  <a:srgbClr val="77933C"/>
                </a:solidFill>
              </a:rPr>
              <a:t>Benefits of Using the RM </a:t>
            </a:r>
            <a:r>
              <a:rPr lang="en-GB" altLang="en-US" sz="2000" dirty="0" smtClean="0">
                <a:solidFill>
                  <a:srgbClr val="77933C"/>
                </a:solidFill>
              </a:rPr>
              <a:t>(</a:t>
            </a:r>
            <a:r>
              <a:rPr lang="en-GB" altLang="en-US" sz="2000" dirty="0" smtClean="0">
                <a:solidFill>
                  <a:srgbClr val="77933C"/>
                </a:solidFill>
              </a:rPr>
              <a:t>Immediate </a:t>
            </a:r>
            <a:r>
              <a:rPr lang="en-GB" altLang="en-US" sz="2000" dirty="0" smtClean="0">
                <a:solidFill>
                  <a:srgbClr val="77933C"/>
                </a:solidFill>
              </a:rPr>
              <a:t>1-5 years)</a:t>
            </a:r>
            <a:endParaRPr lang="en-GB" altLang="en-US" dirty="0" smtClean="0">
              <a:solidFill>
                <a:srgbClr val="77933C"/>
              </a:solidFill>
            </a:endParaRPr>
          </a:p>
        </p:txBody>
      </p:sp>
      <p:sp>
        <p:nvSpPr>
          <p:cNvPr id="3" name="Content Placeholder 2"/>
          <p:cNvSpPr>
            <a:spLocks noGrp="1"/>
          </p:cNvSpPr>
          <p:nvPr>
            <p:ph idx="1"/>
          </p:nvPr>
        </p:nvSpPr>
        <p:spPr>
          <a:xfrm>
            <a:off x="107950" y="1125538"/>
            <a:ext cx="9144000" cy="5472112"/>
          </a:xfrm>
        </p:spPr>
        <p:txBody>
          <a:bodyPr/>
          <a:lstStyle/>
          <a:p>
            <a:pPr>
              <a:lnSpc>
                <a:spcPct val="150000"/>
              </a:lnSpc>
              <a:spcBef>
                <a:spcPts val="0"/>
              </a:spcBef>
            </a:pPr>
            <a:r>
              <a:rPr lang="en-US" altLang="en-US" dirty="0" smtClean="0">
                <a:solidFill>
                  <a:srgbClr val="4F6228"/>
                </a:solidFill>
              </a:rPr>
              <a:t>Professional framework </a:t>
            </a:r>
            <a:r>
              <a:rPr lang="en-US" altLang="en-US" b="0" dirty="0" smtClean="0">
                <a:solidFill>
                  <a:srgbClr val="4F6228"/>
                </a:solidFill>
              </a:rPr>
              <a:t>for clearly defining </a:t>
            </a:r>
            <a:r>
              <a:rPr lang="en-US" altLang="en-US" b="0" dirty="0" smtClean="0">
                <a:solidFill>
                  <a:srgbClr val="4F6228"/>
                </a:solidFill>
              </a:rPr>
              <a:t>roles and processes in RI operations </a:t>
            </a:r>
          </a:p>
          <a:p>
            <a:pPr>
              <a:lnSpc>
                <a:spcPct val="150000"/>
              </a:lnSpc>
              <a:spcBef>
                <a:spcPts val="0"/>
              </a:spcBef>
            </a:pPr>
            <a:r>
              <a:rPr lang="en-US" altLang="en-US" b="0" dirty="0" smtClean="0">
                <a:solidFill>
                  <a:srgbClr val="4F6228"/>
                </a:solidFill>
              </a:rPr>
              <a:t>Makes it far </a:t>
            </a:r>
            <a:r>
              <a:rPr lang="en-US" altLang="en-US" dirty="0" smtClean="0">
                <a:solidFill>
                  <a:srgbClr val="4F6228"/>
                </a:solidFill>
              </a:rPr>
              <a:t>easier to design RI </a:t>
            </a:r>
            <a:r>
              <a:rPr lang="en-US" altLang="en-US" b="0" dirty="0" smtClean="0">
                <a:solidFill>
                  <a:srgbClr val="4F6228"/>
                </a:solidFill>
              </a:rPr>
              <a:t>in the </a:t>
            </a:r>
            <a:r>
              <a:rPr lang="en-US" altLang="en-US" b="0" dirty="0" smtClean="0">
                <a:solidFill>
                  <a:srgbClr val="4F6228"/>
                </a:solidFill>
              </a:rPr>
              <a:t>Construction Phase </a:t>
            </a:r>
            <a:endParaRPr lang="en-US" altLang="en-US" b="0" dirty="0" smtClean="0">
              <a:solidFill>
                <a:srgbClr val="4F6228"/>
              </a:solidFill>
            </a:endParaRPr>
          </a:p>
          <a:p>
            <a:pPr>
              <a:lnSpc>
                <a:spcPct val="150000"/>
              </a:lnSpc>
              <a:spcBef>
                <a:spcPts val="0"/>
              </a:spcBef>
            </a:pPr>
            <a:r>
              <a:rPr lang="en-US" altLang="en-US" b="0" dirty="0" smtClean="0">
                <a:solidFill>
                  <a:srgbClr val="4F6228"/>
                </a:solidFill>
              </a:rPr>
              <a:t>Helps to </a:t>
            </a:r>
            <a:r>
              <a:rPr lang="en-US" altLang="en-US" dirty="0" smtClean="0">
                <a:solidFill>
                  <a:srgbClr val="4F6228"/>
                </a:solidFill>
              </a:rPr>
              <a:t>evaluate current RIs for division of tasks</a:t>
            </a:r>
          </a:p>
          <a:p>
            <a:pPr>
              <a:lnSpc>
                <a:spcPct val="150000"/>
              </a:lnSpc>
              <a:spcBef>
                <a:spcPts val="0"/>
              </a:spcBef>
            </a:pPr>
            <a:r>
              <a:rPr lang="en-US" altLang="en-US" b="0" dirty="0" smtClean="0">
                <a:solidFill>
                  <a:srgbClr val="4F6228"/>
                </a:solidFill>
              </a:rPr>
              <a:t>Helps to </a:t>
            </a:r>
            <a:r>
              <a:rPr lang="en-US" altLang="en-US" dirty="0" smtClean="0">
                <a:solidFill>
                  <a:srgbClr val="4F6228"/>
                </a:solidFill>
              </a:rPr>
              <a:t>find missing or duplicated actions </a:t>
            </a:r>
          </a:p>
          <a:p>
            <a:pPr>
              <a:lnSpc>
                <a:spcPct val="150000"/>
              </a:lnSpc>
              <a:spcBef>
                <a:spcPts val="0"/>
              </a:spcBef>
            </a:pPr>
            <a:r>
              <a:rPr lang="en-US" altLang="en-US" dirty="0" smtClean="0">
                <a:solidFill>
                  <a:srgbClr val="4F6228"/>
                </a:solidFill>
              </a:rPr>
              <a:t>Easier definition of requirements </a:t>
            </a:r>
            <a:r>
              <a:rPr lang="en-US" altLang="en-US" b="0" dirty="0" smtClean="0">
                <a:solidFill>
                  <a:srgbClr val="4F6228"/>
                </a:solidFill>
              </a:rPr>
              <a:t>of IT components </a:t>
            </a:r>
          </a:p>
          <a:p>
            <a:pPr>
              <a:lnSpc>
                <a:spcPct val="150000"/>
              </a:lnSpc>
              <a:spcBef>
                <a:spcPts val="0"/>
              </a:spcBef>
            </a:pPr>
            <a:r>
              <a:rPr lang="en-US" altLang="en-US" dirty="0" smtClean="0">
                <a:solidFill>
                  <a:srgbClr val="4F6228"/>
                </a:solidFill>
              </a:rPr>
              <a:t>Enabling </a:t>
            </a:r>
            <a:r>
              <a:rPr lang="en-US" altLang="en-US" dirty="0" smtClean="0">
                <a:solidFill>
                  <a:srgbClr val="4F6228"/>
                </a:solidFill>
              </a:rPr>
              <a:t>a more </a:t>
            </a:r>
            <a:r>
              <a:rPr lang="en-US" altLang="en-US" dirty="0" smtClean="0">
                <a:solidFill>
                  <a:srgbClr val="4F6228"/>
                </a:solidFill>
              </a:rPr>
              <a:t>modular approach </a:t>
            </a:r>
            <a:r>
              <a:rPr lang="en-US" altLang="en-US" b="0" dirty="0" smtClean="0">
                <a:solidFill>
                  <a:srgbClr val="4F6228"/>
                </a:solidFill>
              </a:rPr>
              <a:t>for the RI IT solutions</a:t>
            </a:r>
          </a:p>
          <a:p>
            <a:pPr>
              <a:spcBef>
                <a:spcPts val="0"/>
              </a:spcBef>
            </a:pPr>
            <a:r>
              <a:rPr lang="en-US" altLang="en-US" dirty="0" smtClean="0">
                <a:solidFill>
                  <a:srgbClr val="4F6228"/>
                </a:solidFill>
              </a:rPr>
              <a:t>Makes easier </a:t>
            </a:r>
            <a:r>
              <a:rPr lang="en-US" altLang="en-US" dirty="0" smtClean="0">
                <a:solidFill>
                  <a:srgbClr val="4F6228"/>
                </a:solidFill>
              </a:rPr>
              <a:t>to use external suppliers </a:t>
            </a:r>
            <a:r>
              <a:rPr lang="en-US" altLang="en-US" b="0" dirty="0" smtClean="0">
                <a:solidFill>
                  <a:srgbClr val="4F6228"/>
                </a:solidFill>
              </a:rPr>
              <a:t>(e.g. international IT co-operation projects) for the component </a:t>
            </a:r>
            <a:r>
              <a:rPr lang="en-US" altLang="en-US" b="0" dirty="0" smtClean="0">
                <a:solidFill>
                  <a:srgbClr val="4F6228"/>
                </a:solidFill>
              </a:rPr>
              <a:t>development</a:t>
            </a:r>
            <a:endParaRPr lang="en-GB" altLang="en-US" b="0" dirty="0" smtClean="0">
              <a:solidFill>
                <a:srgbClr val="4F6228"/>
              </a:solidFill>
            </a:endParaRPr>
          </a:p>
          <a:p>
            <a:pPr lvl="1">
              <a:spcBef>
                <a:spcPts val="0"/>
              </a:spcBef>
            </a:pPr>
            <a:endParaRPr lang="en-GB" altLang="en-US" dirty="0" smtClean="0">
              <a:solidFill>
                <a:srgbClr val="4F6228"/>
              </a:solidFill>
            </a:endParaRPr>
          </a:p>
        </p:txBody>
      </p:sp>
      <p:sp>
        <p:nvSpPr>
          <p:cNvPr id="52228"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3"/>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4"/>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5"/>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6"/>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3"/>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9pPr>
          </a:lstStyle>
          <a:p>
            <a:pPr eaLnBrk="1" hangingPunct="1">
              <a:spcBef>
                <a:spcPct val="0"/>
              </a:spcBef>
              <a:buSzTx/>
              <a:buFontTx/>
              <a:buNone/>
            </a:pPr>
            <a:r>
              <a:rPr lang="fr-FR" altLang="en-US" sz="1200" b="0">
                <a:solidFill>
                  <a:srgbClr val="595959"/>
                </a:solidFill>
              </a:rPr>
              <a:t>18/03/2014</a:t>
            </a:r>
          </a:p>
        </p:txBody>
      </p:sp>
      <p:sp>
        <p:nvSpPr>
          <p:cNvPr id="52229"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3"/>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4"/>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5"/>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6"/>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3"/>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9pPr>
          </a:lstStyle>
          <a:p>
            <a:pPr eaLnBrk="1" hangingPunct="1">
              <a:spcBef>
                <a:spcPct val="0"/>
              </a:spcBef>
              <a:buSzTx/>
              <a:buFontTx/>
              <a:buNone/>
            </a:pPr>
            <a:endParaRPr lang="en-US" altLang="en-US" sz="1200" b="0">
              <a:solidFill>
                <a:srgbClr val="595959"/>
              </a:solidFill>
            </a:endParaRPr>
          </a:p>
        </p:txBody>
      </p:sp>
      <p:sp>
        <p:nvSpPr>
          <p:cNvPr id="5223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3"/>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4"/>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5"/>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6"/>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3"/>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9pPr>
          </a:lstStyle>
          <a:p>
            <a:pPr eaLnBrk="1" hangingPunct="1">
              <a:spcBef>
                <a:spcPct val="0"/>
              </a:spcBef>
              <a:buSzTx/>
              <a:buFontTx/>
              <a:buNone/>
            </a:pPr>
            <a:fld id="{DEE0D0D8-A4AE-4FAB-AA2D-42E6E0AF3557}" type="slidenum">
              <a:rPr lang="fr-FR" altLang="en-US" sz="1200" b="0">
                <a:solidFill>
                  <a:srgbClr val="595959"/>
                </a:solidFill>
              </a:rPr>
              <a:pPr eaLnBrk="1" hangingPunct="1">
                <a:spcBef>
                  <a:spcPct val="0"/>
                </a:spcBef>
                <a:buSzTx/>
                <a:buFontTx/>
                <a:buNone/>
              </a:pPr>
              <a:t>26</a:t>
            </a:fld>
            <a:endParaRPr lang="fr-FR" altLang="en-US" sz="1200" b="0">
              <a:solidFill>
                <a:srgbClr val="595959"/>
              </a:solidFill>
            </a:endParaRPr>
          </a:p>
        </p:txBody>
      </p:sp>
    </p:spTree>
    <p:extLst>
      <p:ext uri="{BB962C8B-B14F-4D97-AF65-F5344CB8AC3E}">
        <p14:creationId xmlns:p14="http://schemas.microsoft.com/office/powerpoint/2010/main" val="2209702682"/>
      </p:ext>
    </p:extLst>
  </p:cSld>
  <p:clrMapOvr>
    <a:masterClrMapping/>
  </p:clrMapOvr>
  <mc:AlternateContent xmlns:mc="http://schemas.openxmlformats.org/markup-compatibility/2006">
    <mc:Choice xmlns:p14="http://schemas.microsoft.com/office/powerpoint/2010/main" Requires="p14">
      <p:transition spd="slow" p14:dur="1500">
        <p:checker/>
      </p:transition>
    </mc:Choice>
    <mc:Fallback>
      <p:transition spd="slow">
        <p:checker/>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101600"/>
            <a:ext cx="7488237" cy="927100"/>
          </a:xfrm>
        </p:spPr>
        <p:txBody>
          <a:bodyPr/>
          <a:lstStyle/>
          <a:p>
            <a:r>
              <a:rPr lang="en-GB" altLang="en-US" sz="2800" smtClean="0">
                <a:solidFill>
                  <a:srgbClr val="77933C"/>
                </a:solidFill>
              </a:rPr>
              <a:t>Benefits of Using the RM </a:t>
            </a:r>
            <a:r>
              <a:rPr lang="en-GB" altLang="en-US" sz="2000" smtClean="0">
                <a:solidFill>
                  <a:srgbClr val="77933C"/>
                </a:solidFill>
              </a:rPr>
              <a:t>(Intermediate 5-10 years)</a:t>
            </a:r>
            <a:endParaRPr lang="en-GB" altLang="en-US" sz="2800" smtClean="0">
              <a:solidFill>
                <a:srgbClr val="77933C"/>
              </a:solidFill>
            </a:endParaRPr>
          </a:p>
        </p:txBody>
      </p:sp>
      <p:sp>
        <p:nvSpPr>
          <p:cNvPr id="3" name="Content Placeholder 2"/>
          <p:cNvSpPr>
            <a:spLocks noGrp="1"/>
          </p:cNvSpPr>
          <p:nvPr>
            <p:ph idx="1"/>
          </p:nvPr>
        </p:nvSpPr>
        <p:spPr/>
        <p:txBody>
          <a:bodyPr/>
          <a:lstStyle/>
          <a:p>
            <a:r>
              <a:rPr lang="en-US" altLang="en-US" dirty="0" smtClean="0">
                <a:solidFill>
                  <a:srgbClr val="4F6228"/>
                </a:solidFill>
              </a:rPr>
              <a:t>A common language ensures common understanding</a:t>
            </a:r>
          </a:p>
          <a:p>
            <a:r>
              <a:rPr lang="en-US" altLang="en-US" dirty="0" smtClean="0">
                <a:solidFill>
                  <a:srgbClr val="4F6228"/>
                </a:solidFill>
              </a:rPr>
              <a:t>Avoiding duplications </a:t>
            </a:r>
          </a:p>
          <a:p>
            <a:r>
              <a:rPr lang="en-US" altLang="en-US" dirty="0" smtClean="0">
                <a:solidFill>
                  <a:srgbClr val="4F6228"/>
                </a:solidFill>
              </a:rPr>
              <a:t>Enabling re-use of components, solutions &amp; policies</a:t>
            </a:r>
          </a:p>
          <a:p>
            <a:r>
              <a:rPr lang="en-US" altLang="en-US" dirty="0" smtClean="0">
                <a:solidFill>
                  <a:srgbClr val="4F6228"/>
                </a:solidFill>
              </a:rPr>
              <a:t>The use of planned standard modular approach enables scalable design solutions</a:t>
            </a:r>
          </a:p>
          <a:p>
            <a:r>
              <a:rPr lang="en-US" altLang="en-US" dirty="0" smtClean="0">
                <a:solidFill>
                  <a:srgbClr val="4F6228"/>
                </a:solidFill>
              </a:rPr>
              <a:t>Better risk management of RI development, </a:t>
            </a:r>
            <a:r>
              <a:rPr lang="en-US" altLang="en-US" b="0" dirty="0" smtClean="0">
                <a:solidFill>
                  <a:srgbClr val="4F6228"/>
                </a:solidFill>
              </a:rPr>
              <a:t>due </a:t>
            </a:r>
            <a:r>
              <a:rPr lang="en-US" altLang="en-US" b="0" dirty="0" smtClean="0">
                <a:solidFill>
                  <a:srgbClr val="4F6228"/>
                </a:solidFill>
              </a:rPr>
              <a:t>to possibility </a:t>
            </a:r>
            <a:r>
              <a:rPr lang="en-US" altLang="en-US" b="0" dirty="0" smtClean="0">
                <a:solidFill>
                  <a:srgbClr val="4F6228"/>
                </a:solidFill>
              </a:rPr>
              <a:t>of changing individual modules and operations of the RIs, without needing to completely redesign the systems due </a:t>
            </a:r>
            <a:r>
              <a:rPr lang="en-US" altLang="en-US" b="0" dirty="0" smtClean="0">
                <a:solidFill>
                  <a:srgbClr val="4F6228"/>
                </a:solidFill>
              </a:rPr>
              <a:t>to some </a:t>
            </a:r>
            <a:r>
              <a:rPr lang="en-US" altLang="en-US" b="0" dirty="0" smtClean="0">
                <a:solidFill>
                  <a:srgbClr val="4F6228"/>
                </a:solidFill>
              </a:rPr>
              <a:t>ad-hoc </a:t>
            </a:r>
            <a:r>
              <a:rPr lang="en-US" altLang="en-US" b="0" dirty="0" smtClean="0">
                <a:solidFill>
                  <a:srgbClr val="4F6228"/>
                </a:solidFill>
              </a:rPr>
              <a:t>solutions</a:t>
            </a:r>
            <a:endParaRPr lang="en-US" altLang="en-US" b="0" dirty="0" smtClean="0">
              <a:solidFill>
                <a:srgbClr val="4F6228"/>
              </a:solidFill>
            </a:endParaRPr>
          </a:p>
          <a:p>
            <a:r>
              <a:rPr lang="en-US" altLang="en-US" dirty="0" smtClean="0">
                <a:solidFill>
                  <a:srgbClr val="4F6228"/>
                </a:solidFill>
              </a:rPr>
              <a:t>Improving the trustworthiness of the RI products </a:t>
            </a:r>
            <a:r>
              <a:rPr lang="en-US" altLang="en-US" b="0" dirty="0" smtClean="0">
                <a:solidFill>
                  <a:srgbClr val="4F6228"/>
                </a:solidFill>
              </a:rPr>
              <a:t>due </a:t>
            </a:r>
            <a:r>
              <a:rPr lang="en-US" altLang="en-US" b="0" dirty="0" smtClean="0">
                <a:solidFill>
                  <a:srgbClr val="4F6228"/>
                </a:solidFill>
              </a:rPr>
              <a:t>to clearly </a:t>
            </a:r>
            <a:r>
              <a:rPr lang="en-US" altLang="en-US" b="0" dirty="0" smtClean="0">
                <a:solidFill>
                  <a:srgbClr val="4F6228"/>
                </a:solidFill>
              </a:rPr>
              <a:t>defined and standardized ways to present workflows</a:t>
            </a:r>
          </a:p>
          <a:p>
            <a:endParaRPr lang="en-US" altLang="en-US" dirty="0" smtClean="0">
              <a:solidFill>
                <a:srgbClr val="4F6228"/>
              </a:solidFill>
            </a:endParaRPr>
          </a:p>
          <a:p>
            <a:endParaRPr lang="en-GB" altLang="en-US" b="0" dirty="0" smtClean="0">
              <a:solidFill>
                <a:srgbClr val="4F6228"/>
              </a:solidFill>
            </a:endParaRPr>
          </a:p>
        </p:txBody>
      </p:sp>
      <p:sp>
        <p:nvSpPr>
          <p:cNvPr id="53252"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r>
              <a:rPr lang="fr-FR" altLang="en-US" sz="1200" b="0">
                <a:solidFill>
                  <a:srgbClr val="595959"/>
                </a:solidFill>
              </a:rPr>
              <a:t>18/03/2014</a:t>
            </a:r>
          </a:p>
        </p:txBody>
      </p:sp>
      <p:sp>
        <p:nvSpPr>
          <p:cNvPr id="5325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endParaRPr lang="en-US" altLang="en-US" sz="1200" b="0">
              <a:solidFill>
                <a:srgbClr val="595959"/>
              </a:solidFill>
            </a:endParaRPr>
          </a:p>
        </p:txBody>
      </p:sp>
      <p:sp>
        <p:nvSpPr>
          <p:cNvPr id="5325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fld id="{9CA0CF5A-60FE-42FE-A7A7-FBFA9CB1FAB7}" type="slidenum">
              <a:rPr lang="fr-FR" altLang="en-US" sz="1200" b="0">
                <a:solidFill>
                  <a:srgbClr val="595959"/>
                </a:solidFill>
              </a:rPr>
              <a:pPr eaLnBrk="1" hangingPunct="1">
                <a:spcBef>
                  <a:spcPct val="0"/>
                </a:spcBef>
                <a:buSzTx/>
                <a:buFontTx/>
                <a:buNone/>
              </a:pPr>
              <a:t>27</a:t>
            </a:fld>
            <a:endParaRPr lang="fr-FR" altLang="en-US" sz="1200" b="0">
              <a:solidFill>
                <a:srgbClr val="595959"/>
              </a:solidFill>
            </a:endParaRPr>
          </a:p>
        </p:txBody>
      </p:sp>
    </p:spTree>
    <p:extLst>
      <p:ext uri="{BB962C8B-B14F-4D97-AF65-F5344CB8AC3E}">
        <p14:creationId xmlns:p14="http://schemas.microsoft.com/office/powerpoint/2010/main" val="2447098315"/>
      </p:ext>
    </p:extLst>
  </p:cSld>
  <p:clrMapOvr>
    <a:masterClrMapping/>
  </p:clrMapOvr>
  <p:transition>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101600"/>
            <a:ext cx="7380287" cy="927100"/>
          </a:xfrm>
        </p:spPr>
        <p:txBody>
          <a:bodyPr/>
          <a:lstStyle/>
          <a:p>
            <a:pPr>
              <a:defRPr/>
            </a:pPr>
            <a:r>
              <a:rPr lang="en-GB" sz="2800" dirty="0">
                <a:solidFill>
                  <a:schemeClr val="accent3">
                    <a:lumMod val="75000"/>
                  </a:schemeClr>
                </a:solidFill>
              </a:rPr>
              <a:t>Benefits of Using the </a:t>
            </a:r>
            <a:r>
              <a:rPr lang="en-GB" sz="2800" dirty="0" smtClean="0">
                <a:solidFill>
                  <a:schemeClr val="accent3">
                    <a:lumMod val="75000"/>
                  </a:schemeClr>
                </a:solidFill>
              </a:rPr>
              <a:t>RM </a:t>
            </a:r>
            <a:r>
              <a:rPr lang="en-GB" sz="2000" dirty="0" smtClean="0">
                <a:solidFill>
                  <a:schemeClr val="accent3">
                    <a:lumMod val="75000"/>
                  </a:schemeClr>
                </a:solidFill>
              </a:rPr>
              <a:t>(Long-term 10-20 </a:t>
            </a:r>
            <a:r>
              <a:rPr lang="en-GB" sz="2000" dirty="0">
                <a:solidFill>
                  <a:schemeClr val="accent3">
                    <a:lumMod val="75000"/>
                  </a:schemeClr>
                </a:solidFill>
              </a:rPr>
              <a:t>years)</a:t>
            </a:r>
          </a:p>
        </p:txBody>
      </p:sp>
      <p:sp>
        <p:nvSpPr>
          <p:cNvPr id="3" name="Content Placeholder 2"/>
          <p:cNvSpPr>
            <a:spLocks noGrp="1"/>
          </p:cNvSpPr>
          <p:nvPr>
            <p:ph idx="1"/>
          </p:nvPr>
        </p:nvSpPr>
        <p:spPr/>
        <p:txBody>
          <a:bodyPr/>
          <a:lstStyle/>
          <a:p>
            <a:r>
              <a:rPr lang="en-US" altLang="en-US" dirty="0" smtClean="0">
                <a:solidFill>
                  <a:srgbClr val="4F6228"/>
                </a:solidFill>
              </a:rPr>
              <a:t>Greater level of interoperability </a:t>
            </a:r>
            <a:r>
              <a:rPr lang="en-US" altLang="en-US" b="0" dirty="0" smtClean="0">
                <a:solidFill>
                  <a:srgbClr val="4F6228"/>
                </a:solidFill>
              </a:rPr>
              <a:t>through the use of common standards, </a:t>
            </a:r>
            <a:r>
              <a:rPr lang="en-US" altLang="en-US" b="0" dirty="0" smtClean="0">
                <a:solidFill>
                  <a:srgbClr val="4F6228"/>
                </a:solidFill>
              </a:rPr>
              <a:t>enabling </a:t>
            </a:r>
            <a:r>
              <a:rPr lang="en-US" altLang="en-US" b="0" dirty="0" smtClean="0">
                <a:solidFill>
                  <a:srgbClr val="4F6228"/>
                </a:solidFill>
              </a:rPr>
              <a:t>data usage and communication between the RIs </a:t>
            </a:r>
            <a:r>
              <a:rPr lang="en-US" altLang="en-US" b="0" dirty="0" smtClean="0">
                <a:solidFill>
                  <a:srgbClr val="4F6228"/>
                </a:solidFill>
              </a:rPr>
              <a:t>to become commonplace</a:t>
            </a:r>
            <a:endParaRPr lang="en-US" altLang="en-US" dirty="0" smtClean="0">
              <a:solidFill>
                <a:srgbClr val="4F6228"/>
              </a:solidFill>
            </a:endParaRPr>
          </a:p>
          <a:p>
            <a:pPr>
              <a:buFontTx/>
              <a:buNone/>
            </a:pPr>
            <a:endParaRPr lang="en-GB" altLang="en-US" dirty="0" smtClean="0">
              <a:solidFill>
                <a:srgbClr val="4F6228"/>
              </a:solidFill>
            </a:endParaRPr>
          </a:p>
          <a:p>
            <a:r>
              <a:rPr lang="en-US" altLang="en-US" dirty="0" smtClean="0">
                <a:solidFill>
                  <a:srgbClr val="4F6228"/>
                </a:solidFill>
              </a:rPr>
              <a:t>Support of cross-disciplinary perspectives </a:t>
            </a:r>
            <a:r>
              <a:rPr lang="en-US" altLang="en-US" b="0" dirty="0" smtClean="0">
                <a:solidFill>
                  <a:srgbClr val="4F6228"/>
                </a:solidFill>
              </a:rPr>
              <a:t>and products and enablement of systems science </a:t>
            </a:r>
            <a:r>
              <a:rPr lang="en-US" altLang="en-US" b="0" dirty="0" smtClean="0">
                <a:solidFill>
                  <a:srgbClr val="4F6228"/>
                </a:solidFill>
              </a:rPr>
              <a:t>approach</a:t>
            </a:r>
            <a:endParaRPr lang="en-US" altLang="en-US" dirty="0" smtClean="0">
              <a:solidFill>
                <a:srgbClr val="4F6228"/>
              </a:solidFill>
            </a:endParaRPr>
          </a:p>
          <a:p>
            <a:pPr>
              <a:buFontTx/>
              <a:buNone/>
            </a:pPr>
            <a:endParaRPr lang="en-US" altLang="en-US" dirty="0" smtClean="0">
              <a:solidFill>
                <a:srgbClr val="4F6228"/>
              </a:solidFill>
            </a:endParaRPr>
          </a:p>
          <a:p>
            <a:r>
              <a:rPr lang="en-US" altLang="en-US" dirty="0" smtClean="0">
                <a:solidFill>
                  <a:srgbClr val="4F6228"/>
                </a:solidFill>
              </a:rPr>
              <a:t>Larger potential user base due </a:t>
            </a:r>
            <a:r>
              <a:rPr lang="en-US" altLang="en-US" dirty="0" smtClean="0">
                <a:solidFill>
                  <a:srgbClr val="4F6228"/>
                </a:solidFill>
              </a:rPr>
              <a:t>to easier </a:t>
            </a:r>
            <a:r>
              <a:rPr lang="en-US" altLang="en-US" dirty="0" smtClean="0">
                <a:solidFill>
                  <a:srgbClr val="4F6228"/>
                </a:solidFill>
              </a:rPr>
              <a:t>use of the RI products, which increases the impact and return </a:t>
            </a:r>
            <a:r>
              <a:rPr lang="en-US" altLang="en-US" dirty="0" smtClean="0">
                <a:solidFill>
                  <a:srgbClr val="4F6228"/>
                </a:solidFill>
              </a:rPr>
              <a:t>on investment </a:t>
            </a:r>
            <a:r>
              <a:rPr lang="en-US" altLang="en-US" dirty="0" smtClean="0">
                <a:solidFill>
                  <a:srgbClr val="4F6228"/>
                </a:solidFill>
              </a:rPr>
              <a:t>of </a:t>
            </a:r>
            <a:r>
              <a:rPr lang="en-US" altLang="en-US" dirty="0" smtClean="0">
                <a:solidFill>
                  <a:srgbClr val="4F6228"/>
                </a:solidFill>
              </a:rPr>
              <a:t>RIs</a:t>
            </a:r>
            <a:endParaRPr lang="en-GB" altLang="en-US" dirty="0" smtClean="0">
              <a:solidFill>
                <a:srgbClr val="4F6228"/>
              </a:solidFill>
            </a:endParaRPr>
          </a:p>
          <a:p>
            <a:pPr>
              <a:buFontTx/>
              <a:buNone/>
            </a:pPr>
            <a:endParaRPr lang="en-GB" altLang="en-US" dirty="0" smtClean="0">
              <a:solidFill>
                <a:srgbClr val="4F6228"/>
              </a:solidFill>
            </a:endParaRPr>
          </a:p>
        </p:txBody>
      </p:sp>
      <p:sp>
        <p:nvSpPr>
          <p:cNvPr id="54276"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r>
              <a:rPr lang="fr-FR" altLang="en-US" sz="1200" b="0">
                <a:solidFill>
                  <a:srgbClr val="595959"/>
                </a:solidFill>
              </a:rPr>
              <a:t>18/03/2014</a:t>
            </a:r>
          </a:p>
        </p:txBody>
      </p:sp>
      <p:sp>
        <p:nvSpPr>
          <p:cNvPr id="54277"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endParaRPr lang="en-US" altLang="en-US" sz="1200" b="0">
              <a:solidFill>
                <a:srgbClr val="595959"/>
              </a:solidFill>
            </a:endParaRPr>
          </a:p>
        </p:txBody>
      </p:sp>
      <p:sp>
        <p:nvSpPr>
          <p:cNvPr id="5427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fld id="{7E466D39-72D5-45A6-B079-8C9FAC6FF0FF}" type="slidenum">
              <a:rPr lang="fr-FR" altLang="en-US" sz="1200" b="0">
                <a:solidFill>
                  <a:srgbClr val="595959"/>
                </a:solidFill>
              </a:rPr>
              <a:pPr eaLnBrk="1" hangingPunct="1">
                <a:spcBef>
                  <a:spcPct val="0"/>
                </a:spcBef>
                <a:buSzTx/>
                <a:buFontTx/>
                <a:buNone/>
              </a:pPr>
              <a:t>28</a:t>
            </a:fld>
            <a:endParaRPr lang="fr-FR" altLang="en-US" sz="1200" b="0">
              <a:solidFill>
                <a:srgbClr val="595959"/>
              </a:solidFill>
            </a:endParaRPr>
          </a:p>
        </p:txBody>
      </p:sp>
    </p:spTree>
    <p:extLst>
      <p:ext uri="{BB962C8B-B14F-4D97-AF65-F5344CB8AC3E}">
        <p14:creationId xmlns:p14="http://schemas.microsoft.com/office/powerpoint/2010/main" val="4080711546"/>
      </p:ext>
    </p:extLst>
  </p:cSld>
  <p:clrMapOvr>
    <a:masterClrMapping/>
  </p:clrMapOvr>
  <p:transition>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2389" y="-27384"/>
          <a:ext cx="9144000" cy="6211888"/>
        </p:xfrm>
        <a:graphic>
          <a:graphicData uri="http://schemas.openxmlformats.org/presentationml/2006/ole">
            <mc:AlternateContent xmlns:mc="http://schemas.openxmlformats.org/markup-compatibility/2006">
              <mc:Choice xmlns:v="urn:schemas-microsoft-com:vml" Requires="v">
                <p:oleObj spid="_x0000_s2115" name="Image" r:id="rId4" imgW="9143280" imgH="6211800" progId="Photoshop.Image.12">
                  <p:embed/>
                </p:oleObj>
              </mc:Choice>
              <mc:Fallback>
                <p:oleObj name="Image" r:id="rId4" imgW="9143280" imgH="6211800" progId="Photoshop.Image.12">
                  <p:embed/>
                  <p:pic>
                    <p:nvPicPr>
                      <p:cNvPr id="0" name=""/>
                      <p:cNvPicPr/>
                      <p:nvPr/>
                    </p:nvPicPr>
                    <p:blipFill>
                      <a:blip r:embed="rId5"/>
                      <a:stretch>
                        <a:fillRect/>
                      </a:stretch>
                    </p:blipFill>
                    <p:spPr>
                      <a:xfrm>
                        <a:off x="-2389" y="-27384"/>
                        <a:ext cx="9144000" cy="6211888"/>
                      </a:xfrm>
                      <a:prstGeom prst="rect">
                        <a:avLst/>
                      </a:prstGeom>
                    </p:spPr>
                  </p:pic>
                </p:oleObj>
              </mc:Fallback>
            </mc:AlternateContent>
          </a:graphicData>
        </a:graphic>
      </p:graphicFrame>
      <p:sp>
        <p:nvSpPr>
          <p:cNvPr id="10" name="TextBox 9"/>
          <p:cNvSpPr txBox="1"/>
          <p:nvPr/>
        </p:nvSpPr>
        <p:spPr>
          <a:xfrm>
            <a:off x="1" y="5140349"/>
            <a:ext cx="9144000" cy="1384995"/>
          </a:xfrm>
          <a:prstGeom prst="rect">
            <a:avLst/>
          </a:prstGeom>
          <a:solidFill>
            <a:schemeClr val="bg1"/>
          </a:solidFill>
        </p:spPr>
        <p:txBody>
          <a:bodyPr wrap="square" rtlCol="0">
            <a:spAutoFit/>
          </a:bodyPr>
          <a:lstStyle/>
          <a:p>
            <a:pPr algn="ctr"/>
            <a:r>
              <a:rPr lang="en-GB" sz="2800" dirty="0" smtClean="0"/>
              <a:t>We need the same language to make things fit together</a:t>
            </a:r>
          </a:p>
          <a:p>
            <a:pPr algn="ctr"/>
            <a:endParaRPr lang="en-GB" sz="2800" dirty="0"/>
          </a:p>
          <a:p>
            <a:pPr algn="ctr"/>
            <a:r>
              <a:rPr lang="en-GB" sz="2800" dirty="0" smtClean="0"/>
              <a:t>Thank you – Any questions?</a:t>
            </a:r>
            <a:endParaRPr lang="en-GB" sz="2800" dirty="0"/>
          </a:p>
        </p:txBody>
      </p:sp>
      <p:sp>
        <p:nvSpPr>
          <p:cNvPr id="17" name="TextBox 16"/>
          <p:cNvSpPr txBox="1"/>
          <p:nvPr/>
        </p:nvSpPr>
        <p:spPr>
          <a:xfrm>
            <a:off x="2915816" y="6602869"/>
            <a:ext cx="5616624" cy="276999"/>
          </a:xfrm>
          <a:prstGeom prst="rect">
            <a:avLst/>
          </a:prstGeom>
          <a:noFill/>
        </p:spPr>
        <p:txBody>
          <a:bodyPr wrap="square" rtlCol="0">
            <a:spAutoFit/>
          </a:bodyPr>
          <a:lstStyle/>
          <a:p>
            <a:r>
              <a:rPr lang="en-GB" sz="1200" dirty="0" smtClean="0"/>
              <a:t>Picture is Creative Commons by </a:t>
            </a:r>
            <a:r>
              <a:rPr lang="en-GB" sz="1200" dirty="0" smtClean="0">
                <a:hlinkClick r:id="rId6"/>
              </a:rPr>
              <a:t>www.glynlowe.com</a:t>
            </a:r>
            <a:r>
              <a:rPr lang="en-GB" sz="1200" dirty="0" smtClean="0"/>
              <a:t>, used under CC-BY-SA 2.0</a:t>
            </a:r>
            <a:endParaRPr lang="en-GB" sz="1200" dirty="0"/>
          </a:p>
        </p:txBody>
      </p:sp>
      <p:pic>
        <p:nvPicPr>
          <p:cNvPr id="18" name="Picture 5" descr="Creative Commons Licens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49816" y="6625349"/>
            <a:ext cx="658688" cy="23203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rot="20444100">
            <a:off x="633219" y="3160619"/>
            <a:ext cx="4518396" cy="707886"/>
          </a:xfrm>
          <a:prstGeom prst="rect">
            <a:avLst/>
          </a:prstGeom>
          <a:solidFill>
            <a:schemeClr val="bg1"/>
          </a:solid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en-US" sz="4000" b="1" dirty="0">
                <a:ln w="11430"/>
                <a:solidFill>
                  <a:srgbClr val="00B0F0"/>
                </a:solidFill>
                <a:effectLst>
                  <a:outerShdw blurRad="50800" dist="39000" dir="5460000" algn="tl">
                    <a:srgbClr val="000000">
                      <a:alpha val="38000"/>
                    </a:srgbClr>
                  </a:outerShdw>
                </a:effectLst>
                <a:latin typeface="Arial Rounded MT Bold" pitchFamily="34" charset="0"/>
                <a:cs typeface="Arial" charset="0"/>
              </a:rPr>
              <a:t>http://</a:t>
            </a:r>
            <a:r>
              <a:rPr lang="en-US" sz="4000" dirty="0">
                <a:ln w="11430"/>
                <a:solidFill>
                  <a:srgbClr val="00B0F0"/>
                </a:solidFill>
                <a:effectLst>
                  <a:outerShdw blurRad="50800" dist="39000" dir="5460000" algn="tl">
                    <a:srgbClr val="000000">
                      <a:alpha val="38000"/>
                    </a:srgbClr>
                  </a:outerShdw>
                </a:effectLst>
                <a:latin typeface="Arial Rounded MT Bold" pitchFamily="34" charset="0"/>
                <a:cs typeface="Arial" charset="0"/>
              </a:rPr>
              <a:t>envri.eu/rm</a:t>
            </a:r>
          </a:p>
        </p:txBody>
      </p:sp>
    </p:spTree>
    <p:extLst>
      <p:ext uri="{BB962C8B-B14F-4D97-AF65-F5344CB8AC3E}">
        <p14:creationId xmlns:p14="http://schemas.microsoft.com/office/powerpoint/2010/main" val="1394600052"/>
      </p:ext>
    </p:extLst>
  </p:cSld>
  <p:clrMapOvr>
    <a:masterClrMapping/>
  </p:clrMapOvr>
  <p:transition spd="med">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p:txBody>
          <a:bodyPr/>
          <a:lstStyle/>
          <a:p>
            <a:pPr eaLnBrk="1" hangingPunct="1"/>
            <a:r>
              <a:rPr lang="en-US" altLang="en-US" dirty="0" smtClean="0">
                <a:solidFill>
                  <a:srgbClr val="77933C"/>
                </a:solidFill>
              </a:rPr>
              <a:t>Why we need it?</a:t>
            </a:r>
            <a:endParaRPr lang="fr-FR" altLang="en-US" dirty="0" smtClean="0">
              <a:solidFill>
                <a:srgbClr val="77933C"/>
              </a:solidFill>
            </a:endParaRPr>
          </a:p>
        </p:txBody>
      </p:sp>
      <p:sp>
        <p:nvSpPr>
          <p:cNvPr id="4099" name="Espace réservé du contenu 2"/>
          <p:cNvSpPr>
            <a:spLocks noGrp="1"/>
          </p:cNvSpPr>
          <p:nvPr>
            <p:ph idx="1"/>
          </p:nvPr>
        </p:nvSpPr>
        <p:spPr>
          <a:xfrm>
            <a:off x="107950" y="1268413"/>
            <a:ext cx="9036050" cy="4681537"/>
          </a:xfrm>
        </p:spPr>
        <p:txBody>
          <a:bodyPr/>
          <a:lstStyle/>
          <a:p>
            <a:pPr eaLnBrk="1" hangingPunct="1">
              <a:spcAft>
                <a:spcPts val="1200"/>
              </a:spcAft>
              <a:defRPr/>
            </a:pPr>
            <a:r>
              <a:rPr lang="en-GB" sz="2600" dirty="0" smtClean="0">
                <a:solidFill>
                  <a:schemeClr val="accent3">
                    <a:lumMod val="50000"/>
                  </a:schemeClr>
                </a:solidFill>
              </a:rPr>
              <a:t>To help the community reach a common vision</a:t>
            </a:r>
          </a:p>
          <a:p>
            <a:pPr eaLnBrk="1" hangingPunct="1">
              <a:spcAft>
                <a:spcPts val="1200"/>
              </a:spcAft>
              <a:defRPr/>
            </a:pPr>
            <a:r>
              <a:rPr lang="en-GB" sz="2600" dirty="0" smtClean="0">
                <a:solidFill>
                  <a:schemeClr val="accent3">
                    <a:lumMod val="50000"/>
                  </a:schemeClr>
                </a:solidFill>
              </a:rPr>
              <a:t>To provide a common language for communication</a:t>
            </a:r>
          </a:p>
          <a:p>
            <a:pPr eaLnBrk="1" hangingPunct="1">
              <a:spcAft>
                <a:spcPts val="1200"/>
              </a:spcAft>
              <a:defRPr/>
            </a:pPr>
            <a:r>
              <a:rPr lang="en-GB" sz="2600" dirty="0" smtClean="0">
                <a:solidFill>
                  <a:schemeClr val="accent3">
                    <a:lumMod val="50000"/>
                  </a:schemeClr>
                </a:solidFill>
              </a:rPr>
              <a:t>To provide a uniform framework into which RIs’ components can be placed and compared</a:t>
            </a:r>
          </a:p>
          <a:p>
            <a:pPr eaLnBrk="1" hangingPunct="1">
              <a:spcAft>
                <a:spcPts val="1200"/>
              </a:spcAft>
              <a:defRPr/>
            </a:pPr>
            <a:r>
              <a:rPr lang="en-GB" sz="2600" dirty="0" smtClean="0">
                <a:solidFill>
                  <a:schemeClr val="accent3">
                    <a:lumMod val="50000"/>
                  </a:schemeClr>
                </a:solidFill>
              </a:rPr>
              <a:t>To provide common solutions to common problems</a:t>
            </a:r>
          </a:p>
          <a:p>
            <a:pPr eaLnBrk="1" hangingPunct="1">
              <a:spcAft>
                <a:spcPts val="1200"/>
              </a:spcAft>
              <a:defRPr/>
            </a:pPr>
            <a:r>
              <a:rPr lang="en-GB" sz="2600" dirty="0" smtClean="0">
                <a:solidFill>
                  <a:schemeClr val="accent3">
                    <a:lumMod val="50000"/>
                  </a:schemeClr>
                </a:solidFill>
              </a:rPr>
              <a:t>To secure interoperability</a:t>
            </a:r>
          </a:p>
          <a:p>
            <a:pPr eaLnBrk="1" hangingPunct="1">
              <a:spcAft>
                <a:spcPts val="1200"/>
              </a:spcAft>
              <a:defRPr/>
            </a:pPr>
            <a:r>
              <a:rPr lang="en-GB" sz="2600" dirty="0" smtClean="0">
                <a:solidFill>
                  <a:schemeClr val="accent3">
                    <a:lumMod val="50000"/>
                  </a:schemeClr>
                </a:solidFill>
              </a:rPr>
              <a:t>To enable reuse, share of resource/experiences, avoid duplication efforts</a:t>
            </a:r>
          </a:p>
        </p:txBody>
      </p:sp>
      <p:sp>
        <p:nvSpPr>
          <p:cNvPr id="11268" name="Espace réservé de la date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3"/>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4"/>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5"/>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6"/>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3"/>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9pPr>
          </a:lstStyle>
          <a:p>
            <a:pPr eaLnBrk="1" hangingPunct="1">
              <a:spcBef>
                <a:spcPct val="0"/>
              </a:spcBef>
              <a:buSzTx/>
              <a:buFontTx/>
              <a:buNone/>
            </a:pPr>
            <a:fld id="{4286F766-5E6F-41D4-86DF-BD5B564C8DA8}" type="datetime1">
              <a:rPr lang="fr-FR" altLang="en-US" sz="1200" b="0">
                <a:solidFill>
                  <a:srgbClr val="595959"/>
                </a:solidFill>
              </a:rPr>
              <a:pPr eaLnBrk="1" hangingPunct="1">
                <a:spcBef>
                  <a:spcPct val="0"/>
                </a:spcBef>
                <a:buSzTx/>
                <a:buFontTx/>
                <a:buNone/>
              </a:pPr>
              <a:t>17/05/2014</a:t>
            </a:fld>
            <a:endParaRPr lang="fr-FR" altLang="en-US" sz="1200" b="0">
              <a:solidFill>
                <a:srgbClr val="595959"/>
              </a:solidFill>
            </a:endParaRPr>
          </a:p>
        </p:txBody>
      </p:sp>
      <p:sp>
        <p:nvSpPr>
          <p:cNvPr id="11269" name="Espace réservé du pied de page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3"/>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4"/>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5"/>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6"/>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3"/>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9pPr>
          </a:lstStyle>
          <a:p>
            <a:pPr eaLnBrk="1" hangingPunct="1">
              <a:spcBef>
                <a:spcPct val="0"/>
              </a:spcBef>
              <a:buSzTx/>
              <a:buFontTx/>
              <a:buNone/>
            </a:pPr>
            <a:endParaRPr lang="en-US" altLang="en-US" sz="1200" b="0">
              <a:solidFill>
                <a:srgbClr val="595959"/>
              </a:solidFill>
            </a:endParaRPr>
          </a:p>
        </p:txBody>
      </p:sp>
      <p:sp>
        <p:nvSpPr>
          <p:cNvPr id="11270"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3"/>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4"/>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5"/>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6"/>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3"/>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9pPr>
          </a:lstStyle>
          <a:p>
            <a:pPr eaLnBrk="1" hangingPunct="1">
              <a:spcBef>
                <a:spcPct val="0"/>
              </a:spcBef>
              <a:buSzTx/>
              <a:buFontTx/>
              <a:buNone/>
            </a:pPr>
            <a:fld id="{95B6759B-C125-429E-80B9-6D4FC330DEF2}" type="slidenum">
              <a:rPr lang="fr-FR" altLang="en-US" sz="1200" b="0">
                <a:solidFill>
                  <a:srgbClr val="595959"/>
                </a:solidFill>
              </a:rPr>
              <a:pPr eaLnBrk="1" hangingPunct="1">
                <a:spcBef>
                  <a:spcPct val="0"/>
                </a:spcBef>
                <a:buSzTx/>
                <a:buFontTx/>
                <a:buNone/>
              </a:pPr>
              <a:t>3</a:t>
            </a:fld>
            <a:endParaRPr lang="fr-FR" altLang="en-US" sz="1200" b="0">
              <a:solidFill>
                <a:srgbClr val="595959"/>
              </a:solidFill>
            </a:endParaRPr>
          </a:p>
        </p:txBody>
      </p:sp>
    </p:spTree>
    <p:extLst>
      <p:ext uri="{BB962C8B-B14F-4D97-AF65-F5344CB8AC3E}">
        <p14:creationId xmlns:p14="http://schemas.microsoft.com/office/powerpoint/2010/main" val="3121276228"/>
      </p:ext>
    </p:extLst>
  </p:cSld>
  <p:clrMapOvr>
    <a:masterClrMapping/>
  </p:clrMapOvr>
  <mc:AlternateContent xmlns:mc="http://schemas.openxmlformats.org/markup-compatibility/2006">
    <mc:Choice xmlns:p14="http://schemas.microsoft.com/office/powerpoint/2010/main" Requires="p14">
      <p:transition spd="slow" p14:dur="1500">
        <p:checker/>
      </p:transition>
    </mc:Choice>
    <mc:Fallback>
      <p:transition spd="slow">
        <p:checker/>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title"/>
          </p:nvPr>
        </p:nvSpPr>
        <p:spPr/>
        <p:txBody>
          <a:bodyPr/>
          <a:lstStyle/>
          <a:p>
            <a:pPr eaLnBrk="1" hangingPunct="1"/>
            <a:r>
              <a:rPr lang="en-US" altLang="en-US" dirty="0" smtClean="0">
                <a:solidFill>
                  <a:srgbClr val="77933C"/>
                </a:solidFill>
              </a:rPr>
              <a:t>Why we need it?</a:t>
            </a:r>
            <a:endParaRPr lang="fr-FR" altLang="en-US" dirty="0" smtClean="0">
              <a:solidFill>
                <a:srgbClr val="77933C"/>
              </a:solidFill>
            </a:endParaRPr>
          </a:p>
        </p:txBody>
      </p:sp>
      <p:sp>
        <p:nvSpPr>
          <p:cNvPr id="4099" name="Espace réservé du contenu 2"/>
          <p:cNvSpPr>
            <a:spLocks noGrp="1"/>
          </p:cNvSpPr>
          <p:nvPr>
            <p:ph idx="1"/>
          </p:nvPr>
        </p:nvSpPr>
        <p:spPr>
          <a:xfrm>
            <a:off x="107950" y="1268413"/>
            <a:ext cx="9036050" cy="4681537"/>
          </a:xfrm>
        </p:spPr>
        <p:txBody>
          <a:bodyPr/>
          <a:lstStyle/>
          <a:p>
            <a:pPr eaLnBrk="1" hangingPunct="1">
              <a:spcAft>
                <a:spcPts val="1200"/>
              </a:spcAft>
              <a:defRPr/>
            </a:pPr>
            <a:r>
              <a:rPr lang="en-GB" sz="2600" dirty="0" smtClean="0">
                <a:solidFill>
                  <a:schemeClr val="accent3">
                    <a:lumMod val="50000"/>
                  </a:schemeClr>
                </a:solidFill>
              </a:rPr>
              <a:t>To help the community reach a common vision</a:t>
            </a:r>
          </a:p>
          <a:p>
            <a:pPr eaLnBrk="1" hangingPunct="1">
              <a:spcAft>
                <a:spcPts val="1200"/>
              </a:spcAft>
              <a:defRPr/>
            </a:pPr>
            <a:r>
              <a:rPr lang="en-GB" sz="2600" dirty="0" smtClean="0">
                <a:solidFill>
                  <a:schemeClr val="accent3">
                    <a:lumMod val="50000"/>
                  </a:schemeClr>
                </a:solidFill>
              </a:rPr>
              <a:t>To provide a common language for communication</a:t>
            </a:r>
          </a:p>
          <a:p>
            <a:pPr eaLnBrk="1" hangingPunct="1">
              <a:spcAft>
                <a:spcPts val="1200"/>
              </a:spcAft>
              <a:defRPr/>
            </a:pPr>
            <a:r>
              <a:rPr lang="en-GB" sz="2600" dirty="0" smtClean="0">
                <a:solidFill>
                  <a:schemeClr val="accent3">
                    <a:lumMod val="50000"/>
                  </a:schemeClr>
                </a:solidFill>
              </a:rPr>
              <a:t>To provide a uniform framework into which RIs’ components can be placed and compared</a:t>
            </a:r>
          </a:p>
          <a:p>
            <a:pPr eaLnBrk="1" hangingPunct="1">
              <a:spcAft>
                <a:spcPts val="1200"/>
              </a:spcAft>
              <a:defRPr/>
            </a:pPr>
            <a:r>
              <a:rPr lang="en-GB" sz="2600" dirty="0" smtClean="0">
                <a:solidFill>
                  <a:schemeClr val="accent3">
                    <a:lumMod val="50000"/>
                  </a:schemeClr>
                </a:solidFill>
              </a:rPr>
              <a:t>To provide common solutions to common problems</a:t>
            </a:r>
          </a:p>
          <a:p>
            <a:pPr eaLnBrk="1" hangingPunct="1">
              <a:spcAft>
                <a:spcPts val="1200"/>
              </a:spcAft>
              <a:defRPr/>
            </a:pPr>
            <a:r>
              <a:rPr lang="en-GB" sz="2600" dirty="0" smtClean="0">
                <a:solidFill>
                  <a:schemeClr val="accent3">
                    <a:lumMod val="50000"/>
                  </a:schemeClr>
                </a:solidFill>
              </a:rPr>
              <a:t>To secure interoperability</a:t>
            </a:r>
          </a:p>
          <a:p>
            <a:pPr eaLnBrk="1" hangingPunct="1">
              <a:spcAft>
                <a:spcPts val="1200"/>
              </a:spcAft>
              <a:defRPr/>
            </a:pPr>
            <a:r>
              <a:rPr lang="en-GB" sz="2600" dirty="0" smtClean="0">
                <a:solidFill>
                  <a:schemeClr val="accent3">
                    <a:lumMod val="50000"/>
                  </a:schemeClr>
                </a:solidFill>
              </a:rPr>
              <a:t>To enable reuse, share of resource/experiences, avoid duplication efforts</a:t>
            </a:r>
          </a:p>
        </p:txBody>
      </p:sp>
      <p:sp>
        <p:nvSpPr>
          <p:cNvPr id="11268" name="Espace réservé de la date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3"/>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4"/>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5"/>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6"/>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3"/>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9pPr>
          </a:lstStyle>
          <a:p>
            <a:pPr eaLnBrk="1" hangingPunct="1">
              <a:spcBef>
                <a:spcPct val="0"/>
              </a:spcBef>
              <a:buSzTx/>
              <a:buFontTx/>
              <a:buNone/>
            </a:pPr>
            <a:fld id="{4286F766-5E6F-41D4-86DF-BD5B564C8DA8}" type="datetime1">
              <a:rPr lang="fr-FR" altLang="en-US" sz="1200" b="0">
                <a:solidFill>
                  <a:srgbClr val="595959"/>
                </a:solidFill>
              </a:rPr>
              <a:pPr eaLnBrk="1" hangingPunct="1">
                <a:spcBef>
                  <a:spcPct val="0"/>
                </a:spcBef>
                <a:buSzTx/>
                <a:buFontTx/>
                <a:buNone/>
              </a:pPr>
              <a:t>17/05/2014</a:t>
            </a:fld>
            <a:endParaRPr lang="fr-FR" altLang="en-US" sz="1200" b="0">
              <a:solidFill>
                <a:srgbClr val="595959"/>
              </a:solidFill>
            </a:endParaRPr>
          </a:p>
        </p:txBody>
      </p:sp>
      <p:sp>
        <p:nvSpPr>
          <p:cNvPr id="11269" name="Espace réservé du pied de page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3"/>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4"/>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5"/>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6"/>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3"/>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9pPr>
          </a:lstStyle>
          <a:p>
            <a:pPr eaLnBrk="1" hangingPunct="1">
              <a:spcBef>
                <a:spcPct val="0"/>
              </a:spcBef>
              <a:buSzTx/>
              <a:buFontTx/>
              <a:buNone/>
            </a:pPr>
            <a:endParaRPr lang="en-US" altLang="en-US" sz="1200" b="0">
              <a:solidFill>
                <a:srgbClr val="595959"/>
              </a:solidFill>
            </a:endParaRPr>
          </a:p>
        </p:txBody>
      </p:sp>
      <p:sp>
        <p:nvSpPr>
          <p:cNvPr id="11270" name="Espace réservé du numéro de diapositive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3"/>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4"/>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5"/>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6"/>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3"/>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9pPr>
          </a:lstStyle>
          <a:p>
            <a:pPr eaLnBrk="1" hangingPunct="1">
              <a:spcBef>
                <a:spcPct val="0"/>
              </a:spcBef>
              <a:buSzTx/>
              <a:buFontTx/>
              <a:buNone/>
            </a:pPr>
            <a:fld id="{95B6759B-C125-429E-80B9-6D4FC330DEF2}" type="slidenum">
              <a:rPr lang="fr-FR" altLang="en-US" sz="1200" b="0">
                <a:solidFill>
                  <a:srgbClr val="595959"/>
                </a:solidFill>
              </a:rPr>
              <a:pPr eaLnBrk="1" hangingPunct="1">
                <a:spcBef>
                  <a:spcPct val="0"/>
                </a:spcBef>
                <a:buSzTx/>
                <a:buFontTx/>
                <a:buNone/>
              </a:pPr>
              <a:t>4</a:t>
            </a:fld>
            <a:endParaRPr lang="fr-FR" altLang="en-US" sz="1200" b="0">
              <a:solidFill>
                <a:srgbClr val="595959"/>
              </a:solidFill>
            </a:endParaRPr>
          </a:p>
        </p:txBody>
      </p:sp>
      <p:sp>
        <p:nvSpPr>
          <p:cNvPr id="7" name="Rectangle 6"/>
          <p:cNvSpPr/>
          <p:nvPr/>
        </p:nvSpPr>
        <p:spPr>
          <a:xfrm>
            <a:off x="4283968" y="3645024"/>
            <a:ext cx="4824536" cy="3168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r>
              <a:rPr lang="en-GB" altLang="en-US" sz="3600" b="1" u="sng" dirty="0" smtClean="0"/>
              <a:t>Intended audience</a:t>
            </a:r>
          </a:p>
          <a:p>
            <a:pPr marL="457200" indent="-457200" eaLnBrk="1" hangingPunct="1">
              <a:buFont typeface="Arial" panose="020B0604020202020204" pitchFamily="34" charset="0"/>
              <a:buChar char="•"/>
            </a:pPr>
            <a:r>
              <a:rPr lang="en-GB" altLang="en-US" sz="3200" dirty="0" smtClean="0"/>
              <a:t>Implementation teams</a:t>
            </a:r>
          </a:p>
          <a:p>
            <a:pPr lvl="2" eaLnBrk="1" hangingPunct="1"/>
            <a:r>
              <a:rPr lang="en-GB" altLang="en-US" sz="2400" dirty="0" smtClean="0"/>
              <a:t>Architects, designers, integrators, Engineers</a:t>
            </a:r>
          </a:p>
          <a:p>
            <a:pPr marL="457200" indent="-457200">
              <a:buFont typeface="Arial" panose="020B0604020202020204" pitchFamily="34" charset="0"/>
              <a:buChar char="•"/>
            </a:pPr>
            <a:r>
              <a:rPr lang="en-GB" altLang="en-US" sz="3200" dirty="0" smtClean="0"/>
              <a:t>Operations teams</a:t>
            </a:r>
          </a:p>
          <a:p>
            <a:pPr marL="457200" indent="-457200">
              <a:buFont typeface="Arial" panose="020B0604020202020204" pitchFamily="34" charset="0"/>
              <a:buChar char="•"/>
            </a:pPr>
            <a:r>
              <a:rPr lang="en-GB" altLang="en-US" sz="3200" dirty="0" smtClean="0"/>
              <a:t>Third party solution / component providers</a:t>
            </a:r>
          </a:p>
        </p:txBody>
      </p:sp>
    </p:spTree>
    <p:extLst>
      <p:ext uri="{BB962C8B-B14F-4D97-AF65-F5344CB8AC3E}">
        <p14:creationId xmlns:p14="http://schemas.microsoft.com/office/powerpoint/2010/main" val="41606318"/>
      </p:ext>
    </p:extLst>
  </p:cSld>
  <p:clrMapOvr>
    <a:masterClrMapping/>
  </p:clrMapOvr>
  <p:transition>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713" y="197644"/>
            <a:ext cx="7129462" cy="927100"/>
          </a:xfrm>
        </p:spPr>
        <p:txBody>
          <a:bodyPr/>
          <a:lstStyle/>
          <a:p>
            <a:pPr>
              <a:defRPr/>
            </a:pPr>
            <a:r>
              <a:rPr lang="en-GB" dirty="0" smtClean="0">
                <a:solidFill>
                  <a:schemeClr val="accent3">
                    <a:lumMod val="75000"/>
                  </a:schemeClr>
                </a:solidFill>
              </a:rPr>
              <a:t>How did we build it?</a:t>
            </a:r>
            <a:endParaRPr lang="en-GB" dirty="0">
              <a:solidFill>
                <a:schemeClr val="accent3">
                  <a:lumMod val="75000"/>
                </a:schemeClr>
              </a:solidFill>
            </a:endParaRPr>
          </a:p>
        </p:txBody>
      </p:sp>
      <p:sp>
        <p:nvSpPr>
          <p:cNvPr id="3" name="Content Placeholder 2"/>
          <p:cNvSpPr>
            <a:spLocks noGrp="1"/>
          </p:cNvSpPr>
          <p:nvPr>
            <p:ph idx="1"/>
          </p:nvPr>
        </p:nvSpPr>
        <p:spPr>
          <a:xfrm>
            <a:off x="250825" y="1268413"/>
            <a:ext cx="8424863" cy="792162"/>
          </a:xfrm>
        </p:spPr>
        <p:txBody>
          <a:bodyPr/>
          <a:lstStyle/>
          <a:p>
            <a:pPr marL="0" indent="0">
              <a:buNone/>
            </a:pPr>
            <a:r>
              <a:rPr lang="en-GB" altLang="en-US" sz="2000" dirty="0" smtClean="0">
                <a:solidFill>
                  <a:srgbClr val="4F6228"/>
                </a:solidFill>
              </a:rPr>
              <a:t>By analysing common requirements </a:t>
            </a:r>
            <a:br>
              <a:rPr lang="en-GB" altLang="en-US" sz="2000" dirty="0" smtClean="0">
                <a:solidFill>
                  <a:srgbClr val="4F6228"/>
                </a:solidFill>
              </a:rPr>
            </a:br>
            <a:r>
              <a:rPr lang="en-GB" altLang="en-US" sz="2000" dirty="0" smtClean="0">
                <a:solidFill>
                  <a:srgbClr val="4F6228"/>
                </a:solidFill>
              </a:rPr>
              <a:t>  </a:t>
            </a:r>
            <a:r>
              <a:rPr lang="en-GB" altLang="en-US" sz="2000" b="0" dirty="0" smtClean="0">
                <a:solidFill>
                  <a:srgbClr val="4F6228"/>
                </a:solidFill>
              </a:rPr>
              <a:t>of Environmental Research Infrastructures</a:t>
            </a:r>
          </a:p>
          <a:p>
            <a:pPr>
              <a:buFontTx/>
              <a:buNone/>
            </a:pPr>
            <a:endParaRPr lang="en-GB" altLang="en-US" sz="2000" dirty="0" smtClean="0"/>
          </a:p>
        </p:txBody>
      </p:sp>
      <p:sp>
        <p:nvSpPr>
          <p:cNvPr id="1434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3"/>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4"/>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5"/>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6"/>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3"/>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9pPr>
          </a:lstStyle>
          <a:p>
            <a:pPr eaLnBrk="1" hangingPunct="1">
              <a:spcBef>
                <a:spcPct val="0"/>
              </a:spcBef>
              <a:buSzTx/>
              <a:buFontTx/>
              <a:buNone/>
            </a:pPr>
            <a:fld id="{CFEC4ED1-48A4-4DAB-8111-1DC516827597}" type="slidenum">
              <a:rPr lang="fr-FR" altLang="en-US" sz="1200" b="0">
                <a:solidFill>
                  <a:srgbClr val="595959"/>
                </a:solidFill>
              </a:rPr>
              <a:pPr eaLnBrk="1" hangingPunct="1">
                <a:spcBef>
                  <a:spcPct val="0"/>
                </a:spcBef>
                <a:buSzTx/>
                <a:buFontTx/>
                <a:buNone/>
              </a:pPr>
              <a:t>5</a:t>
            </a:fld>
            <a:endParaRPr lang="fr-FR" altLang="en-US" sz="1200" b="0">
              <a:solidFill>
                <a:srgbClr val="595959"/>
              </a:solidFill>
            </a:endParaRPr>
          </a:p>
        </p:txBody>
      </p:sp>
      <p:grpSp>
        <p:nvGrpSpPr>
          <p:cNvPr id="8" name="Group 7"/>
          <p:cNvGrpSpPr/>
          <p:nvPr/>
        </p:nvGrpSpPr>
        <p:grpSpPr>
          <a:xfrm>
            <a:off x="107504" y="2050545"/>
            <a:ext cx="6552411" cy="4507395"/>
            <a:chOff x="107504" y="23813"/>
            <a:chExt cx="9001000" cy="6191776"/>
          </a:xfrm>
        </p:grpSpPr>
        <p:pic>
          <p:nvPicPr>
            <p:cNvPr id="9" name="Picture 2" descr="Screen shot 2012-03-26 at 10.14.43 PM.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890642" y="2226551"/>
              <a:ext cx="3217862" cy="16965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19"/>
            <p:cNvSpPr txBox="1">
              <a:spLocks noChangeArrowheads="1"/>
            </p:cNvSpPr>
            <p:nvPr/>
          </p:nvSpPr>
          <p:spPr bwMode="auto">
            <a:xfrm>
              <a:off x="5868144" y="2204864"/>
              <a:ext cx="1148364" cy="379971"/>
            </a:xfrm>
            <a:prstGeom prst="rect">
              <a:avLst/>
            </a:prstGeom>
            <a:solidFill>
              <a:schemeClr val="accent1"/>
            </a:solidFill>
            <a:ln w="9525">
              <a:solidFill>
                <a:schemeClr val="accent1"/>
              </a:solidFill>
              <a:miter lim="800000"/>
              <a:headEnd/>
              <a:tailEnd/>
            </a:ln>
          </p:spPr>
          <p:txBody>
            <a:bodyPr>
              <a:spAutoFit/>
            </a:bodyPr>
            <a:lstStyle>
              <a:lvl1pPr eaLnBrk="0" hangingPunct="0">
                <a:spcBef>
                  <a:spcPct val="20000"/>
                </a:spcBef>
                <a:buSzPct val="75000"/>
                <a:buBlip>
                  <a:blip r:embed="rId3"/>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4"/>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5"/>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6"/>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3"/>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9pPr>
            </a:lstStyle>
            <a:p>
              <a:pPr eaLnBrk="1" hangingPunct="1">
                <a:spcBef>
                  <a:spcPct val="0"/>
                </a:spcBef>
                <a:buSzTx/>
                <a:buFontTx/>
                <a:buNone/>
              </a:pPr>
              <a:r>
                <a:rPr lang="en-GB" altLang="en-US" sz="1000">
                  <a:solidFill>
                    <a:schemeClr val="bg1"/>
                  </a:solidFill>
                  <a:latin typeface="Arial" panose="020B0604020202020204" pitchFamily="34" charset="0"/>
                </a:rPr>
                <a:t>IAGOS</a:t>
              </a:r>
              <a:endParaRPr lang="en-GB" altLang="en-US" sz="1000" b="0">
                <a:solidFill>
                  <a:schemeClr val="bg1"/>
                </a:solidFill>
                <a:latin typeface="Arial" panose="020B0604020202020204" pitchFamily="34" charset="0"/>
              </a:endParaRPr>
            </a:p>
          </p:txBody>
        </p:sp>
        <p:grpSp>
          <p:nvGrpSpPr>
            <p:cNvPr id="11" name="Group 10"/>
            <p:cNvGrpSpPr/>
            <p:nvPr/>
          </p:nvGrpSpPr>
          <p:grpSpPr>
            <a:xfrm>
              <a:off x="128142" y="2060848"/>
              <a:ext cx="2616200" cy="2028004"/>
              <a:chOff x="63500" y="2159794"/>
              <a:chExt cx="2616200" cy="2028004"/>
            </a:xfrm>
          </p:grpSpPr>
          <p:pic>
            <p:nvPicPr>
              <p:cNvPr id="28" name="Picture 8" descr="IllustrationE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500" y="2159794"/>
                <a:ext cx="2616200" cy="202800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 name="TextBox 28"/>
              <p:cNvSpPr txBox="1"/>
              <p:nvPr/>
            </p:nvSpPr>
            <p:spPr bwMode="auto">
              <a:xfrm>
                <a:off x="1174751" y="2159794"/>
                <a:ext cx="1504949" cy="379971"/>
              </a:xfrm>
              <a:prstGeom prst="rect">
                <a:avLst/>
              </a:prstGeom>
              <a:solidFill>
                <a:schemeClr val="accent1"/>
              </a:solidFill>
              <a:ln>
                <a:solidFill>
                  <a:schemeClr val="accent3">
                    <a:lumMod val="50000"/>
                  </a:schemeClr>
                </a:solid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000" b="1" dirty="0">
                    <a:solidFill>
                      <a:srgbClr val="FFFF00"/>
                    </a:solidFill>
                  </a:rPr>
                  <a:t>EURO Argo</a:t>
                </a:r>
                <a:endParaRPr lang="en-GB" altLang="en-US" sz="1000" dirty="0">
                  <a:solidFill>
                    <a:srgbClr val="FFFF00"/>
                  </a:solidFill>
                </a:endParaRPr>
              </a:p>
            </p:txBody>
          </p:sp>
        </p:grpSp>
        <p:pic>
          <p:nvPicPr>
            <p:cNvPr id="12" name="Picture 6" descr="measurements.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7504" y="4166561"/>
              <a:ext cx="2636838" cy="2049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bwMode="auto">
            <a:xfrm>
              <a:off x="107504" y="4211242"/>
              <a:ext cx="863600" cy="379971"/>
            </a:xfrm>
            <a:prstGeom prst="rect">
              <a:avLst/>
            </a:prstGeom>
            <a:solidFill>
              <a:schemeClr val="accent1"/>
            </a:solidFill>
            <a:ln>
              <a:solidFill>
                <a:schemeClr val="accent3">
                  <a:lumMod val="50000"/>
                </a:schemeClr>
              </a:solid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000" b="1" dirty="0">
                  <a:solidFill>
                    <a:srgbClr val="FFFF00"/>
                  </a:solidFill>
                </a:rPr>
                <a:t>ICOS</a:t>
              </a:r>
              <a:endParaRPr lang="en-GB" altLang="en-US" sz="1000" dirty="0">
                <a:solidFill>
                  <a:srgbClr val="FFFF00"/>
                </a:solidFill>
              </a:endParaRPr>
            </a:p>
          </p:txBody>
        </p:sp>
        <p:pic>
          <p:nvPicPr>
            <p:cNvPr id="14" name="Picture 7" descr="Entomologie-kaste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97348" y="4149080"/>
              <a:ext cx="2998788" cy="20665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TextBox 14"/>
            <p:cNvSpPr txBox="1"/>
            <p:nvPr/>
          </p:nvSpPr>
          <p:spPr bwMode="auto">
            <a:xfrm>
              <a:off x="2797175" y="4149080"/>
              <a:ext cx="1593849" cy="379971"/>
            </a:xfrm>
            <a:prstGeom prst="rect">
              <a:avLst/>
            </a:prstGeom>
            <a:solidFill>
              <a:schemeClr val="accent1"/>
            </a:solidFill>
            <a:ln>
              <a:solidFill>
                <a:schemeClr val="accent3">
                  <a:lumMod val="50000"/>
                </a:schemeClr>
              </a:solid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000" b="1">
                  <a:solidFill>
                    <a:srgbClr val="FFFF00"/>
                  </a:solidFill>
                </a:rPr>
                <a:t>LifeWatch</a:t>
              </a:r>
              <a:endParaRPr lang="en-GB" altLang="en-US" sz="1000">
                <a:solidFill>
                  <a:srgbClr val="FFFF00"/>
                </a:solidFill>
              </a:endParaRPr>
            </a:p>
          </p:txBody>
        </p:sp>
        <p:grpSp>
          <p:nvGrpSpPr>
            <p:cNvPr id="16" name="Group 15"/>
            <p:cNvGrpSpPr/>
            <p:nvPr/>
          </p:nvGrpSpPr>
          <p:grpSpPr>
            <a:xfrm>
              <a:off x="2811761" y="2161403"/>
              <a:ext cx="2961977" cy="1826894"/>
              <a:chOff x="2811761" y="2140744"/>
              <a:chExt cx="2961977" cy="1826894"/>
            </a:xfrm>
          </p:grpSpPr>
          <p:pic>
            <p:nvPicPr>
              <p:cNvPr id="26" name="Picture 3" descr="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11761" y="2140744"/>
                <a:ext cx="2961977" cy="182689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 name="TextBox 34"/>
              <p:cNvSpPr txBox="1">
                <a:spLocks noChangeArrowheads="1"/>
              </p:cNvSpPr>
              <p:nvPr/>
            </p:nvSpPr>
            <p:spPr bwMode="auto">
              <a:xfrm>
                <a:off x="2811761" y="2140744"/>
                <a:ext cx="996113" cy="379971"/>
              </a:xfrm>
              <a:prstGeom prst="rect">
                <a:avLst/>
              </a:prstGeom>
              <a:solidFill>
                <a:schemeClr val="accent1"/>
              </a:solidFill>
              <a:ln w="9525">
                <a:solidFill>
                  <a:schemeClr val="accent1"/>
                </a:solidFill>
                <a:miter lim="800000"/>
                <a:headEnd/>
                <a:tailEnd/>
              </a:ln>
            </p:spPr>
            <p:txBody>
              <a:bodyPr>
                <a:spAutoFit/>
              </a:bodyPr>
              <a:lstStyle>
                <a:lvl1pPr eaLnBrk="0" hangingPunct="0">
                  <a:spcBef>
                    <a:spcPct val="20000"/>
                  </a:spcBef>
                  <a:buSzPct val="75000"/>
                  <a:buBlip>
                    <a:blip r:embed="rId3"/>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4"/>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5"/>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6"/>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3"/>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9pPr>
              </a:lstStyle>
              <a:p>
                <a:pPr eaLnBrk="1" hangingPunct="1">
                  <a:spcBef>
                    <a:spcPct val="0"/>
                  </a:spcBef>
                  <a:buSzTx/>
                  <a:buFontTx/>
                  <a:buNone/>
                </a:pPr>
                <a:r>
                  <a:rPr lang="en-GB" altLang="en-US" sz="1000">
                    <a:solidFill>
                      <a:schemeClr val="bg1"/>
                    </a:solidFill>
                    <a:latin typeface="Arial" panose="020B0604020202020204" pitchFamily="34" charset="0"/>
                  </a:rPr>
                  <a:t>COPAL</a:t>
                </a:r>
                <a:endParaRPr lang="en-GB" altLang="en-US" sz="1000" b="0">
                  <a:solidFill>
                    <a:schemeClr val="bg1"/>
                  </a:solidFill>
                  <a:latin typeface="Arial" panose="020B0604020202020204" pitchFamily="34" charset="0"/>
                </a:endParaRPr>
              </a:p>
            </p:txBody>
          </p:sp>
        </p:grpSp>
        <p:graphicFrame>
          <p:nvGraphicFramePr>
            <p:cNvPr id="17" name="Object 9"/>
            <p:cNvGraphicFramePr>
              <a:graphicFrameLocks/>
            </p:cNvGraphicFramePr>
            <p:nvPr>
              <p:extLst/>
            </p:nvPr>
          </p:nvGraphicFramePr>
          <p:xfrm>
            <a:off x="5865693" y="4446943"/>
            <a:ext cx="3242811" cy="1768646"/>
          </p:xfrm>
          <a:graphic>
            <a:graphicData uri="http://schemas.openxmlformats.org/presentationml/2006/ole">
              <mc:AlternateContent xmlns:mc="http://schemas.openxmlformats.org/markup-compatibility/2006">
                <mc:Choice xmlns:v="urn:schemas-microsoft-com:vml" Requires="v">
                  <p:oleObj spid="_x0000_s1091" name="Image File" r:id="rId12" imgW="3085714" imgH="2190476" progId="ImageExpertImage">
                    <p:embed/>
                  </p:oleObj>
                </mc:Choice>
                <mc:Fallback>
                  <p:oleObj name="Image File" r:id="rId12" imgW="3085714" imgH="2190476" progId="ImageExpertImage">
                    <p:embed/>
                    <p:pic>
                      <p:nvPicPr>
                        <p:cNvPr id="0" name=""/>
                        <p:cNvPicPr>
                          <a:picLocks noChangeArrowheads="1"/>
                        </p:cNvPicPr>
                        <p:nvPr/>
                      </p:nvPicPr>
                      <p:blipFill>
                        <a:blip r:embed="rId13">
                          <a:extLst>
                            <a:ext uri="{28A0092B-C50C-407E-A947-70E740481C1C}">
                              <a14:useLocalDpi xmlns:a14="http://schemas.microsoft.com/office/drawing/2010/main" val="0"/>
                            </a:ext>
                          </a:extLst>
                        </a:blip>
                        <a:srcRect r="9616"/>
                        <a:stretch>
                          <a:fillRect/>
                        </a:stretch>
                      </p:blipFill>
                      <p:spPr bwMode="auto">
                        <a:xfrm>
                          <a:off x="5865693" y="4446943"/>
                          <a:ext cx="3242811" cy="176864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TextBox 17"/>
            <p:cNvSpPr txBox="1"/>
            <p:nvPr/>
          </p:nvSpPr>
          <p:spPr bwMode="auto">
            <a:xfrm>
              <a:off x="5868144" y="4437112"/>
              <a:ext cx="750887" cy="379971"/>
            </a:xfrm>
            <a:prstGeom prst="rect">
              <a:avLst/>
            </a:prstGeom>
            <a:solidFill>
              <a:schemeClr val="accent1"/>
            </a:solidFill>
            <a:ln>
              <a:solidFill>
                <a:schemeClr val="accent3">
                  <a:lumMod val="50000"/>
                </a:schemeClr>
              </a:solid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000" b="1" dirty="0">
                  <a:solidFill>
                    <a:schemeClr val="bg1"/>
                  </a:solidFill>
                </a:rPr>
                <a:t>SIOS</a:t>
              </a:r>
              <a:endParaRPr lang="en-GB" altLang="en-US" sz="1000" dirty="0">
                <a:solidFill>
                  <a:schemeClr val="bg1"/>
                </a:solidFill>
              </a:endParaRPr>
            </a:p>
          </p:txBody>
        </p:sp>
        <p:pic>
          <p:nvPicPr>
            <p:cNvPr id="19" name="Picture 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21794" y="23813"/>
              <a:ext cx="2622548" cy="19511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 name="TextBox 19"/>
            <p:cNvSpPr txBox="1"/>
            <p:nvPr/>
          </p:nvSpPr>
          <p:spPr bwMode="auto">
            <a:xfrm>
              <a:off x="107504" y="23813"/>
              <a:ext cx="1450975" cy="379971"/>
            </a:xfrm>
            <a:prstGeom prst="rect">
              <a:avLst/>
            </a:prstGeom>
            <a:solidFill>
              <a:schemeClr val="accent1"/>
            </a:solidFill>
            <a:ln>
              <a:solidFill>
                <a:schemeClr val="accent3">
                  <a:lumMod val="50000"/>
                </a:schemeClr>
              </a:solid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000" b="1" dirty="0">
                  <a:solidFill>
                    <a:srgbClr val="FFFF00"/>
                  </a:solidFill>
                </a:rPr>
                <a:t>EISCAT 3D</a:t>
              </a:r>
              <a:endParaRPr lang="en-GB" altLang="en-US" sz="1000" dirty="0">
                <a:solidFill>
                  <a:srgbClr val="FFFF00"/>
                </a:solidFill>
              </a:endParaRPr>
            </a:p>
          </p:txBody>
        </p:sp>
        <p:pic>
          <p:nvPicPr>
            <p:cNvPr id="21" name="Picture 1" descr="Screen shot 2013-02-28 at 11.56.27 AM.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828902" y="23813"/>
              <a:ext cx="3237045" cy="1739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3"/>
            <p:cNvSpPr txBox="1">
              <a:spLocks noChangeArrowheads="1"/>
            </p:cNvSpPr>
            <p:nvPr/>
          </p:nvSpPr>
          <p:spPr bwMode="auto">
            <a:xfrm>
              <a:off x="5838694" y="35450"/>
              <a:ext cx="907423" cy="379971"/>
            </a:xfrm>
            <a:prstGeom prst="rect">
              <a:avLst/>
            </a:prstGeom>
            <a:solidFill>
              <a:schemeClr val="accent1"/>
            </a:solidFill>
            <a:ln w="9525">
              <a:solidFill>
                <a:schemeClr val="accent1"/>
              </a:solidFill>
              <a:miter lim="800000"/>
              <a:headEnd/>
              <a:tailEnd/>
            </a:ln>
          </p:spPr>
          <p:txBody>
            <a:bodyPr>
              <a:spAutoFit/>
            </a:bodyPr>
            <a:lstStyle>
              <a:lvl1pPr eaLnBrk="0" hangingPunct="0">
                <a:spcBef>
                  <a:spcPct val="20000"/>
                </a:spcBef>
                <a:buSzPct val="75000"/>
                <a:buBlip>
                  <a:blip r:embed="rId3"/>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4"/>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5"/>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6"/>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3"/>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3"/>
                </a:buBlip>
                <a:defRPr sz="1600">
                  <a:solidFill>
                    <a:srgbClr val="1A171B"/>
                  </a:solidFill>
                  <a:latin typeface="Century Gothic" panose="020B0502020202020204" pitchFamily="34" charset="0"/>
                </a:defRPr>
              </a:lvl9pPr>
            </a:lstStyle>
            <a:p>
              <a:pPr eaLnBrk="1" hangingPunct="1">
                <a:spcBef>
                  <a:spcPct val="0"/>
                </a:spcBef>
                <a:buSzTx/>
                <a:buFontTx/>
                <a:buNone/>
              </a:pPr>
              <a:r>
                <a:rPr lang="en-GB" altLang="en-US" sz="1000">
                  <a:solidFill>
                    <a:srgbClr val="FFFF00"/>
                  </a:solidFill>
                  <a:latin typeface="Arial" panose="020B0604020202020204" pitchFamily="34" charset="0"/>
                </a:rPr>
                <a:t>EPOS</a:t>
              </a:r>
              <a:endParaRPr lang="en-GB" altLang="en-US" sz="1000" b="0">
                <a:solidFill>
                  <a:srgbClr val="FFFF00"/>
                </a:solidFill>
                <a:latin typeface="Arial" panose="020B0604020202020204" pitchFamily="34" charset="0"/>
              </a:endParaRPr>
            </a:p>
          </p:txBody>
        </p:sp>
        <p:grpSp>
          <p:nvGrpSpPr>
            <p:cNvPr id="23" name="Group 22"/>
            <p:cNvGrpSpPr/>
            <p:nvPr/>
          </p:nvGrpSpPr>
          <p:grpSpPr>
            <a:xfrm>
              <a:off x="2824393" y="23813"/>
              <a:ext cx="2929503" cy="1922331"/>
              <a:chOff x="2824393" y="23813"/>
              <a:chExt cx="2929503" cy="1922331"/>
            </a:xfrm>
          </p:grpSpPr>
          <p:pic>
            <p:nvPicPr>
              <p:cNvPr id="24" name="Picture 11" descr="Picture 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24393" y="23813"/>
                <a:ext cx="2929503" cy="1922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 name="TextBox 24"/>
              <p:cNvSpPr txBox="1"/>
              <p:nvPr/>
            </p:nvSpPr>
            <p:spPr bwMode="auto">
              <a:xfrm>
                <a:off x="4628357" y="23813"/>
                <a:ext cx="1125539" cy="379971"/>
              </a:xfrm>
              <a:prstGeom prst="rect">
                <a:avLst/>
              </a:prstGeom>
              <a:solidFill>
                <a:schemeClr val="accent1"/>
              </a:solidFill>
              <a:ln>
                <a:solidFill>
                  <a:schemeClr val="accent3">
                    <a:lumMod val="50000"/>
                  </a:schemeClr>
                </a:solid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n-US" sz="1000" b="1">
                    <a:solidFill>
                      <a:srgbClr val="FFFF00"/>
                    </a:solidFill>
                  </a:rPr>
                  <a:t>EMSO</a:t>
                </a:r>
                <a:endParaRPr lang="en-GB" altLang="en-US" sz="1000">
                  <a:solidFill>
                    <a:srgbClr val="FFFF00"/>
                  </a:solidFill>
                </a:endParaRPr>
              </a:p>
            </p:txBody>
          </p:sp>
        </p:grpSp>
      </p:grpSp>
      <p:pic>
        <p:nvPicPr>
          <p:cNvPr id="7" name="Picture 6"/>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rot="1324817">
            <a:off x="4985805" y="2707478"/>
            <a:ext cx="4593836" cy="3160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2294110"/>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007" y="919793"/>
            <a:ext cx="4500000" cy="3375000"/>
          </a:xfrm>
          <a:prstGeom prst="rect">
            <a:avLst/>
          </a:prstGeom>
          <a:ln w="25400">
            <a:solidFill>
              <a:schemeClr val="accent1"/>
            </a:solidFill>
          </a:ln>
        </p:spPr>
      </p:pic>
      <p:sp>
        <p:nvSpPr>
          <p:cNvPr id="4" name="Date Placeholder 3"/>
          <p:cNvSpPr>
            <a:spLocks noGrp="1"/>
          </p:cNvSpPr>
          <p:nvPr>
            <p:ph type="dt" sz="half" idx="10"/>
          </p:nvPr>
        </p:nvSpPr>
        <p:spPr/>
        <p:txBody>
          <a:bodyPr/>
          <a:lstStyle/>
          <a:p>
            <a:fld id="{0595522C-299B-403C-93E5-EA18596E11B2}" type="datetime1">
              <a:rPr lang="fr-FR" altLang="en-US" smtClean="0"/>
              <a:pPr/>
              <a:t>17/05/2014</a:t>
            </a:fld>
            <a:endParaRPr lang="fr-FR"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8CBDA252-CEA0-49DD-9E36-70B73E710281}" type="slidenum">
              <a:rPr lang="fr-FR" altLang="en-US" smtClean="0"/>
              <a:pPr/>
              <a:t>6</a:t>
            </a:fld>
            <a:endParaRPr lang="fr-FR" altLang="en-US"/>
          </a:p>
        </p:txBody>
      </p:sp>
      <p:sp>
        <p:nvSpPr>
          <p:cNvPr id="7" name="Title 1"/>
          <p:cNvSpPr>
            <a:spLocks noGrp="1"/>
          </p:cNvSpPr>
          <p:nvPr>
            <p:ph type="title"/>
          </p:nvPr>
        </p:nvSpPr>
        <p:spPr>
          <a:xfrm>
            <a:off x="1763713" y="197644"/>
            <a:ext cx="7129462" cy="927100"/>
          </a:xfrm>
        </p:spPr>
        <p:txBody>
          <a:bodyPr/>
          <a:lstStyle/>
          <a:p>
            <a:pPr>
              <a:defRPr/>
            </a:pPr>
            <a:r>
              <a:rPr lang="en-GB" dirty="0" smtClean="0">
                <a:solidFill>
                  <a:schemeClr val="accent3">
                    <a:lumMod val="75000"/>
                  </a:schemeClr>
                </a:solidFill>
              </a:rPr>
              <a:t>How did </a:t>
            </a:r>
            <a:r>
              <a:rPr lang="en-GB" dirty="0" smtClean="0">
                <a:solidFill>
                  <a:schemeClr val="accent3">
                    <a:lumMod val="75000"/>
                  </a:schemeClr>
                </a:solidFill>
              </a:rPr>
              <a:t>we build </a:t>
            </a:r>
            <a:r>
              <a:rPr lang="en-GB" dirty="0" smtClean="0">
                <a:solidFill>
                  <a:schemeClr val="accent3">
                    <a:lumMod val="75000"/>
                  </a:schemeClr>
                </a:solidFill>
              </a:rPr>
              <a:t>it?</a:t>
            </a:r>
            <a:endParaRPr lang="en-GB" dirty="0">
              <a:solidFill>
                <a:schemeClr val="accent3">
                  <a:lumMod val="75000"/>
                </a:schemeClr>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7" y="1291281"/>
            <a:ext cx="4500000" cy="3375000"/>
          </a:xfrm>
          <a:prstGeom prst="rect">
            <a:avLst/>
          </a:prstGeom>
          <a:ln w="25400">
            <a:solidFill>
              <a:schemeClr val="accent1"/>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45" y="3421095"/>
            <a:ext cx="4500000" cy="3375000"/>
          </a:xfrm>
          <a:prstGeom prst="rect">
            <a:avLst/>
          </a:prstGeom>
          <a:ln w="25400">
            <a:solidFill>
              <a:schemeClr val="accent1"/>
            </a:solidFill>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175" y="3763981"/>
            <a:ext cx="4500000" cy="3375000"/>
          </a:xfrm>
          <a:prstGeom prst="rect">
            <a:avLst/>
          </a:prstGeom>
          <a:ln w="25400">
            <a:solidFill>
              <a:schemeClr val="accent1"/>
            </a:solidFill>
          </a:ln>
        </p:spPr>
      </p:pic>
    </p:spTree>
    <p:extLst>
      <p:ext uri="{BB962C8B-B14F-4D97-AF65-F5344CB8AC3E}">
        <p14:creationId xmlns:p14="http://schemas.microsoft.com/office/powerpoint/2010/main" val="2830674531"/>
      </p:ext>
    </p:extLst>
  </p:cSld>
  <p:clrMapOvr>
    <a:masterClrMapping/>
  </p:clrMapOvr>
  <p:transition>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fld id="{25D522A7-95EA-4ADB-A986-7B3A129B2FB3}" type="datetime1">
              <a:rPr lang="fr-FR" altLang="en-US" sz="1200" b="0">
                <a:solidFill>
                  <a:srgbClr val="595959"/>
                </a:solidFill>
              </a:rPr>
              <a:pPr eaLnBrk="1" hangingPunct="1">
                <a:spcBef>
                  <a:spcPct val="0"/>
                </a:spcBef>
                <a:buSzTx/>
                <a:buFontTx/>
                <a:buNone/>
              </a:pPr>
              <a:t>17/05/2014</a:t>
            </a:fld>
            <a:endParaRPr lang="fr-FR" altLang="en-US" sz="1200" b="0">
              <a:solidFill>
                <a:srgbClr val="595959"/>
              </a:solidFill>
            </a:endParaRPr>
          </a:p>
        </p:txBody>
      </p:sp>
      <p:sp>
        <p:nvSpPr>
          <p:cNvPr id="1536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endParaRPr lang="en-US" altLang="en-US" sz="1200" b="0">
              <a:solidFill>
                <a:srgbClr val="595959"/>
              </a:solidFill>
            </a:endParaRPr>
          </a:p>
        </p:txBody>
      </p:sp>
      <p:sp>
        <p:nvSpPr>
          <p:cNvPr id="1536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fld id="{69FEF542-63B4-4A28-AFDE-10DB746F8561}" type="slidenum">
              <a:rPr lang="fr-FR" altLang="en-US" sz="1200" b="0">
                <a:solidFill>
                  <a:srgbClr val="595959"/>
                </a:solidFill>
              </a:rPr>
              <a:pPr eaLnBrk="1" hangingPunct="1">
                <a:spcBef>
                  <a:spcPct val="0"/>
                </a:spcBef>
                <a:buSzTx/>
                <a:buFontTx/>
                <a:buNone/>
              </a:pPr>
              <a:t>7</a:t>
            </a:fld>
            <a:endParaRPr lang="fr-FR" altLang="en-US" sz="1200" b="0">
              <a:solidFill>
                <a:srgbClr val="595959"/>
              </a:solidFill>
            </a:endParaRPr>
          </a:p>
        </p:txBody>
      </p:sp>
      <p:pic>
        <p:nvPicPr>
          <p:cNvPr id="15365" name="Picture 2" descr="subsystem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88" y="2062163"/>
            <a:ext cx="7185025" cy="3311525"/>
          </a:xfrm>
          <a:prstGeom prst="rect">
            <a:avLst/>
          </a:prstGeom>
          <a:noFill/>
          <a:ln w="9525">
            <a:no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8" name="Textfeld 26"/>
          <p:cNvSpPr txBox="1"/>
          <p:nvPr/>
        </p:nvSpPr>
        <p:spPr>
          <a:xfrm>
            <a:off x="1863725" y="5532438"/>
            <a:ext cx="6442789" cy="523220"/>
          </a:xfrm>
          <a:prstGeom prst="rect">
            <a:avLst/>
          </a:prstGeom>
          <a:noFill/>
        </p:spPr>
        <p:txBody>
          <a:bodyPr wrap="none">
            <a:spAutoFit/>
          </a:bodyPr>
          <a:lstStyle/>
          <a:p>
            <a:pPr>
              <a:defRPr/>
            </a:pPr>
            <a:r>
              <a:rPr lang="de-DE" sz="2800" i="1" dirty="0" smtClean="0">
                <a:solidFill>
                  <a:schemeClr val="tx1">
                    <a:lumMod val="75000"/>
                    <a:lumOff val="25000"/>
                  </a:schemeClr>
                </a:solidFill>
                <a:latin typeface="Arial" charset="0"/>
                <a:cs typeface="Arial" charset="0"/>
              </a:rPr>
              <a:t>with </a:t>
            </a:r>
            <a:r>
              <a:rPr lang="de-DE" sz="2800" i="1" dirty="0">
                <a:solidFill>
                  <a:schemeClr val="tx1">
                    <a:lumMod val="75000"/>
                    <a:lumOff val="25000"/>
                  </a:schemeClr>
                </a:solidFill>
                <a:latin typeface="Arial" charset="0"/>
                <a:cs typeface="Arial" charset="0"/>
              </a:rPr>
              <a:t>points of references between them</a:t>
            </a:r>
          </a:p>
        </p:txBody>
      </p:sp>
      <p:sp>
        <p:nvSpPr>
          <p:cNvPr id="2" name="Content Placeholder 1"/>
          <p:cNvSpPr>
            <a:spLocks noGrp="1"/>
          </p:cNvSpPr>
          <p:nvPr>
            <p:ph idx="1"/>
          </p:nvPr>
        </p:nvSpPr>
        <p:spPr>
          <a:xfrm>
            <a:off x="107950" y="1125538"/>
            <a:ext cx="8785225" cy="4968875"/>
          </a:xfrm>
        </p:spPr>
        <p:txBody>
          <a:bodyPr/>
          <a:lstStyle/>
          <a:p>
            <a:pPr>
              <a:lnSpc>
                <a:spcPct val="150000"/>
              </a:lnSpc>
              <a:defRPr/>
            </a:pPr>
            <a:r>
              <a:rPr lang="en-GB" sz="3200" dirty="0" smtClean="0">
                <a:solidFill>
                  <a:schemeClr val="accent3">
                    <a:lumMod val="50000"/>
                  </a:schemeClr>
                </a:solidFill>
              </a:rPr>
              <a:t>We identified 5 </a:t>
            </a:r>
            <a:r>
              <a:rPr lang="en-GB" sz="3200" dirty="0">
                <a:solidFill>
                  <a:schemeClr val="accent3">
                    <a:lumMod val="50000"/>
                  </a:schemeClr>
                </a:solidFill>
              </a:rPr>
              <a:t>common </a:t>
            </a:r>
            <a:r>
              <a:rPr lang="en-GB" sz="3200" i="1" dirty="0">
                <a:solidFill>
                  <a:schemeClr val="accent3">
                    <a:lumMod val="50000"/>
                  </a:schemeClr>
                </a:solidFill>
              </a:rPr>
              <a:t>subsystems</a:t>
            </a:r>
            <a:r>
              <a:rPr lang="en-GB" sz="3200" dirty="0">
                <a:solidFill>
                  <a:schemeClr val="accent3">
                    <a:lumMod val="50000"/>
                  </a:schemeClr>
                </a:solidFill>
              </a:rPr>
              <a:t>:</a:t>
            </a:r>
          </a:p>
        </p:txBody>
      </p:sp>
      <p:sp>
        <p:nvSpPr>
          <p:cNvPr id="9" name="Title 1"/>
          <p:cNvSpPr>
            <a:spLocks noGrp="1"/>
          </p:cNvSpPr>
          <p:nvPr>
            <p:ph type="title"/>
          </p:nvPr>
        </p:nvSpPr>
        <p:spPr>
          <a:xfrm>
            <a:off x="1763713" y="197644"/>
            <a:ext cx="7129462" cy="927100"/>
          </a:xfrm>
        </p:spPr>
        <p:txBody>
          <a:bodyPr/>
          <a:lstStyle/>
          <a:p>
            <a:pPr>
              <a:defRPr/>
            </a:pPr>
            <a:r>
              <a:rPr lang="en-GB" dirty="0" smtClean="0">
                <a:solidFill>
                  <a:schemeClr val="accent3">
                    <a:lumMod val="75000"/>
                  </a:schemeClr>
                </a:solidFill>
              </a:rPr>
              <a:t>How did we build it?</a:t>
            </a:r>
            <a:endParaRPr lang="en-GB" dirty="0">
              <a:solidFill>
                <a:schemeClr val="accent3">
                  <a:lumMod val="75000"/>
                </a:schemeClr>
              </a:solidFill>
            </a:endParaRPr>
          </a:p>
        </p:txBody>
      </p:sp>
    </p:spTree>
    <p:extLst>
      <p:ext uri="{BB962C8B-B14F-4D97-AF65-F5344CB8AC3E}">
        <p14:creationId xmlns:p14="http://schemas.microsoft.com/office/powerpoint/2010/main" val="3819582972"/>
      </p:ext>
    </p:extLst>
  </p:cSld>
  <p:clrMapOvr>
    <a:masterClrMapping/>
  </p:clrMapOvr>
  <p:transition>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dirty="0" smtClean="0">
                <a:solidFill>
                  <a:schemeClr val="accent3">
                    <a:lumMod val="75000"/>
                  </a:schemeClr>
                </a:solidFill>
              </a:rPr>
              <a:t>ENVRI Common Subsystems</a:t>
            </a:r>
            <a:endParaRPr lang="en-GB" dirty="0">
              <a:solidFill>
                <a:schemeClr val="accent3">
                  <a:lumMod val="75000"/>
                </a:schemeClr>
              </a:solidFill>
            </a:endParaRPr>
          </a:p>
        </p:txBody>
      </p:sp>
      <p:sp>
        <p:nvSpPr>
          <p:cNvPr id="16388"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fld id="{41F30A42-FD7D-4A38-8E12-26F04D0E5188}" type="datetime1">
              <a:rPr lang="fr-FR" altLang="en-US" sz="1200" b="0">
                <a:solidFill>
                  <a:srgbClr val="595959"/>
                </a:solidFill>
              </a:rPr>
              <a:pPr eaLnBrk="1" hangingPunct="1">
                <a:spcBef>
                  <a:spcPct val="0"/>
                </a:spcBef>
                <a:buSzTx/>
                <a:buFontTx/>
                <a:buNone/>
              </a:pPr>
              <a:t>17/05/2014</a:t>
            </a:fld>
            <a:endParaRPr lang="fr-FR" altLang="en-US" sz="1200" b="0">
              <a:solidFill>
                <a:srgbClr val="595959"/>
              </a:solidFill>
            </a:endParaRPr>
          </a:p>
        </p:txBody>
      </p:sp>
      <p:sp>
        <p:nvSpPr>
          <p:cNvPr id="5" name="Footer Placeholder 4"/>
          <p:cNvSpPr>
            <a:spLocks noGrp="1"/>
          </p:cNvSpPr>
          <p:nvPr>
            <p:ph type="ftr" sz="quarter" idx="11"/>
          </p:nvPr>
        </p:nvSpPr>
        <p:spPr>
          <a:xfrm>
            <a:off x="2632244" y="6494132"/>
            <a:ext cx="4587424" cy="365125"/>
          </a:xfrm>
          <a:solidFill>
            <a:srgbClr val="DCDCDE"/>
          </a:solidFill>
        </p:spPr>
        <p:txBody>
          <a:bodyPr/>
          <a:lstStyle/>
          <a:p>
            <a:pPr>
              <a:defRPr/>
            </a:pPr>
            <a:r>
              <a:rPr lang="en-US" sz="1050" dirty="0">
                <a:cs typeface="Arial" charset="0"/>
              </a:rPr>
              <a:t>Chen, Y. </a:t>
            </a:r>
            <a:r>
              <a:rPr lang="en-US" sz="1050" i="1" dirty="0">
                <a:cs typeface="Arial" charset="0"/>
              </a:rPr>
              <a:t>et al</a:t>
            </a:r>
            <a:r>
              <a:rPr lang="en-US" sz="1050" dirty="0">
                <a:cs typeface="Arial" charset="0"/>
              </a:rPr>
              <a:t>, </a:t>
            </a:r>
            <a:r>
              <a:rPr lang="en-GB" sz="1050" dirty="0">
                <a:cs typeface="Arial" charset="0"/>
              </a:rPr>
              <a:t>Analysis of Common Requirements for</a:t>
            </a:r>
          </a:p>
          <a:p>
            <a:pPr>
              <a:defRPr/>
            </a:pPr>
            <a:r>
              <a:rPr lang="en-GB" sz="1050" dirty="0">
                <a:cs typeface="Arial" charset="0"/>
              </a:rPr>
              <a:t>Environmental Science Research Infrastructures</a:t>
            </a:r>
            <a:r>
              <a:rPr lang="en-US" sz="1050" dirty="0" smtClean="0">
                <a:cs typeface="Arial" charset="0"/>
              </a:rPr>
              <a:t>, </a:t>
            </a:r>
            <a:r>
              <a:rPr lang="en-US" sz="1050" i="1" dirty="0">
                <a:cs typeface="Arial" charset="0"/>
              </a:rPr>
              <a:t>ISGC 2013</a:t>
            </a:r>
          </a:p>
        </p:txBody>
      </p:sp>
      <p:sp>
        <p:nvSpPr>
          <p:cNvPr id="1639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fld id="{D46F1E38-C545-4F16-BD21-6A9F12721801}" type="slidenum">
              <a:rPr lang="fr-FR" altLang="en-US" sz="1200" b="0">
                <a:solidFill>
                  <a:srgbClr val="595959"/>
                </a:solidFill>
              </a:rPr>
              <a:pPr eaLnBrk="1" hangingPunct="1">
                <a:spcBef>
                  <a:spcPct val="0"/>
                </a:spcBef>
                <a:buSzTx/>
                <a:buFontTx/>
                <a:buNone/>
              </a:pPr>
              <a:t>8</a:t>
            </a:fld>
            <a:endParaRPr lang="fr-FR" altLang="en-US" sz="1200" b="0">
              <a:solidFill>
                <a:srgbClr val="595959"/>
              </a:solidFill>
            </a:endParaRPr>
          </a:p>
        </p:txBody>
      </p:sp>
      <p:pic>
        <p:nvPicPr>
          <p:cNvPr id="14" name="Picture 2" descr="subsystem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2988" y="2062163"/>
            <a:ext cx="7185025" cy="3311525"/>
          </a:xfrm>
          <a:prstGeom prst="rect">
            <a:avLst/>
          </a:prstGeom>
          <a:noFill/>
          <a:ln w="9525">
            <a:noFill/>
            <a:prstDash val="sysDot"/>
            <a:miter lim="800000"/>
            <a:headEnd/>
            <a:tailEnd/>
          </a:ln>
          <a:extLst>
            <a:ext uri="{909E8E84-426E-40DD-AFC4-6F175D3DCCD1}">
              <a14:hiddenFill xmlns:a14="http://schemas.microsoft.com/office/drawing/2010/main">
                <a:solidFill>
                  <a:srgbClr val="FFFFFF"/>
                </a:solidFill>
              </a14:hiddenFill>
            </a:ext>
          </a:extLst>
        </p:spPr>
      </p:pic>
      <p:sp>
        <p:nvSpPr>
          <p:cNvPr id="13" name="Rounded Rectangular Callout 12"/>
          <p:cNvSpPr/>
          <p:nvPr/>
        </p:nvSpPr>
        <p:spPr>
          <a:xfrm>
            <a:off x="3131912" y="5274264"/>
            <a:ext cx="2357911" cy="1214651"/>
          </a:xfrm>
          <a:prstGeom prst="wedgeRoundRectCallout">
            <a:avLst>
              <a:gd name="adj1" fmla="val -21991"/>
              <a:gd name="adj2" fmla="val -89186"/>
              <a:gd name="adj3" fmla="val 1666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altLang="en-US" dirty="0" smtClean="0">
                <a:solidFill>
                  <a:srgbClr val="4F6228"/>
                </a:solidFill>
              </a:rPr>
              <a:t>facilities for analysis, mining, experiments (</a:t>
            </a:r>
            <a:r>
              <a:rPr lang="en-GB" altLang="en-US" b="1" dirty="0" smtClean="0">
                <a:solidFill>
                  <a:srgbClr val="4F6228"/>
                </a:solidFill>
              </a:rPr>
              <a:t>combined/derived</a:t>
            </a:r>
            <a:r>
              <a:rPr lang="en-GB" altLang="en-US" dirty="0" smtClean="0">
                <a:solidFill>
                  <a:srgbClr val="4F6228"/>
                </a:solidFill>
              </a:rPr>
              <a:t> </a:t>
            </a:r>
            <a:r>
              <a:rPr lang="en-GB" altLang="en-US" b="1" dirty="0" smtClean="0">
                <a:solidFill>
                  <a:srgbClr val="4F6228"/>
                </a:solidFill>
              </a:rPr>
              <a:t>data</a:t>
            </a:r>
            <a:r>
              <a:rPr lang="en-GB" altLang="en-US" dirty="0" smtClean="0">
                <a:solidFill>
                  <a:srgbClr val="4F6228"/>
                </a:solidFill>
              </a:rPr>
              <a:t>)</a:t>
            </a:r>
            <a:endParaRPr lang="en-GB" altLang="en-US" dirty="0">
              <a:solidFill>
                <a:srgbClr val="4F6228"/>
              </a:solidFill>
            </a:endParaRPr>
          </a:p>
        </p:txBody>
      </p:sp>
      <p:sp>
        <p:nvSpPr>
          <p:cNvPr id="21" name="Rounded Rectangular Callout 20"/>
          <p:cNvSpPr/>
          <p:nvPr/>
        </p:nvSpPr>
        <p:spPr>
          <a:xfrm>
            <a:off x="6415330" y="5274264"/>
            <a:ext cx="2357911" cy="1214651"/>
          </a:xfrm>
          <a:prstGeom prst="wedgeRoundRectCallout">
            <a:avLst>
              <a:gd name="adj1" fmla="val -20833"/>
              <a:gd name="adj2" fmla="val -161096"/>
              <a:gd name="adj3" fmla="val 1666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altLang="en-US" dirty="0">
                <a:solidFill>
                  <a:srgbClr val="4F6228"/>
                </a:solidFill>
                <a:sym typeface="Wingdings" panose="05000000000000000000" pitchFamily="2" charset="2"/>
              </a:rPr>
              <a:t>supports users to conduct their roles in communities (</a:t>
            </a:r>
            <a:r>
              <a:rPr lang="en-GB" altLang="en-US" b="1" dirty="0">
                <a:solidFill>
                  <a:srgbClr val="4F6228"/>
                </a:solidFill>
                <a:sym typeface="Wingdings" panose="05000000000000000000" pitchFamily="2" charset="2"/>
              </a:rPr>
              <a:t>data</a:t>
            </a:r>
            <a:r>
              <a:rPr lang="en-GB" altLang="en-US" dirty="0">
                <a:solidFill>
                  <a:srgbClr val="4F6228"/>
                </a:solidFill>
                <a:sym typeface="Wingdings" panose="05000000000000000000" pitchFamily="2" charset="2"/>
              </a:rPr>
              <a:t> </a:t>
            </a:r>
            <a:r>
              <a:rPr lang="en-GB" altLang="en-US" b="1" dirty="0" smtClean="0">
                <a:solidFill>
                  <a:srgbClr val="4F6228"/>
                </a:solidFill>
                <a:sym typeface="Wingdings" panose="05000000000000000000" pitchFamily="2" charset="2"/>
              </a:rPr>
              <a:t>about users</a:t>
            </a:r>
            <a:r>
              <a:rPr lang="en-GB" altLang="en-US" dirty="0" smtClean="0">
                <a:solidFill>
                  <a:srgbClr val="4F6228"/>
                </a:solidFill>
                <a:sym typeface="Wingdings" panose="05000000000000000000" pitchFamily="2" charset="2"/>
              </a:rPr>
              <a:t>)</a:t>
            </a:r>
            <a:endParaRPr lang="en-GB" altLang="en-US" dirty="0">
              <a:solidFill>
                <a:srgbClr val="4F6228"/>
              </a:solidFill>
            </a:endParaRPr>
          </a:p>
        </p:txBody>
      </p:sp>
      <p:sp>
        <p:nvSpPr>
          <p:cNvPr id="22" name="Rounded Rectangular Callout 21"/>
          <p:cNvSpPr/>
          <p:nvPr/>
        </p:nvSpPr>
        <p:spPr>
          <a:xfrm>
            <a:off x="63432" y="5274264"/>
            <a:ext cx="2357911" cy="1214651"/>
          </a:xfrm>
          <a:prstGeom prst="wedgeRoundRectCallout">
            <a:avLst>
              <a:gd name="adj1" fmla="val 21562"/>
              <a:gd name="adj2" fmla="val -201528"/>
              <a:gd name="adj3" fmla="val 1666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altLang="en-US" dirty="0">
                <a:solidFill>
                  <a:srgbClr val="4F6228"/>
                </a:solidFill>
              </a:rPr>
              <a:t>brings measurements / data streams into the infrastructure (</a:t>
            </a:r>
            <a:r>
              <a:rPr lang="en-GB" altLang="en-US" b="1" dirty="0">
                <a:solidFill>
                  <a:srgbClr val="4F6228"/>
                </a:solidFill>
              </a:rPr>
              <a:t>non-reproducible</a:t>
            </a:r>
            <a:r>
              <a:rPr lang="en-GB" altLang="en-US" dirty="0">
                <a:solidFill>
                  <a:srgbClr val="4F6228"/>
                </a:solidFill>
              </a:rPr>
              <a:t> </a:t>
            </a:r>
            <a:r>
              <a:rPr lang="en-GB" altLang="en-US" b="1" dirty="0">
                <a:solidFill>
                  <a:srgbClr val="4F6228"/>
                </a:solidFill>
              </a:rPr>
              <a:t>data</a:t>
            </a:r>
            <a:r>
              <a:rPr lang="en-GB" altLang="en-US" dirty="0">
                <a:solidFill>
                  <a:srgbClr val="4F6228"/>
                </a:solidFill>
              </a:rPr>
              <a:t>)</a:t>
            </a:r>
          </a:p>
        </p:txBody>
      </p:sp>
      <p:sp>
        <p:nvSpPr>
          <p:cNvPr id="23" name="Rounded Rectangular Callout 22"/>
          <p:cNvSpPr/>
          <p:nvPr/>
        </p:nvSpPr>
        <p:spPr>
          <a:xfrm>
            <a:off x="1713539" y="866337"/>
            <a:ext cx="2357911" cy="1214651"/>
          </a:xfrm>
          <a:prstGeom prst="wedgeRoundRectCallout">
            <a:avLst>
              <a:gd name="adj1" fmla="val 20841"/>
              <a:gd name="adj2" fmla="val 138904"/>
              <a:gd name="adj3" fmla="val 1666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altLang="en-US" dirty="0">
                <a:solidFill>
                  <a:srgbClr val="4F6228"/>
                </a:solidFill>
              </a:rPr>
              <a:t>manages / maintains quality data (</a:t>
            </a:r>
            <a:r>
              <a:rPr lang="en-GB" altLang="en-US" b="1" dirty="0">
                <a:solidFill>
                  <a:srgbClr val="4F6228"/>
                </a:solidFill>
              </a:rPr>
              <a:t>reproducible data</a:t>
            </a:r>
            <a:r>
              <a:rPr lang="en-GB" altLang="en-US" dirty="0">
                <a:solidFill>
                  <a:srgbClr val="4F6228"/>
                </a:solidFill>
              </a:rPr>
              <a:t>)</a:t>
            </a:r>
          </a:p>
        </p:txBody>
      </p:sp>
      <p:sp>
        <p:nvSpPr>
          <p:cNvPr id="24" name="Rounded Rectangular Callout 23"/>
          <p:cNvSpPr/>
          <p:nvPr/>
        </p:nvSpPr>
        <p:spPr>
          <a:xfrm>
            <a:off x="5209656" y="854961"/>
            <a:ext cx="2357911" cy="1214651"/>
          </a:xfrm>
          <a:prstGeom prst="wedgeRoundRectCallout">
            <a:avLst>
              <a:gd name="adj1" fmla="val -20833"/>
              <a:gd name="adj2" fmla="val 135533"/>
              <a:gd name="adj3" fmla="val 16667"/>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en-GB" altLang="en-US" dirty="0">
                <a:solidFill>
                  <a:srgbClr val="4F6228"/>
                </a:solidFill>
              </a:rPr>
              <a:t>facilities for discovery </a:t>
            </a:r>
            <a:r>
              <a:rPr lang="en-GB" altLang="en-US" dirty="0" smtClean="0">
                <a:solidFill>
                  <a:srgbClr val="4F6228"/>
                </a:solidFill>
              </a:rPr>
              <a:t>and access</a:t>
            </a:r>
            <a:br>
              <a:rPr lang="en-GB" altLang="en-US" dirty="0" smtClean="0">
                <a:solidFill>
                  <a:srgbClr val="4F6228"/>
                </a:solidFill>
              </a:rPr>
            </a:br>
            <a:r>
              <a:rPr lang="en-GB" altLang="en-US" dirty="0" smtClean="0">
                <a:solidFill>
                  <a:srgbClr val="4F6228"/>
                </a:solidFill>
              </a:rPr>
              <a:t>(</a:t>
            </a:r>
            <a:r>
              <a:rPr lang="en-GB" altLang="en-US" b="1" dirty="0" smtClean="0">
                <a:solidFill>
                  <a:srgbClr val="4F6228"/>
                </a:solidFill>
              </a:rPr>
              <a:t>published </a:t>
            </a:r>
            <a:r>
              <a:rPr lang="en-GB" altLang="en-US" b="1" dirty="0">
                <a:solidFill>
                  <a:srgbClr val="4F6228"/>
                </a:solidFill>
              </a:rPr>
              <a:t>data</a:t>
            </a:r>
            <a:r>
              <a:rPr lang="en-GB" altLang="en-US" dirty="0">
                <a:solidFill>
                  <a:srgbClr val="4F6228"/>
                </a:solidFill>
              </a:rPr>
              <a:t>)</a:t>
            </a:r>
          </a:p>
        </p:txBody>
      </p:sp>
    </p:spTree>
    <p:extLst>
      <p:ext uri="{BB962C8B-B14F-4D97-AF65-F5344CB8AC3E}">
        <p14:creationId xmlns:p14="http://schemas.microsoft.com/office/powerpoint/2010/main" val="1457509097"/>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P spid="22" grpId="0" animBg="1"/>
      <p:bldP spid="2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idx="1"/>
          </p:nvPr>
        </p:nvSpPr>
        <p:spPr>
          <a:xfrm>
            <a:off x="107950" y="1196975"/>
            <a:ext cx="8280400" cy="4968875"/>
          </a:xfrm>
        </p:spPr>
        <p:txBody>
          <a:bodyPr/>
          <a:lstStyle/>
          <a:p>
            <a:pPr>
              <a:defRPr/>
            </a:pPr>
            <a:r>
              <a:rPr lang="en-GB" sz="2000" dirty="0" smtClean="0">
                <a:solidFill>
                  <a:schemeClr val="accent3">
                    <a:lumMod val="50000"/>
                  </a:schemeClr>
                </a:solidFill>
              </a:rPr>
              <a:t>Identified the functions/operations of Data Curation</a:t>
            </a:r>
            <a:endParaRPr lang="en-GB" sz="2000" dirty="0" smtClean="0">
              <a:solidFill>
                <a:schemeClr val="accent3">
                  <a:lumMod val="50000"/>
                </a:schemeClr>
              </a:solidFill>
            </a:endParaRPr>
          </a:p>
        </p:txBody>
      </p:sp>
      <p:sp>
        <p:nvSpPr>
          <p:cNvPr id="21507"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fld id="{6685530A-19E4-4804-8D26-5BFB3F484E73}" type="datetime1">
              <a:rPr lang="fr-FR" altLang="en-US" sz="1200" b="0">
                <a:solidFill>
                  <a:srgbClr val="595959"/>
                </a:solidFill>
              </a:rPr>
              <a:pPr eaLnBrk="1" hangingPunct="1">
                <a:spcBef>
                  <a:spcPct val="0"/>
                </a:spcBef>
                <a:buSzTx/>
                <a:buFontTx/>
                <a:buNone/>
              </a:pPr>
              <a:t>17/05/2014</a:t>
            </a:fld>
            <a:endParaRPr lang="fr-FR" altLang="en-US" sz="1200" b="0">
              <a:solidFill>
                <a:srgbClr val="595959"/>
              </a:solidFill>
            </a:endParaRPr>
          </a:p>
        </p:txBody>
      </p:sp>
      <p:sp>
        <p:nvSpPr>
          <p:cNvPr id="2150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endParaRPr lang="en-US" altLang="en-US" sz="1200" b="0">
              <a:solidFill>
                <a:srgbClr val="595959"/>
              </a:solidFill>
            </a:endParaRPr>
          </a:p>
        </p:txBody>
      </p:sp>
      <p:sp>
        <p:nvSpPr>
          <p:cNvPr id="21509"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SzPct val="75000"/>
              <a:buBlip>
                <a:blip r:embed="rId2"/>
              </a:buBlip>
              <a:defRPr sz="2400" b="1">
                <a:solidFill>
                  <a:srgbClr val="1A171B"/>
                </a:solidFill>
                <a:latin typeface="Century Gothic" panose="020B0502020202020204" pitchFamily="34" charset="0"/>
              </a:defRPr>
            </a:lvl1pPr>
            <a:lvl2pPr marL="742950" indent="-285750" eaLnBrk="0" hangingPunct="0">
              <a:spcBef>
                <a:spcPct val="20000"/>
              </a:spcBef>
              <a:buSzPct val="75000"/>
              <a:buBlip>
                <a:blip r:embed="rId3"/>
              </a:buBlip>
              <a:defRPr sz="2000" b="1">
                <a:solidFill>
                  <a:srgbClr val="9EC02A"/>
                </a:solidFill>
                <a:latin typeface="Century Gothic" panose="020B0502020202020204" pitchFamily="34" charset="0"/>
              </a:defRPr>
            </a:lvl2pPr>
            <a:lvl3pPr marL="1143000" indent="-228600" eaLnBrk="0" hangingPunct="0">
              <a:spcBef>
                <a:spcPct val="20000"/>
              </a:spcBef>
              <a:buSzPct val="75000"/>
              <a:buBlip>
                <a:blip r:embed="rId4"/>
              </a:buBlip>
              <a:defRPr b="1">
                <a:solidFill>
                  <a:srgbClr val="33B0DC"/>
                </a:solidFill>
                <a:latin typeface="Century Gothic" panose="020B0502020202020204" pitchFamily="34" charset="0"/>
              </a:defRPr>
            </a:lvl3pPr>
            <a:lvl4pPr marL="1600200" indent="-228600" eaLnBrk="0" hangingPunct="0">
              <a:spcBef>
                <a:spcPct val="20000"/>
              </a:spcBef>
              <a:buSzPct val="75000"/>
              <a:buBlip>
                <a:blip r:embed="rId5"/>
              </a:buBlip>
              <a:defRPr>
                <a:solidFill>
                  <a:srgbClr val="455D21"/>
                </a:solidFill>
                <a:latin typeface="Century Gothic" panose="020B0502020202020204" pitchFamily="34" charset="0"/>
              </a:defRPr>
            </a:lvl4pPr>
            <a:lvl5pPr marL="2057400" indent="-228600" eaLnBrk="0" hangingPunct="0">
              <a:spcBef>
                <a:spcPct val="20000"/>
              </a:spcBef>
              <a:buSzPct val="75000"/>
              <a:buBlip>
                <a:blip r:embed="rId2"/>
              </a:buBlip>
              <a:defRPr sz="16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buBlip>
                <a:blip r:embed="rId2"/>
              </a:buBlip>
              <a:defRPr sz="1600">
                <a:solidFill>
                  <a:srgbClr val="1A171B"/>
                </a:solidFill>
                <a:latin typeface="Century Gothic" panose="020B0502020202020204" pitchFamily="34" charset="0"/>
              </a:defRPr>
            </a:lvl9pPr>
          </a:lstStyle>
          <a:p>
            <a:pPr eaLnBrk="1" hangingPunct="1">
              <a:spcBef>
                <a:spcPct val="0"/>
              </a:spcBef>
              <a:buSzTx/>
              <a:buFontTx/>
              <a:buNone/>
            </a:pPr>
            <a:fld id="{500088A8-DC88-4843-99A8-5CE77A1EB40C}" type="slidenum">
              <a:rPr lang="fr-FR" altLang="en-US" sz="1200" b="0">
                <a:solidFill>
                  <a:srgbClr val="595959"/>
                </a:solidFill>
              </a:rPr>
              <a:pPr eaLnBrk="1" hangingPunct="1">
                <a:spcBef>
                  <a:spcPct val="0"/>
                </a:spcBef>
                <a:buSzTx/>
                <a:buFontTx/>
                <a:buNone/>
              </a:pPr>
              <a:t>9</a:t>
            </a:fld>
            <a:endParaRPr lang="fr-FR" altLang="en-US" sz="1200" b="0">
              <a:solidFill>
                <a:srgbClr val="595959"/>
              </a:solidFill>
            </a:endParaRPr>
          </a:p>
        </p:txBody>
      </p:sp>
      <p:graphicFrame>
        <p:nvGraphicFramePr>
          <p:cNvPr id="7" name="Table 6"/>
          <p:cNvGraphicFramePr>
            <a:graphicFrameLocks noGrp="1"/>
          </p:cNvGraphicFramePr>
          <p:nvPr/>
        </p:nvGraphicFramePr>
        <p:xfrm>
          <a:off x="468313" y="1878013"/>
          <a:ext cx="8351837" cy="3713167"/>
        </p:xfrm>
        <a:graphic>
          <a:graphicData uri="http://schemas.openxmlformats.org/drawingml/2006/table">
            <a:tbl>
              <a:tblPr/>
              <a:tblGrid>
                <a:gridCol w="3003550"/>
                <a:gridCol w="884237"/>
                <a:gridCol w="863600"/>
                <a:gridCol w="863600"/>
                <a:gridCol w="977900"/>
                <a:gridCol w="879475"/>
                <a:gridCol w="879475"/>
              </a:tblGrid>
              <a:tr h="290513">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ts val="963"/>
                        </a:lnSpc>
                        <a:spcBef>
                          <a:spcPct val="0"/>
                        </a:spcBef>
                        <a:spcAft>
                          <a:spcPct val="0"/>
                        </a:spcAft>
                        <a:buClrTx/>
                        <a:buSzTx/>
                        <a:buFontTx/>
                        <a:buNone/>
                        <a:tabLst/>
                      </a:pPr>
                      <a:r>
                        <a:rPr kumimoji="0" lang="en-GB" altLang="en-US" sz="1600" b="1" i="0" u="none" strike="noStrike" cap="none" normalizeH="0" baseline="0" smtClean="0">
                          <a:ln>
                            <a:noFill/>
                          </a:ln>
                          <a:solidFill>
                            <a:schemeClr val="bg1"/>
                          </a:solidFill>
                          <a:effectLst/>
                          <a:latin typeface="Calibri" panose="020F0502020204030204" pitchFamily="34" charset="0"/>
                          <a:cs typeface="Arial" panose="020B0604020202020204" pitchFamily="34" charset="0"/>
                        </a:rPr>
                        <a:t>Functions/Embedded Services</a:t>
                      </a:r>
                      <a:endParaRPr kumimoji="0" lang="en-GB" altLang="en-US" sz="1600" b="1" i="0" u="none" strike="noStrike" cap="none" normalizeH="0" baseline="0" smtClean="0">
                        <a:ln>
                          <a:noFill/>
                        </a:ln>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a:txBody>
                  <a:tcPr marL="71981" marR="0" marT="0" marB="3600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4F6228"/>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ts val="963"/>
                        </a:lnSpc>
                        <a:spcBef>
                          <a:spcPct val="0"/>
                        </a:spcBef>
                        <a:spcAft>
                          <a:spcPct val="0"/>
                        </a:spcAft>
                        <a:buClrTx/>
                        <a:buSzTx/>
                        <a:buFontTx/>
                        <a:buNone/>
                        <a:tabLst/>
                      </a:pPr>
                      <a:r>
                        <a:rPr kumimoji="0" lang="en-GB" altLang="en-US" sz="1400" b="1" i="0" u="none" strike="noStrike" cap="none" normalizeH="0" baseline="0" smtClean="0">
                          <a:ln>
                            <a:noFill/>
                          </a:ln>
                          <a:solidFill>
                            <a:schemeClr val="bg1"/>
                          </a:solidFill>
                          <a:effectLst/>
                          <a:latin typeface="Calibri" panose="020F0502020204030204" pitchFamily="34" charset="0"/>
                          <a:cs typeface="Arial" panose="020B0604020202020204" pitchFamily="34" charset="0"/>
                        </a:rPr>
                        <a:t>ICOS</a:t>
                      </a:r>
                      <a:endParaRPr kumimoji="0" lang="en-GB" altLang="en-US" sz="1400" b="1" i="0" u="none" strike="noStrike" cap="none" normalizeH="0" baseline="0" smtClean="0">
                        <a:ln>
                          <a:noFill/>
                        </a:ln>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a:txBody>
                  <a:tcPr marL="71981" marR="0" marT="0" marB="3600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4F6228"/>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ts val="963"/>
                        </a:lnSpc>
                        <a:spcBef>
                          <a:spcPct val="0"/>
                        </a:spcBef>
                        <a:spcAft>
                          <a:spcPct val="0"/>
                        </a:spcAft>
                        <a:buClrTx/>
                        <a:buSzTx/>
                        <a:buFontTx/>
                        <a:buNone/>
                        <a:tabLst/>
                      </a:pPr>
                      <a:r>
                        <a:rPr kumimoji="0" lang="en-GB" altLang="en-US" sz="1400" b="1" i="0" u="none" strike="noStrike" cap="none" normalizeH="0" baseline="0" smtClean="0">
                          <a:ln>
                            <a:noFill/>
                          </a:ln>
                          <a:solidFill>
                            <a:schemeClr val="bg1"/>
                          </a:solidFill>
                          <a:effectLst/>
                          <a:latin typeface="Calibri" panose="020F0502020204030204" pitchFamily="34" charset="0"/>
                          <a:cs typeface="Arial" panose="020B0604020202020204" pitchFamily="34" charset="0"/>
                        </a:rPr>
                        <a:t>EPOS</a:t>
                      </a:r>
                      <a:endParaRPr kumimoji="0" lang="en-GB" altLang="en-US" sz="1400" b="1" i="0" u="none" strike="noStrike" cap="none" normalizeH="0" baseline="0" smtClean="0">
                        <a:ln>
                          <a:noFill/>
                        </a:ln>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a:txBody>
                  <a:tcPr marL="71981" marR="0" marT="0" marB="3600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4F6228"/>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ts val="963"/>
                        </a:lnSpc>
                        <a:spcBef>
                          <a:spcPct val="0"/>
                        </a:spcBef>
                        <a:spcAft>
                          <a:spcPct val="0"/>
                        </a:spcAft>
                        <a:buClrTx/>
                        <a:buSzTx/>
                        <a:buFontTx/>
                        <a:buNone/>
                        <a:tabLst/>
                      </a:pPr>
                      <a:r>
                        <a:rPr kumimoji="0" lang="en-GB" altLang="en-US" sz="1400" b="1" i="0" u="none" strike="noStrike" cap="none" normalizeH="0" baseline="0" smtClean="0">
                          <a:ln>
                            <a:noFill/>
                          </a:ln>
                          <a:solidFill>
                            <a:schemeClr val="bg1"/>
                          </a:solidFill>
                          <a:effectLst/>
                          <a:latin typeface="Calibri" panose="020F0502020204030204" pitchFamily="34" charset="0"/>
                          <a:cs typeface="Arial" panose="020B0604020202020204" pitchFamily="34" charset="0"/>
                        </a:rPr>
                        <a:t>EMSO</a:t>
                      </a:r>
                      <a:endParaRPr kumimoji="0" lang="en-GB" altLang="en-US" sz="1400" b="1" i="0" u="none" strike="noStrike" cap="none" normalizeH="0" baseline="0" smtClean="0">
                        <a:ln>
                          <a:noFill/>
                        </a:ln>
                        <a:solidFill>
                          <a:schemeClr val="bg1"/>
                        </a:solidFill>
                        <a:effectLst/>
                        <a:latin typeface="Calibri" panose="020F0502020204030204" pitchFamily="34" charset="0"/>
                        <a:ea typeface="SimSun" panose="02010600030101010101" pitchFamily="2" charset="-122"/>
                        <a:cs typeface="Times New Roman" panose="02020603050405020304" pitchFamily="18" charset="0"/>
                      </a:endParaRPr>
                    </a:p>
                  </a:txBody>
                  <a:tcPr marL="71981" marR="0" marT="0" marB="3600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4F6228"/>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ts val="963"/>
                        </a:lnSpc>
                        <a:spcBef>
                          <a:spcPct val="0"/>
                        </a:spcBef>
                        <a:spcAft>
                          <a:spcPct val="0"/>
                        </a:spcAft>
                        <a:buClrTx/>
                        <a:buSzTx/>
                        <a:buFontTx/>
                        <a:buNone/>
                        <a:tabLst/>
                      </a:pPr>
                      <a:r>
                        <a:rPr kumimoji="0" lang="en-GB" altLang="en-US" sz="1400" b="1" i="0" u="none" strike="noStrike" cap="none" normalizeH="0" baseline="0" smtClean="0">
                          <a:ln>
                            <a:noFill/>
                          </a:ln>
                          <a:solidFill>
                            <a:schemeClr val="bg1"/>
                          </a:solidFill>
                          <a:effectLst/>
                          <a:latin typeface="Calibri" panose="020F0502020204030204" pitchFamily="34" charset="0"/>
                          <a:ea typeface="SimSun" panose="02010600030101010101" pitchFamily="2" charset="-122"/>
                          <a:cs typeface="Times New Roman" panose="02020603050405020304" pitchFamily="18" charset="0"/>
                        </a:rPr>
                        <a:t>EISCAT-3D</a:t>
                      </a:r>
                    </a:p>
                  </a:txBody>
                  <a:tcPr marL="71981" marR="0" marT="0" marB="3600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4F6228"/>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ts val="963"/>
                        </a:lnSpc>
                        <a:spcBef>
                          <a:spcPct val="0"/>
                        </a:spcBef>
                        <a:spcAft>
                          <a:spcPct val="0"/>
                        </a:spcAft>
                        <a:buClrTx/>
                        <a:buSzTx/>
                        <a:buFontTx/>
                        <a:buNone/>
                        <a:tabLst/>
                      </a:pPr>
                      <a:r>
                        <a:rPr kumimoji="0" lang="en-GB" altLang="en-US" sz="1400" b="1" i="0" u="none" strike="noStrike" cap="none" normalizeH="0" baseline="0" smtClean="0">
                          <a:ln>
                            <a:noFill/>
                          </a:ln>
                          <a:solidFill>
                            <a:schemeClr val="bg1"/>
                          </a:solidFill>
                          <a:effectLst/>
                          <a:latin typeface="Calibri" panose="020F0502020204030204" pitchFamily="34" charset="0"/>
                          <a:ea typeface="SimSun" panose="02010600030101010101" pitchFamily="2" charset="-122"/>
                          <a:cs typeface="Times New Roman" panose="02020603050405020304" pitchFamily="18" charset="0"/>
                        </a:rPr>
                        <a:t>LifeWatch</a:t>
                      </a:r>
                    </a:p>
                  </a:txBody>
                  <a:tcPr marL="71981" marR="0" marT="0" marB="3600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4F6228"/>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ts val="963"/>
                        </a:lnSpc>
                        <a:spcBef>
                          <a:spcPct val="0"/>
                        </a:spcBef>
                        <a:spcAft>
                          <a:spcPct val="0"/>
                        </a:spcAft>
                        <a:buClrTx/>
                        <a:buSzTx/>
                        <a:buFontTx/>
                        <a:buNone/>
                        <a:tabLst/>
                      </a:pPr>
                      <a:r>
                        <a:rPr kumimoji="0" lang="en-GB" altLang="en-US" sz="1400" b="1" i="0" u="none" strike="noStrike" cap="none" normalizeH="0" baseline="0" smtClean="0">
                          <a:ln>
                            <a:noFill/>
                          </a:ln>
                          <a:solidFill>
                            <a:schemeClr val="bg1"/>
                          </a:solidFill>
                          <a:effectLst/>
                          <a:latin typeface="Calibri" panose="020F0502020204030204" pitchFamily="34" charset="0"/>
                          <a:ea typeface="SimSun" panose="02010600030101010101" pitchFamily="2" charset="-122"/>
                          <a:cs typeface="Times New Roman" panose="02020603050405020304" pitchFamily="18" charset="0"/>
                        </a:rPr>
                        <a:t>EURO-Argo</a:t>
                      </a:r>
                    </a:p>
                  </a:txBody>
                  <a:tcPr marL="71981" marR="0" marT="0" marB="36007"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4F6228"/>
                    </a:solidFill>
                  </a:tcPr>
                </a:tc>
              </a:tr>
              <a:tr h="320675">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Data Quality Checking</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Unknown</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ts val="9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Not Applicable</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r>
              <a:tr h="360363">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Data Quality Verification</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Unknown</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Unknown</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Unknown</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ts val="9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Not Applicable</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r>
              <a:tr h="287338">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Data Identification</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Unknown</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ts val="1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Not Applicable</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Unknown</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360363">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Data Cataloguing</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Unknown</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Unknown</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ts val="9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Not Applicable</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Unknown</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360363">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Data Product Generation</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ts val="9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Not Applicable</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r>
              <a:tr h="360363">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Data Versioning</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Unknown</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Unknown</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Unknown</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ts val="9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Not Applicable</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Unknown</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r>
              <a:tr h="360363">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Workflow Enactment</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No</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Unknown</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ts val="9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Not Applicable</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No</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D7E4BD"/>
                    </a:solidFill>
                  </a:tcPr>
                </a:tc>
              </a:tr>
              <a:tr h="287338">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Data Preservation</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ts val="9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Not Applicable</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365125">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Data Replication</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No</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Unknown</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ts val="9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Not Applicable</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360363">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600" b="1"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Data Replication Synchronisation</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No</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Unknown</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No</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Unknown</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ts val="9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Not Applicable</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SzPct val="75000"/>
                        <a:defRPr sz="2000" b="1">
                          <a:solidFill>
                            <a:srgbClr val="1A171B"/>
                          </a:solidFill>
                          <a:latin typeface="Century Gothic" panose="020B0502020202020204" pitchFamily="34" charset="0"/>
                        </a:defRPr>
                      </a:lvl1pPr>
                      <a:lvl2pPr marL="742950" indent="-285750" eaLnBrk="0" hangingPunct="0">
                        <a:spcBef>
                          <a:spcPct val="20000"/>
                        </a:spcBef>
                        <a:buSzPct val="75000"/>
                        <a:defRPr b="1">
                          <a:solidFill>
                            <a:srgbClr val="9EC02A"/>
                          </a:solidFill>
                          <a:latin typeface="Century Gothic" panose="020B0502020202020204" pitchFamily="34" charset="0"/>
                        </a:defRPr>
                      </a:lvl2pPr>
                      <a:lvl3pPr marL="1143000" indent="-228600" eaLnBrk="0" hangingPunct="0">
                        <a:spcBef>
                          <a:spcPct val="20000"/>
                        </a:spcBef>
                        <a:buSzPct val="75000"/>
                        <a:defRPr sz="1600" b="1">
                          <a:solidFill>
                            <a:srgbClr val="33B0DC"/>
                          </a:solidFill>
                          <a:latin typeface="Century Gothic" panose="020B0502020202020204" pitchFamily="34" charset="0"/>
                        </a:defRPr>
                      </a:lvl3pPr>
                      <a:lvl4pPr marL="1600200" indent="-228600" eaLnBrk="0" hangingPunct="0">
                        <a:spcBef>
                          <a:spcPct val="20000"/>
                        </a:spcBef>
                        <a:buSzPct val="75000"/>
                        <a:defRPr sz="1600">
                          <a:solidFill>
                            <a:srgbClr val="455D21"/>
                          </a:solidFill>
                          <a:latin typeface="Century Gothic" panose="020B0502020202020204" pitchFamily="34" charset="0"/>
                        </a:defRPr>
                      </a:lvl4pPr>
                      <a:lvl5pPr marL="2057400" indent="-228600" eaLnBrk="0" hangingPunct="0">
                        <a:spcBef>
                          <a:spcPct val="20000"/>
                        </a:spcBef>
                        <a:buSzPct val="75000"/>
                        <a:defRPr sz="1400">
                          <a:solidFill>
                            <a:srgbClr val="1A171B"/>
                          </a:solidFill>
                          <a:latin typeface="Century Gothic" panose="020B0502020202020204" pitchFamily="34" charset="0"/>
                        </a:defRPr>
                      </a:lvl5pPr>
                      <a:lvl6pPr marL="25146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6pPr>
                      <a:lvl7pPr marL="29718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7pPr>
                      <a:lvl8pPr marL="34290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8pPr>
                      <a:lvl9pPr marL="3886200" indent="-228600" eaLnBrk="0" fontAlgn="base" hangingPunct="0">
                        <a:spcBef>
                          <a:spcPct val="20000"/>
                        </a:spcBef>
                        <a:spcAft>
                          <a:spcPct val="0"/>
                        </a:spcAft>
                        <a:buSzPct val="75000"/>
                        <a:defRPr sz="1400">
                          <a:solidFill>
                            <a:srgbClr val="1A171B"/>
                          </a:solidFill>
                          <a:latin typeface="Century Gothic" panose="020B0502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smtClean="0">
                          <a:ln>
                            <a:noFill/>
                          </a:ln>
                          <a:solidFill>
                            <a:srgbClr val="4F6228"/>
                          </a:solidFill>
                          <a:effectLst/>
                          <a:latin typeface="Calibri" panose="020F0502020204030204" pitchFamily="34" charset="0"/>
                          <a:cs typeface="Arial" panose="020B0604020202020204" pitchFamily="34" charset="0"/>
                        </a:rPr>
                        <a:t>Yes</a:t>
                      </a:r>
                    </a:p>
                  </a:txBody>
                  <a:tcPr marL="71981" marR="0" marT="0" marB="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8" name="Title 1"/>
          <p:cNvSpPr>
            <a:spLocks noGrp="1"/>
          </p:cNvSpPr>
          <p:nvPr>
            <p:ph type="title"/>
          </p:nvPr>
        </p:nvSpPr>
        <p:spPr>
          <a:xfrm>
            <a:off x="1763713" y="101600"/>
            <a:ext cx="7129462" cy="927100"/>
          </a:xfrm>
        </p:spPr>
        <p:txBody>
          <a:bodyPr/>
          <a:lstStyle/>
          <a:p>
            <a:r>
              <a:rPr lang="en-GB" altLang="en-US" dirty="0" smtClean="0">
                <a:solidFill>
                  <a:srgbClr val="77933C"/>
                </a:solidFill>
              </a:rPr>
              <a:t>Common Functions </a:t>
            </a:r>
            <a:r>
              <a:rPr lang="en-GB" altLang="en-US" dirty="0" smtClean="0">
                <a:solidFill>
                  <a:srgbClr val="77933C"/>
                </a:solidFill>
              </a:rPr>
              <a:t>(</a:t>
            </a:r>
            <a:r>
              <a:rPr lang="en-GB" altLang="en-US" dirty="0" smtClean="0">
                <a:solidFill>
                  <a:srgbClr val="77933C"/>
                </a:solidFill>
              </a:rPr>
              <a:t>Curation</a:t>
            </a:r>
            <a:r>
              <a:rPr lang="en-GB" altLang="en-US" dirty="0" smtClean="0">
                <a:solidFill>
                  <a:srgbClr val="77933C"/>
                </a:solidFill>
              </a:rPr>
              <a:t>)</a:t>
            </a:r>
            <a:endParaRPr lang="en-GB" altLang="en-US" dirty="0" smtClean="0"/>
          </a:p>
        </p:txBody>
      </p:sp>
    </p:spTree>
    <p:extLst>
      <p:ext uri="{BB962C8B-B14F-4D97-AF65-F5344CB8AC3E}">
        <p14:creationId xmlns:p14="http://schemas.microsoft.com/office/powerpoint/2010/main" val="2065644306"/>
      </p:ext>
    </p:extLst>
  </p:cSld>
  <p:clrMapOvr>
    <a:masterClrMapping/>
  </p:clrMapOvr>
  <p:transition>
    <p:wipe dir="d"/>
  </p:transition>
  <p:timing>
    <p:tnLst>
      <p:par>
        <p:cTn id="1" dur="indefinite" restart="never" nodeType="tmRoot"/>
      </p:par>
    </p:tnLst>
  </p:timing>
</p:sld>
</file>

<file path=ppt/theme/theme1.xml><?xml version="1.0" encoding="utf-8"?>
<a:theme xmlns:a="http://schemas.openxmlformats.org/drawingml/2006/main" name="ENVRI-ppt-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278</TotalTime>
  <Words>2270</Words>
  <Application>Microsoft Office PowerPoint</Application>
  <PresentationFormat>On-screen Show (4:3)</PresentationFormat>
  <Paragraphs>638</Paragraphs>
  <Slides>29</Slides>
  <Notes>10</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29</vt:i4>
      </vt:variant>
    </vt:vector>
  </HeadingPairs>
  <TitlesOfParts>
    <vt:vector size="41" baseType="lpstr">
      <vt:lpstr>SimSun</vt:lpstr>
      <vt:lpstr>Arial</vt:lpstr>
      <vt:lpstr>Arial Rounded MT Bold</vt:lpstr>
      <vt:lpstr>Calibri</vt:lpstr>
      <vt:lpstr>Century Gothic</vt:lpstr>
      <vt:lpstr>Comic Sans MS</vt:lpstr>
      <vt:lpstr>Freestyle Script</vt:lpstr>
      <vt:lpstr>Times New Roman</vt:lpstr>
      <vt:lpstr>Wingdings</vt:lpstr>
      <vt:lpstr>ENVRI-ppt-template</vt:lpstr>
      <vt:lpstr>Image</vt:lpstr>
      <vt:lpstr>Image File</vt:lpstr>
      <vt:lpstr>PowerPoint Presentation</vt:lpstr>
      <vt:lpstr>The ENVRI Reference Model</vt:lpstr>
      <vt:lpstr>Why we need it?</vt:lpstr>
      <vt:lpstr>Why we need it?</vt:lpstr>
      <vt:lpstr>How did we build it?</vt:lpstr>
      <vt:lpstr>How did we build it?</vt:lpstr>
      <vt:lpstr>How did we build it?</vt:lpstr>
      <vt:lpstr>ENVRI Common Subsystems</vt:lpstr>
      <vt:lpstr>Common Functions (Curation)</vt:lpstr>
      <vt:lpstr>Common Functions (Access)</vt:lpstr>
      <vt:lpstr>How did we build it?</vt:lpstr>
      <vt:lpstr>How did we build it?</vt:lpstr>
      <vt:lpstr>ODP Viewpoints</vt:lpstr>
      <vt:lpstr>ENVRI RM: Science Viewpoint</vt:lpstr>
      <vt:lpstr>ENVRI RM: Information Viewpoint</vt:lpstr>
      <vt:lpstr>ENVRI RM: Computational VP</vt:lpstr>
      <vt:lpstr>Acquisition Subsystem</vt:lpstr>
      <vt:lpstr>Reference Model Ontology</vt:lpstr>
      <vt:lpstr>Early Adoption and use of the RM</vt:lpstr>
      <vt:lpstr>EISCAT 3D Research Infrastructure</vt:lpstr>
      <vt:lpstr>PowerPoint Presentation</vt:lpstr>
      <vt:lpstr>ICOS RI dataflow with RM labels</vt:lpstr>
      <vt:lpstr>Data acquisition</vt:lpstr>
      <vt:lpstr>GfBio</vt:lpstr>
      <vt:lpstr>ENVRI RM and GfBio PANGAEA portfolio </vt:lpstr>
      <vt:lpstr>Benefits of Using the RM (Immediate 1-5 years)</vt:lpstr>
      <vt:lpstr>Benefits of Using the RM (Intermediate 5-10 years)</vt:lpstr>
      <vt:lpstr>Benefits of Using the RM (Long-term 10-20 years)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Mapping the RIs with the  ENVRI Reference Model</dc:title>
  <dc:creator>Alex Hardisty</dc:creator>
  <cp:lastModifiedBy>Alex Hardisty</cp:lastModifiedBy>
  <cp:revision>62</cp:revision>
  <dcterms:created xsi:type="dcterms:W3CDTF">2014-05-01T16:49:39Z</dcterms:created>
  <dcterms:modified xsi:type="dcterms:W3CDTF">2014-05-17T10:06:45Z</dcterms:modified>
</cp:coreProperties>
</file>