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4"/>
  </p:sldMasterIdLst>
  <p:notesMasterIdLst>
    <p:notesMasterId r:id="rId16"/>
  </p:notesMasterIdLst>
  <p:sldIdLst>
    <p:sldId id="256" r:id="rId5"/>
    <p:sldId id="266" r:id="rId6"/>
    <p:sldId id="319" r:id="rId7"/>
    <p:sldId id="320" r:id="rId8"/>
    <p:sldId id="316" r:id="rId9"/>
    <p:sldId id="318" r:id="rId10"/>
    <p:sldId id="302" r:id="rId11"/>
    <p:sldId id="309" r:id="rId12"/>
    <p:sldId id="317" r:id="rId13"/>
    <p:sldId id="315" r:id="rId14"/>
    <p:sldId id="32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520" autoAdjust="0"/>
  </p:normalViewPr>
  <p:slideViewPr>
    <p:cSldViewPr>
      <p:cViewPr varScale="1">
        <p:scale>
          <a:sx n="90" d="100"/>
          <a:sy n="90" d="100"/>
        </p:scale>
        <p:origin x="-6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2E255-047F-4EE6-97B8-56130BE00319}" type="datetimeFigureOut">
              <a:rPr lang="fi-FI" smtClean="0"/>
              <a:pPr/>
              <a:t>5/19/14</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6E8FBE-8C62-4B16-A2CB-F34378BBE182}" type="slidenum">
              <a:rPr lang="fi-FI" smtClean="0"/>
              <a:pPr/>
              <a:t>‹#›</a:t>
            </a:fld>
            <a:endParaRPr lang="fi-FI"/>
          </a:p>
        </p:txBody>
      </p:sp>
    </p:spTree>
    <p:extLst>
      <p:ext uri="{BB962C8B-B14F-4D97-AF65-F5344CB8AC3E}">
        <p14:creationId xmlns:p14="http://schemas.microsoft.com/office/powerpoint/2010/main" val="3135834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tsikkodia">
    <p:spTree>
      <p:nvGrpSpPr>
        <p:cNvPr id="1" name=""/>
        <p:cNvGrpSpPr/>
        <p:nvPr/>
      </p:nvGrpSpPr>
      <p:grpSpPr>
        <a:xfrm>
          <a:off x="0" y="0"/>
          <a:ext cx="0" cy="0"/>
          <a:chOff x="0" y="0"/>
          <a:chExt cx="0" cy="0"/>
        </a:xfrm>
      </p:grpSpPr>
      <p:pic>
        <p:nvPicPr>
          <p:cNvPr id="3" name="Kuva 10" descr="8890755.jpg"/>
          <p:cNvPicPr>
            <a:picLocks noChangeAspect="1"/>
          </p:cNvPicPr>
          <p:nvPr/>
        </p:nvPicPr>
        <p:blipFill>
          <a:blip r:embed="rId2" cstate="screen"/>
          <a:srcRect/>
          <a:stretch>
            <a:fillRect/>
          </a:stretch>
        </p:blipFill>
        <p:spPr bwMode="auto">
          <a:xfrm>
            <a:off x="4064000" y="1778000"/>
            <a:ext cx="5080000" cy="5080000"/>
          </a:xfrm>
          <a:prstGeom prst="rect">
            <a:avLst/>
          </a:prstGeom>
          <a:noFill/>
          <a:ln w="9525">
            <a:noFill/>
            <a:miter lim="800000"/>
            <a:headEnd/>
            <a:tailEnd/>
          </a:ln>
        </p:spPr>
      </p:pic>
      <p:pic>
        <p:nvPicPr>
          <p:cNvPr id="4" name="Kuva 11" descr="CSClogo.eps"/>
          <p:cNvPicPr>
            <a:picLocks noChangeAspect="1"/>
          </p:cNvPicPr>
          <p:nvPr/>
        </p:nvPicPr>
        <p:blipFill>
          <a:blip r:embed="rId3" cstate="screen"/>
          <a:srcRect/>
          <a:stretch>
            <a:fillRect/>
          </a:stretch>
        </p:blipFill>
        <p:spPr bwMode="auto">
          <a:xfrm>
            <a:off x="7812088" y="301625"/>
            <a:ext cx="1004887" cy="641350"/>
          </a:xfrm>
          <a:prstGeom prst="rect">
            <a:avLst/>
          </a:prstGeom>
          <a:noFill/>
          <a:ln w="9525">
            <a:noFill/>
            <a:miter lim="800000"/>
            <a:headEnd/>
            <a:tailEnd/>
          </a:ln>
        </p:spPr>
      </p:pic>
      <p:pic>
        <p:nvPicPr>
          <p:cNvPr id="5" name="Kuva 8" descr="kansikuva.jpg"/>
          <p:cNvPicPr>
            <a:picLocks noChangeAspect="1"/>
          </p:cNvPicPr>
          <p:nvPr/>
        </p:nvPicPr>
        <p:blipFill>
          <a:blip r:embed="rId4" cstate="screen"/>
          <a:srcRect/>
          <a:stretch>
            <a:fillRect/>
          </a:stretch>
        </p:blipFill>
        <p:spPr bwMode="auto">
          <a:xfrm>
            <a:off x="0" y="0"/>
            <a:ext cx="9144000" cy="6858000"/>
          </a:xfrm>
          <a:prstGeom prst="rect">
            <a:avLst/>
          </a:prstGeom>
          <a:noFill/>
          <a:ln w="9525">
            <a:noFill/>
            <a:miter lim="800000"/>
            <a:headEnd/>
            <a:tailEnd/>
          </a:ln>
        </p:spPr>
      </p:pic>
      <p:pic>
        <p:nvPicPr>
          <p:cNvPr id="6" name="Kuva 12" descr="CSClogo.eps"/>
          <p:cNvPicPr>
            <a:picLocks noChangeAspect="1"/>
          </p:cNvPicPr>
          <p:nvPr/>
        </p:nvPicPr>
        <p:blipFill>
          <a:blip r:embed="rId5" cstate="screen"/>
          <a:srcRect/>
          <a:stretch>
            <a:fillRect/>
          </a:stretch>
        </p:blipFill>
        <p:spPr bwMode="auto">
          <a:xfrm>
            <a:off x="7696200" y="280988"/>
            <a:ext cx="1177925" cy="749300"/>
          </a:xfrm>
          <a:prstGeom prst="rect">
            <a:avLst/>
          </a:prstGeom>
          <a:noFill/>
          <a:ln w="9525">
            <a:noFill/>
            <a:miter lim="800000"/>
            <a:headEnd/>
            <a:tailEnd/>
          </a:ln>
        </p:spPr>
      </p:pic>
      <p:sp>
        <p:nvSpPr>
          <p:cNvPr id="10" name="Otsikko 1"/>
          <p:cNvSpPr>
            <a:spLocks noGrp="1"/>
          </p:cNvSpPr>
          <p:nvPr>
            <p:ph type="ctrTitle"/>
          </p:nvPr>
        </p:nvSpPr>
        <p:spPr>
          <a:xfrm>
            <a:off x="2382578" y="4947805"/>
            <a:ext cx="7772400" cy="293601"/>
          </a:xfrm>
        </p:spPr>
        <p:txBody>
          <a:bodyPr>
            <a:noAutofit/>
          </a:bodyPr>
          <a:lstStyle>
            <a:lvl1pPr algn="l">
              <a:defRPr sz="2400">
                <a:solidFill>
                  <a:schemeClr val="bg1"/>
                </a:solidFill>
              </a:defRPr>
            </a:lvl1pPr>
          </a:lstStyle>
          <a:p>
            <a:r>
              <a:rPr lang="en-US" smtClean="0"/>
              <a:t>Click to edit Master title style</a:t>
            </a:r>
            <a:endParaRPr lang="fi-FI" dirty="0"/>
          </a:p>
        </p:txBody>
      </p:sp>
      <p:sp>
        <p:nvSpPr>
          <p:cNvPr id="7" name="Päiväyksen paikkamerkki 3"/>
          <p:cNvSpPr>
            <a:spLocks noGrp="1"/>
          </p:cNvSpPr>
          <p:nvPr>
            <p:ph type="dt" sz="half" idx="10"/>
          </p:nvPr>
        </p:nvSpPr>
        <p:spPr/>
        <p:txBody>
          <a:bodyPr/>
          <a:lstStyle>
            <a:lvl1pPr>
              <a:defRPr/>
            </a:lvl1pPr>
          </a:lstStyle>
          <a:p>
            <a:r>
              <a:rPr lang="en-US" dirty="0" smtClean="0"/>
              <a:t>21.5.2015</a:t>
            </a:r>
            <a:endParaRPr lang="en-US" dirty="0"/>
          </a:p>
        </p:txBody>
      </p:sp>
      <p:sp>
        <p:nvSpPr>
          <p:cNvPr id="8" name="Alatunnisteen paikkamerkki 4"/>
          <p:cNvSpPr>
            <a:spLocks noGrp="1"/>
          </p:cNvSpPr>
          <p:nvPr>
            <p:ph type="ftr" sz="quarter" idx="11"/>
          </p:nvPr>
        </p:nvSpPr>
        <p:spPr/>
        <p:txBody>
          <a:bodyPr/>
          <a:lstStyle>
            <a:lvl1pPr>
              <a:defRPr/>
            </a:lvl1pPr>
          </a:lstStyle>
          <a:p>
            <a:r>
              <a:rPr lang="en-US" dirty="0" smtClean="0"/>
              <a:t>Cloud for Bioinformatics</a:t>
            </a:r>
            <a:endParaRPr lang="en-US" dirty="0"/>
          </a:p>
        </p:txBody>
      </p:sp>
      <p:sp>
        <p:nvSpPr>
          <p:cNvPr id="9" name="Dian numeron paikkamerkki 5"/>
          <p:cNvSpPr>
            <a:spLocks noGrp="1"/>
          </p:cNvSpPr>
          <p:nvPr>
            <p:ph type="sldNum" sz="quarter" idx="12"/>
          </p:nvPr>
        </p:nvSpPr>
        <p:spPr>
          <a:xfrm>
            <a:off x="6553200" y="6356350"/>
            <a:ext cx="2133600" cy="365125"/>
          </a:xfrm>
        </p:spPr>
        <p:txBody>
          <a:bodyPr/>
          <a:lstStyle>
            <a:lvl1pPr>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pic>
        <p:nvPicPr>
          <p:cNvPr id="4" name="Kuva 10" descr="8890755.jpg"/>
          <p:cNvPicPr>
            <a:picLocks noChangeAspect="1"/>
          </p:cNvPicPr>
          <p:nvPr/>
        </p:nvPicPr>
        <p:blipFill>
          <a:blip r:embed="rId2" cstate="screen"/>
          <a:srcRect/>
          <a:stretch>
            <a:fillRect/>
          </a:stretch>
        </p:blipFill>
        <p:spPr bwMode="auto">
          <a:xfrm>
            <a:off x="4064000" y="1778000"/>
            <a:ext cx="5080000" cy="5080000"/>
          </a:xfrm>
          <a:prstGeom prst="rect">
            <a:avLst/>
          </a:prstGeom>
          <a:noFill/>
          <a:ln w="9525">
            <a:noFill/>
            <a:miter lim="800000"/>
            <a:headEnd/>
            <a:tailEnd/>
          </a:ln>
        </p:spPr>
      </p:pic>
      <p:pic>
        <p:nvPicPr>
          <p:cNvPr id="5" name="Kuva 11" descr="CSClogo.eps"/>
          <p:cNvPicPr>
            <a:picLocks noChangeAspect="1"/>
          </p:cNvPicPr>
          <p:nvPr/>
        </p:nvPicPr>
        <p:blipFill>
          <a:blip r:embed="rId3" cstate="screen"/>
          <a:srcRect/>
          <a:stretch>
            <a:fillRect/>
          </a:stretch>
        </p:blipFill>
        <p:spPr bwMode="auto">
          <a:xfrm>
            <a:off x="7812088" y="301625"/>
            <a:ext cx="1004887" cy="641350"/>
          </a:xfrm>
          <a:prstGeom prst="rect">
            <a:avLst/>
          </a:prstGeom>
          <a:noFill/>
          <a:ln w="9525">
            <a:noFill/>
            <a:miter lim="800000"/>
            <a:headEnd/>
            <a:tailEnd/>
          </a:ln>
        </p:spPr>
      </p:pic>
      <p:sp>
        <p:nvSpPr>
          <p:cNvPr id="2" name="Pystysuuntainen otsikko 1"/>
          <p:cNvSpPr>
            <a:spLocks noGrp="1"/>
          </p:cNvSpPr>
          <p:nvPr>
            <p:ph type="title" orient="vert"/>
          </p:nvPr>
        </p:nvSpPr>
        <p:spPr>
          <a:xfrm>
            <a:off x="6019800" y="508000"/>
            <a:ext cx="1872343" cy="4844143"/>
          </a:xfrm>
        </p:spPr>
        <p:txBody>
          <a:bodyPr vert="eaVert"/>
          <a:lstStyle/>
          <a:p>
            <a:r>
              <a:rPr lang="en-US" smtClean="0"/>
              <a:t>Click to edit Master title style</a:t>
            </a:r>
            <a:endParaRPr lang="fi-FI" dirty="0"/>
          </a:p>
        </p:txBody>
      </p:sp>
      <p:sp>
        <p:nvSpPr>
          <p:cNvPr id="3" name="Pystysuoran tekstin paikkamerkki 2"/>
          <p:cNvSpPr>
            <a:spLocks noGrp="1"/>
          </p:cNvSpPr>
          <p:nvPr>
            <p:ph type="body" orient="vert" idx="1"/>
          </p:nvPr>
        </p:nvSpPr>
        <p:spPr>
          <a:xfrm>
            <a:off x="457200" y="508000"/>
            <a:ext cx="5562600" cy="48441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Päiväyksen paikkamerkki 3"/>
          <p:cNvSpPr>
            <a:spLocks noGrp="1"/>
          </p:cNvSpPr>
          <p:nvPr>
            <p:ph type="dt" sz="half" idx="10"/>
          </p:nvPr>
        </p:nvSpPr>
        <p:spPr/>
        <p:txBody>
          <a:bodyPr/>
          <a:lstStyle>
            <a:lvl1pPr>
              <a:defRPr/>
            </a:lvl1pPr>
          </a:lstStyle>
          <a:p>
            <a:r>
              <a:rPr lang="en-US" smtClean="0"/>
              <a:t>21.1.2013</a:t>
            </a:r>
            <a:endParaRPr lang="en-US" dirty="0"/>
          </a:p>
        </p:txBody>
      </p:sp>
      <p:sp>
        <p:nvSpPr>
          <p:cNvPr id="7" name="Alatunnisteen paikkamerkki 4"/>
          <p:cNvSpPr>
            <a:spLocks noGrp="1"/>
          </p:cNvSpPr>
          <p:nvPr>
            <p:ph type="ftr" sz="quarter" idx="11"/>
          </p:nvPr>
        </p:nvSpPr>
        <p:spPr/>
        <p:txBody>
          <a:bodyPr/>
          <a:lstStyle>
            <a:lvl1pPr>
              <a:defRPr/>
            </a:lvl1pPr>
          </a:lstStyle>
          <a:p>
            <a:r>
              <a:rPr lang="en-US" smtClean="0"/>
              <a:t>IaaS for Life Science Research</a:t>
            </a:r>
            <a:endParaRPr lang="en-US" dirty="0"/>
          </a:p>
        </p:txBody>
      </p:sp>
      <p:sp>
        <p:nvSpPr>
          <p:cNvPr id="8" name="Dian numeron paikkamerkki 5"/>
          <p:cNvSpPr>
            <a:spLocks noGrp="1"/>
          </p:cNvSpPr>
          <p:nvPr>
            <p:ph type="sldNum" sz="quarter" idx="12"/>
          </p:nvPr>
        </p:nvSpPr>
        <p:spPr>
          <a:xfrm>
            <a:off x="6553200" y="6356350"/>
            <a:ext cx="2133600" cy="365125"/>
          </a:xfrm>
        </p:spPr>
        <p:txBody>
          <a:bodyPr/>
          <a:lstStyle>
            <a:lvl1pPr>
              <a:defRPr/>
            </a:lvl1pPr>
          </a:lstStyle>
          <a:p>
            <a:fld id="{2F447B4E-C7E0-428A-83CC-60F8EBCC05E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spTree>
      <p:nvGrpSpPr>
        <p:cNvPr id="1" name=""/>
        <p:cNvGrpSpPr/>
        <p:nvPr/>
      </p:nvGrpSpPr>
      <p:grpSpPr>
        <a:xfrm>
          <a:off x="0" y="0"/>
          <a:ext cx="0" cy="0"/>
          <a:chOff x="0" y="0"/>
          <a:chExt cx="0" cy="0"/>
        </a:xfrm>
      </p:grpSpPr>
      <p:pic>
        <p:nvPicPr>
          <p:cNvPr id="4" name="Kuva 10" descr="8890755.jpg"/>
          <p:cNvPicPr>
            <a:picLocks noChangeAspect="1"/>
          </p:cNvPicPr>
          <p:nvPr/>
        </p:nvPicPr>
        <p:blipFill>
          <a:blip r:embed="rId2" cstate="screen"/>
          <a:srcRect/>
          <a:stretch>
            <a:fillRect/>
          </a:stretch>
        </p:blipFill>
        <p:spPr bwMode="auto">
          <a:xfrm>
            <a:off x="4064000" y="1778000"/>
            <a:ext cx="5080000" cy="5080000"/>
          </a:xfrm>
          <a:prstGeom prst="rect">
            <a:avLst/>
          </a:prstGeom>
          <a:noFill/>
          <a:ln w="9525">
            <a:noFill/>
            <a:miter lim="800000"/>
            <a:headEnd/>
            <a:tailEnd/>
          </a:ln>
        </p:spPr>
      </p:pic>
      <p:pic>
        <p:nvPicPr>
          <p:cNvPr id="5" name="Kuva 11" descr="CSClogo.eps"/>
          <p:cNvPicPr>
            <a:picLocks noChangeAspect="1"/>
          </p:cNvPicPr>
          <p:nvPr/>
        </p:nvPicPr>
        <p:blipFill>
          <a:blip r:embed="rId3" cstate="screen"/>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864000" y="612000"/>
            <a:ext cx="7308400" cy="993775"/>
          </a:xfrm>
        </p:spPr>
        <p:txBody>
          <a:bodyPr/>
          <a:lstStyle>
            <a:lvl1pPr algn="l">
              <a:defRPr>
                <a:solidFill>
                  <a:schemeClr val="accent1">
                    <a:lumMod val="60000"/>
                    <a:lumOff val="40000"/>
                  </a:schemeClr>
                </a:solidFill>
                <a:latin typeface="+mj-lt"/>
              </a:defRPr>
            </a:lvl1pPr>
          </a:lstStyle>
          <a:p>
            <a:r>
              <a:rPr lang="en-US" smtClean="0"/>
              <a:t>Click to edit Master title style</a:t>
            </a:r>
            <a:endParaRPr lang="fi-FI" dirty="0"/>
          </a:p>
        </p:txBody>
      </p:sp>
      <p:sp>
        <p:nvSpPr>
          <p:cNvPr id="3" name="Sisällön paikkamerkki 2"/>
          <p:cNvSpPr>
            <a:spLocks noGrp="1"/>
          </p:cNvSpPr>
          <p:nvPr>
            <p:ph idx="1"/>
          </p:nvPr>
        </p:nvSpPr>
        <p:spPr>
          <a:xfrm>
            <a:off x="864000" y="1836000"/>
            <a:ext cx="7308400" cy="4253672"/>
          </a:xfrm>
        </p:spPr>
        <p:txBody>
          <a:bodyPr/>
          <a:lstStyle>
            <a:lvl1pPr>
              <a:buClr>
                <a:schemeClr val="bg2"/>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6" name="Päiväyksen paikkamerkki 3"/>
          <p:cNvSpPr>
            <a:spLocks noGrp="1"/>
          </p:cNvSpPr>
          <p:nvPr>
            <p:ph type="dt" sz="half" idx="10"/>
          </p:nvPr>
        </p:nvSpPr>
        <p:spPr/>
        <p:txBody>
          <a:bodyPr/>
          <a:lstStyle>
            <a:lvl1pPr>
              <a:defRPr/>
            </a:lvl1pPr>
          </a:lstStyle>
          <a:p>
            <a:r>
              <a:rPr lang="en-US" dirty="0" smtClean="0"/>
              <a:t>21.5.2014</a:t>
            </a:r>
            <a:endParaRPr lang="en-US" dirty="0"/>
          </a:p>
        </p:txBody>
      </p:sp>
      <p:sp>
        <p:nvSpPr>
          <p:cNvPr id="7" name="Alatunnisteen paikkamerkki 4"/>
          <p:cNvSpPr>
            <a:spLocks noGrp="1"/>
          </p:cNvSpPr>
          <p:nvPr>
            <p:ph type="ftr" sz="quarter" idx="11"/>
          </p:nvPr>
        </p:nvSpPr>
        <p:spPr/>
        <p:txBody>
          <a:bodyPr/>
          <a:lstStyle>
            <a:lvl1pPr>
              <a:defRPr/>
            </a:lvl1pPr>
          </a:lstStyle>
          <a:p>
            <a:r>
              <a:rPr lang="en-US" dirty="0" smtClean="0"/>
              <a:t>EGI Collaboration Forum</a:t>
            </a:r>
            <a:endParaRPr lang="en-US" dirty="0"/>
          </a:p>
        </p:txBody>
      </p:sp>
      <p:sp>
        <p:nvSpPr>
          <p:cNvPr id="8" name="Dian numeron paikkamerkki 5"/>
          <p:cNvSpPr>
            <a:spLocks noGrp="1"/>
          </p:cNvSpPr>
          <p:nvPr>
            <p:ph type="sldNum" sz="quarter" idx="12"/>
          </p:nvPr>
        </p:nvSpPr>
        <p:spPr>
          <a:xfrm>
            <a:off x="6853238" y="6356350"/>
            <a:ext cx="2133600" cy="365125"/>
          </a:xfrm>
        </p:spPr>
        <p:txBody>
          <a:bodyPr/>
          <a:lstStyle>
            <a:lvl1pPr>
              <a:defRPr/>
            </a:lvl1pPr>
          </a:lstStyle>
          <a:p>
            <a:fld id="{2F447B4E-C7E0-428A-83CC-60F8EBCC05E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pic>
        <p:nvPicPr>
          <p:cNvPr id="4" name="Kuva 10" descr="8890755.jpg"/>
          <p:cNvPicPr>
            <a:picLocks noChangeAspect="1"/>
          </p:cNvPicPr>
          <p:nvPr/>
        </p:nvPicPr>
        <p:blipFill>
          <a:blip r:embed="rId2" cstate="screen"/>
          <a:srcRect/>
          <a:stretch>
            <a:fillRect/>
          </a:stretch>
        </p:blipFill>
        <p:spPr bwMode="auto">
          <a:xfrm>
            <a:off x="4064000" y="1778000"/>
            <a:ext cx="5080000" cy="5080000"/>
          </a:xfrm>
          <a:prstGeom prst="rect">
            <a:avLst/>
          </a:prstGeom>
          <a:noFill/>
          <a:ln w="9525">
            <a:noFill/>
            <a:miter lim="800000"/>
            <a:headEnd/>
            <a:tailEnd/>
          </a:ln>
        </p:spPr>
      </p:pic>
      <p:pic>
        <p:nvPicPr>
          <p:cNvPr id="5" name="Kuva 11" descr="CSClogo.eps"/>
          <p:cNvPicPr>
            <a:picLocks noChangeAspect="1"/>
          </p:cNvPicPr>
          <p:nvPr/>
        </p:nvPicPr>
        <p:blipFill>
          <a:blip r:embed="rId3" cstate="screen"/>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864000" y="2755900"/>
            <a:ext cx="7308400" cy="1362075"/>
          </a:xfrm>
        </p:spPr>
        <p:txBody>
          <a:bodyPr anchor="t"/>
          <a:lstStyle>
            <a:lvl1pPr algn="l">
              <a:defRPr sz="4000" b="1" cap="all"/>
            </a:lvl1pPr>
          </a:lstStyle>
          <a:p>
            <a:r>
              <a:rPr lang="en-US" smtClean="0"/>
              <a:t>Click to edit Master title style</a:t>
            </a:r>
            <a:endParaRPr lang="fi-FI" dirty="0"/>
          </a:p>
        </p:txBody>
      </p:sp>
      <p:sp>
        <p:nvSpPr>
          <p:cNvPr id="3" name="Tekstin paikkamerkki 2"/>
          <p:cNvSpPr>
            <a:spLocks noGrp="1"/>
          </p:cNvSpPr>
          <p:nvPr>
            <p:ph type="body" idx="1"/>
          </p:nvPr>
        </p:nvSpPr>
        <p:spPr>
          <a:xfrm>
            <a:off x="864000" y="1255713"/>
            <a:ext cx="7308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äiväyksen paikkamerkki 3"/>
          <p:cNvSpPr>
            <a:spLocks noGrp="1"/>
          </p:cNvSpPr>
          <p:nvPr>
            <p:ph type="dt" sz="half" idx="10"/>
          </p:nvPr>
        </p:nvSpPr>
        <p:spPr/>
        <p:txBody>
          <a:bodyPr/>
          <a:lstStyle>
            <a:lvl1pPr>
              <a:defRPr/>
            </a:lvl1pPr>
          </a:lstStyle>
          <a:p>
            <a:r>
              <a:rPr lang="en-US" smtClean="0"/>
              <a:t>21.1.2013</a:t>
            </a:r>
            <a:endParaRPr lang="en-US" dirty="0"/>
          </a:p>
        </p:txBody>
      </p:sp>
      <p:sp>
        <p:nvSpPr>
          <p:cNvPr id="7" name="Alatunnisteen paikkamerkki 4"/>
          <p:cNvSpPr>
            <a:spLocks noGrp="1"/>
          </p:cNvSpPr>
          <p:nvPr>
            <p:ph type="ftr" sz="quarter" idx="11"/>
          </p:nvPr>
        </p:nvSpPr>
        <p:spPr/>
        <p:txBody>
          <a:bodyPr/>
          <a:lstStyle>
            <a:lvl1pPr>
              <a:defRPr/>
            </a:lvl1pPr>
          </a:lstStyle>
          <a:p>
            <a:r>
              <a:rPr lang="en-US" smtClean="0"/>
              <a:t>IaaS for Life Science Research</a:t>
            </a:r>
            <a:endParaRPr lang="en-US" dirty="0"/>
          </a:p>
        </p:txBody>
      </p:sp>
      <p:sp>
        <p:nvSpPr>
          <p:cNvPr id="8" name="Dian numeron paikkamerkki 5"/>
          <p:cNvSpPr>
            <a:spLocks noGrp="1"/>
          </p:cNvSpPr>
          <p:nvPr>
            <p:ph type="sldNum" sz="quarter" idx="12"/>
          </p:nvPr>
        </p:nvSpPr>
        <p:spPr>
          <a:xfrm>
            <a:off x="6843713" y="6356350"/>
            <a:ext cx="2133600" cy="365125"/>
          </a:xfrm>
        </p:spPr>
        <p:txBody>
          <a:bodyPr/>
          <a:lstStyle>
            <a:lvl1pPr>
              <a:defRPr/>
            </a:lvl1pPr>
          </a:lstStyle>
          <a:p>
            <a:fld id="{2F447B4E-C7E0-428A-83CC-60F8EBCC05E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p:spTree>
      <p:nvGrpSpPr>
        <p:cNvPr id="1" name=""/>
        <p:cNvGrpSpPr/>
        <p:nvPr/>
      </p:nvGrpSpPr>
      <p:grpSpPr>
        <a:xfrm>
          <a:off x="0" y="0"/>
          <a:ext cx="0" cy="0"/>
          <a:chOff x="0" y="0"/>
          <a:chExt cx="0" cy="0"/>
        </a:xfrm>
      </p:grpSpPr>
      <p:pic>
        <p:nvPicPr>
          <p:cNvPr id="5" name="Kuva 10" descr="8890755.jpg"/>
          <p:cNvPicPr>
            <a:picLocks noChangeAspect="1"/>
          </p:cNvPicPr>
          <p:nvPr/>
        </p:nvPicPr>
        <p:blipFill>
          <a:blip r:embed="rId2" cstate="screen"/>
          <a:srcRect/>
          <a:stretch>
            <a:fillRect/>
          </a:stretch>
        </p:blipFill>
        <p:spPr bwMode="auto">
          <a:xfrm>
            <a:off x="4064000" y="1778000"/>
            <a:ext cx="5080000" cy="5080000"/>
          </a:xfrm>
          <a:prstGeom prst="rect">
            <a:avLst/>
          </a:prstGeom>
          <a:noFill/>
          <a:ln w="9525">
            <a:noFill/>
            <a:miter lim="800000"/>
            <a:headEnd/>
            <a:tailEnd/>
          </a:ln>
        </p:spPr>
      </p:pic>
      <p:pic>
        <p:nvPicPr>
          <p:cNvPr id="6" name="Kuva 11" descr="CSClogo.eps"/>
          <p:cNvPicPr>
            <a:picLocks noChangeAspect="1"/>
          </p:cNvPicPr>
          <p:nvPr/>
        </p:nvPicPr>
        <p:blipFill>
          <a:blip r:embed="rId3" cstate="screen"/>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864000" y="612000"/>
            <a:ext cx="7308400" cy="993235"/>
          </a:xfrm>
        </p:spPr>
        <p:txBody>
          <a:bodyPr/>
          <a:lstStyle/>
          <a:p>
            <a:r>
              <a:rPr lang="en-US" smtClean="0"/>
              <a:t>Click to edit Master title style</a:t>
            </a:r>
            <a:endParaRPr lang="fi-FI" dirty="0"/>
          </a:p>
        </p:txBody>
      </p:sp>
      <p:sp>
        <p:nvSpPr>
          <p:cNvPr id="3" name="Sisällön paikkamerkki 2"/>
          <p:cNvSpPr>
            <a:spLocks noGrp="1"/>
          </p:cNvSpPr>
          <p:nvPr>
            <p:ph sz="half" idx="1"/>
          </p:nvPr>
        </p:nvSpPr>
        <p:spPr>
          <a:xfrm>
            <a:off x="864000" y="1836000"/>
            <a:ext cx="3708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Sisällön paikkamerkki 3"/>
          <p:cNvSpPr>
            <a:spLocks noGrp="1"/>
          </p:cNvSpPr>
          <p:nvPr>
            <p:ph sz="half" idx="2"/>
          </p:nvPr>
        </p:nvSpPr>
        <p:spPr>
          <a:xfrm>
            <a:off x="4572000" y="1836000"/>
            <a:ext cx="36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Päiväyksen paikkamerkki 4"/>
          <p:cNvSpPr>
            <a:spLocks noGrp="1"/>
          </p:cNvSpPr>
          <p:nvPr>
            <p:ph type="dt" sz="half" idx="10"/>
          </p:nvPr>
        </p:nvSpPr>
        <p:spPr/>
        <p:txBody>
          <a:bodyPr/>
          <a:lstStyle>
            <a:lvl1pPr>
              <a:defRPr/>
            </a:lvl1pPr>
          </a:lstStyle>
          <a:p>
            <a:r>
              <a:rPr lang="en-US" smtClean="0"/>
              <a:t>21.1.2013</a:t>
            </a:r>
            <a:endParaRPr lang="en-US" dirty="0"/>
          </a:p>
        </p:txBody>
      </p:sp>
      <p:sp>
        <p:nvSpPr>
          <p:cNvPr id="8" name="Alatunnisteen paikkamerkki 5"/>
          <p:cNvSpPr>
            <a:spLocks noGrp="1"/>
          </p:cNvSpPr>
          <p:nvPr>
            <p:ph type="ftr" sz="quarter" idx="11"/>
          </p:nvPr>
        </p:nvSpPr>
        <p:spPr/>
        <p:txBody>
          <a:bodyPr/>
          <a:lstStyle>
            <a:lvl1pPr>
              <a:defRPr/>
            </a:lvl1pPr>
          </a:lstStyle>
          <a:p>
            <a:r>
              <a:rPr lang="en-US" smtClean="0"/>
              <a:t>IaaS for Life Science Research</a:t>
            </a:r>
            <a:endParaRPr lang="en-US" dirty="0"/>
          </a:p>
        </p:txBody>
      </p:sp>
      <p:sp>
        <p:nvSpPr>
          <p:cNvPr id="9" name="Dian numeron paikkamerkki 6"/>
          <p:cNvSpPr>
            <a:spLocks noGrp="1"/>
          </p:cNvSpPr>
          <p:nvPr>
            <p:ph type="sldNum" sz="quarter" idx="12"/>
          </p:nvPr>
        </p:nvSpPr>
        <p:spPr>
          <a:xfrm>
            <a:off x="6853238" y="6356350"/>
            <a:ext cx="2133600" cy="365125"/>
          </a:xfrm>
        </p:spPr>
        <p:txBody>
          <a:bodyPr/>
          <a:lstStyle>
            <a:lvl1pPr>
              <a:defRPr/>
            </a:lvl1pPr>
          </a:lstStyle>
          <a:p>
            <a:fld id="{2F447B4E-C7E0-428A-83CC-60F8EBCC05E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Vain otsikko">
    <p:spTree>
      <p:nvGrpSpPr>
        <p:cNvPr id="1" name=""/>
        <p:cNvGrpSpPr/>
        <p:nvPr/>
      </p:nvGrpSpPr>
      <p:grpSpPr>
        <a:xfrm>
          <a:off x="0" y="0"/>
          <a:ext cx="0" cy="0"/>
          <a:chOff x="0" y="0"/>
          <a:chExt cx="0" cy="0"/>
        </a:xfrm>
      </p:grpSpPr>
      <p:pic>
        <p:nvPicPr>
          <p:cNvPr id="3" name="Kuva 10" descr="8890755.jpg"/>
          <p:cNvPicPr>
            <a:picLocks noChangeAspect="1"/>
          </p:cNvPicPr>
          <p:nvPr/>
        </p:nvPicPr>
        <p:blipFill>
          <a:blip r:embed="rId2" cstate="screen"/>
          <a:srcRect/>
          <a:stretch>
            <a:fillRect/>
          </a:stretch>
        </p:blipFill>
        <p:spPr bwMode="auto">
          <a:xfrm>
            <a:off x="4064000" y="1778000"/>
            <a:ext cx="5080000" cy="5080000"/>
          </a:xfrm>
          <a:prstGeom prst="rect">
            <a:avLst/>
          </a:prstGeom>
          <a:noFill/>
          <a:ln w="9525">
            <a:noFill/>
            <a:miter lim="800000"/>
            <a:headEnd/>
            <a:tailEnd/>
          </a:ln>
        </p:spPr>
      </p:pic>
      <p:pic>
        <p:nvPicPr>
          <p:cNvPr id="4" name="Kuva 11" descr="CSClogo.eps"/>
          <p:cNvPicPr>
            <a:picLocks noChangeAspect="1"/>
          </p:cNvPicPr>
          <p:nvPr/>
        </p:nvPicPr>
        <p:blipFill>
          <a:blip r:embed="rId3" cstate="screen"/>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p:txBody>
          <a:bodyPr/>
          <a:lstStyle/>
          <a:p>
            <a:r>
              <a:rPr lang="en-US" smtClean="0"/>
              <a:t>Click to edit Master title style</a:t>
            </a:r>
            <a:endParaRPr lang="fi-FI"/>
          </a:p>
        </p:txBody>
      </p:sp>
      <p:sp>
        <p:nvSpPr>
          <p:cNvPr id="5" name="Päiväyksen paikkamerkki 2"/>
          <p:cNvSpPr>
            <a:spLocks noGrp="1"/>
          </p:cNvSpPr>
          <p:nvPr>
            <p:ph type="dt" sz="half" idx="10"/>
          </p:nvPr>
        </p:nvSpPr>
        <p:spPr/>
        <p:txBody>
          <a:bodyPr/>
          <a:lstStyle>
            <a:lvl1pPr>
              <a:defRPr/>
            </a:lvl1pPr>
          </a:lstStyle>
          <a:p>
            <a:r>
              <a:rPr lang="en-US" dirty="0" smtClean="0"/>
              <a:t>21.5.2014</a:t>
            </a:r>
            <a:endParaRPr lang="en-US" dirty="0"/>
          </a:p>
        </p:txBody>
      </p:sp>
      <p:sp>
        <p:nvSpPr>
          <p:cNvPr id="6" name="Alatunnisteen paikkamerkki 3"/>
          <p:cNvSpPr>
            <a:spLocks noGrp="1"/>
          </p:cNvSpPr>
          <p:nvPr>
            <p:ph type="ftr" sz="quarter" idx="11"/>
          </p:nvPr>
        </p:nvSpPr>
        <p:spPr/>
        <p:txBody>
          <a:bodyPr/>
          <a:lstStyle>
            <a:lvl1pPr>
              <a:defRPr/>
            </a:lvl1pPr>
          </a:lstStyle>
          <a:p>
            <a:r>
              <a:rPr lang="en-US" dirty="0" smtClean="0"/>
              <a:t>EGI Collaboration Forum</a:t>
            </a:r>
            <a:endParaRPr lang="en-US" dirty="0"/>
          </a:p>
        </p:txBody>
      </p:sp>
      <p:sp>
        <p:nvSpPr>
          <p:cNvPr id="7" name="Dian numeron paikkamerkki 4"/>
          <p:cNvSpPr>
            <a:spLocks noGrp="1"/>
          </p:cNvSpPr>
          <p:nvPr>
            <p:ph type="sldNum" sz="quarter" idx="12"/>
          </p:nvPr>
        </p:nvSpPr>
        <p:spPr>
          <a:xfrm>
            <a:off x="6811963" y="6356350"/>
            <a:ext cx="2133600" cy="365125"/>
          </a:xfrm>
        </p:spPr>
        <p:txBody>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pic>
        <p:nvPicPr>
          <p:cNvPr id="2" name="Kuva 10" descr="8890755.jpg"/>
          <p:cNvPicPr>
            <a:picLocks noChangeAspect="1"/>
          </p:cNvPicPr>
          <p:nvPr/>
        </p:nvPicPr>
        <p:blipFill>
          <a:blip r:embed="rId2" cstate="screen"/>
          <a:srcRect/>
          <a:stretch>
            <a:fillRect/>
          </a:stretch>
        </p:blipFill>
        <p:spPr bwMode="auto">
          <a:xfrm>
            <a:off x="4064000" y="1778000"/>
            <a:ext cx="5080000" cy="5080000"/>
          </a:xfrm>
          <a:prstGeom prst="rect">
            <a:avLst/>
          </a:prstGeom>
          <a:noFill/>
          <a:ln w="9525">
            <a:noFill/>
            <a:miter lim="800000"/>
            <a:headEnd/>
            <a:tailEnd/>
          </a:ln>
        </p:spPr>
      </p:pic>
      <p:pic>
        <p:nvPicPr>
          <p:cNvPr id="3" name="Kuva 11" descr="CSClogo.eps"/>
          <p:cNvPicPr>
            <a:picLocks noChangeAspect="1"/>
          </p:cNvPicPr>
          <p:nvPr/>
        </p:nvPicPr>
        <p:blipFill>
          <a:blip r:embed="rId3" cstate="screen"/>
          <a:srcRect/>
          <a:stretch>
            <a:fillRect/>
          </a:stretch>
        </p:blipFill>
        <p:spPr bwMode="auto">
          <a:xfrm>
            <a:off x="7812088" y="301625"/>
            <a:ext cx="1004887" cy="641350"/>
          </a:xfrm>
          <a:prstGeom prst="rect">
            <a:avLst/>
          </a:prstGeom>
          <a:noFill/>
          <a:ln w="9525">
            <a:noFill/>
            <a:miter lim="800000"/>
            <a:headEnd/>
            <a:tailEnd/>
          </a:ln>
        </p:spPr>
      </p:pic>
      <p:sp>
        <p:nvSpPr>
          <p:cNvPr id="4" name="Päiväyksen paikkamerkki 1"/>
          <p:cNvSpPr>
            <a:spLocks noGrp="1"/>
          </p:cNvSpPr>
          <p:nvPr>
            <p:ph type="dt" sz="half" idx="10"/>
          </p:nvPr>
        </p:nvSpPr>
        <p:spPr/>
        <p:txBody>
          <a:bodyPr/>
          <a:lstStyle>
            <a:lvl1pPr>
              <a:defRPr/>
            </a:lvl1pPr>
          </a:lstStyle>
          <a:p>
            <a:r>
              <a:rPr lang="en-US" smtClean="0"/>
              <a:t>21.1.2013</a:t>
            </a:r>
            <a:endParaRPr lang="en-US" dirty="0"/>
          </a:p>
        </p:txBody>
      </p:sp>
      <p:sp>
        <p:nvSpPr>
          <p:cNvPr id="5" name="Alatunnisteen paikkamerkki 2"/>
          <p:cNvSpPr>
            <a:spLocks noGrp="1"/>
          </p:cNvSpPr>
          <p:nvPr>
            <p:ph type="ftr" sz="quarter" idx="11"/>
          </p:nvPr>
        </p:nvSpPr>
        <p:spPr/>
        <p:txBody>
          <a:bodyPr/>
          <a:lstStyle>
            <a:lvl1pPr>
              <a:defRPr/>
            </a:lvl1pPr>
          </a:lstStyle>
          <a:p>
            <a:r>
              <a:rPr lang="en-US" smtClean="0"/>
              <a:t>IaaS for Life Science Research</a:t>
            </a:r>
            <a:endParaRPr lang="en-US" dirty="0"/>
          </a:p>
        </p:txBody>
      </p:sp>
      <p:sp>
        <p:nvSpPr>
          <p:cNvPr id="6" name="Dian numeron paikkamerkki 3"/>
          <p:cNvSpPr>
            <a:spLocks noGrp="1"/>
          </p:cNvSpPr>
          <p:nvPr>
            <p:ph type="sldNum" sz="quarter" idx="12"/>
          </p:nvPr>
        </p:nvSpPr>
        <p:spPr>
          <a:xfrm>
            <a:off x="6867525" y="6356350"/>
            <a:ext cx="2133600" cy="365125"/>
          </a:xfrm>
        </p:spPr>
        <p:txBody>
          <a:bodyPr/>
          <a:lstStyle>
            <a:lvl1pPr>
              <a:defRPr/>
            </a:lvl1pPr>
          </a:lstStyle>
          <a:p>
            <a:fld id="{2F447B4E-C7E0-428A-83CC-60F8EBCC05E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1052736"/>
            <a:ext cx="3008313" cy="936104"/>
          </a:xfrm>
        </p:spPr>
        <p:txBody>
          <a:bodyPr anchor="b"/>
          <a:lstStyle>
            <a:lvl1pPr algn="l">
              <a:defRPr sz="2000" b="1"/>
            </a:lvl1pPr>
          </a:lstStyle>
          <a:p>
            <a:r>
              <a:rPr lang="en-US" smtClean="0"/>
              <a:t>Click to edit Master title style</a:t>
            </a:r>
            <a:endParaRPr lang="fi-FI" dirty="0"/>
          </a:p>
        </p:txBody>
      </p:sp>
      <p:sp>
        <p:nvSpPr>
          <p:cNvPr id="3" name="Sisällön paikkamerkki 2"/>
          <p:cNvSpPr>
            <a:spLocks noGrp="1"/>
          </p:cNvSpPr>
          <p:nvPr>
            <p:ph idx="1"/>
          </p:nvPr>
        </p:nvSpPr>
        <p:spPr>
          <a:xfrm>
            <a:off x="3575050" y="1052736"/>
            <a:ext cx="4597350" cy="5073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Tekstin paikkamerkki 3"/>
          <p:cNvSpPr>
            <a:spLocks noGrp="1"/>
          </p:cNvSpPr>
          <p:nvPr>
            <p:ph type="body" sz="half" idx="2"/>
          </p:nvPr>
        </p:nvSpPr>
        <p:spPr>
          <a:xfrm>
            <a:off x="457200" y="1988840"/>
            <a:ext cx="3008313" cy="41373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äiväyksen paikkamerkki 4"/>
          <p:cNvSpPr>
            <a:spLocks noGrp="1"/>
          </p:cNvSpPr>
          <p:nvPr>
            <p:ph type="dt" sz="half" idx="10"/>
          </p:nvPr>
        </p:nvSpPr>
        <p:spPr/>
        <p:txBody>
          <a:bodyPr/>
          <a:lstStyle>
            <a:lvl1pPr>
              <a:defRPr/>
            </a:lvl1pPr>
          </a:lstStyle>
          <a:p>
            <a:r>
              <a:rPr lang="en-US" smtClean="0"/>
              <a:t>21.1.2013</a:t>
            </a:r>
            <a:endParaRPr lang="en-US" dirty="0"/>
          </a:p>
        </p:txBody>
      </p:sp>
      <p:sp>
        <p:nvSpPr>
          <p:cNvPr id="6" name="Alatunnisteen paikkamerkki 5"/>
          <p:cNvSpPr>
            <a:spLocks noGrp="1"/>
          </p:cNvSpPr>
          <p:nvPr>
            <p:ph type="ftr" sz="quarter" idx="11"/>
          </p:nvPr>
        </p:nvSpPr>
        <p:spPr/>
        <p:txBody>
          <a:bodyPr/>
          <a:lstStyle>
            <a:lvl1pPr>
              <a:defRPr/>
            </a:lvl1pPr>
          </a:lstStyle>
          <a:p>
            <a:r>
              <a:rPr lang="en-US" smtClean="0"/>
              <a:t>IaaS for Life Science Research</a:t>
            </a:r>
            <a:endParaRPr lang="en-US" dirty="0"/>
          </a:p>
        </p:txBody>
      </p:sp>
      <p:sp>
        <p:nvSpPr>
          <p:cNvPr id="7" name="Dian numeron paikkamerkki 6"/>
          <p:cNvSpPr>
            <a:spLocks noGrp="1"/>
          </p:cNvSpPr>
          <p:nvPr>
            <p:ph type="sldNum" sz="quarter" idx="12"/>
          </p:nvPr>
        </p:nvSpPr>
        <p:spPr>
          <a:xfrm>
            <a:off x="6870700" y="6356350"/>
            <a:ext cx="2133600" cy="365125"/>
          </a:xfrm>
        </p:spPr>
        <p:txBody>
          <a:bodyPr/>
          <a:lstStyle>
            <a:lvl1pPr>
              <a:defRPr/>
            </a:lvl1pPr>
          </a:lstStyle>
          <a:p>
            <a:fld id="{2F447B4E-C7E0-428A-83CC-60F8EBCC05E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pic>
        <p:nvPicPr>
          <p:cNvPr id="5" name="Kuva 10" descr="8890755.jpg"/>
          <p:cNvPicPr>
            <a:picLocks noChangeAspect="1"/>
          </p:cNvPicPr>
          <p:nvPr/>
        </p:nvPicPr>
        <p:blipFill>
          <a:blip r:embed="rId2" cstate="screen"/>
          <a:srcRect/>
          <a:stretch>
            <a:fillRect/>
          </a:stretch>
        </p:blipFill>
        <p:spPr bwMode="auto">
          <a:xfrm>
            <a:off x="4064000" y="1778000"/>
            <a:ext cx="5080000" cy="5080000"/>
          </a:xfrm>
          <a:prstGeom prst="rect">
            <a:avLst/>
          </a:prstGeom>
          <a:noFill/>
          <a:ln w="9525">
            <a:noFill/>
            <a:miter lim="800000"/>
            <a:headEnd/>
            <a:tailEnd/>
          </a:ln>
        </p:spPr>
      </p:pic>
      <p:pic>
        <p:nvPicPr>
          <p:cNvPr id="6" name="Kuva 11" descr="CSClogo.eps"/>
          <p:cNvPicPr>
            <a:picLocks noChangeAspect="1"/>
          </p:cNvPicPr>
          <p:nvPr/>
        </p:nvPicPr>
        <p:blipFill>
          <a:blip r:embed="rId3" cstate="screen"/>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457199" y="4800600"/>
            <a:ext cx="6418943" cy="566738"/>
          </a:xfrm>
        </p:spPr>
        <p:txBody>
          <a:bodyPr anchor="b"/>
          <a:lstStyle>
            <a:lvl1pPr algn="l">
              <a:defRPr sz="2000" b="1"/>
            </a:lvl1pPr>
          </a:lstStyle>
          <a:p>
            <a:r>
              <a:rPr lang="en-US" smtClean="0"/>
              <a:t>Click to edit Master title style</a:t>
            </a:r>
            <a:endParaRPr lang="fi-FI"/>
          </a:p>
        </p:txBody>
      </p:sp>
      <p:sp>
        <p:nvSpPr>
          <p:cNvPr id="3" name="Kuvan paikkamerkki 2"/>
          <p:cNvSpPr>
            <a:spLocks noGrp="1"/>
          </p:cNvSpPr>
          <p:nvPr>
            <p:ph type="pic" idx="1"/>
          </p:nvPr>
        </p:nvSpPr>
        <p:spPr>
          <a:xfrm>
            <a:off x="457199" y="836711"/>
            <a:ext cx="6418943" cy="389086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i-FI" noProof="0" dirty="0"/>
          </a:p>
        </p:txBody>
      </p:sp>
      <p:sp>
        <p:nvSpPr>
          <p:cNvPr id="4" name="Tekstin paikkamerkki 3"/>
          <p:cNvSpPr>
            <a:spLocks noGrp="1"/>
          </p:cNvSpPr>
          <p:nvPr>
            <p:ph type="body" sz="half" idx="2"/>
          </p:nvPr>
        </p:nvSpPr>
        <p:spPr>
          <a:xfrm>
            <a:off x="457199" y="5367338"/>
            <a:ext cx="64189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Päiväyksen paikkamerkki 4"/>
          <p:cNvSpPr>
            <a:spLocks noGrp="1"/>
          </p:cNvSpPr>
          <p:nvPr>
            <p:ph type="dt" sz="half" idx="10"/>
          </p:nvPr>
        </p:nvSpPr>
        <p:spPr/>
        <p:txBody>
          <a:bodyPr/>
          <a:lstStyle>
            <a:lvl1pPr>
              <a:defRPr/>
            </a:lvl1pPr>
          </a:lstStyle>
          <a:p>
            <a:r>
              <a:rPr lang="en-US" smtClean="0"/>
              <a:t>21.1.2013</a:t>
            </a:r>
            <a:endParaRPr lang="en-US" dirty="0"/>
          </a:p>
        </p:txBody>
      </p:sp>
      <p:sp>
        <p:nvSpPr>
          <p:cNvPr id="8" name="Alatunnisteen paikkamerkki 5"/>
          <p:cNvSpPr>
            <a:spLocks noGrp="1"/>
          </p:cNvSpPr>
          <p:nvPr>
            <p:ph type="ftr" sz="quarter" idx="11"/>
          </p:nvPr>
        </p:nvSpPr>
        <p:spPr/>
        <p:txBody>
          <a:bodyPr/>
          <a:lstStyle>
            <a:lvl1pPr>
              <a:defRPr/>
            </a:lvl1pPr>
          </a:lstStyle>
          <a:p>
            <a:r>
              <a:rPr lang="en-US" smtClean="0"/>
              <a:t>IaaS for Life Science Research</a:t>
            </a:r>
            <a:endParaRPr lang="en-US" dirty="0"/>
          </a:p>
        </p:txBody>
      </p:sp>
      <p:sp>
        <p:nvSpPr>
          <p:cNvPr id="9" name="Dian numeron paikkamerkki 6"/>
          <p:cNvSpPr>
            <a:spLocks noGrp="1"/>
          </p:cNvSpPr>
          <p:nvPr>
            <p:ph type="sldNum" sz="quarter" idx="12"/>
          </p:nvPr>
        </p:nvSpPr>
        <p:spPr>
          <a:xfrm>
            <a:off x="6875463" y="6356350"/>
            <a:ext cx="2133600" cy="365125"/>
          </a:xfrm>
        </p:spPr>
        <p:txBody>
          <a:bodyPr/>
          <a:lstStyle>
            <a:lvl1pPr>
              <a:defRPr/>
            </a:lvl1pPr>
          </a:lstStyle>
          <a:p>
            <a:fld id="{2F447B4E-C7E0-428A-83CC-60F8EBCC05E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Otsikko ja pystysuora teksti">
    <p:spTree>
      <p:nvGrpSpPr>
        <p:cNvPr id="1" name=""/>
        <p:cNvGrpSpPr/>
        <p:nvPr/>
      </p:nvGrpSpPr>
      <p:grpSpPr>
        <a:xfrm>
          <a:off x="0" y="0"/>
          <a:ext cx="0" cy="0"/>
          <a:chOff x="0" y="0"/>
          <a:chExt cx="0" cy="0"/>
        </a:xfrm>
      </p:grpSpPr>
      <p:pic>
        <p:nvPicPr>
          <p:cNvPr id="4" name="Kuva 10" descr="8890755.jpg"/>
          <p:cNvPicPr>
            <a:picLocks noChangeAspect="1"/>
          </p:cNvPicPr>
          <p:nvPr/>
        </p:nvPicPr>
        <p:blipFill>
          <a:blip r:embed="rId2" cstate="screen"/>
          <a:srcRect/>
          <a:stretch>
            <a:fillRect/>
          </a:stretch>
        </p:blipFill>
        <p:spPr bwMode="auto">
          <a:xfrm>
            <a:off x="4064000" y="1778000"/>
            <a:ext cx="5080000" cy="5080000"/>
          </a:xfrm>
          <a:prstGeom prst="rect">
            <a:avLst/>
          </a:prstGeom>
          <a:noFill/>
          <a:ln w="9525">
            <a:noFill/>
            <a:miter lim="800000"/>
            <a:headEnd/>
            <a:tailEnd/>
          </a:ln>
        </p:spPr>
      </p:pic>
      <p:pic>
        <p:nvPicPr>
          <p:cNvPr id="5" name="Kuva 11" descr="CSClogo.eps"/>
          <p:cNvPicPr>
            <a:picLocks noChangeAspect="1"/>
          </p:cNvPicPr>
          <p:nvPr/>
        </p:nvPicPr>
        <p:blipFill>
          <a:blip r:embed="rId3" cstate="screen"/>
          <a:srcRect/>
          <a:stretch>
            <a:fillRect/>
          </a:stretch>
        </p:blipFill>
        <p:spPr bwMode="auto">
          <a:xfrm>
            <a:off x="7812088" y="301625"/>
            <a:ext cx="1004887" cy="641350"/>
          </a:xfrm>
          <a:prstGeom prst="rect">
            <a:avLst/>
          </a:prstGeom>
          <a:noFill/>
          <a:ln w="9525">
            <a:noFill/>
            <a:miter lim="800000"/>
            <a:headEnd/>
            <a:tailEnd/>
          </a:ln>
        </p:spPr>
      </p:pic>
      <p:sp>
        <p:nvSpPr>
          <p:cNvPr id="2" name="Otsikko 1"/>
          <p:cNvSpPr>
            <a:spLocks noGrp="1"/>
          </p:cNvSpPr>
          <p:nvPr>
            <p:ph type="title"/>
          </p:nvPr>
        </p:nvSpPr>
        <p:spPr>
          <a:xfrm>
            <a:off x="457200" y="773419"/>
            <a:ext cx="7063014" cy="993235"/>
          </a:xfrm>
        </p:spPr>
        <p:txBody>
          <a:bodyPr/>
          <a:lstStyle>
            <a:lvl1pPr>
              <a:defRPr>
                <a:solidFill>
                  <a:schemeClr val="accent1">
                    <a:lumMod val="60000"/>
                    <a:lumOff val="40000"/>
                  </a:schemeClr>
                </a:solidFill>
              </a:defRPr>
            </a:lvl1pPr>
          </a:lstStyle>
          <a:p>
            <a:r>
              <a:rPr lang="en-US" smtClean="0"/>
              <a:t>Click to edit Master title style</a:t>
            </a:r>
            <a:endParaRPr lang="fi-FI" dirty="0"/>
          </a:p>
        </p:txBody>
      </p:sp>
      <p:sp>
        <p:nvSpPr>
          <p:cNvPr id="3" name="Pystysuoran tekstin paikkamerkki 2"/>
          <p:cNvSpPr>
            <a:spLocks noGrp="1"/>
          </p:cNvSpPr>
          <p:nvPr>
            <p:ph type="body" orient="vert" idx="1"/>
          </p:nvPr>
        </p:nvSpPr>
        <p:spPr>
          <a:xfrm>
            <a:off x="457200" y="1872491"/>
            <a:ext cx="7063014" cy="42536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Päiväyksen paikkamerkki 3"/>
          <p:cNvSpPr>
            <a:spLocks noGrp="1"/>
          </p:cNvSpPr>
          <p:nvPr>
            <p:ph type="dt" sz="half" idx="10"/>
          </p:nvPr>
        </p:nvSpPr>
        <p:spPr/>
        <p:txBody>
          <a:bodyPr/>
          <a:lstStyle>
            <a:lvl1pPr>
              <a:defRPr/>
            </a:lvl1pPr>
          </a:lstStyle>
          <a:p>
            <a:r>
              <a:rPr lang="en-US" smtClean="0"/>
              <a:t>21.1.2013</a:t>
            </a:r>
            <a:endParaRPr lang="en-US" dirty="0"/>
          </a:p>
        </p:txBody>
      </p:sp>
      <p:sp>
        <p:nvSpPr>
          <p:cNvPr id="7" name="Alatunnisteen paikkamerkki 4"/>
          <p:cNvSpPr>
            <a:spLocks noGrp="1"/>
          </p:cNvSpPr>
          <p:nvPr>
            <p:ph type="ftr" sz="quarter" idx="11"/>
          </p:nvPr>
        </p:nvSpPr>
        <p:spPr/>
        <p:txBody>
          <a:bodyPr/>
          <a:lstStyle>
            <a:lvl1pPr>
              <a:defRPr/>
            </a:lvl1pPr>
          </a:lstStyle>
          <a:p>
            <a:r>
              <a:rPr lang="en-US" smtClean="0"/>
              <a:t>IaaS for Life Science Research</a:t>
            </a:r>
            <a:endParaRPr lang="en-US" dirty="0"/>
          </a:p>
        </p:txBody>
      </p:sp>
      <p:sp>
        <p:nvSpPr>
          <p:cNvPr id="8" name="Dian numeron paikkamerkki 5"/>
          <p:cNvSpPr>
            <a:spLocks noGrp="1"/>
          </p:cNvSpPr>
          <p:nvPr>
            <p:ph type="sldNum" sz="quarter" idx="12"/>
          </p:nvPr>
        </p:nvSpPr>
        <p:spPr>
          <a:xfrm>
            <a:off x="6553200" y="6356350"/>
            <a:ext cx="2417763" cy="365125"/>
          </a:xfrm>
        </p:spPr>
        <p:txBody>
          <a:bodyPr/>
          <a:lstStyle>
            <a:lvl1pPr>
              <a:defRPr/>
            </a:lvl1pPr>
          </a:lstStyle>
          <a:p>
            <a:fld id="{2F447B4E-C7E0-428A-83CC-60F8EBCC05E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Kuva 10" descr="8890755.jpg"/>
          <p:cNvPicPr>
            <a:picLocks noChangeAspect="1"/>
          </p:cNvPicPr>
          <p:nvPr/>
        </p:nvPicPr>
        <p:blipFill>
          <a:blip r:embed="rId12" cstate="screen"/>
          <a:srcRect/>
          <a:stretch>
            <a:fillRect/>
          </a:stretch>
        </p:blipFill>
        <p:spPr bwMode="auto">
          <a:xfrm>
            <a:off x="4064000" y="1778000"/>
            <a:ext cx="5080000" cy="5080000"/>
          </a:xfrm>
          <a:prstGeom prst="rect">
            <a:avLst/>
          </a:prstGeom>
          <a:noFill/>
          <a:ln w="9525">
            <a:noFill/>
            <a:miter lim="800000"/>
            <a:headEnd/>
            <a:tailEnd/>
          </a:ln>
        </p:spPr>
      </p:pic>
      <p:sp>
        <p:nvSpPr>
          <p:cNvPr id="1027" name="Otsikon paikkamerkki 1"/>
          <p:cNvSpPr>
            <a:spLocks noGrp="1"/>
          </p:cNvSpPr>
          <p:nvPr>
            <p:ph type="title"/>
          </p:nvPr>
        </p:nvSpPr>
        <p:spPr bwMode="auto">
          <a:xfrm>
            <a:off x="864000" y="612000"/>
            <a:ext cx="7308400" cy="993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perustyylejä osoitt.</a:t>
            </a:r>
          </a:p>
        </p:txBody>
      </p:sp>
      <p:sp>
        <p:nvSpPr>
          <p:cNvPr id="1028" name="Tekstin paikkamerkki 2"/>
          <p:cNvSpPr>
            <a:spLocks noGrp="1"/>
          </p:cNvSpPr>
          <p:nvPr>
            <p:ph type="body" idx="1"/>
          </p:nvPr>
        </p:nvSpPr>
        <p:spPr bwMode="auto">
          <a:xfrm>
            <a:off x="864000" y="1836000"/>
            <a:ext cx="7308400" cy="4252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smtClean="0"/>
              <a:t>Muokkaa tekstin perustyylejä osoittamalla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p:txBody>
      </p:sp>
      <p:sp>
        <p:nvSpPr>
          <p:cNvPr id="4" name="Päiväyksen paikkamerkki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rgbClr val="898989"/>
                </a:solidFill>
              </a:defRPr>
            </a:lvl1pPr>
          </a:lstStyle>
          <a:p>
            <a:r>
              <a:rPr lang="en-US" dirty="0" smtClean="0"/>
              <a:t>21.5.2014</a:t>
            </a:r>
            <a:endParaRPr lang="en-US" dirty="0"/>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defRPr>
            </a:lvl1pPr>
          </a:lstStyle>
          <a:p>
            <a:r>
              <a:rPr lang="en-US" dirty="0" smtClean="0"/>
              <a:t>Cloud for Bioinformatics</a:t>
            </a:r>
            <a:endParaRPr lang="en-US" dirty="0"/>
          </a:p>
        </p:txBody>
      </p:sp>
      <p:sp>
        <p:nvSpPr>
          <p:cNvPr id="10" name="Dian numeron paikkamerkki 5"/>
          <p:cNvSpPr>
            <a:spLocks noGrp="1"/>
          </p:cNvSpPr>
          <p:nvPr>
            <p:ph type="sldNum" sz="quarter" idx="4"/>
          </p:nvPr>
        </p:nvSpPr>
        <p:spPr>
          <a:xfrm>
            <a:off x="686117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defRPr>
            </a:lvl1pPr>
          </a:lstStyle>
          <a:p>
            <a:fld id="{2F447B4E-C7E0-428A-83CC-60F8EBCC05E3}" type="slidenum">
              <a:rPr lang="en-US" smtClean="0"/>
              <a:pPr/>
              <a:t>‹#›</a:t>
            </a:fld>
            <a:endParaRPr lang="en-US" dirty="0"/>
          </a:p>
        </p:txBody>
      </p:sp>
      <p:pic>
        <p:nvPicPr>
          <p:cNvPr id="1032" name="Kuva 11" descr="CSClogo.eps"/>
          <p:cNvPicPr>
            <a:picLocks noChangeAspect="1"/>
          </p:cNvPicPr>
          <p:nvPr/>
        </p:nvPicPr>
        <p:blipFill>
          <a:blip r:embed="rId13" cstate="screen"/>
          <a:srcRect/>
          <a:stretch>
            <a:fillRect/>
          </a:stretch>
        </p:blipFill>
        <p:spPr bwMode="auto">
          <a:xfrm>
            <a:off x="7812088" y="301625"/>
            <a:ext cx="1004887" cy="641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hdr="0"/>
  <p:txStyles>
    <p:titleStyle>
      <a:lvl1pPr algn="l" defTabSz="457200" rtl="0" eaLnBrk="1" fontAlgn="base" hangingPunct="1">
        <a:spcBef>
          <a:spcPct val="0"/>
        </a:spcBef>
        <a:spcAft>
          <a:spcPct val="0"/>
        </a:spcAft>
        <a:defRPr sz="3200" b="1" kern="1200">
          <a:solidFill>
            <a:srgbClr val="939FA8"/>
          </a:solidFill>
          <a:latin typeface="+mj-lt"/>
          <a:ea typeface="ＭＳ Ｐゴシック" charset="-128"/>
          <a:cs typeface="+mj-cs"/>
        </a:defRPr>
      </a:lvl1pPr>
      <a:lvl2pPr algn="ctr" defTabSz="457200" rtl="0" eaLnBrk="1" fontAlgn="base" hangingPunct="1">
        <a:spcBef>
          <a:spcPct val="0"/>
        </a:spcBef>
        <a:spcAft>
          <a:spcPct val="0"/>
        </a:spcAft>
        <a:defRPr sz="3200" b="1">
          <a:solidFill>
            <a:srgbClr val="939FA8"/>
          </a:solidFill>
          <a:latin typeface="Arial" charset="0"/>
          <a:ea typeface="ＭＳ Ｐゴシック" charset="-128"/>
        </a:defRPr>
      </a:lvl2pPr>
      <a:lvl3pPr algn="ctr" defTabSz="457200" rtl="0" eaLnBrk="1" fontAlgn="base" hangingPunct="1">
        <a:spcBef>
          <a:spcPct val="0"/>
        </a:spcBef>
        <a:spcAft>
          <a:spcPct val="0"/>
        </a:spcAft>
        <a:defRPr sz="3200" b="1">
          <a:solidFill>
            <a:srgbClr val="939FA8"/>
          </a:solidFill>
          <a:latin typeface="Arial" charset="0"/>
          <a:ea typeface="ＭＳ Ｐゴシック" charset="-128"/>
        </a:defRPr>
      </a:lvl3pPr>
      <a:lvl4pPr algn="ctr" defTabSz="457200" rtl="0" eaLnBrk="1" fontAlgn="base" hangingPunct="1">
        <a:spcBef>
          <a:spcPct val="0"/>
        </a:spcBef>
        <a:spcAft>
          <a:spcPct val="0"/>
        </a:spcAft>
        <a:defRPr sz="3200" b="1">
          <a:solidFill>
            <a:srgbClr val="939FA8"/>
          </a:solidFill>
          <a:latin typeface="Arial" charset="0"/>
          <a:ea typeface="ＭＳ Ｐゴシック" charset="-128"/>
        </a:defRPr>
      </a:lvl4pPr>
      <a:lvl5pPr algn="ctr" defTabSz="457200" rtl="0" eaLnBrk="1" fontAlgn="base" hangingPunct="1">
        <a:spcBef>
          <a:spcPct val="0"/>
        </a:spcBef>
        <a:spcAft>
          <a:spcPct val="0"/>
        </a:spcAft>
        <a:defRPr sz="3200" b="1">
          <a:solidFill>
            <a:srgbClr val="939FA8"/>
          </a:solidFill>
          <a:latin typeface="Arial" charset="0"/>
          <a:ea typeface="ＭＳ Ｐゴシック" charset="-128"/>
        </a:defRPr>
      </a:lvl5pPr>
      <a:lvl6pPr marL="457200" algn="ctr" defTabSz="457200" rtl="0" eaLnBrk="1" fontAlgn="base" hangingPunct="1">
        <a:spcBef>
          <a:spcPct val="0"/>
        </a:spcBef>
        <a:spcAft>
          <a:spcPct val="0"/>
        </a:spcAft>
        <a:defRPr sz="3200" b="1">
          <a:solidFill>
            <a:srgbClr val="939FA8"/>
          </a:solidFill>
          <a:latin typeface="Arial" charset="0"/>
          <a:ea typeface="ＭＳ Ｐゴシック" charset="-128"/>
        </a:defRPr>
      </a:lvl6pPr>
      <a:lvl7pPr marL="914400" algn="ctr" defTabSz="457200" rtl="0" eaLnBrk="1" fontAlgn="base" hangingPunct="1">
        <a:spcBef>
          <a:spcPct val="0"/>
        </a:spcBef>
        <a:spcAft>
          <a:spcPct val="0"/>
        </a:spcAft>
        <a:defRPr sz="3200" b="1">
          <a:solidFill>
            <a:srgbClr val="939FA8"/>
          </a:solidFill>
          <a:latin typeface="Arial" charset="0"/>
          <a:ea typeface="ＭＳ Ｐゴシック" charset="-128"/>
        </a:defRPr>
      </a:lvl7pPr>
      <a:lvl8pPr marL="1371600" algn="ctr" defTabSz="457200" rtl="0" eaLnBrk="1" fontAlgn="base" hangingPunct="1">
        <a:spcBef>
          <a:spcPct val="0"/>
        </a:spcBef>
        <a:spcAft>
          <a:spcPct val="0"/>
        </a:spcAft>
        <a:defRPr sz="3200" b="1">
          <a:solidFill>
            <a:srgbClr val="939FA8"/>
          </a:solidFill>
          <a:latin typeface="Arial" charset="0"/>
          <a:ea typeface="ＭＳ Ｐゴシック" charset="-128"/>
        </a:defRPr>
      </a:lvl8pPr>
      <a:lvl9pPr marL="1828800" algn="ctr" defTabSz="457200" rtl="0" eaLnBrk="1" fontAlgn="base" hangingPunct="1">
        <a:spcBef>
          <a:spcPct val="0"/>
        </a:spcBef>
        <a:spcAft>
          <a:spcPct val="0"/>
        </a:spcAft>
        <a:defRPr sz="3200" b="1">
          <a:solidFill>
            <a:srgbClr val="939FA8"/>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SzPct val="100000"/>
        <a:buBlip>
          <a:blip r:embed="rId14"/>
        </a:buBlip>
        <a:defRPr sz="2800" kern="1200">
          <a:solidFill>
            <a:schemeClr val="tx1"/>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SzPct val="100000"/>
        <a:buBlip>
          <a:blip r:embed="rId15"/>
        </a:buBlip>
        <a:defRPr sz="20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s://research.csc.fi/cloud-comput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0" Type="http://schemas.openxmlformats.org/officeDocument/2006/relationships/oleObject" Target="../embeddings/oleObject11.bin"/><Relationship Id="rId21" Type="http://schemas.openxmlformats.org/officeDocument/2006/relationships/oleObject" Target="../embeddings/oleObject12.bin"/><Relationship Id="rId22" Type="http://schemas.openxmlformats.org/officeDocument/2006/relationships/oleObject" Target="../embeddings/oleObject13.bin"/><Relationship Id="rId23" Type="http://schemas.openxmlformats.org/officeDocument/2006/relationships/oleObject" Target="../embeddings/oleObject14.bin"/><Relationship Id="rId24" Type="http://schemas.openxmlformats.org/officeDocument/2006/relationships/oleObject" Target="../embeddings/oleObject15.bin"/><Relationship Id="rId25" Type="http://schemas.openxmlformats.org/officeDocument/2006/relationships/oleObject" Target="../embeddings/oleObject16.bin"/><Relationship Id="rId26" Type="http://schemas.openxmlformats.org/officeDocument/2006/relationships/oleObject" Target="../embeddings/oleObject17.bin"/><Relationship Id="rId27" Type="http://schemas.openxmlformats.org/officeDocument/2006/relationships/oleObject" Target="../embeddings/oleObject18.bin"/><Relationship Id="rId28" Type="http://schemas.openxmlformats.org/officeDocument/2006/relationships/oleObject" Target="../embeddings/oleObject19.bin"/><Relationship Id="rId29" Type="http://schemas.openxmlformats.org/officeDocument/2006/relationships/oleObject" Target="../embeddings/oleObject20.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oleObject" Target="../embeddings/oleObject1.bin"/><Relationship Id="rId30" Type="http://schemas.openxmlformats.org/officeDocument/2006/relationships/image" Target="../media/image15.png"/><Relationship Id="rId31" Type="http://schemas.openxmlformats.org/officeDocument/2006/relationships/image" Target="../media/image16.jpeg"/><Relationship Id="rId32" Type="http://schemas.openxmlformats.org/officeDocument/2006/relationships/image" Target="../media/image17.png"/><Relationship Id="rId9" Type="http://schemas.openxmlformats.org/officeDocument/2006/relationships/oleObject" Target="../embeddings/oleObject4.bin"/><Relationship Id="rId6" Type="http://schemas.openxmlformats.org/officeDocument/2006/relationships/image" Target="../media/image8.emf"/><Relationship Id="rId7" Type="http://schemas.openxmlformats.org/officeDocument/2006/relationships/oleObject" Target="../embeddings/oleObject2.bin"/><Relationship Id="rId8" Type="http://schemas.openxmlformats.org/officeDocument/2006/relationships/oleObject" Target="../embeddings/oleObject3.bin"/><Relationship Id="rId33" Type="http://schemas.openxmlformats.org/officeDocument/2006/relationships/oleObject" Target="../embeddings/oleObject21.bin"/><Relationship Id="rId34" Type="http://schemas.openxmlformats.org/officeDocument/2006/relationships/oleObject" Target="../embeddings/oleObject22.bin"/><Relationship Id="rId35" Type="http://schemas.openxmlformats.org/officeDocument/2006/relationships/oleObject" Target="../embeddings/oleObject23.bin"/><Relationship Id="rId36" Type="http://schemas.openxmlformats.org/officeDocument/2006/relationships/oleObject" Target="../embeddings/oleObject24.bin"/><Relationship Id="rId10" Type="http://schemas.openxmlformats.org/officeDocument/2006/relationships/oleObject" Target="../embeddings/oleObject5.bin"/><Relationship Id="rId11" Type="http://schemas.openxmlformats.org/officeDocument/2006/relationships/oleObject" Target="../embeddings/oleObject6.bin"/><Relationship Id="rId12" Type="http://schemas.openxmlformats.org/officeDocument/2006/relationships/oleObject" Target="../embeddings/oleObject7.bin"/><Relationship Id="rId13" Type="http://schemas.openxmlformats.org/officeDocument/2006/relationships/oleObject" Target="../embeddings/oleObject8.bin"/><Relationship Id="rId14" Type="http://schemas.openxmlformats.org/officeDocument/2006/relationships/oleObject" Target="../embeddings/oleObject9.bin"/><Relationship Id="rId15" Type="http://schemas.openxmlformats.org/officeDocument/2006/relationships/oleObject" Target="../embeddings/oleObject10.bin"/><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image" Target="../media/image13.png"/><Relationship Id="rId19" Type="http://schemas.openxmlformats.org/officeDocument/2006/relationships/image" Target="../media/image14.png"/><Relationship Id="rId37" Type="http://schemas.openxmlformats.org/officeDocument/2006/relationships/oleObject" Target="../embeddings/oleObject25.bin"/><Relationship Id="rId38" Type="http://schemas.openxmlformats.org/officeDocument/2006/relationships/oleObject" Target="../embeddings/oleObject2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82578" y="4947805"/>
            <a:ext cx="6653918" cy="293601"/>
          </a:xfrm>
        </p:spPr>
        <p:txBody>
          <a:bodyPr>
            <a:normAutofit fontScale="90000"/>
          </a:bodyPr>
          <a:lstStyle/>
          <a:p>
            <a:r>
              <a:rPr lang="en-US" dirty="0" smtClean="0"/>
              <a:t>Cloud services for biomedical research</a:t>
            </a:r>
            <a:endParaRPr lang="en-US" dirty="0"/>
          </a:p>
        </p:txBody>
      </p:sp>
      <p:sp>
        <p:nvSpPr>
          <p:cNvPr id="3" name="Tekstikehys 2"/>
          <p:cNvSpPr txBox="1"/>
          <p:nvPr/>
        </p:nvSpPr>
        <p:spPr>
          <a:xfrm>
            <a:off x="2483768" y="5661248"/>
            <a:ext cx="2755858" cy="738664"/>
          </a:xfrm>
          <a:prstGeom prst="rect">
            <a:avLst/>
          </a:prstGeom>
          <a:noFill/>
          <a:ln>
            <a:noFill/>
          </a:ln>
        </p:spPr>
        <p:txBody>
          <a:bodyPr wrap="none" rtlCol="0">
            <a:spAutoFit/>
          </a:bodyPr>
          <a:lstStyle/>
          <a:p>
            <a:r>
              <a:rPr lang="fi-FI" sz="1400" dirty="0" smtClean="0"/>
              <a:t>Pekka Lehtovuori, </a:t>
            </a:r>
            <a:r>
              <a:rPr lang="fi-FI" sz="1400" dirty="0" err="1" smtClean="0"/>
              <a:t>Ph.D</a:t>
            </a:r>
            <a:r>
              <a:rPr lang="fi-FI" sz="1400" dirty="0" smtClean="0"/>
              <a:t>.</a:t>
            </a:r>
          </a:p>
          <a:p>
            <a:r>
              <a:rPr lang="fi-FI" sz="1400" dirty="0" err="1" smtClean="0"/>
              <a:t>Director</a:t>
            </a:r>
            <a:r>
              <a:rPr lang="fi-FI" sz="1400" dirty="0" smtClean="0"/>
              <a:t>, </a:t>
            </a:r>
            <a:r>
              <a:rPr lang="fi-FI" sz="1400" dirty="0"/>
              <a:t>S</a:t>
            </a:r>
            <a:r>
              <a:rPr lang="fi-FI" sz="1400" dirty="0" smtClean="0"/>
              <a:t>ervice for </a:t>
            </a:r>
            <a:r>
              <a:rPr lang="fi-FI" sz="1400" dirty="0" err="1" smtClean="0"/>
              <a:t>Research</a:t>
            </a:r>
            <a:endParaRPr lang="fi-FI" sz="1400" dirty="0" smtClean="0"/>
          </a:p>
          <a:p>
            <a:r>
              <a:rPr lang="fi-FI" sz="1400" dirty="0" smtClean="0"/>
              <a:t>CSC – the IT Center for Science</a:t>
            </a:r>
            <a:endParaRPr lang="fi-FI" sz="14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3200" b="1" kern="1200" dirty="0" err="1" smtClean="0">
                <a:solidFill>
                  <a:schemeClr val="accent1">
                    <a:lumMod val="60000"/>
                    <a:lumOff val="40000"/>
                  </a:schemeClr>
                </a:solidFill>
                <a:effectLst/>
                <a:latin typeface="+mj-lt"/>
                <a:ea typeface="ＭＳ Ｐゴシック" charset="-128"/>
                <a:cs typeface="+mj-cs"/>
              </a:rPr>
              <a:t>What</a:t>
            </a:r>
            <a:r>
              <a:rPr lang="fi-FI" sz="3200" b="1" kern="1200" dirty="0" smtClean="0">
                <a:solidFill>
                  <a:schemeClr val="accent1">
                    <a:lumMod val="60000"/>
                    <a:lumOff val="40000"/>
                  </a:schemeClr>
                </a:solidFill>
                <a:effectLst/>
                <a:latin typeface="+mj-lt"/>
                <a:ea typeface="ＭＳ Ｐゴシック" charset="-128"/>
                <a:cs typeface="+mj-cs"/>
              </a:rPr>
              <a:t> </a:t>
            </a:r>
            <a:r>
              <a:rPr lang="fi-FI" sz="3200" b="1" kern="1200" dirty="0" err="1" smtClean="0">
                <a:solidFill>
                  <a:schemeClr val="accent1">
                    <a:lumMod val="60000"/>
                    <a:lumOff val="40000"/>
                  </a:schemeClr>
                </a:solidFill>
                <a:effectLst/>
                <a:latin typeface="+mj-lt"/>
                <a:ea typeface="ＭＳ Ｐゴシック" charset="-128"/>
                <a:cs typeface="+mj-cs"/>
              </a:rPr>
              <a:t>will</a:t>
            </a:r>
            <a:r>
              <a:rPr lang="fi-FI" sz="3200" b="1" kern="1200" dirty="0" smtClean="0">
                <a:solidFill>
                  <a:schemeClr val="accent1">
                    <a:lumMod val="60000"/>
                    <a:lumOff val="40000"/>
                  </a:schemeClr>
                </a:solidFill>
                <a:effectLst/>
                <a:latin typeface="+mj-lt"/>
                <a:ea typeface="ＭＳ Ｐゴシック" charset="-128"/>
                <a:cs typeface="+mj-cs"/>
              </a:rPr>
              <a:t> </a:t>
            </a:r>
            <a:r>
              <a:rPr lang="fi-FI" sz="3200" b="1" kern="1200" dirty="0" err="1" smtClean="0">
                <a:solidFill>
                  <a:schemeClr val="accent1">
                    <a:lumMod val="60000"/>
                    <a:lumOff val="40000"/>
                  </a:schemeClr>
                </a:solidFill>
                <a:effectLst/>
                <a:latin typeface="+mj-lt"/>
                <a:ea typeface="ＭＳ Ｐゴシック" charset="-128"/>
                <a:cs typeface="+mj-cs"/>
              </a:rPr>
              <a:t>happen</a:t>
            </a:r>
            <a:r>
              <a:rPr lang="fi-FI" sz="3200" b="1" kern="1200" dirty="0" smtClean="0">
                <a:solidFill>
                  <a:schemeClr val="accent1">
                    <a:lumMod val="60000"/>
                    <a:lumOff val="40000"/>
                  </a:schemeClr>
                </a:solidFill>
                <a:effectLst/>
                <a:latin typeface="+mj-lt"/>
                <a:ea typeface="ＭＳ Ｐゴシック" charset="-128"/>
                <a:cs typeface="+mj-cs"/>
              </a:rPr>
              <a:t> </a:t>
            </a:r>
            <a:r>
              <a:rPr lang="fi-FI" sz="3200" b="1" kern="1200" smtClean="0">
                <a:solidFill>
                  <a:schemeClr val="accent1">
                    <a:lumMod val="60000"/>
                    <a:lumOff val="40000"/>
                  </a:schemeClr>
                </a:solidFill>
                <a:effectLst/>
                <a:latin typeface="+mj-lt"/>
                <a:ea typeface="ＭＳ Ｐゴシック" charset="-128"/>
                <a:cs typeface="+mj-cs"/>
              </a:rPr>
              <a:t>in 2014</a:t>
            </a:r>
            <a:endParaRPr lang="fi-FI" dirty="0"/>
          </a:p>
        </p:txBody>
      </p:sp>
      <p:sp>
        <p:nvSpPr>
          <p:cNvPr id="3" name="Content Placeholder 2"/>
          <p:cNvSpPr>
            <a:spLocks noGrp="1"/>
          </p:cNvSpPr>
          <p:nvPr>
            <p:ph idx="1"/>
          </p:nvPr>
        </p:nvSpPr>
        <p:spPr>
          <a:xfrm>
            <a:off x="539552" y="1628800"/>
            <a:ext cx="7920880" cy="4253672"/>
          </a:xfrm>
        </p:spPr>
        <p:txBody>
          <a:bodyPr/>
          <a:lstStyle/>
          <a:p>
            <a:r>
              <a:rPr lang="fi-FI" dirty="0" err="1"/>
              <a:t>s</a:t>
            </a:r>
            <a:r>
              <a:rPr lang="fi-FI" dirty="0" err="1" smtClean="0"/>
              <a:t>Pouta</a:t>
            </a:r>
            <a:r>
              <a:rPr lang="fi-FI" dirty="0" smtClean="0"/>
              <a:t> </a:t>
            </a:r>
            <a:r>
              <a:rPr lang="fi-FI" dirty="0" err="1" smtClean="0"/>
              <a:t>moved</a:t>
            </a:r>
            <a:r>
              <a:rPr lang="fi-FI" dirty="0" smtClean="0"/>
              <a:t> to </a:t>
            </a:r>
            <a:r>
              <a:rPr lang="fi-FI" dirty="0" err="1" smtClean="0"/>
              <a:t>production</a:t>
            </a:r>
            <a:endParaRPr lang="fi-FI" dirty="0" smtClean="0"/>
          </a:p>
          <a:p>
            <a:pPr lvl="1"/>
            <a:r>
              <a:rPr lang="fi-FI" dirty="0" smtClean="0"/>
              <a:t>For OPN </a:t>
            </a:r>
            <a:r>
              <a:rPr lang="fi-FI" dirty="0" err="1" smtClean="0"/>
              <a:t>connected</a:t>
            </a:r>
            <a:r>
              <a:rPr lang="fi-FI" dirty="0" smtClean="0"/>
              <a:t> </a:t>
            </a:r>
            <a:r>
              <a:rPr lang="fi-FI" dirty="0" err="1" smtClean="0"/>
              <a:t>customers</a:t>
            </a:r>
            <a:endParaRPr lang="fi-FI" dirty="0" smtClean="0"/>
          </a:p>
          <a:p>
            <a:pPr lvl="1"/>
            <a:r>
              <a:rPr lang="fi-FI" dirty="0" err="1" smtClean="0"/>
              <a:t>Based</a:t>
            </a:r>
            <a:r>
              <a:rPr lang="fi-FI" dirty="0" smtClean="0"/>
              <a:t> on BMI </a:t>
            </a:r>
            <a:r>
              <a:rPr lang="fi-FI" dirty="0" err="1" smtClean="0"/>
              <a:t>requirements</a:t>
            </a:r>
            <a:r>
              <a:rPr lang="fi-FI" dirty="0" smtClean="0"/>
              <a:t>,</a:t>
            </a:r>
            <a:r>
              <a:rPr lang="fi-FI" dirty="0"/>
              <a:t> </a:t>
            </a:r>
            <a:r>
              <a:rPr lang="fi-FI" dirty="0" err="1" smtClean="0"/>
              <a:t>build</a:t>
            </a:r>
            <a:r>
              <a:rPr lang="fi-FI" dirty="0" smtClean="0"/>
              <a:t> with </a:t>
            </a:r>
            <a:r>
              <a:rPr lang="fi-FI" dirty="0" err="1" smtClean="0"/>
              <a:t>OpenStack</a:t>
            </a:r>
            <a:endParaRPr lang="fi-FI" dirty="0" smtClean="0"/>
          </a:p>
          <a:p>
            <a:pPr lvl="1"/>
            <a:r>
              <a:rPr lang="fi-FI" dirty="0" smtClean="0"/>
              <a:t>Highly </a:t>
            </a:r>
            <a:r>
              <a:rPr lang="fi-FI" dirty="0" err="1" smtClean="0"/>
              <a:t>available</a:t>
            </a:r>
            <a:r>
              <a:rPr lang="fi-FI" dirty="0" smtClean="0"/>
              <a:t> </a:t>
            </a:r>
            <a:r>
              <a:rPr lang="fi-FI" dirty="0" err="1" smtClean="0"/>
              <a:t>frontends</a:t>
            </a:r>
            <a:endParaRPr lang="fi-FI" dirty="0" smtClean="0"/>
          </a:p>
          <a:p>
            <a:pPr lvl="1"/>
            <a:r>
              <a:rPr lang="fi-FI" dirty="0" smtClean="0"/>
              <a:t>Live </a:t>
            </a:r>
            <a:r>
              <a:rPr lang="fi-FI" dirty="0" err="1" smtClean="0"/>
              <a:t>migration</a:t>
            </a:r>
            <a:r>
              <a:rPr lang="fi-FI" dirty="0" smtClean="0"/>
              <a:t> for </a:t>
            </a:r>
            <a:r>
              <a:rPr lang="fi-FI" dirty="0" err="1" smtClean="0"/>
              <a:t>VMs</a:t>
            </a:r>
            <a:endParaRPr lang="fi-FI" dirty="0" smtClean="0"/>
          </a:p>
          <a:p>
            <a:pPr lvl="1"/>
            <a:r>
              <a:rPr lang="fi-FI" dirty="0" err="1" smtClean="0"/>
              <a:t>Dedicated</a:t>
            </a:r>
            <a:r>
              <a:rPr lang="fi-FI" dirty="0" smtClean="0"/>
              <a:t> </a:t>
            </a:r>
            <a:r>
              <a:rPr lang="fi-FI" dirty="0" err="1" smtClean="0"/>
              <a:t>storage</a:t>
            </a:r>
            <a:r>
              <a:rPr lang="fi-FI" dirty="0" smtClean="0"/>
              <a:t> </a:t>
            </a:r>
            <a:r>
              <a:rPr lang="fi-FI" dirty="0" err="1" smtClean="0"/>
              <a:t>cluster</a:t>
            </a:r>
            <a:r>
              <a:rPr lang="fi-FI" dirty="0" smtClean="0"/>
              <a:t> in </a:t>
            </a:r>
            <a:r>
              <a:rPr lang="fi-FI" dirty="0" err="1" smtClean="0"/>
              <a:t>addition</a:t>
            </a:r>
            <a:r>
              <a:rPr lang="fi-FI" dirty="0" smtClean="0"/>
              <a:t> to </a:t>
            </a:r>
            <a:r>
              <a:rPr lang="fi-FI" dirty="0" err="1" smtClean="0"/>
              <a:t>the</a:t>
            </a:r>
            <a:r>
              <a:rPr lang="fi-FI" dirty="0" smtClean="0"/>
              <a:t> </a:t>
            </a:r>
            <a:r>
              <a:rPr lang="fi-FI" dirty="0" err="1" smtClean="0"/>
              <a:t>current</a:t>
            </a:r>
            <a:r>
              <a:rPr lang="fi-FI" dirty="0" smtClean="0"/>
              <a:t> NFS </a:t>
            </a:r>
            <a:r>
              <a:rPr lang="fi-FI" dirty="0" err="1" smtClean="0"/>
              <a:t>shares</a:t>
            </a:r>
            <a:endParaRPr lang="fi-FI" dirty="0" smtClean="0"/>
          </a:p>
          <a:p>
            <a:pPr lvl="1"/>
            <a:r>
              <a:rPr lang="fi-FI" dirty="0" err="1" smtClean="0"/>
              <a:t>Aim</a:t>
            </a:r>
            <a:r>
              <a:rPr lang="fi-FI" dirty="0" smtClean="0"/>
              <a:t> to </a:t>
            </a:r>
            <a:r>
              <a:rPr lang="fi-FI" dirty="0" err="1" smtClean="0"/>
              <a:t>meet</a:t>
            </a:r>
            <a:r>
              <a:rPr lang="fi-FI" dirty="0" smtClean="0"/>
              <a:t> </a:t>
            </a:r>
            <a:r>
              <a:rPr lang="fi-FI" dirty="0" err="1" smtClean="0"/>
              <a:t>legal</a:t>
            </a:r>
            <a:r>
              <a:rPr lang="fi-FI" dirty="0" smtClean="0"/>
              <a:t> </a:t>
            </a:r>
            <a:r>
              <a:rPr lang="fi-FI" dirty="0" err="1" smtClean="0"/>
              <a:t>requirements</a:t>
            </a:r>
            <a:r>
              <a:rPr lang="fi-FI" dirty="0" smtClean="0"/>
              <a:t> for </a:t>
            </a:r>
            <a:r>
              <a:rPr lang="fi-FI" dirty="0" err="1" smtClean="0"/>
              <a:t>sensitive</a:t>
            </a:r>
            <a:r>
              <a:rPr lang="fi-FI" dirty="0" smtClean="0"/>
              <a:t> data </a:t>
            </a:r>
            <a:r>
              <a:rPr lang="fi-FI" dirty="0" err="1" smtClean="0"/>
              <a:t>processing</a:t>
            </a:r>
            <a:r>
              <a:rPr lang="fi-FI" dirty="0" smtClean="0"/>
              <a:t> </a:t>
            </a:r>
          </a:p>
          <a:p>
            <a:pPr lvl="0"/>
            <a:r>
              <a:rPr lang="fi-FI" dirty="0"/>
              <a:t>Active </a:t>
            </a:r>
            <a:r>
              <a:rPr lang="fi-FI" dirty="0" err="1"/>
              <a:t>replication</a:t>
            </a:r>
            <a:r>
              <a:rPr lang="fi-FI" dirty="0"/>
              <a:t> of </a:t>
            </a:r>
            <a:r>
              <a:rPr lang="fi-FI" dirty="0" err="1"/>
              <a:t>key</a:t>
            </a:r>
            <a:r>
              <a:rPr lang="fi-FI" dirty="0"/>
              <a:t> EBI </a:t>
            </a:r>
            <a:r>
              <a:rPr lang="fi-FI" dirty="0" err="1"/>
              <a:t>datasets</a:t>
            </a:r>
            <a:r>
              <a:rPr lang="fi-FI" dirty="0"/>
              <a:t> </a:t>
            </a:r>
            <a:r>
              <a:rPr lang="fi-FI" dirty="0" err="1"/>
              <a:t>over</a:t>
            </a:r>
            <a:r>
              <a:rPr lang="fi-FI" dirty="0"/>
              <a:t> </a:t>
            </a:r>
            <a:r>
              <a:rPr lang="fi-FI" dirty="0" err="1" smtClean="0"/>
              <a:t>lightpath</a:t>
            </a:r>
            <a:endParaRPr lang="fi-FI" dirty="0"/>
          </a:p>
        </p:txBody>
      </p:sp>
      <p:sp>
        <p:nvSpPr>
          <p:cNvPr id="6" name="Slide Number Placeholder 5"/>
          <p:cNvSpPr>
            <a:spLocks noGrp="1"/>
          </p:cNvSpPr>
          <p:nvPr>
            <p:ph type="sldNum" sz="quarter" idx="12"/>
          </p:nvPr>
        </p:nvSpPr>
        <p:spPr/>
        <p:txBody>
          <a:bodyPr/>
          <a:lstStyle/>
          <a:p>
            <a:fld id="{2F447B4E-C7E0-428A-83CC-60F8EBCC05E3}" type="slidenum">
              <a:rPr lang="en-US" smtClean="0"/>
              <a:pPr/>
              <a:t>10</a:t>
            </a:fld>
            <a:endParaRPr lang="en-US" dirty="0"/>
          </a:p>
        </p:txBody>
      </p:sp>
    </p:spTree>
    <p:extLst>
      <p:ext uri="{BB962C8B-B14F-4D97-AF65-F5344CB8AC3E}">
        <p14:creationId xmlns:p14="http://schemas.microsoft.com/office/powerpoint/2010/main" val="3868624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2F447B4E-C7E0-428A-83CC-60F8EBCC05E3}" type="slidenum">
              <a:rPr lang="en-US" smtClean="0"/>
              <a:pPr/>
              <a:t>11</a:t>
            </a:fld>
            <a:endParaRPr lang="en-US" dirty="0"/>
          </a:p>
        </p:txBody>
      </p:sp>
      <p:sp>
        <p:nvSpPr>
          <p:cNvPr id="7" name="TextBox 6"/>
          <p:cNvSpPr txBox="1"/>
          <p:nvPr/>
        </p:nvSpPr>
        <p:spPr>
          <a:xfrm>
            <a:off x="683568" y="5301208"/>
            <a:ext cx="2826703" cy="1200329"/>
          </a:xfrm>
          <a:prstGeom prst="rect">
            <a:avLst/>
          </a:prstGeom>
          <a:noFill/>
        </p:spPr>
        <p:txBody>
          <a:bodyPr wrap="none" rtlCol="0">
            <a:spAutoFit/>
          </a:bodyPr>
          <a:lstStyle/>
          <a:p>
            <a:r>
              <a:rPr lang="en-US" dirty="0" smtClean="0"/>
              <a:t>ACKNOWLEDGEMENTS</a:t>
            </a:r>
          </a:p>
          <a:p>
            <a:r>
              <a:rPr lang="en-US" dirty="0" smtClean="0"/>
              <a:t>  </a:t>
            </a:r>
            <a:r>
              <a:rPr lang="en-US" dirty="0" err="1" smtClean="0"/>
              <a:t>Tommi</a:t>
            </a:r>
            <a:r>
              <a:rPr lang="en-US" dirty="0" smtClean="0"/>
              <a:t> </a:t>
            </a:r>
            <a:r>
              <a:rPr lang="en-US" dirty="0" err="1" smtClean="0"/>
              <a:t>Nyrönen</a:t>
            </a:r>
            <a:endParaRPr lang="en-US" dirty="0" smtClean="0"/>
          </a:p>
          <a:p>
            <a:r>
              <a:rPr lang="en-US" dirty="0"/>
              <a:t> </a:t>
            </a:r>
            <a:r>
              <a:rPr lang="en-US" dirty="0" smtClean="0"/>
              <a:t> Olli </a:t>
            </a:r>
            <a:r>
              <a:rPr lang="en-US" dirty="0" err="1" smtClean="0"/>
              <a:t>Tourunen</a:t>
            </a:r>
            <a:endParaRPr lang="en-US" dirty="0" smtClean="0"/>
          </a:p>
          <a:p>
            <a:r>
              <a:rPr lang="en-US" dirty="0"/>
              <a:t> </a:t>
            </a:r>
            <a:r>
              <a:rPr lang="en-US" dirty="0" smtClean="0"/>
              <a:t> </a:t>
            </a:r>
            <a:r>
              <a:rPr lang="en-US" dirty="0" err="1" smtClean="0"/>
              <a:t>Jarno</a:t>
            </a:r>
            <a:r>
              <a:rPr lang="en-US" dirty="0" smtClean="0"/>
              <a:t> </a:t>
            </a:r>
            <a:r>
              <a:rPr lang="en-US" dirty="0" err="1" smtClean="0"/>
              <a:t>Laitinen</a:t>
            </a:r>
            <a:endParaRPr lang="en-US" dirty="0"/>
          </a:p>
        </p:txBody>
      </p:sp>
    </p:spTree>
    <p:extLst>
      <p:ext uri="{BB962C8B-B14F-4D97-AF65-F5344CB8AC3E}">
        <p14:creationId xmlns:p14="http://schemas.microsoft.com/office/powerpoint/2010/main" val="111550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000" y="612000"/>
            <a:ext cx="8229600" cy="993775"/>
          </a:xfrm>
        </p:spPr>
        <p:txBody>
          <a:bodyPr/>
          <a:lstStyle/>
          <a:p>
            <a:pPr algn="l"/>
            <a:r>
              <a:rPr lang="fi-FI" dirty="0" smtClean="0"/>
              <a:t>Overview</a:t>
            </a:r>
            <a:endParaRPr lang="en-US" dirty="0">
              <a:solidFill>
                <a:schemeClr val="accent1">
                  <a:lumMod val="60000"/>
                  <a:lumOff val="40000"/>
                </a:schemeClr>
              </a:solidFill>
            </a:endParaRPr>
          </a:p>
        </p:txBody>
      </p:sp>
      <p:sp>
        <p:nvSpPr>
          <p:cNvPr id="5" name="Content Placeholder 4"/>
          <p:cNvSpPr>
            <a:spLocks noGrp="1"/>
          </p:cNvSpPr>
          <p:nvPr>
            <p:ph idx="1"/>
          </p:nvPr>
        </p:nvSpPr>
        <p:spPr/>
        <p:txBody>
          <a:bodyPr/>
          <a:lstStyle/>
          <a:p>
            <a:endParaRPr lang="fi-FI" dirty="0" smtClean="0"/>
          </a:p>
          <a:p>
            <a:r>
              <a:rPr lang="fi-FI" dirty="0" smtClean="0"/>
              <a:t>CSC in the </a:t>
            </a:r>
            <a:r>
              <a:rPr lang="fi-FI" dirty="0" err="1" smtClean="0"/>
              <a:t>nutshell</a:t>
            </a:r>
            <a:endParaRPr lang="fi-FI" dirty="0" smtClean="0"/>
          </a:p>
          <a:p>
            <a:r>
              <a:rPr lang="fi-FI" dirty="0" err="1" smtClean="0"/>
              <a:t>Cloud</a:t>
            </a:r>
            <a:r>
              <a:rPr lang="fi-FI" dirty="0" smtClean="0"/>
              <a:t> </a:t>
            </a:r>
            <a:r>
              <a:rPr lang="fi-FI" dirty="0" smtClean="0"/>
              <a:t>Services</a:t>
            </a:r>
            <a:endParaRPr lang="fi-FI" dirty="0" smtClean="0"/>
          </a:p>
          <a:p>
            <a:r>
              <a:rPr lang="fi-FI" dirty="0" err="1" smtClean="0"/>
              <a:t>History</a:t>
            </a:r>
            <a:r>
              <a:rPr lang="fi-FI" dirty="0" smtClean="0"/>
              <a:t> of </a:t>
            </a:r>
            <a:r>
              <a:rPr lang="fi-FI" dirty="0" err="1" smtClean="0"/>
              <a:t>BioMedInfra</a:t>
            </a:r>
            <a:r>
              <a:rPr lang="fi-FI" dirty="0" smtClean="0"/>
              <a:t> </a:t>
            </a:r>
            <a:r>
              <a:rPr lang="fi-FI" dirty="0" err="1" smtClean="0"/>
              <a:t>IaaS</a:t>
            </a:r>
            <a:r>
              <a:rPr lang="fi-FI" dirty="0" smtClean="0"/>
              <a:t> </a:t>
            </a:r>
            <a:r>
              <a:rPr lang="fi-FI" dirty="0" err="1" smtClean="0"/>
              <a:t>Cloud</a:t>
            </a:r>
            <a:endParaRPr lang="fi-FI" dirty="0" smtClean="0"/>
          </a:p>
          <a:p>
            <a:r>
              <a:rPr lang="fi-FI" dirty="0" err="1" smtClean="0"/>
              <a:t>Future</a:t>
            </a:r>
            <a:r>
              <a:rPr lang="fi-FI" dirty="0" smtClean="0"/>
              <a:t> </a:t>
            </a:r>
            <a:r>
              <a:rPr lang="fi-FI" dirty="0" err="1" smtClean="0"/>
              <a:t>plans</a:t>
            </a:r>
            <a:endParaRPr lang="fi-FI" dirty="0" smtClean="0"/>
          </a:p>
        </p:txBody>
      </p:sp>
      <p:sp>
        <p:nvSpPr>
          <p:cNvPr id="4" name="Date Placeholder 3"/>
          <p:cNvSpPr>
            <a:spLocks noGrp="1"/>
          </p:cNvSpPr>
          <p:nvPr>
            <p:ph type="dt" sz="half" idx="10"/>
          </p:nvPr>
        </p:nvSpPr>
        <p:spPr/>
        <p:txBody>
          <a:bodyPr/>
          <a:lstStyle/>
          <a:p>
            <a:r>
              <a:rPr lang="en-US" dirty="0" smtClean="0"/>
              <a:t>21.5.2014</a:t>
            </a:r>
            <a:endParaRPr lang="en-US" dirty="0"/>
          </a:p>
        </p:txBody>
      </p:sp>
      <p:sp>
        <p:nvSpPr>
          <p:cNvPr id="6" name="Slide Number Placeholder 5"/>
          <p:cNvSpPr>
            <a:spLocks noGrp="1"/>
          </p:cNvSpPr>
          <p:nvPr>
            <p:ph type="sldNum" sz="quarter" idx="12"/>
          </p:nvPr>
        </p:nvSpPr>
        <p:spPr/>
        <p:txBody>
          <a:bodyPr/>
          <a:lstStyle/>
          <a:p>
            <a:fld id="{2F447B4E-C7E0-428A-83CC-60F8EBCC05E3}" type="slidenum">
              <a:rPr lang="en-US" smtClean="0"/>
              <a:pPr/>
              <a:t>2</a:t>
            </a:fld>
            <a:endParaRPr lang="en-US" dirty="0"/>
          </a:p>
        </p:txBody>
      </p:sp>
      <p:sp>
        <p:nvSpPr>
          <p:cNvPr id="7" name="Footer Placeholder 6"/>
          <p:cNvSpPr>
            <a:spLocks noGrp="1"/>
          </p:cNvSpPr>
          <p:nvPr>
            <p:ph type="ftr" sz="quarter" idx="11"/>
          </p:nvPr>
        </p:nvSpPr>
        <p:spPr/>
        <p:txBody>
          <a:bodyPr/>
          <a:lstStyle/>
          <a:p>
            <a:r>
              <a:rPr lang="en-US" dirty="0" smtClean="0"/>
              <a:t>EGI Collaboration Forum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8000" y="612000"/>
            <a:ext cx="5472608" cy="993775"/>
          </a:xfrm>
        </p:spPr>
        <p:txBody>
          <a:bodyPr/>
          <a:lstStyle/>
          <a:p>
            <a:pPr algn="l"/>
            <a:r>
              <a:rPr lang="fi-FI" dirty="0" smtClean="0">
                <a:solidFill>
                  <a:schemeClr val="accent1">
                    <a:lumMod val="60000"/>
                    <a:lumOff val="40000"/>
                  </a:schemeClr>
                </a:solidFill>
              </a:rPr>
              <a:t>CSC at a Glance</a:t>
            </a:r>
            <a:endParaRPr lang="en-US" dirty="0">
              <a:solidFill>
                <a:schemeClr val="accent1">
                  <a:lumMod val="60000"/>
                  <a:lumOff val="40000"/>
                </a:schemeClr>
              </a:solidFill>
            </a:endParaRPr>
          </a:p>
        </p:txBody>
      </p:sp>
      <p:pic>
        <p:nvPicPr>
          <p:cNvPr id="11" name="Picture 10" descr="IMG_0201.jpg"/>
          <p:cNvPicPr>
            <a:picLocks noChangeAspect="1"/>
          </p:cNvPicPr>
          <p:nvPr/>
        </p:nvPicPr>
        <p:blipFill>
          <a:blip r:embed="rId2" cstate="print"/>
          <a:srcRect l="24008" t="20454" r="11435"/>
          <a:stretch>
            <a:fillRect/>
          </a:stretch>
        </p:blipFill>
        <p:spPr>
          <a:xfrm>
            <a:off x="6192688" y="1268760"/>
            <a:ext cx="2951312" cy="5452270"/>
          </a:xfrm>
          <a:prstGeom prst="rect">
            <a:avLst/>
          </a:prstGeom>
        </p:spPr>
      </p:pic>
      <p:sp>
        <p:nvSpPr>
          <p:cNvPr id="5" name="Content Placeholder 4"/>
          <p:cNvSpPr>
            <a:spLocks noGrp="1"/>
          </p:cNvSpPr>
          <p:nvPr>
            <p:ph idx="1"/>
          </p:nvPr>
        </p:nvSpPr>
        <p:spPr>
          <a:xfrm>
            <a:off x="899592" y="1700808"/>
            <a:ext cx="5040560" cy="6165021"/>
          </a:xfrm>
        </p:spPr>
        <p:txBody>
          <a:bodyPr/>
          <a:lstStyle/>
          <a:p>
            <a:pPr marL="360000" indent="-360000">
              <a:defRPr/>
            </a:pPr>
            <a:r>
              <a:rPr lang="en-US" sz="2000" dirty="0" smtClean="0"/>
              <a:t>Founded in 1971 as a technical support unit for Univac 1108</a:t>
            </a:r>
          </a:p>
          <a:p>
            <a:pPr marL="360000" indent="-360000">
              <a:defRPr/>
            </a:pPr>
            <a:r>
              <a:rPr lang="fi-FI" sz="2000" dirty="0" smtClean="0"/>
              <a:t>Connected Finland to the Internet in 1988</a:t>
            </a:r>
            <a:endParaRPr lang="en-US" sz="2000" dirty="0" smtClean="0"/>
          </a:p>
          <a:p>
            <a:pPr marL="360000" indent="-360000">
              <a:defRPr/>
            </a:pPr>
            <a:r>
              <a:rPr lang="en-US" sz="2000" dirty="0" smtClean="0"/>
              <a:t>Reorganized as a company, CSC – Scientific Computing Ltd. in 1993</a:t>
            </a:r>
          </a:p>
          <a:p>
            <a:pPr marL="360000" indent="-360000">
              <a:defRPr/>
            </a:pPr>
            <a:r>
              <a:rPr lang="en-US" sz="2000" dirty="0" smtClean="0"/>
              <a:t>All shares to the Ministry of Education and Culture of Finland in 1997</a:t>
            </a:r>
          </a:p>
          <a:p>
            <a:pPr marL="360000" indent="-360000">
              <a:defRPr/>
            </a:pPr>
            <a:r>
              <a:rPr lang="en-US" sz="2000" dirty="0" smtClean="0"/>
              <a:t>Operates on a non-profit principle</a:t>
            </a:r>
          </a:p>
          <a:p>
            <a:pPr marL="360000" indent="-360000">
              <a:defRPr/>
            </a:pPr>
            <a:r>
              <a:rPr lang="en-US" sz="2000" dirty="0" smtClean="0"/>
              <a:t>Facilities in Espoo, close to Otaniemi campus (of 15,000 students and 16,000 technology professionals) and Kajaani</a:t>
            </a:r>
          </a:p>
          <a:p>
            <a:pPr marL="360000" indent="-360000">
              <a:defRPr/>
            </a:pPr>
            <a:r>
              <a:rPr lang="en-US" sz="2000" dirty="0" smtClean="0"/>
              <a:t>Staff 250</a:t>
            </a:r>
          </a:p>
          <a:p>
            <a:pPr marL="360000" indent="-360000">
              <a:defRPr/>
            </a:pPr>
            <a:r>
              <a:rPr lang="en-US" sz="2000" dirty="0" smtClean="0"/>
              <a:t>Turnover </a:t>
            </a:r>
            <a:r>
              <a:rPr lang="en-US" sz="2000" smtClean="0"/>
              <a:t>2012 29.2 </a:t>
            </a:r>
            <a:r>
              <a:rPr lang="en-US" sz="2000" dirty="0" smtClean="0"/>
              <a:t>million euros</a:t>
            </a:r>
          </a:p>
          <a:p>
            <a:pPr>
              <a:lnSpc>
                <a:spcPct val="120000"/>
              </a:lnSpc>
              <a:buNone/>
              <a:defRPr/>
            </a:pPr>
            <a:endParaRPr lang="fi-FI" sz="2400" dirty="0" smtClean="0"/>
          </a:p>
          <a:p>
            <a:pPr>
              <a:lnSpc>
                <a:spcPct val="120000"/>
              </a:lnSpc>
              <a:defRPr/>
            </a:pPr>
            <a:endParaRPr lang="fi-FI" sz="2400" dirty="0" smtClean="0"/>
          </a:p>
          <a:p>
            <a:pPr>
              <a:lnSpc>
                <a:spcPct val="120000"/>
              </a:lnSpc>
              <a:defRPr/>
            </a:pPr>
            <a:endParaRPr lang="fi-FI" sz="2400" dirty="0" smtClean="0"/>
          </a:p>
          <a:p>
            <a:pPr>
              <a:lnSpc>
                <a:spcPct val="120000"/>
              </a:lnSpc>
              <a:defRPr/>
            </a:pPr>
            <a:endParaRPr lang="fi-FI" dirty="0" smtClean="0"/>
          </a:p>
          <a:p>
            <a:endParaRPr lang="en-US" dirty="0"/>
          </a:p>
        </p:txBody>
      </p:sp>
    </p:spTree>
    <p:extLst>
      <p:ext uri="{BB962C8B-B14F-4D97-AF65-F5344CB8AC3E}">
        <p14:creationId xmlns:p14="http://schemas.microsoft.com/office/powerpoint/2010/main" val="8394863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Finnish ELIXIR node </a:t>
            </a:r>
            <a:endParaRPr lang="en-US" dirty="0"/>
          </a:p>
        </p:txBody>
      </p:sp>
      <p:sp>
        <p:nvSpPr>
          <p:cNvPr id="3" name="Content Placeholder 2"/>
          <p:cNvSpPr>
            <a:spLocks noGrp="1"/>
          </p:cNvSpPr>
          <p:nvPr>
            <p:ph idx="1"/>
          </p:nvPr>
        </p:nvSpPr>
        <p:spPr/>
        <p:txBody>
          <a:bodyPr/>
          <a:lstStyle/>
          <a:p>
            <a:r>
              <a:rPr lang="en-US" dirty="0" smtClean="0"/>
              <a:t>CSC operates Finnish node for ELIXIR</a:t>
            </a:r>
          </a:p>
          <a:p>
            <a:r>
              <a:rPr lang="en-US" dirty="0" smtClean="0"/>
              <a:t>Focus on two services</a:t>
            </a:r>
          </a:p>
          <a:p>
            <a:pPr lvl="1"/>
            <a:r>
              <a:rPr lang="en-US" dirty="0" err="1" smtClean="0"/>
              <a:t>IaaS</a:t>
            </a:r>
            <a:r>
              <a:rPr lang="en-US" dirty="0" smtClean="0"/>
              <a:t> cloud service for Biomedical institutions</a:t>
            </a:r>
          </a:p>
          <a:p>
            <a:pPr lvl="1"/>
            <a:r>
              <a:rPr lang="en-US" dirty="0" smtClean="0"/>
              <a:t>Identity </a:t>
            </a:r>
            <a:r>
              <a:rPr lang="en-US" dirty="0"/>
              <a:t>federation authentication and </a:t>
            </a:r>
            <a:r>
              <a:rPr lang="en-US" dirty="0" err="1"/>
              <a:t>authorisation</a:t>
            </a:r>
            <a:r>
              <a:rPr lang="en-US" dirty="0"/>
              <a:t> support and tools (REMS https://</a:t>
            </a:r>
            <a:r>
              <a:rPr lang="en-US" dirty="0" err="1"/>
              <a:t>rems.csc.fi</a:t>
            </a:r>
            <a:r>
              <a:rPr lang="en-US" dirty="0"/>
              <a:t>) for sensitive </a:t>
            </a:r>
            <a:r>
              <a:rPr lang="en-US" dirty="0" smtClean="0"/>
              <a:t>data access management</a:t>
            </a:r>
            <a:endParaRPr lang="en-US" dirty="0"/>
          </a:p>
        </p:txBody>
      </p:sp>
      <p:sp>
        <p:nvSpPr>
          <p:cNvPr id="4" name="Date Placeholder 3"/>
          <p:cNvSpPr>
            <a:spLocks noGrp="1"/>
          </p:cNvSpPr>
          <p:nvPr>
            <p:ph type="dt" sz="half" idx="10"/>
          </p:nvPr>
        </p:nvSpPr>
        <p:spPr/>
        <p:txBody>
          <a:bodyPr/>
          <a:lstStyle/>
          <a:p>
            <a:r>
              <a:rPr lang="en-US" smtClean="0"/>
              <a:t>21.5.2014</a:t>
            </a:r>
            <a:endParaRPr lang="en-US" dirty="0"/>
          </a:p>
        </p:txBody>
      </p:sp>
      <p:sp>
        <p:nvSpPr>
          <p:cNvPr id="5" name="Footer Placeholder 4"/>
          <p:cNvSpPr>
            <a:spLocks noGrp="1"/>
          </p:cNvSpPr>
          <p:nvPr>
            <p:ph type="ftr" sz="quarter" idx="11"/>
          </p:nvPr>
        </p:nvSpPr>
        <p:spPr/>
        <p:txBody>
          <a:bodyPr/>
          <a:lstStyle/>
          <a:p>
            <a:r>
              <a:rPr lang="en-US" smtClean="0"/>
              <a:t>EGI Collaboration Forum</a:t>
            </a:r>
            <a:endParaRPr lang="en-US" dirty="0"/>
          </a:p>
        </p:txBody>
      </p:sp>
      <p:sp>
        <p:nvSpPr>
          <p:cNvPr id="6" name="Slide Number Placeholder 5"/>
          <p:cNvSpPr>
            <a:spLocks noGrp="1"/>
          </p:cNvSpPr>
          <p:nvPr>
            <p:ph type="sldNum" sz="quarter" idx="12"/>
          </p:nvPr>
        </p:nvSpPr>
        <p:spPr/>
        <p:txBody>
          <a:bodyPr/>
          <a:lstStyle/>
          <a:p>
            <a:fld id="{2F447B4E-C7E0-428A-83CC-60F8EBCC05E3}" type="slidenum">
              <a:rPr lang="en-US" smtClean="0"/>
              <a:pPr/>
              <a:t>4</a:t>
            </a:fld>
            <a:endParaRPr lang="en-US" dirty="0"/>
          </a:p>
        </p:txBody>
      </p:sp>
    </p:spTree>
    <p:extLst>
      <p:ext uri="{BB962C8B-B14F-4D97-AF65-F5344CB8AC3E}">
        <p14:creationId xmlns:p14="http://schemas.microsoft.com/office/powerpoint/2010/main" val="177919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CSC </a:t>
            </a:r>
            <a:r>
              <a:rPr lang="en-US" dirty="0" err="1" smtClean="0"/>
              <a:t>IaaS</a:t>
            </a:r>
            <a:r>
              <a:rPr lang="en-US" dirty="0" smtClean="0"/>
              <a:t> cloud services</a:t>
            </a:r>
            <a:endParaRPr lang="en-US" dirty="0"/>
          </a:p>
        </p:txBody>
      </p:sp>
      <p:sp>
        <p:nvSpPr>
          <p:cNvPr id="3" name="Content Placeholder 2"/>
          <p:cNvSpPr>
            <a:spLocks noGrp="1"/>
          </p:cNvSpPr>
          <p:nvPr>
            <p:ph idx="1"/>
          </p:nvPr>
        </p:nvSpPr>
        <p:spPr>
          <a:xfrm>
            <a:off x="1080024" y="1844824"/>
            <a:ext cx="7308400" cy="4253672"/>
          </a:xfrm>
        </p:spPr>
        <p:txBody>
          <a:bodyPr/>
          <a:lstStyle/>
          <a:p>
            <a:r>
              <a:rPr lang="en-US" dirty="0" err="1" smtClean="0"/>
              <a:t>cPouta</a:t>
            </a:r>
            <a:endParaRPr lang="en-US" dirty="0" smtClean="0"/>
          </a:p>
          <a:p>
            <a:pPr lvl="1"/>
            <a:r>
              <a:rPr lang="en-US" dirty="0" smtClean="0"/>
              <a:t>Scientific computing </a:t>
            </a:r>
            <a:r>
              <a:rPr lang="en-US" dirty="0" err="1" smtClean="0"/>
              <a:t>IaaS</a:t>
            </a:r>
            <a:r>
              <a:rPr lang="en-US" dirty="0" smtClean="0"/>
              <a:t>, </a:t>
            </a:r>
          </a:p>
          <a:p>
            <a:pPr lvl="1"/>
            <a:r>
              <a:rPr lang="en-US" dirty="0" smtClean="0"/>
              <a:t>free to use service for Finnish researchers</a:t>
            </a:r>
          </a:p>
          <a:p>
            <a:r>
              <a:rPr lang="en-US" dirty="0" err="1" smtClean="0"/>
              <a:t>BioMedInfra</a:t>
            </a:r>
            <a:r>
              <a:rPr lang="en-US" dirty="0" smtClean="0"/>
              <a:t> </a:t>
            </a:r>
            <a:r>
              <a:rPr lang="en-US" dirty="0" err="1" smtClean="0"/>
              <a:t>IaaS</a:t>
            </a:r>
            <a:endParaRPr lang="en-US" dirty="0" smtClean="0"/>
          </a:p>
          <a:p>
            <a:pPr lvl="1"/>
            <a:r>
              <a:rPr lang="en-US" dirty="0" smtClean="0"/>
              <a:t>Guaranteed </a:t>
            </a:r>
            <a:r>
              <a:rPr lang="en-US" dirty="0" err="1" smtClean="0"/>
              <a:t>capasity</a:t>
            </a:r>
            <a:r>
              <a:rPr lang="en-US" dirty="0" smtClean="0"/>
              <a:t> for organizational customers</a:t>
            </a:r>
          </a:p>
          <a:p>
            <a:pPr lvl="1"/>
            <a:r>
              <a:rPr lang="en-US" dirty="0" smtClean="0"/>
              <a:t>Different funding model, can still appear as a free to use service for end user</a:t>
            </a:r>
          </a:p>
          <a:p>
            <a:r>
              <a:rPr lang="en-US" dirty="0" err="1" smtClean="0"/>
              <a:t>sPouta</a:t>
            </a:r>
            <a:endParaRPr lang="en-US" dirty="0" smtClean="0"/>
          </a:p>
          <a:p>
            <a:pPr lvl="1"/>
            <a:r>
              <a:rPr lang="en-US" dirty="0" err="1" smtClean="0"/>
              <a:t>BioMedInfra</a:t>
            </a:r>
            <a:r>
              <a:rPr lang="en-US" dirty="0" smtClean="0"/>
              <a:t> v2.0</a:t>
            </a:r>
            <a:endParaRPr lang="en-US" dirty="0"/>
          </a:p>
        </p:txBody>
      </p:sp>
      <p:sp>
        <p:nvSpPr>
          <p:cNvPr id="6" name="Slide Number Placeholder 5"/>
          <p:cNvSpPr>
            <a:spLocks noGrp="1"/>
          </p:cNvSpPr>
          <p:nvPr>
            <p:ph type="sldNum" sz="quarter" idx="12"/>
          </p:nvPr>
        </p:nvSpPr>
        <p:spPr/>
        <p:txBody>
          <a:bodyPr/>
          <a:lstStyle/>
          <a:p>
            <a:fld id="{2F447B4E-C7E0-428A-83CC-60F8EBCC05E3}" type="slidenum">
              <a:rPr lang="en-US" smtClean="0"/>
              <a:pPr/>
              <a:t>5</a:t>
            </a:fld>
            <a:endParaRPr lang="en-US" dirty="0"/>
          </a:p>
        </p:txBody>
      </p:sp>
    </p:spTree>
    <p:extLst>
      <p:ext uri="{BB962C8B-B14F-4D97-AF65-F5344CB8AC3E}">
        <p14:creationId xmlns:p14="http://schemas.microsoft.com/office/powerpoint/2010/main" val="385872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t>
            </a:r>
            <a:r>
              <a:rPr lang="en-US" dirty="0" err="1" smtClean="0"/>
              <a:t>Pouta</a:t>
            </a:r>
            <a:r>
              <a:rPr lang="en-US" dirty="0" smtClean="0"/>
              <a:t> – </a:t>
            </a:r>
            <a:r>
              <a:rPr lang="en-US" dirty="0" err="1" smtClean="0"/>
              <a:t>IaaS</a:t>
            </a:r>
            <a:r>
              <a:rPr lang="en-US" dirty="0" smtClean="0"/>
              <a:t> for Scientific computing</a:t>
            </a:r>
            <a:endParaRPr lang="en-US" dirty="0"/>
          </a:p>
        </p:txBody>
      </p:sp>
      <p:sp>
        <p:nvSpPr>
          <p:cNvPr id="3" name="Content Placeholder 2"/>
          <p:cNvSpPr>
            <a:spLocks noGrp="1"/>
          </p:cNvSpPr>
          <p:nvPr>
            <p:ph idx="1"/>
          </p:nvPr>
        </p:nvSpPr>
        <p:spPr>
          <a:xfrm>
            <a:off x="611560" y="1836000"/>
            <a:ext cx="8136904" cy="4253672"/>
          </a:xfrm>
        </p:spPr>
        <p:txBody>
          <a:bodyPr>
            <a:normAutofit/>
          </a:bodyPr>
          <a:lstStyle/>
          <a:p>
            <a:r>
              <a:rPr lang="en-US" sz="2000" dirty="0" err="1" smtClean="0"/>
              <a:t>IaaS</a:t>
            </a:r>
            <a:r>
              <a:rPr lang="en-US" sz="2000" dirty="0" smtClean="0"/>
              <a:t> service delivered form the CSC HTC computing cluster Taito</a:t>
            </a:r>
          </a:p>
          <a:p>
            <a:r>
              <a:rPr lang="en-US" sz="2000" dirty="0" err="1" smtClean="0"/>
              <a:t>OpenStack</a:t>
            </a:r>
            <a:r>
              <a:rPr lang="en-US" sz="2000" dirty="0" smtClean="0"/>
              <a:t> based service</a:t>
            </a:r>
          </a:p>
          <a:p>
            <a:r>
              <a:rPr lang="en-US" sz="2000" dirty="0" smtClean="0"/>
              <a:t>Ratio between virtual resources and bare metal part can be altered based on customer needs</a:t>
            </a:r>
            <a:endParaRPr lang="en-US" sz="2000" dirty="0" smtClean="0"/>
          </a:p>
          <a:p>
            <a:r>
              <a:rPr lang="en-US" sz="2000" dirty="0" smtClean="0"/>
              <a:t>Free to use capacity for Finnish University and Polytechnics  researchers</a:t>
            </a:r>
          </a:p>
          <a:p>
            <a:r>
              <a:rPr lang="en-US" sz="2000" dirty="0" smtClean="0"/>
              <a:t>Resources are granted as same billing units as for other CSC computing servers</a:t>
            </a:r>
            <a:endParaRPr lang="en-US" sz="2000" dirty="0" smtClean="0"/>
          </a:p>
          <a:p>
            <a:r>
              <a:rPr lang="en-US" sz="2000" dirty="0" smtClean="0"/>
              <a:t>Designed for Scientific computing (HPC): no overbooking of resources, no HA services</a:t>
            </a:r>
          </a:p>
          <a:p>
            <a:pPr marL="342900" lvl="1" indent="-342900">
              <a:buClr>
                <a:schemeClr val="bg2"/>
              </a:buClr>
              <a:buSzPct val="100000"/>
              <a:buBlip>
                <a:blip r:embed="rId2"/>
              </a:buBlip>
            </a:pPr>
            <a:r>
              <a:rPr lang="fi-FI" sz="2000" dirty="0">
                <a:hlinkClick r:id="rId3"/>
              </a:rPr>
              <a:t>https://research.csc.fi/cloud-computing</a:t>
            </a:r>
            <a:endParaRPr lang="fi-FI" sz="2000"/>
          </a:p>
          <a:p>
            <a:pPr marL="0" indent="0">
              <a:buNone/>
            </a:pPr>
            <a:endParaRPr lang="en-US" dirty="0" smtClean="0"/>
          </a:p>
          <a:p>
            <a:endParaRPr lang="en-US" dirty="0"/>
          </a:p>
        </p:txBody>
      </p:sp>
    </p:spTree>
    <p:extLst>
      <p:ext uri="{BB962C8B-B14F-4D97-AF65-F5344CB8AC3E}">
        <p14:creationId xmlns:p14="http://schemas.microsoft.com/office/powerpoint/2010/main" val="2183080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BioMedInfra</a:t>
            </a:r>
            <a:r>
              <a:rPr lang="en-US" dirty="0" smtClean="0"/>
              <a:t> service in a nutshell</a:t>
            </a:r>
            <a:endParaRPr lang="en-US" dirty="0"/>
          </a:p>
        </p:txBody>
      </p:sp>
      <p:sp>
        <p:nvSpPr>
          <p:cNvPr id="5" name="Content Placeholder 4"/>
          <p:cNvSpPr>
            <a:spLocks noGrp="1"/>
          </p:cNvSpPr>
          <p:nvPr>
            <p:ph idx="1"/>
          </p:nvPr>
        </p:nvSpPr>
        <p:spPr/>
        <p:txBody>
          <a:bodyPr/>
          <a:lstStyle/>
          <a:p>
            <a:r>
              <a:rPr lang="fi-FI" dirty="0" err="1" smtClean="0"/>
              <a:t>Infrastructure</a:t>
            </a:r>
            <a:r>
              <a:rPr lang="fi-FI" dirty="0" smtClean="0"/>
              <a:t> as a Service </a:t>
            </a:r>
          </a:p>
          <a:p>
            <a:pPr lvl="1"/>
            <a:r>
              <a:rPr lang="fi-FI" dirty="0" err="1" smtClean="0"/>
              <a:t>targeted</a:t>
            </a:r>
            <a:r>
              <a:rPr lang="fi-FI" dirty="0" smtClean="0"/>
              <a:t> for </a:t>
            </a:r>
            <a:r>
              <a:rPr lang="fi-FI" dirty="0" err="1" smtClean="0"/>
              <a:t>organizations</a:t>
            </a:r>
            <a:endParaRPr lang="fi-FI" dirty="0" smtClean="0"/>
          </a:p>
          <a:p>
            <a:r>
              <a:rPr lang="fi-FI" dirty="0" err="1" smtClean="0"/>
              <a:t>Compute</a:t>
            </a:r>
            <a:r>
              <a:rPr lang="fi-FI" dirty="0" smtClean="0"/>
              <a:t> </a:t>
            </a:r>
            <a:r>
              <a:rPr lang="fi-FI" dirty="0" err="1" smtClean="0"/>
              <a:t>capacity</a:t>
            </a:r>
            <a:endParaRPr lang="fi-FI" dirty="0" smtClean="0"/>
          </a:p>
          <a:p>
            <a:pPr lvl="1"/>
            <a:r>
              <a:rPr lang="fi-FI" dirty="0" smtClean="0"/>
              <a:t>Virtual </a:t>
            </a:r>
            <a:r>
              <a:rPr lang="fi-FI" dirty="0" err="1" smtClean="0"/>
              <a:t>machines</a:t>
            </a:r>
            <a:r>
              <a:rPr lang="fi-FI" dirty="0" smtClean="0"/>
              <a:t> on </a:t>
            </a:r>
            <a:r>
              <a:rPr lang="fi-FI" dirty="0" err="1" smtClean="0"/>
              <a:t>dedicated</a:t>
            </a:r>
            <a:r>
              <a:rPr lang="fi-FI" dirty="0" smtClean="0"/>
              <a:t> </a:t>
            </a:r>
            <a:r>
              <a:rPr lang="fi-FI" dirty="0" err="1" smtClean="0"/>
              <a:t>hosts</a:t>
            </a:r>
            <a:endParaRPr lang="fi-FI" dirty="0" smtClean="0"/>
          </a:p>
          <a:p>
            <a:r>
              <a:rPr lang="fi-FI" dirty="0" smtClean="0"/>
              <a:t>Storage </a:t>
            </a:r>
            <a:r>
              <a:rPr lang="fi-FI" dirty="0" err="1" smtClean="0"/>
              <a:t>capacity</a:t>
            </a:r>
            <a:endParaRPr lang="fi-FI" dirty="0" smtClean="0"/>
          </a:p>
          <a:p>
            <a:pPr lvl="1"/>
            <a:r>
              <a:rPr lang="fi-FI" dirty="0" smtClean="0"/>
              <a:t>Private NFS </a:t>
            </a:r>
            <a:r>
              <a:rPr lang="fi-FI" dirty="0" err="1" smtClean="0"/>
              <a:t>shares</a:t>
            </a:r>
            <a:endParaRPr lang="fi-FI" dirty="0" smtClean="0"/>
          </a:p>
          <a:p>
            <a:pPr lvl="1"/>
            <a:r>
              <a:rPr lang="fi-FI" dirty="0" err="1" smtClean="0"/>
              <a:t>Scratch</a:t>
            </a:r>
            <a:r>
              <a:rPr lang="fi-FI" dirty="0" smtClean="0"/>
              <a:t> disk</a:t>
            </a:r>
          </a:p>
          <a:p>
            <a:r>
              <a:rPr lang="fi-FI" dirty="0" smtClean="0"/>
              <a:t>Network </a:t>
            </a:r>
            <a:r>
              <a:rPr lang="fi-FI" dirty="0" err="1" smtClean="0"/>
              <a:t>connectivity</a:t>
            </a:r>
            <a:endParaRPr lang="fi-FI" dirty="0" smtClean="0"/>
          </a:p>
          <a:p>
            <a:pPr lvl="1"/>
            <a:r>
              <a:rPr lang="fi-FI" dirty="0" err="1" smtClean="0"/>
              <a:t>dedicated</a:t>
            </a:r>
            <a:r>
              <a:rPr lang="fi-FI" dirty="0" smtClean="0"/>
              <a:t> </a:t>
            </a:r>
            <a:r>
              <a:rPr lang="fi-FI" dirty="0" err="1" smtClean="0"/>
              <a:t>lightpaths</a:t>
            </a:r>
            <a:r>
              <a:rPr lang="fi-FI" dirty="0" smtClean="0"/>
              <a:t> </a:t>
            </a:r>
            <a:r>
              <a:rPr lang="fi-FI" dirty="0" err="1" smtClean="0"/>
              <a:t>or</a:t>
            </a:r>
            <a:r>
              <a:rPr lang="fi-FI" dirty="0" smtClean="0"/>
              <a:t> FUNET internet </a:t>
            </a:r>
            <a:r>
              <a:rPr lang="fi-FI" dirty="0" err="1" smtClean="0"/>
              <a:t>access</a:t>
            </a:r>
            <a:endParaRPr lang="fi-FI" dirty="0" smtClean="0"/>
          </a:p>
          <a:p>
            <a:pPr lvl="1"/>
            <a:r>
              <a:rPr lang="fi-FI" dirty="0" smtClean="0"/>
              <a:t>10Gbit/</a:t>
            </a:r>
            <a:r>
              <a:rPr lang="fi-FI" dirty="0" err="1" smtClean="0"/>
              <a:t>sec</a:t>
            </a:r>
            <a:r>
              <a:rPr lang="fi-FI" dirty="0" smtClean="0"/>
              <a:t> </a:t>
            </a:r>
            <a:r>
              <a:rPr lang="fi-FI" dirty="0" err="1" smtClean="0"/>
              <a:t>network</a:t>
            </a:r>
            <a:r>
              <a:rPr lang="fi-FI" dirty="0" smtClean="0"/>
              <a:t> </a:t>
            </a:r>
            <a:r>
              <a:rPr lang="fi-FI" dirty="0" err="1" smtClean="0"/>
              <a:t>between</a:t>
            </a:r>
            <a:r>
              <a:rPr lang="fi-FI" dirty="0" smtClean="0"/>
              <a:t> </a:t>
            </a:r>
            <a:r>
              <a:rPr lang="fi-FI" dirty="0" err="1" smtClean="0"/>
              <a:t>the</a:t>
            </a:r>
            <a:r>
              <a:rPr lang="fi-FI" dirty="0" smtClean="0"/>
              <a:t> </a:t>
            </a:r>
            <a:r>
              <a:rPr lang="fi-FI" dirty="0" err="1" smtClean="0"/>
              <a:t>VMs</a:t>
            </a:r>
            <a:endParaRPr lang="fi-FI" dirty="0"/>
          </a:p>
        </p:txBody>
      </p:sp>
      <p:sp>
        <p:nvSpPr>
          <p:cNvPr id="8" name="Slide Number Placeholder 5"/>
          <p:cNvSpPr>
            <a:spLocks noGrp="1"/>
          </p:cNvSpPr>
          <p:nvPr>
            <p:ph type="sldNum" sz="quarter" idx="12"/>
          </p:nvPr>
        </p:nvSpPr>
        <p:spPr>
          <a:xfrm>
            <a:off x="6853238" y="6356350"/>
            <a:ext cx="2133600" cy="365125"/>
          </a:xfrm>
        </p:spPr>
        <p:txBody>
          <a:bodyPr/>
          <a:lstStyle/>
          <a:p>
            <a:fld id="{2F447B4E-C7E0-428A-83CC-60F8EBCC05E3}" type="slidenum">
              <a:rPr lang="en-US" smtClean="0"/>
              <a:pPr/>
              <a:t>7</a:t>
            </a:fld>
            <a:endParaRPr lang="en-US" dirty="0"/>
          </a:p>
        </p:txBody>
      </p:sp>
    </p:spTree>
    <p:extLst>
      <p:ext uri="{BB962C8B-B14F-4D97-AF65-F5344CB8AC3E}">
        <p14:creationId xmlns:p14="http://schemas.microsoft.com/office/powerpoint/2010/main" val="10800838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7" name="Group 189"/>
          <p:cNvGrpSpPr/>
          <p:nvPr/>
        </p:nvGrpSpPr>
        <p:grpSpPr>
          <a:xfrm>
            <a:off x="3779912" y="6363046"/>
            <a:ext cx="576064" cy="192213"/>
            <a:chOff x="3779912" y="5517232"/>
            <a:chExt cx="576064" cy="192213"/>
          </a:xfrm>
          <a:solidFill>
            <a:schemeClr val="accent4">
              <a:lumMod val="40000"/>
              <a:lumOff val="60000"/>
            </a:schemeClr>
          </a:solidFill>
        </p:grpSpPr>
        <p:grpSp>
          <p:nvGrpSpPr>
            <p:cNvPr id="638" name="Group 173"/>
            <p:cNvGrpSpPr/>
            <p:nvPr/>
          </p:nvGrpSpPr>
          <p:grpSpPr>
            <a:xfrm>
              <a:off x="3779912" y="5517232"/>
              <a:ext cx="576064" cy="192213"/>
              <a:chOff x="4932040" y="5373216"/>
              <a:chExt cx="576064" cy="192213"/>
            </a:xfrm>
            <a:grpFill/>
          </p:grpSpPr>
          <p:pic>
            <p:nvPicPr>
              <p:cNvPr id="640" name="Picture 639" descr="hp-switch-device-hi.png"/>
              <p:cNvPicPr>
                <a:picLocks noChangeAspect="1"/>
              </p:cNvPicPr>
              <p:nvPr/>
            </p:nvPicPr>
            <p:blipFill>
              <a:blip r:embed="rId3" cstate="screen"/>
              <a:stretch>
                <a:fillRect/>
              </a:stretch>
            </p:blipFill>
            <p:spPr>
              <a:xfrm>
                <a:off x="4932040" y="5443317"/>
                <a:ext cx="576064" cy="122112"/>
              </a:xfrm>
              <a:prstGeom prst="rect">
                <a:avLst/>
              </a:prstGeom>
              <a:grpFill/>
            </p:spPr>
          </p:pic>
          <p:pic>
            <p:nvPicPr>
              <p:cNvPr id="641" name="Picture 640" descr="hp-switch-device-hi.png"/>
              <p:cNvPicPr>
                <a:picLocks noChangeAspect="1"/>
              </p:cNvPicPr>
              <p:nvPr/>
            </p:nvPicPr>
            <p:blipFill>
              <a:blip r:embed="rId3" cstate="screen"/>
              <a:stretch>
                <a:fillRect/>
              </a:stretch>
            </p:blipFill>
            <p:spPr>
              <a:xfrm>
                <a:off x="4932040" y="5373216"/>
                <a:ext cx="576064" cy="122112"/>
              </a:xfrm>
              <a:prstGeom prst="rect">
                <a:avLst/>
              </a:prstGeom>
              <a:grpFill/>
            </p:spPr>
          </p:pic>
        </p:grpSp>
        <p:pic>
          <p:nvPicPr>
            <p:cNvPr id="639" name="Picture 3440"/>
            <p:cNvPicPr>
              <a:picLocks noChangeAspect="1" noChangeArrowheads="1"/>
            </p:cNvPicPr>
            <p:nvPr/>
          </p:nvPicPr>
          <p:blipFill>
            <a:blip r:embed="rId4" cstate="screen"/>
            <a:srcRect/>
            <a:stretch>
              <a:fillRect/>
            </a:stretch>
          </p:blipFill>
          <p:spPr bwMode="auto">
            <a:xfrm>
              <a:off x="3779912" y="5574505"/>
              <a:ext cx="520626" cy="123825"/>
            </a:xfrm>
            <a:prstGeom prst="rect">
              <a:avLst/>
            </a:prstGeom>
            <a:grpFill/>
            <a:ln w="9525">
              <a:noFill/>
              <a:miter lim="800000"/>
              <a:headEnd/>
              <a:tailEnd/>
            </a:ln>
          </p:spPr>
        </p:pic>
      </p:grpSp>
      <p:grpSp>
        <p:nvGrpSpPr>
          <p:cNvPr id="642" name="Group 189"/>
          <p:cNvGrpSpPr/>
          <p:nvPr/>
        </p:nvGrpSpPr>
        <p:grpSpPr>
          <a:xfrm>
            <a:off x="4355976" y="6363046"/>
            <a:ext cx="576064" cy="192213"/>
            <a:chOff x="3779912" y="5517232"/>
            <a:chExt cx="576064" cy="192213"/>
          </a:xfrm>
          <a:solidFill>
            <a:schemeClr val="accent4">
              <a:lumMod val="40000"/>
              <a:lumOff val="60000"/>
            </a:schemeClr>
          </a:solidFill>
        </p:grpSpPr>
        <p:grpSp>
          <p:nvGrpSpPr>
            <p:cNvPr id="643" name="Group 173"/>
            <p:cNvGrpSpPr/>
            <p:nvPr/>
          </p:nvGrpSpPr>
          <p:grpSpPr>
            <a:xfrm>
              <a:off x="3779912" y="5517232"/>
              <a:ext cx="576064" cy="192213"/>
              <a:chOff x="4932040" y="5373216"/>
              <a:chExt cx="576064" cy="192213"/>
            </a:xfrm>
            <a:grpFill/>
          </p:grpSpPr>
          <p:pic>
            <p:nvPicPr>
              <p:cNvPr id="645" name="Picture 644" descr="hp-switch-device-hi.png"/>
              <p:cNvPicPr>
                <a:picLocks noChangeAspect="1"/>
              </p:cNvPicPr>
              <p:nvPr/>
            </p:nvPicPr>
            <p:blipFill>
              <a:blip r:embed="rId3" cstate="screen"/>
              <a:stretch>
                <a:fillRect/>
              </a:stretch>
            </p:blipFill>
            <p:spPr>
              <a:xfrm>
                <a:off x="4932040" y="5443317"/>
                <a:ext cx="576064" cy="122112"/>
              </a:xfrm>
              <a:prstGeom prst="rect">
                <a:avLst/>
              </a:prstGeom>
              <a:grpFill/>
            </p:spPr>
          </p:pic>
          <p:pic>
            <p:nvPicPr>
              <p:cNvPr id="646" name="Picture 645" descr="hp-switch-device-hi.png"/>
              <p:cNvPicPr>
                <a:picLocks noChangeAspect="1"/>
              </p:cNvPicPr>
              <p:nvPr/>
            </p:nvPicPr>
            <p:blipFill>
              <a:blip r:embed="rId3" cstate="screen"/>
              <a:stretch>
                <a:fillRect/>
              </a:stretch>
            </p:blipFill>
            <p:spPr>
              <a:xfrm>
                <a:off x="4932040" y="5373216"/>
                <a:ext cx="576064" cy="122112"/>
              </a:xfrm>
              <a:prstGeom prst="rect">
                <a:avLst/>
              </a:prstGeom>
              <a:grpFill/>
            </p:spPr>
          </p:pic>
        </p:grpSp>
        <p:pic>
          <p:nvPicPr>
            <p:cNvPr id="644" name="Picture 3440"/>
            <p:cNvPicPr>
              <a:picLocks noChangeAspect="1" noChangeArrowheads="1"/>
            </p:cNvPicPr>
            <p:nvPr/>
          </p:nvPicPr>
          <p:blipFill>
            <a:blip r:embed="rId4" cstate="screen"/>
            <a:srcRect/>
            <a:stretch>
              <a:fillRect/>
            </a:stretch>
          </p:blipFill>
          <p:spPr bwMode="auto">
            <a:xfrm>
              <a:off x="3779912" y="5574505"/>
              <a:ext cx="520626" cy="123825"/>
            </a:xfrm>
            <a:prstGeom prst="rect">
              <a:avLst/>
            </a:prstGeom>
            <a:grpFill/>
            <a:ln w="9525">
              <a:noFill/>
              <a:miter lim="800000"/>
              <a:headEnd/>
              <a:tailEnd/>
            </a:ln>
          </p:spPr>
        </p:pic>
      </p:grpSp>
      <p:grpSp>
        <p:nvGrpSpPr>
          <p:cNvPr id="3" name="Group 553"/>
          <p:cNvGrpSpPr/>
          <p:nvPr/>
        </p:nvGrpSpPr>
        <p:grpSpPr>
          <a:xfrm>
            <a:off x="4932040" y="-3994"/>
            <a:ext cx="2794000" cy="2928938"/>
            <a:chOff x="4154488" y="260350"/>
            <a:chExt cx="2794000" cy="2928938"/>
          </a:xfrm>
        </p:grpSpPr>
        <p:graphicFrame>
          <p:nvGraphicFramePr>
            <p:cNvPr id="8217" name="Object 25"/>
            <p:cNvGraphicFramePr>
              <a:graphicFrameLocks noChangeAspect="1"/>
            </p:cNvGraphicFramePr>
            <p:nvPr/>
          </p:nvGraphicFramePr>
          <p:xfrm>
            <a:off x="4154488" y="260350"/>
            <a:ext cx="850900" cy="985838"/>
          </p:xfrm>
          <a:graphic>
            <a:graphicData uri="http://schemas.openxmlformats.org/presentationml/2006/ole">
              <mc:AlternateContent xmlns:mc="http://schemas.openxmlformats.org/markup-compatibility/2006">
                <mc:Choice xmlns:v="urn:schemas-microsoft-com:vml" Requires="v">
                  <p:oleObj spid="_x0000_s38581" name="Visio" r:id="rId5" imgW="850392" imgH="985361" progId="Visio.Drawing.11">
                    <p:embed/>
                  </p:oleObj>
                </mc:Choice>
                <mc:Fallback>
                  <p:oleObj name="Visio" r:id="rId5"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4488" y="260350"/>
                          <a:ext cx="85090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8" name="Object 26"/>
            <p:cNvGraphicFramePr>
              <a:graphicFrameLocks noChangeAspect="1"/>
            </p:cNvGraphicFramePr>
            <p:nvPr/>
          </p:nvGraphicFramePr>
          <p:xfrm>
            <a:off x="4370388" y="476250"/>
            <a:ext cx="850900" cy="985838"/>
          </p:xfrm>
          <a:graphic>
            <a:graphicData uri="http://schemas.openxmlformats.org/presentationml/2006/ole">
              <mc:AlternateContent xmlns:mc="http://schemas.openxmlformats.org/markup-compatibility/2006">
                <mc:Choice xmlns:v="urn:schemas-microsoft-com:vml" Requires="v">
                  <p:oleObj spid="_x0000_s38582" name="Visio" r:id="rId7" imgW="850392" imgH="985361" progId="Visio.Drawing.11">
                    <p:embed/>
                  </p:oleObj>
                </mc:Choice>
                <mc:Fallback>
                  <p:oleObj name="Visio" r:id="rId7"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0388" y="476250"/>
                          <a:ext cx="85090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9" name="Object 27"/>
            <p:cNvGraphicFramePr>
              <a:graphicFrameLocks noChangeAspect="1"/>
            </p:cNvGraphicFramePr>
            <p:nvPr/>
          </p:nvGraphicFramePr>
          <p:xfrm>
            <a:off x="4586288" y="692150"/>
            <a:ext cx="850900" cy="985838"/>
          </p:xfrm>
          <a:graphic>
            <a:graphicData uri="http://schemas.openxmlformats.org/presentationml/2006/ole">
              <mc:AlternateContent xmlns:mc="http://schemas.openxmlformats.org/markup-compatibility/2006">
                <mc:Choice xmlns:v="urn:schemas-microsoft-com:vml" Requires="v">
                  <p:oleObj spid="_x0000_s38583" name="Visio" r:id="rId8" imgW="850392" imgH="985361" progId="Visio.Drawing.11">
                    <p:embed/>
                  </p:oleObj>
                </mc:Choice>
                <mc:Fallback>
                  <p:oleObj name="Visio" r:id="rId8"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6288" y="692150"/>
                          <a:ext cx="85090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20" name="Object 28"/>
            <p:cNvGraphicFramePr>
              <a:graphicFrameLocks noChangeAspect="1"/>
            </p:cNvGraphicFramePr>
            <p:nvPr/>
          </p:nvGraphicFramePr>
          <p:xfrm>
            <a:off x="4802188" y="908050"/>
            <a:ext cx="850900" cy="985838"/>
          </p:xfrm>
          <a:graphic>
            <a:graphicData uri="http://schemas.openxmlformats.org/presentationml/2006/ole">
              <mc:AlternateContent xmlns:mc="http://schemas.openxmlformats.org/markup-compatibility/2006">
                <mc:Choice xmlns:v="urn:schemas-microsoft-com:vml" Requires="v">
                  <p:oleObj spid="_x0000_s38584" name="Visio" r:id="rId9" imgW="850392" imgH="985361" progId="Visio.Drawing.11">
                    <p:embed/>
                  </p:oleObj>
                </mc:Choice>
                <mc:Fallback>
                  <p:oleObj name="Visio" r:id="rId9"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2188" y="908050"/>
                          <a:ext cx="85090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21" name="Object 29"/>
            <p:cNvGraphicFramePr>
              <a:graphicFrameLocks noChangeAspect="1"/>
            </p:cNvGraphicFramePr>
            <p:nvPr/>
          </p:nvGraphicFramePr>
          <p:xfrm>
            <a:off x="5018088" y="1123950"/>
            <a:ext cx="850900" cy="985838"/>
          </p:xfrm>
          <a:graphic>
            <a:graphicData uri="http://schemas.openxmlformats.org/presentationml/2006/ole">
              <mc:AlternateContent xmlns:mc="http://schemas.openxmlformats.org/markup-compatibility/2006">
                <mc:Choice xmlns:v="urn:schemas-microsoft-com:vml" Requires="v">
                  <p:oleObj spid="_x0000_s38585" name="Visio" r:id="rId10" imgW="850392" imgH="985361" progId="Visio.Drawing.11">
                    <p:embed/>
                  </p:oleObj>
                </mc:Choice>
                <mc:Fallback>
                  <p:oleObj name="Visio" r:id="rId10"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8088" y="1123950"/>
                          <a:ext cx="85090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22" name="Object 30"/>
            <p:cNvGraphicFramePr>
              <a:graphicFrameLocks noChangeAspect="1"/>
            </p:cNvGraphicFramePr>
            <p:nvPr/>
          </p:nvGraphicFramePr>
          <p:xfrm>
            <a:off x="5233988" y="1339850"/>
            <a:ext cx="850900" cy="985838"/>
          </p:xfrm>
          <a:graphic>
            <a:graphicData uri="http://schemas.openxmlformats.org/presentationml/2006/ole">
              <mc:AlternateContent xmlns:mc="http://schemas.openxmlformats.org/markup-compatibility/2006">
                <mc:Choice xmlns:v="urn:schemas-microsoft-com:vml" Requires="v">
                  <p:oleObj spid="_x0000_s38586" name="Visio" r:id="rId11" imgW="850392" imgH="985361" progId="Visio.Drawing.11">
                    <p:embed/>
                  </p:oleObj>
                </mc:Choice>
                <mc:Fallback>
                  <p:oleObj name="Visio" r:id="rId11"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3988" y="1339850"/>
                          <a:ext cx="85090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23" name="Object 31"/>
            <p:cNvGraphicFramePr>
              <a:graphicFrameLocks noChangeAspect="1"/>
            </p:cNvGraphicFramePr>
            <p:nvPr/>
          </p:nvGraphicFramePr>
          <p:xfrm>
            <a:off x="5449888" y="1555750"/>
            <a:ext cx="850900" cy="985838"/>
          </p:xfrm>
          <a:graphic>
            <a:graphicData uri="http://schemas.openxmlformats.org/presentationml/2006/ole">
              <mc:AlternateContent xmlns:mc="http://schemas.openxmlformats.org/markup-compatibility/2006">
                <mc:Choice xmlns:v="urn:schemas-microsoft-com:vml" Requires="v">
                  <p:oleObj spid="_x0000_s38587" name="Visio" r:id="rId12" imgW="850392" imgH="985361" progId="Visio.Drawing.11">
                    <p:embed/>
                  </p:oleObj>
                </mc:Choice>
                <mc:Fallback>
                  <p:oleObj name="Visio" r:id="rId12"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888" y="1555750"/>
                          <a:ext cx="85090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24" name="Object 32"/>
            <p:cNvGraphicFramePr>
              <a:graphicFrameLocks noChangeAspect="1"/>
            </p:cNvGraphicFramePr>
            <p:nvPr/>
          </p:nvGraphicFramePr>
          <p:xfrm>
            <a:off x="5665788" y="1771650"/>
            <a:ext cx="850900" cy="985838"/>
          </p:xfrm>
          <a:graphic>
            <a:graphicData uri="http://schemas.openxmlformats.org/presentationml/2006/ole">
              <mc:AlternateContent xmlns:mc="http://schemas.openxmlformats.org/markup-compatibility/2006">
                <mc:Choice xmlns:v="urn:schemas-microsoft-com:vml" Requires="v">
                  <p:oleObj spid="_x0000_s38588" name="Visio" r:id="rId13" imgW="850392" imgH="985361" progId="Visio.Drawing.11">
                    <p:embed/>
                  </p:oleObj>
                </mc:Choice>
                <mc:Fallback>
                  <p:oleObj name="Visio" r:id="rId13"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5788" y="1771650"/>
                          <a:ext cx="85090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25" name="Object 33"/>
            <p:cNvGraphicFramePr>
              <a:graphicFrameLocks noChangeAspect="1"/>
            </p:cNvGraphicFramePr>
            <p:nvPr/>
          </p:nvGraphicFramePr>
          <p:xfrm>
            <a:off x="5881688" y="1987550"/>
            <a:ext cx="850900" cy="985838"/>
          </p:xfrm>
          <a:graphic>
            <a:graphicData uri="http://schemas.openxmlformats.org/presentationml/2006/ole">
              <mc:AlternateContent xmlns:mc="http://schemas.openxmlformats.org/markup-compatibility/2006">
                <mc:Choice xmlns:v="urn:schemas-microsoft-com:vml" Requires="v">
                  <p:oleObj spid="_x0000_s38589" name="Visio" r:id="rId14" imgW="850392" imgH="985361" progId="Visio.Drawing.11">
                    <p:embed/>
                  </p:oleObj>
                </mc:Choice>
                <mc:Fallback>
                  <p:oleObj name="Visio" r:id="rId14"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1688" y="1987550"/>
                          <a:ext cx="85090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26" name="Object 34"/>
            <p:cNvGraphicFramePr>
              <a:graphicFrameLocks noChangeAspect="1"/>
            </p:cNvGraphicFramePr>
            <p:nvPr/>
          </p:nvGraphicFramePr>
          <p:xfrm>
            <a:off x="6097588" y="2203450"/>
            <a:ext cx="850900" cy="985838"/>
          </p:xfrm>
          <a:graphic>
            <a:graphicData uri="http://schemas.openxmlformats.org/presentationml/2006/ole">
              <mc:AlternateContent xmlns:mc="http://schemas.openxmlformats.org/markup-compatibility/2006">
                <mc:Choice xmlns:v="urn:schemas-microsoft-com:vml" Requires="v">
                  <p:oleObj spid="_x0000_s38590" name="Visio" r:id="rId15" imgW="850392" imgH="985361" progId="Visio.Drawing.11">
                    <p:embed/>
                  </p:oleObj>
                </mc:Choice>
                <mc:Fallback>
                  <p:oleObj name="Visio" r:id="rId15"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7588" y="2203450"/>
                          <a:ext cx="85090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 name="Group 466"/>
          <p:cNvGrpSpPr/>
          <p:nvPr/>
        </p:nvGrpSpPr>
        <p:grpSpPr>
          <a:xfrm>
            <a:off x="668328" y="4714691"/>
            <a:ext cx="699566" cy="1522706"/>
            <a:chOff x="776090" y="4590420"/>
            <a:chExt cx="699566" cy="1522706"/>
          </a:xfrm>
        </p:grpSpPr>
        <p:grpSp>
          <p:nvGrpSpPr>
            <p:cNvPr id="5" name="Group 4602"/>
            <p:cNvGrpSpPr/>
            <p:nvPr/>
          </p:nvGrpSpPr>
          <p:grpSpPr>
            <a:xfrm>
              <a:off x="776090" y="4590420"/>
              <a:ext cx="699566" cy="1522706"/>
              <a:chOff x="2987824" y="3573016"/>
              <a:chExt cx="699566" cy="1522706"/>
            </a:xfrm>
          </p:grpSpPr>
          <p:grpSp>
            <p:nvGrpSpPr>
              <p:cNvPr id="6" name="Group 4565"/>
              <p:cNvGrpSpPr/>
              <p:nvPr/>
            </p:nvGrpSpPr>
            <p:grpSpPr>
              <a:xfrm>
                <a:off x="3059832" y="4869160"/>
                <a:ext cx="627558" cy="226562"/>
                <a:chOff x="3059832" y="4869160"/>
                <a:chExt cx="627558" cy="226562"/>
              </a:xfrm>
            </p:grpSpPr>
            <p:pic>
              <p:nvPicPr>
                <p:cNvPr id="511" name="Picture 510"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512" name="Picture 511"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513"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sp>
            <p:nvSpPr>
              <p:cNvPr id="474" name="TextBox 473"/>
              <p:cNvSpPr txBox="1"/>
              <p:nvPr/>
            </p:nvSpPr>
            <p:spPr>
              <a:xfrm>
                <a:off x="2987824" y="3717032"/>
                <a:ext cx="684803" cy="646331"/>
              </a:xfrm>
              <a:prstGeom prst="rect">
                <a:avLst/>
              </a:prstGeom>
              <a:noFill/>
            </p:spPr>
            <p:txBody>
              <a:bodyPr wrap="square" rtlCol="0">
                <a:spAutoFit/>
              </a:bodyPr>
              <a:lstStyle/>
              <a:p>
                <a:r>
                  <a:rPr lang="fi-FI" dirty="0" smtClean="0"/>
                  <a:t>VPN</a:t>
                </a:r>
              </a:p>
              <a:p>
                <a:r>
                  <a:rPr lang="fi-FI" dirty="0" smtClean="0"/>
                  <a:t>SSH</a:t>
                </a:r>
                <a:endParaRPr lang="fi-FI" dirty="0"/>
              </a:p>
            </p:txBody>
          </p:sp>
          <p:grpSp>
            <p:nvGrpSpPr>
              <p:cNvPr id="7" name="Group 4566"/>
              <p:cNvGrpSpPr/>
              <p:nvPr/>
            </p:nvGrpSpPr>
            <p:grpSpPr>
              <a:xfrm>
                <a:off x="3059832" y="4725144"/>
                <a:ext cx="627558" cy="226562"/>
                <a:chOff x="3059832" y="4869160"/>
                <a:chExt cx="627558" cy="226562"/>
              </a:xfrm>
            </p:grpSpPr>
            <p:pic>
              <p:nvPicPr>
                <p:cNvPr id="508" name="Picture 507"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509" name="Picture 508"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510"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8" name="Group 4570"/>
              <p:cNvGrpSpPr/>
              <p:nvPr/>
            </p:nvGrpSpPr>
            <p:grpSpPr>
              <a:xfrm>
                <a:off x="3059832" y="4581128"/>
                <a:ext cx="627558" cy="226562"/>
                <a:chOff x="3059832" y="4869160"/>
                <a:chExt cx="627558" cy="226562"/>
              </a:xfrm>
            </p:grpSpPr>
            <p:pic>
              <p:nvPicPr>
                <p:cNvPr id="505" name="Picture 504"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506" name="Picture 505"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507"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9" name="Group 4574"/>
              <p:cNvGrpSpPr/>
              <p:nvPr/>
            </p:nvGrpSpPr>
            <p:grpSpPr>
              <a:xfrm>
                <a:off x="3059832" y="4437112"/>
                <a:ext cx="627558" cy="226562"/>
                <a:chOff x="3059832" y="4869160"/>
                <a:chExt cx="627558" cy="226562"/>
              </a:xfrm>
            </p:grpSpPr>
            <p:pic>
              <p:nvPicPr>
                <p:cNvPr id="502" name="Picture 501"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503" name="Picture 502"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504"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10" name="Group 4578"/>
              <p:cNvGrpSpPr/>
              <p:nvPr/>
            </p:nvGrpSpPr>
            <p:grpSpPr>
              <a:xfrm>
                <a:off x="3059832" y="4293096"/>
                <a:ext cx="627558" cy="226562"/>
                <a:chOff x="3059832" y="4869160"/>
                <a:chExt cx="627558" cy="226562"/>
              </a:xfrm>
            </p:grpSpPr>
            <p:pic>
              <p:nvPicPr>
                <p:cNvPr id="499" name="Picture 498"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500" name="Picture 499"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501"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11" name="Group 4582"/>
              <p:cNvGrpSpPr/>
              <p:nvPr/>
            </p:nvGrpSpPr>
            <p:grpSpPr>
              <a:xfrm>
                <a:off x="3059832" y="4149080"/>
                <a:ext cx="627558" cy="226562"/>
                <a:chOff x="3059832" y="4869160"/>
                <a:chExt cx="627558" cy="226562"/>
              </a:xfrm>
            </p:grpSpPr>
            <p:pic>
              <p:nvPicPr>
                <p:cNvPr id="496" name="Picture 495"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97" name="Picture 496"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98"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12" name="Group 4586"/>
              <p:cNvGrpSpPr/>
              <p:nvPr/>
            </p:nvGrpSpPr>
            <p:grpSpPr>
              <a:xfrm>
                <a:off x="3059832" y="4005064"/>
                <a:ext cx="627558" cy="226562"/>
                <a:chOff x="3059832" y="4869160"/>
                <a:chExt cx="627558" cy="226562"/>
              </a:xfrm>
            </p:grpSpPr>
            <p:pic>
              <p:nvPicPr>
                <p:cNvPr id="493" name="Picture 492"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94" name="Picture 493"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95"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13" name="Group 4590"/>
              <p:cNvGrpSpPr/>
              <p:nvPr/>
            </p:nvGrpSpPr>
            <p:grpSpPr>
              <a:xfrm>
                <a:off x="3059832" y="3861048"/>
                <a:ext cx="627558" cy="226562"/>
                <a:chOff x="3059832" y="4869160"/>
                <a:chExt cx="627558" cy="226562"/>
              </a:xfrm>
            </p:grpSpPr>
            <p:pic>
              <p:nvPicPr>
                <p:cNvPr id="490" name="Picture 489"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91" name="Picture 490"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92"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14" name="Group 4594"/>
              <p:cNvGrpSpPr/>
              <p:nvPr/>
            </p:nvGrpSpPr>
            <p:grpSpPr>
              <a:xfrm>
                <a:off x="3059832" y="3717032"/>
                <a:ext cx="627558" cy="226562"/>
                <a:chOff x="3059832" y="4869160"/>
                <a:chExt cx="627558" cy="226562"/>
              </a:xfrm>
            </p:grpSpPr>
            <p:pic>
              <p:nvPicPr>
                <p:cNvPr id="487" name="Picture 486"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88" name="Picture 487"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89"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15" name="Group 4598"/>
              <p:cNvGrpSpPr/>
              <p:nvPr/>
            </p:nvGrpSpPr>
            <p:grpSpPr>
              <a:xfrm>
                <a:off x="3059832" y="3573016"/>
                <a:ext cx="627558" cy="226562"/>
                <a:chOff x="3059832" y="4869160"/>
                <a:chExt cx="627558" cy="226562"/>
              </a:xfrm>
            </p:grpSpPr>
            <p:pic>
              <p:nvPicPr>
                <p:cNvPr id="484" name="Picture 483"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85" name="Picture 484"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86"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grpSp>
          <p:nvGrpSpPr>
            <p:cNvPr id="16" name="Group 4469"/>
            <p:cNvGrpSpPr/>
            <p:nvPr/>
          </p:nvGrpSpPr>
          <p:grpSpPr>
            <a:xfrm>
              <a:off x="827583" y="4653137"/>
              <a:ext cx="576065" cy="1459532"/>
              <a:chOff x="755576" y="4744093"/>
              <a:chExt cx="576065" cy="1493219"/>
            </a:xfrm>
          </p:grpSpPr>
          <p:pic>
            <p:nvPicPr>
              <p:cNvPr id="470" name="Picture 3414"/>
              <p:cNvPicPr>
                <a:picLocks noChangeAspect="1" noChangeArrowheads="1"/>
              </p:cNvPicPr>
              <p:nvPr/>
            </p:nvPicPr>
            <p:blipFill>
              <a:blip r:embed="rId18" cstate="screen"/>
              <a:srcRect/>
              <a:stretch>
                <a:fillRect/>
              </a:stretch>
            </p:blipFill>
            <p:spPr bwMode="auto">
              <a:xfrm>
                <a:off x="755577" y="4744093"/>
                <a:ext cx="576064" cy="485107"/>
              </a:xfrm>
              <a:prstGeom prst="rect">
                <a:avLst/>
              </a:prstGeom>
              <a:ln>
                <a:headEnd/>
                <a:tailEnd/>
              </a:ln>
            </p:spPr>
            <p:style>
              <a:lnRef idx="1">
                <a:schemeClr val="accent1"/>
              </a:lnRef>
              <a:fillRef idx="2">
                <a:schemeClr val="accent1"/>
              </a:fillRef>
              <a:effectRef idx="1">
                <a:schemeClr val="accent1"/>
              </a:effectRef>
              <a:fontRef idx="minor">
                <a:schemeClr val="dk1"/>
              </a:fontRef>
            </p:style>
          </p:pic>
          <p:pic>
            <p:nvPicPr>
              <p:cNvPr id="471" name="Picture 3414"/>
              <p:cNvPicPr>
                <a:picLocks noChangeAspect="1" noChangeArrowheads="1"/>
              </p:cNvPicPr>
              <p:nvPr/>
            </p:nvPicPr>
            <p:blipFill>
              <a:blip r:embed="rId18" cstate="screen"/>
              <a:srcRect/>
              <a:stretch>
                <a:fillRect/>
              </a:stretch>
            </p:blipFill>
            <p:spPr bwMode="auto">
              <a:xfrm>
                <a:off x="755576" y="5248149"/>
                <a:ext cx="576064" cy="485107"/>
              </a:xfrm>
              <a:prstGeom prst="rect">
                <a:avLst/>
              </a:prstGeom>
              <a:ln>
                <a:headEnd/>
                <a:tailEnd/>
              </a:ln>
            </p:spPr>
            <p:style>
              <a:lnRef idx="1">
                <a:schemeClr val="accent1"/>
              </a:lnRef>
              <a:fillRef idx="2">
                <a:schemeClr val="accent1"/>
              </a:fillRef>
              <a:effectRef idx="1">
                <a:schemeClr val="accent1"/>
              </a:effectRef>
              <a:fontRef idx="minor">
                <a:schemeClr val="dk1"/>
              </a:fontRef>
            </p:style>
          </p:pic>
          <p:pic>
            <p:nvPicPr>
              <p:cNvPr id="472" name="Picture 3414"/>
              <p:cNvPicPr>
                <a:picLocks noChangeAspect="1" noChangeArrowheads="1"/>
              </p:cNvPicPr>
              <p:nvPr/>
            </p:nvPicPr>
            <p:blipFill>
              <a:blip r:embed="rId18" cstate="screen"/>
              <a:srcRect/>
              <a:stretch>
                <a:fillRect/>
              </a:stretch>
            </p:blipFill>
            <p:spPr bwMode="auto">
              <a:xfrm>
                <a:off x="755576" y="5752205"/>
                <a:ext cx="576064" cy="485107"/>
              </a:xfrm>
              <a:prstGeom prst="rect">
                <a:avLst/>
              </a:prstGeom>
              <a:ln>
                <a:headEnd/>
                <a:tailEnd/>
              </a:ln>
            </p:spPr>
            <p:style>
              <a:lnRef idx="1">
                <a:schemeClr val="accent1"/>
              </a:lnRef>
              <a:fillRef idx="2">
                <a:schemeClr val="accent1"/>
              </a:fillRef>
              <a:effectRef idx="1">
                <a:schemeClr val="accent1"/>
              </a:effectRef>
              <a:fontRef idx="minor">
                <a:schemeClr val="dk1"/>
              </a:fontRef>
            </p:style>
          </p:pic>
        </p:grpSp>
      </p:grpSp>
      <p:cxnSp>
        <p:nvCxnSpPr>
          <p:cNvPr id="4515" name="Straight Connector 4514"/>
          <p:cNvCxnSpPr/>
          <p:nvPr/>
        </p:nvCxnSpPr>
        <p:spPr>
          <a:xfrm flipV="1">
            <a:off x="2339752" y="3140968"/>
            <a:ext cx="792088" cy="648072"/>
          </a:xfrm>
          <a:prstGeom prst="line">
            <a:avLst/>
          </a:prstGeom>
          <a:ln/>
        </p:spPr>
        <p:style>
          <a:lnRef idx="2">
            <a:schemeClr val="accent4"/>
          </a:lnRef>
          <a:fillRef idx="0">
            <a:schemeClr val="accent4"/>
          </a:fillRef>
          <a:effectRef idx="1">
            <a:schemeClr val="accent4"/>
          </a:effectRef>
          <a:fontRef idx="minor">
            <a:schemeClr val="tx1"/>
          </a:fontRef>
        </p:style>
      </p:cxnSp>
      <p:grpSp>
        <p:nvGrpSpPr>
          <p:cNvPr id="17" name="Group 4665"/>
          <p:cNvGrpSpPr/>
          <p:nvPr/>
        </p:nvGrpSpPr>
        <p:grpSpPr>
          <a:xfrm>
            <a:off x="721668" y="4570675"/>
            <a:ext cx="629939" cy="216024"/>
            <a:chOff x="3137843" y="4733528"/>
            <a:chExt cx="629939" cy="216024"/>
          </a:xfrm>
        </p:grpSpPr>
        <p:pic>
          <p:nvPicPr>
            <p:cNvPr id="4667" name="Picture 4666" descr="hp-switch-device-hi.png"/>
            <p:cNvPicPr>
              <a:picLocks noChangeAspect="1"/>
            </p:cNvPicPr>
            <p:nvPr/>
          </p:nvPicPr>
          <p:blipFill>
            <a:blip r:embed="rId16" cstate="screen"/>
            <a:stretch>
              <a:fillRect/>
            </a:stretch>
          </p:blipFill>
          <p:spPr>
            <a:xfrm>
              <a:off x="3140224" y="4805536"/>
              <a:ext cx="627558" cy="144016"/>
            </a:xfrm>
            <a:prstGeom prst="rect">
              <a:avLst/>
            </a:prstGeom>
          </p:spPr>
        </p:pic>
        <p:grpSp>
          <p:nvGrpSpPr>
            <p:cNvPr id="18" name="Group 4652"/>
            <p:cNvGrpSpPr/>
            <p:nvPr/>
          </p:nvGrpSpPr>
          <p:grpSpPr>
            <a:xfrm>
              <a:off x="3137843" y="4733528"/>
              <a:ext cx="629939" cy="206500"/>
              <a:chOff x="3137843" y="4733528"/>
              <a:chExt cx="629939" cy="206500"/>
            </a:xfrm>
          </p:grpSpPr>
          <p:pic>
            <p:nvPicPr>
              <p:cNvPr id="4669" name="Picture 4668" descr="hp-switch-device-hi.png"/>
              <p:cNvPicPr>
                <a:picLocks noChangeAspect="1"/>
              </p:cNvPicPr>
              <p:nvPr/>
            </p:nvPicPr>
            <p:blipFill>
              <a:blip r:embed="rId16" cstate="screen"/>
              <a:stretch>
                <a:fillRect/>
              </a:stretch>
            </p:blipFill>
            <p:spPr>
              <a:xfrm>
                <a:off x="3140224" y="4733528"/>
                <a:ext cx="627558" cy="144016"/>
              </a:xfrm>
              <a:prstGeom prst="rect">
                <a:avLst/>
              </a:prstGeom>
            </p:spPr>
          </p:pic>
          <p:pic>
            <p:nvPicPr>
              <p:cNvPr id="4670" name="Picture 3446"/>
              <p:cNvPicPr>
                <a:picLocks noChangeAspect="1" noChangeArrowheads="1"/>
              </p:cNvPicPr>
              <p:nvPr/>
            </p:nvPicPr>
            <p:blipFill>
              <a:blip r:embed="rId19" cstate="screen"/>
              <a:srcRect/>
              <a:stretch>
                <a:fillRect/>
              </a:stretch>
            </p:blipFill>
            <p:spPr bwMode="auto">
              <a:xfrm>
                <a:off x="3137843" y="4796012"/>
                <a:ext cx="576064" cy="144016"/>
              </a:xfrm>
              <a:prstGeom prst="rect">
                <a:avLst/>
              </a:prstGeom>
              <a:noFill/>
              <a:ln w="9525">
                <a:noFill/>
                <a:miter lim="800000"/>
                <a:headEnd/>
                <a:tailEnd/>
              </a:ln>
            </p:spPr>
          </p:pic>
        </p:grpSp>
      </p:grpSp>
      <p:grpSp>
        <p:nvGrpSpPr>
          <p:cNvPr id="4448" name="Group 4603"/>
          <p:cNvGrpSpPr/>
          <p:nvPr/>
        </p:nvGrpSpPr>
        <p:grpSpPr>
          <a:xfrm>
            <a:off x="1331640" y="4714691"/>
            <a:ext cx="699566" cy="1522706"/>
            <a:chOff x="2987824" y="3573016"/>
            <a:chExt cx="699566" cy="1522706"/>
          </a:xfrm>
        </p:grpSpPr>
        <p:grpSp>
          <p:nvGrpSpPr>
            <p:cNvPr id="4449" name="Group 4565"/>
            <p:cNvGrpSpPr/>
            <p:nvPr/>
          </p:nvGrpSpPr>
          <p:grpSpPr>
            <a:xfrm>
              <a:off x="3059832" y="4869160"/>
              <a:ext cx="627558" cy="226562"/>
              <a:chOff x="3059832" y="4869160"/>
              <a:chExt cx="627558" cy="226562"/>
            </a:xfrm>
          </p:grpSpPr>
          <p:pic>
            <p:nvPicPr>
              <p:cNvPr id="4643" name="Picture 4642"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644" name="Picture 4643"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645"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sp>
          <p:nvSpPr>
            <p:cNvPr id="4606" name="TextBox 4605"/>
            <p:cNvSpPr txBox="1"/>
            <p:nvPr/>
          </p:nvSpPr>
          <p:spPr>
            <a:xfrm>
              <a:off x="2987824" y="3717032"/>
              <a:ext cx="684803" cy="646331"/>
            </a:xfrm>
            <a:prstGeom prst="rect">
              <a:avLst/>
            </a:prstGeom>
            <a:noFill/>
          </p:spPr>
          <p:txBody>
            <a:bodyPr wrap="square" rtlCol="0">
              <a:spAutoFit/>
            </a:bodyPr>
            <a:lstStyle/>
            <a:p>
              <a:r>
                <a:rPr lang="fi-FI" dirty="0" smtClean="0"/>
                <a:t>VPN</a:t>
              </a:r>
            </a:p>
            <a:p>
              <a:r>
                <a:rPr lang="fi-FI" dirty="0" smtClean="0"/>
                <a:t>SSH</a:t>
              </a:r>
              <a:endParaRPr lang="fi-FI" dirty="0"/>
            </a:p>
          </p:txBody>
        </p:sp>
        <p:grpSp>
          <p:nvGrpSpPr>
            <p:cNvPr id="4450" name="Group 4566"/>
            <p:cNvGrpSpPr/>
            <p:nvPr/>
          </p:nvGrpSpPr>
          <p:grpSpPr>
            <a:xfrm>
              <a:off x="3059832" y="4725144"/>
              <a:ext cx="627558" cy="226562"/>
              <a:chOff x="3059832" y="4869160"/>
              <a:chExt cx="627558" cy="226562"/>
            </a:xfrm>
          </p:grpSpPr>
          <p:pic>
            <p:nvPicPr>
              <p:cNvPr id="4640" name="Picture 4639"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641" name="Picture 4640"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642"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451" name="Group 4570"/>
            <p:cNvGrpSpPr/>
            <p:nvPr/>
          </p:nvGrpSpPr>
          <p:grpSpPr>
            <a:xfrm>
              <a:off x="3059832" y="4581128"/>
              <a:ext cx="627558" cy="226562"/>
              <a:chOff x="3059832" y="4869160"/>
              <a:chExt cx="627558" cy="226562"/>
            </a:xfrm>
          </p:grpSpPr>
          <p:pic>
            <p:nvPicPr>
              <p:cNvPr id="4637" name="Picture 4636"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638" name="Picture 4637"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639"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452" name="Group 4574"/>
            <p:cNvGrpSpPr/>
            <p:nvPr/>
          </p:nvGrpSpPr>
          <p:grpSpPr>
            <a:xfrm>
              <a:off x="3059832" y="4437112"/>
              <a:ext cx="627558" cy="226562"/>
              <a:chOff x="3059832" y="4869160"/>
              <a:chExt cx="627558" cy="226562"/>
            </a:xfrm>
          </p:grpSpPr>
          <p:pic>
            <p:nvPicPr>
              <p:cNvPr id="4634" name="Picture 4633"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635" name="Picture 4634"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636"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453" name="Group 4578"/>
            <p:cNvGrpSpPr/>
            <p:nvPr/>
          </p:nvGrpSpPr>
          <p:grpSpPr>
            <a:xfrm>
              <a:off x="3059832" y="4293096"/>
              <a:ext cx="627558" cy="226562"/>
              <a:chOff x="3059832" y="4869160"/>
              <a:chExt cx="627558" cy="226562"/>
            </a:xfrm>
          </p:grpSpPr>
          <p:pic>
            <p:nvPicPr>
              <p:cNvPr id="4631" name="Picture 4630"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632" name="Picture 4631"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633"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454" name="Group 4582"/>
            <p:cNvGrpSpPr/>
            <p:nvPr/>
          </p:nvGrpSpPr>
          <p:grpSpPr>
            <a:xfrm>
              <a:off x="3059832" y="4149080"/>
              <a:ext cx="627558" cy="226562"/>
              <a:chOff x="3059832" y="4869160"/>
              <a:chExt cx="627558" cy="226562"/>
            </a:xfrm>
          </p:grpSpPr>
          <p:pic>
            <p:nvPicPr>
              <p:cNvPr id="4628" name="Picture 4627"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629" name="Picture 4628"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630"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455" name="Group 4586"/>
            <p:cNvGrpSpPr/>
            <p:nvPr/>
          </p:nvGrpSpPr>
          <p:grpSpPr>
            <a:xfrm>
              <a:off x="3059832" y="4005064"/>
              <a:ext cx="627558" cy="226562"/>
              <a:chOff x="3059832" y="4869160"/>
              <a:chExt cx="627558" cy="226562"/>
            </a:xfrm>
          </p:grpSpPr>
          <p:pic>
            <p:nvPicPr>
              <p:cNvPr id="4625" name="Picture 4624"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626" name="Picture 4625"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627"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456" name="Group 4590"/>
            <p:cNvGrpSpPr/>
            <p:nvPr/>
          </p:nvGrpSpPr>
          <p:grpSpPr>
            <a:xfrm>
              <a:off x="3059832" y="3861048"/>
              <a:ext cx="627558" cy="226562"/>
              <a:chOff x="3059832" y="4869160"/>
              <a:chExt cx="627558" cy="226562"/>
            </a:xfrm>
          </p:grpSpPr>
          <p:pic>
            <p:nvPicPr>
              <p:cNvPr id="4622" name="Picture 4621"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623" name="Picture 4622"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624"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457" name="Group 4594"/>
            <p:cNvGrpSpPr/>
            <p:nvPr/>
          </p:nvGrpSpPr>
          <p:grpSpPr>
            <a:xfrm>
              <a:off x="3059832" y="3717032"/>
              <a:ext cx="627558" cy="226562"/>
              <a:chOff x="3059832" y="4869160"/>
              <a:chExt cx="627558" cy="226562"/>
            </a:xfrm>
          </p:grpSpPr>
          <p:pic>
            <p:nvPicPr>
              <p:cNvPr id="4619" name="Picture 4618"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620" name="Picture 4619"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621"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458" name="Group 4598"/>
            <p:cNvGrpSpPr/>
            <p:nvPr/>
          </p:nvGrpSpPr>
          <p:grpSpPr>
            <a:xfrm>
              <a:off x="3059832" y="3573016"/>
              <a:ext cx="627558" cy="226562"/>
              <a:chOff x="3059832" y="4869160"/>
              <a:chExt cx="627558" cy="226562"/>
            </a:xfrm>
          </p:grpSpPr>
          <p:pic>
            <p:nvPicPr>
              <p:cNvPr id="4616" name="Picture 4615"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617" name="Picture 4616"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618"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grpSp>
        <p:nvGrpSpPr>
          <p:cNvPr id="4459" name="Group 4602"/>
          <p:cNvGrpSpPr/>
          <p:nvPr/>
        </p:nvGrpSpPr>
        <p:grpSpPr>
          <a:xfrm>
            <a:off x="2000226" y="4714691"/>
            <a:ext cx="699566" cy="1522706"/>
            <a:chOff x="2987824" y="3573016"/>
            <a:chExt cx="699566" cy="1522706"/>
          </a:xfrm>
        </p:grpSpPr>
        <p:grpSp>
          <p:nvGrpSpPr>
            <p:cNvPr id="4460" name="Group 4565"/>
            <p:cNvGrpSpPr/>
            <p:nvPr/>
          </p:nvGrpSpPr>
          <p:grpSpPr>
            <a:xfrm>
              <a:off x="3059832" y="4869160"/>
              <a:ext cx="627558" cy="226562"/>
              <a:chOff x="3059832" y="4869160"/>
              <a:chExt cx="627558" cy="226562"/>
            </a:xfrm>
          </p:grpSpPr>
          <p:pic>
            <p:nvPicPr>
              <p:cNvPr id="4565" name="Picture 4564"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507" name="Picture 4506"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463"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sp>
          <p:nvSpPr>
            <p:cNvPr id="4519" name="TextBox 4518"/>
            <p:cNvSpPr txBox="1"/>
            <p:nvPr/>
          </p:nvSpPr>
          <p:spPr>
            <a:xfrm>
              <a:off x="2987824" y="3717032"/>
              <a:ext cx="684803" cy="646331"/>
            </a:xfrm>
            <a:prstGeom prst="rect">
              <a:avLst/>
            </a:prstGeom>
            <a:noFill/>
          </p:spPr>
          <p:txBody>
            <a:bodyPr wrap="square" rtlCol="0">
              <a:spAutoFit/>
            </a:bodyPr>
            <a:lstStyle/>
            <a:p>
              <a:r>
                <a:rPr lang="fi-FI" dirty="0" smtClean="0"/>
                <a:t>VPN</a:t>
              </a:r>
            </a:p>
            <a:p>
              <a:r>
                <a:rPr lang="fi-FI" dirty="0" smtClean="0"/>
                <a:t>SSH</a:t>
              </a:r>
              <a:endParaRPr lang="fi-FI" dirty="0"/>
            </a:p>
          </p:txBody>
        </p:sp>
        <p:grpSp>
          <p:nvGrpSpPr>
            <p:cNvPr id="4461" name="Group 4566"/>
            <p:cNvGrpSpPr/>
            <p:nvPr/>
          </p:nvGrpSpPr>
          <p:grpSpPr>
            <a:xfrm>
              <a:off x="3059832" y="4725144"/>
              <a:ext cx="627558" cy="226562"/>
              <a:chOff x="3059832" y="4869160"/>
              <a:chExt cx="627558" cy="226562"/>
            </a:xfrm>
          </p:grpSpPr>
          <p:pic>
            <p:nvPicPr>
              <p:cNvPr id="4568" name="Picture 4567"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569" name="Picture 4568"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570"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462" name="Group 4570"/>
            <p:cNvGrpSpPr/>
            <p:nvPr/>
          </p:nvGrpSpPr>
          <p:grpSpPr>
            <a:xfrm>
              <a:off x="3059832" y="4581128"/>
              <a:ext cx="627558" cy="226562"/>
              <a:chOff x="3059832" y="4869160"/>
              <a:chExt cx="627558" cy="226562"/>
            </a:xfrm>
          </p:grpSpPr>
          <p:pic>
            <p:nvPicPr>
              <p:cNvPr id="4572" name="Picture 4571"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573" name="Picture 4572"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574"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464" name="Group 4574"/>
            <p:cNvGrpSpPr/>
            <p:nvPr/>
          </p:nvGrpSpPr>
          <p:grpSpPr>
            <a:xfrm>
              <a:off x="3059832" y="4437112"/>
              <a:ext cx="627558" cy="226562"/>
              <a:chOff x="3059832" y="4869160"/>
              <a:chExt cx="627558" cy="226562"/>
            </a:xfrm>
          </p:grpSpPr>
          <p:pic>
            <p:nvPicPr>
              <p:cNvPr id="4576" name="Picture 4575"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577" name="Picture 4576"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578"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465" name="Group 4578"/>
            <p:cNvGrpSpPr/>
            <p:nvPr/>
          </p:nvGrpSpPr>
          <p:grpSpPr>
            <a:xfrm>
              <a:off x="3059832" y="4293096"/>
              <a:ext cx="627558" cy="226562"/>
              <a:chOff x="3059832" y="4869160"/>
              <a:chExt cx="627558" cy="226562"/>
            </a:xfrm>
          </p:grpSpPr>
          <p:pic>
            <p:nvPicPr>
              <p:cNvPr id="4580" name="Picture 4579"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581" name="Picture 4580"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582"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466" name="Group 4582"/>
            <p:cNvGrpSpPr/>
            <p:nvPr/>
          </p:nvGrpSpPr>
          <p:grpSpPr>
            <a:xfrm>
              <a:off x="3059832" y="4149080"/>
              <a:ext cx="627558" cy="226562"/>
              <a:chOff x="3059832" y="4869160"/>
              <a:chExt cx="627558" cy="226562"/>
            </a:xfrm>
          </p:grpSpPr>
          <p:pic>
            <p:nvPicPr>
              <p:cNvPr id="4584" name="Picture 4583"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585" name="Picture 4584"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586"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467" name="Group 4586"/>
            <p:cNvGrpSpPr/>
            <p:nvPr/>
          </p:nvGrpSpPr>
          <p:grpSpPr>
            <a:xfrm>
              <a:off x="3059832" y="4005064"/>
              <a:ext cx="627558" cy="226562"/>
              <a:chOff x="3059832" y="4869160"/>
              <a:chExt cx="627558" cy="226562"/>
            </a:xfrm>
          </p:grpSpPr>
          <p:pic>
            <p:nvPicPr>
              <p:cNvPr id="4588" name="Picture 4587"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589" name="Picture 4588"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590"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468" name="Group 4590"/>
            <p:cNvGrpSpPr/>
            <p:nvPr/>
          </p:nvGrpSpPr>
          <p:grpSpPr>
            <a:xfrm>
              <a:off x="3059832" y="3861048"/>
              <a:ext cx="627558" cy="226562"/>
              <a:chOff x="3059832" y="4869160"/>
              <a:chExt cx="627558" cy="226562"/>
            </a:xfrm>
          </p:grpSpPr>
          <p:pic>
            <p:nvPicPr>
              <p:cNvPr id="4592" name="Picture 4591"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593" name="Picture 4592"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594"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469" name="Group 4594"/>
            <p:cNvGrpSpPr/>
            <p:nvPr/>
          </p:nvGrpSpPr>
          <p:grpSpPr>
            <a:xfrm>
              <a:off x="3059832" y="3717032"/>
              <a:ext cx="627558" cy="226562"/>
              <a:chOff x="3059832" y="4869160"/>
              <a:chExt cx="627558" cy="226562"/>
            </a:xfrm>
          </p:grpSpPr>
          <p:pic>
            <p:nvPicPr>
              <p:cNvPr id="4596" name="Picture 4595"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597" name="Picture 4596"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598"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470" name="Group 4598"/>
            <p:cNvGrpSpPr/>
            <p:nvPr/>
          </p:nvGrpSpPr>
          <p:grpSpPr>
            <a:xfrm>
              <a:off x="3059832" y="3573016"/>
              <a:ext cx="627558" cy="226562"/>
              <a:chOff x="3059832" y="4869160"/>
              <a:chExt cx="627558" cy="226562"/>
            </a:xfrm>
          </p:grpSpPr>
          <p:pic>
            <p:nvPicPr>
              <p:cNvPr id="4600" name="Picture 4599"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4601" name="Picture 4600"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4602"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graphicFrame>
        <p:nvGraphicFramePr>
          <p:cNvPr id="24" name="Object 3429"/>
          <p:cNvGraphicFramePr>
            <a:graphicFrameLocks noChangeAspect="1"/>
          </p:cNvGraphicFramePr>
          <p:nvPr/>
        </p:nvGraphicFramePr>
        <p:xfrm>
          <a:off x="3938141" y="44624"/>
          <a:ext cx="850900" cy="985837"/>
        </p:xfrm>
        <a:graphic>
          <a:graphicData uri="http://schemas.openxmlformats.org/presentationml/2006/ole">
            <mc:AlternateContent xmlns:mc="http://schemas.openxmlformats.org/markup-compatibility/2006">
              <mc:Choice xmlns:v="urn:schemas-microsoft-com:vml" Requires="v">
                <p:oleObj spid="_x0000_s38591" name="Visio" r:id="rId20" imgW="850392" imgH="985361" progId="Visio.Drawing.11">
                  <p:embed/>
                </p:oleObj>
              </mc:Choice>
              <mc:Fallback>
                <p:oleObj name="Visio" r:id="rId20"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8141" y="44624"/>
                        <a:ext cx="85090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3430"/>
          <p:cNvGraphicFramePr>
            <a:graphicFrameLocks noChangeAspect="1"/>
          </p:cNvGraphicFramePr>
          <p:nvPr/>
        </p:nvGraphicFramePr>
        <p:xfrm>
          <a:off x="4154140" y="260797"/>
          <a:ext cx="850900" cy="985837"/>
        </p:xfrm>
        <a:graphic>
          <a:graphicData uri="http://schemas.openxmlformats.org/presentationml/2006/ole">
            <mc:AlternateContent xmlns:mc="http://schemas.openxmlformats.org/markup-compatibility/2006">
              <mc:Choice xmlns:v="urn:schemas-microsoft-com:vml" Requires="v">
                <p:oleObj spid="_x0000_s38592" name="Visio" r:id="rId21" imgW="850392" imgH="985361" progId="Visio.Drawing.11">
                  <p:embed/>
                </p:oleObj>
              </mc:Choice>
              <mc:Fallback>
                <p:oleObj name="Visio" r:id="rId21"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4140" y="260797"/>
                        <a:ext cx="85090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3431"/>
          <p:cNvGraphicFramePr>
            <a:graphicFrameLocks noChangeAspect="1"/>
          </p:cNvGraphicFramePr>
          <p:nvPr/>
        </p:nvGraphicFramePr>
        <p:xfrm>
          <a:off x="4370040" y="476697"/>
          <a:ext cx="850900" cy="985837"/>
        </p:xfrm>
        <a:graphic>
          <a:graphicData uri="http://schemas.openxmlformats.org/presentationml/2006/ole">
            <mc:AlternateContent xmlns:mc="http://schemas.openxmlformats.org/markup-compatibility/2006">
              <mc:Choice xmlns:v="urn:schemas-microsoft-com:vml" Requires="v">
                <p:oleObj spid="_x0000_s38593" name="Visio" r:id="rId22" imgW="850392" imgH="985361" progId="Visio.Drawing.11">
                  <p:embed/>
                </p:oleObj>
              </mc:Choice>
              <mc:Fallback>
                <p:oleObj name="Visio" r:id="rId22"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0040" y="476697"/>
                        <a:ext cx="85090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3432"/>
          <p:cNvGraphicFramePr>
            <a:graphicFrameLocks noChangeAspect="1"/>
          </p:cNvGraphicFramePr>
          <p:nvPr/>
        </p:nvGraphicFramePr>
        <p:xfrm>
          <a:off x="4585940" y="692597"/>
          <a:ext cx="850900" cy="985837"/>
        </p:xfrm>
        <a:graphic>
          <a:graphicData uri="http://schemas.openxmlformats.org/presentationml/2006/ole">
            <mc:AlternateContent xmlns:mc="http://schemas.openxmlformats.org/markup-compatibility/2006">
              <mc:Choice xmlns:v="urn:schemas-microsoft-com:vml" Requires="v">
                <p:oleObj spid="_x0000_s38594" name="Visio" r:id="rId23" imgW="850392" imgH="985361" progId="Visio.Drawing.11">
                  <p:embed/>
                </p:oleObj>
              </mc:Choice>
              <mc:Fallback>
                <p:oleObj name="Visio" r:id="rId23"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5940" y="692597"/>
                        <a:ext cx="85090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3433"/>
          <p:cNvGraphicFramePr>
            <a:graphicFrameLocks noChangeAspect="1"/>
          </p:cNvGraphicFramePr>
          <p:nvPr/>
        </p:nvGraphicFramePr>
        <p:xfrm>
          <a:off x="4801840" y="908497"/>
          <a:ext cx="850900" cy="985837"/>
        </p:xfrm>
        <a:graphic>
          <a:graphicData uri="http://schemas.openxmlformats.org/presentationml/2006/ole">
            <mc:AlternateContent xmlns:mc="http://schemas.openxmlformats.org/markup-compatibility/2006">
              <mc:Choice xmlns:v="urn:schemas-microsoft-com:vml" Requires="v">
                <p:oleObj spid="_x0000_s38595" name="Visio" r:id="rId24" imgW="850392" imgH="985361" progId="Visio.Drawing.11">
                  <p:embed/>
                </p:oleObj>
              </mc:Choice>
              <mc:Fallback>
                <p:oleObj name="Visio" r:id="rId24"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1840" y="908497"/>
                        <a:ext cx="85090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3434"/>
          <p:cNvGraphicFramePr>
            <a:graphicFrameLocks noChangeAspect="1"/>
          </p:cNvGraphicFramePr>
          <p:nvPr/>
        </p:nvGraphicFramePr>
        <p:xfrm>
          <a:off x="5017740" y="1124397"/>
          <a:ext cx="850900" cy="985837"/>
        </p:xfrm>
        <a:graphic>
          <a:graphicData uri="http://schemas.openxmlformats.org/presentationml/2006/ole">
            <mc:AlternateContent xmlns:mc="http://schemas.openxmlformats.org/markup-compatibility/2006">
              <mc:Choice xmlns:v="urn:schemas-microsoft-com:vml" Requires="v">
                <p:oleObj spid="_x0000_s38596" name="Visio" r:id="rId25" imgW="850392" imgH="985361" progId="Visio.Drawing.11">
                  <p:embed/>
                </p:oleObj>
              </mc:Choice>
              <mc:Fallback>
                <p:oleObj name="Visio" r:id="rId25"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7740" y="1124397"/>
                        <a:ext cx="85090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 name="Object 3435"/>
          <p:cNvGraphicFramePr>
            <a:graphicFrameLocks noChangeAspect="1"/>
          </p:cNvGraphicFramePr>
          <p:nvPr/>
        </p:nvGraphicFramePr>
        <p:xfrm>
          <a:off x="5233640" y="1340297"/>
          <a:ext cx="850900" cy="985837"/>
        </p:xfrm>
        <a:graphic>
          <a:graphicData uri="http://schemas.openxmlformats.org/presentationml/2006/ole">
            <mc:AlternateContent xmlns:mc="http://schemas.openxmlformats.org/markup-compatibility/2006">
              <mc:Choice xmlns:v="urn:schemas-microsoft-com:vml" Requires="v">
                <p:oleObj spid="_x0000_s38597" name="Visio" r:id="rId26" imgW="850392" imgH="985361" progId="Visio.Drawing.11">
                  <p:embed/>
                </p:oleObj>
              </mc:Choice>
              <mc:Fallback>
                <p:oleObj name="Visio" r:id="rId26"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3640" y="1340297"/>
                        <a:ext cx="85090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3436"/>
          <p:cNvGraphicFramePr>
            <a:graphicFrameLocks noChangeAspect="1"/>
          </p:cNvGraphicFramePr>
          <p:nvPr/>
        </p:nvGraphicFramePr>
        <p:xfrm>
          <a:off x="5449540" y="1556197"/>
          <a:ext cx="850900" cy="985837"/>
        </p:xfrm>
        <a:graphic>
          <a:graphicData uri="http://schemas.openxmlformats.org/presentationml/2006/ole">
            <mc:AlternateContent xmlns:mc="http://schemas.openxmlformats.org/markup-compatibility/2006">
              <mc:Choice xmlns:v="urn:schemas-microsoft-com:vml" Requires="v">
                <p:oleObj spid="_x0000_s38598" name="Visio" r:id="rId27" imgW="850392" imgH="985361" progId="Visio.Drawing.11">
                  <p:embed/>
                </p:oleObj>
              </mc:Choice>
              <mc:Fallback>
                <p:oleObj name="Visio" r:id="rId27"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540" y="1556197"/>
                        <a:ext cx="85090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 name="Object 3438"/>
          <p:cNvGraphicFramePr>
            <a:graphicFrameLocks noChangeAspect="1"/>
          </p:cNvGraphicFramePr>
          <p:nvPr/>
        </p:nvGraphicFramePr>
        <p:xfrm>
          <a:off x="5665440" y="1772097"/>
          <a:ext cx="850900" cy="985837"/>
        </p:xfrm>
        <a:graphic>
          <a:graphicData uri="http://schemas.openxmlformats.org/presentationml/2006/ole">
            <mc:AlternateContent xmlns:mc="http://schemas.openxmlformats.org/markup-compatibility/2006">
              <mc:Choice xmlns:v="urn:schemas-microsoft-com:vml" Requires="v">
                <p:oleObj spid="_x0000_s38599" name="Visio" r:id="rId28" imgW="850392" imgH="985361" progId="Visio.Drawing.11">
                  <p:embed/>
                </p:oleObj>
              </mc:Choice>
              <mc:Fallback>
                <p:oleObj name="Visio" r:id="rId28"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5440" y="1772097"/>
                        <a:ext cx="85090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6" name="Object 3439"/>
          <p:cNvGraphicFramePr>
            <a:graphicFrameLocks noChangeAspect="1"/>
          </p:cNvGraphicFramePr>
          <p:nvPr/>
        </p:nvGraphicFramePr>
        <p:xfrm>
          <a:off x="5881340" y="1987997"/>
          <a:ext cx="850900" cy="985837"/>
        </p:xfrm>
        <a:graphic>
          <a:graphicData uri="http://schemas.openxmlformats.org/presentationml/2006/ole">
            <mc:AlternateContent xmlns:mc="http://schemas.openxmlformats.org/markup-compatibility/2006">
              <mc:Choice xmlns:v="urn:schemas-microsoft-com:vml" Requires="v">
                <p:oleObj spid="_x0000_s38600" name="Visio" r:id="rId29" imgW="850392" imgH="985361" progId="Visio.Drawing.11">
                  <p:embed/>
                </p:oleObj>
              </mc:Choice>
              <mc:Fallback>
                <p:oleObj name="Visio" r:id="rId29"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1340" y="1987997"/>
                        <a:ext cx="85090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471" name="Picture 4470" descr="hp-switch-device-hi.png"/>
          <p:cNvPicPr>
            <a:picLocks noChangeAspect="1"/>
          </p:cNvPicPr>
          <p:nvPr/>
        </p:nvPicPr>
        <p:blipFill>
          <a:blip r:embed="rId30" cstate="screen"/>
          <a:stretch>
            <a:fillRect/>
          </a:stretch>
        </p:blipFill>
        <p:spPr>
          <a:xfrm>
            <a:off x="1115616" y="3933056"/>
            <a:ext cx="576064" cy="144016"/>
          </a:xfrm>
          <a:prstGeom prst="rect">
            <a:avLst/>
          </a:prstGeom>
        </p:spPr>
      </p:pic>
      <p:cxnSp>
        <p:nvCxnSpPr>
          <p:cNvPr id="4527" name="Straight Connector 4526"/>
          <p:cNvCxnSpPr/>
          <p:nvPr/>
        </p:nvCxnSpPr>
        <p:spPr>
          <a:xfrm flipH="1">
            <a:off x="3995937" y="1268760"/>
            <a:ext cx="216023" cy="151216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31" name="Straight Connector 4530"/>
          <p:cNvCxnSpPr/>
          <p:nvPr/>
        </p:nvCxnSpPr>
        <p:spPr>
          <a:xfrm flipH="1">
            <a:off x="3995936" y="1484784"/>
            <a:ext cx="432048" cy="129614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36" name="Straight Connector 4535"/>
          <p:cNvCxnSpPr/>
          <p:nvPr/>
        </p:nvCxnSpPr>
        <p:spPr>
          <a:xfrm flipH="1">
            <a:off x="3995936" y="1700808"/>
            <a:ext cx="576064" cy="108012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42" name="Straight Connector 4541"/>
          <p:cNvCxnSpPr/>
          <p:nvPr/>
        </p:nvCxnSpPr>
        <p:spPr>
          <a:xfrm flipH="1">
            <a:off x="3995936" y="1844824"/>
            <a:ext cx="792088" cy="100811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45" name="Straight Connector 4544"/>
          <p:cNvCxnSpPr/>
          <p:nvPr/>
        </p:nvCxnSpPr>
        <p:spPr>
          <a:xfrm flipH="1">
            <a:off x="3995936" y="2060848"/>
            <a:ext cx="1008112" cy="79208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48" name="Straight Connector 4547"/>
          <p:cNvCxnSpPr/>
          <p:nvPr/>
        </p:nvCxnSpPr>
        <p:spPr>
          <a:xfrm flipH="1">
            <a:off x="3995936" y="2213248"/>
            <a:ext cx="1160512" cy="63968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50" name="Straight Connector 4549"/>
          <p:cNvCxnSpPr/>
          <p:nvPr/>
        </p:nvCxnSpPr>
        <p:spPr>
          <a:xfrm flipH="1">
            <a:off x="3995936" y="2420888"/>
            <a:ext cx="1440160" cy="432048"/>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53" name="Straight Connector 4552"/>
          <p:cNvCxnSpPr/>
          <p:nvPr/>
        </p:nvCxnSpPr>
        <p:spPr>
          <a:xfrm flipH="1">
            <a:off x="4067944" y="2636912"/>
            <a:ext cx="1584176" cy="21602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56" name="Straight Connector 4555"/>
          <p:cNvCxnSpPr/>
          <p:nvPr/>
        </p:nvCxnSpPr>
        <p:spPr>
          <a:xfrm flipH="1">
            <a:off x="4067944" y="2852936"/>
            <a:ext cx="1728192" cy="0"/>
          </a:xfrm>
          <a:prstGeom prst="line">
            <a:avLst/>
          </a:prstGeom>
          <a:ln/>
        </p:spPr>
        <p:style>
          <a:lnRef idx="2">
            <a:schemeClr val="accent4"/>
          </a:lnRef>
          <a:fillRef idx="0">
            <a:schemeClr val="accent4"/>
          </a:fillRef>
          <a:effectRef idx="1">
            <a:schemeClr val="accent4"/>
          </a:effectRef>
          <a:fontRef idx="minor">
            <a:schemeClr val="tx1"/>
          </a:fontRef>
        </p:style>
      </p:cxnSp>
      <p:sp>
        <p:nvSpPr>
          <p:cNvPr id="4514" name="Cloud"/>
          <p:cNvSpPr>
            <a:spLocks noChangeAspect="1" noEditPoints="1" noChangeArrowheads="1"/>
          </p:cNvSpPr>
          <p:nvPr/>
        </p:nvSpPr>
        <p:spPr bwMode="auto">
          <a:xfrm>
            <a:off x="3131840" y="2492896"/>
            <a:ext cx="1905826" cy="7920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2">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algn="ctr"/>
            <a:r>
              <a:rPr lang="fi-FI" dirty="0" smtClean="0"/>
              <a:t>Internet</a:t>
            </a:r>
            <a:endParaRPr lang="fi-FI" dirty="0"/>
          </a:p>
        </p:txBody>
      </p:sp>
      <p:grpSp>
        <p:nvGrpSpPr>
          <p:cNvPr id="4476" name="Group 4660"/>
          <p:cNvGrpSpPr/>
          <p:nvPr/>
        </p:nvGrpSpPr>
        <p:grpSpPr>
          <a:xfrm>
            <a:off x="1403648" y="4570675"/>
            <a:ext cx="629939" cy="216024"/>
            <a:chOff x="3137843" y="4733528"/>
            <a:chExt cx="629939" cy="216024"/>
          </a:xfrm>
        </p:grpSpPr>
        <p:pic>
          <p:nvPicPr>
            <p:cNvPr id="4662" name="Picture 4661" descr="hp-switch-device-hi.png"/>
            <p:cNvPicPr>
              <a:picLocks noChangeAspect="1"/>
            </p:cNvPicPr>
            <p:nvPr/>
          </p:nvPicPr>
          <p:blipFill>
            <a:blip r:embed="rId16" cstate="screen"/>
            <a:stretch>
              <a:fillRect/>
            </a:stretch>
          </p:blipFill>
          <p:spPr>
            <a:xfrm>
              <a:off x="3140224" y="4805536"/>
              <a:ext cx="627558" cy="144016"/>
            </a:xfrm>
            <a:prstGeom prst="rect">
              <a:avLst/>
            </a:prstGeom>
          </p:spPr>
        </p:pic>
        <p:grpSp>
          <p:nvGrpSpPr>
            <p:cNvPr id="4477" name="Group 4652"/>
            <p:cNvGrpSpPr/>
            <p:nvPr/>
          </p:nvGrpSpPr>
          <p:grpSpPr>
            <a:xfrm>
              <a:off x="3137843" y="4733528"/>
              <a:ext cx="629939" cy="206500"/>
              <a:chOff x="3137843" y="4733528"/>
              <a:chExt cx="629939" cy="206500"/>
            </a:xfrm>
          </p:grpSpPr>
          <p:pic>
            <p:nvPicPr>
              <p:cNvPr id="4664" name="Picture 4663" descr="hp-switch-device-hi.png"/>
              <p:cNvPicPr>
                <a:picLocks noChangeAspect="1"/>
              </p:cNvPicPr>
              <p:nvPr/>
            </p:nvPicPr>
            <p:blipFill>
              <a:blip r:embed="rId16" cstate="screen"/>
              <a:stretch>
                <a:fillRect/>
              </a:stretch>
            </p:blipFill>
            <p:spPr>
              <a:xfrm>
                <a:off x="3140224" y="4733528"/>
                <a:ext cx="627558" cy="144016"/>
              </a:xfrm>
              <a:prstGeom prst="rect">
                <a:avLst/>
              </a:prstGeom>
            </p:spPr>
          </p:pic>
          <p:pic>
            <p:nvPicPr>
              <p:cNvPr id="4665" name="Picture 3446"/>
              <p:cNvPicPr>
                <a:picLocks noChangeAspect="1" noChangeArrowheads="1"/>
              </p:cNvPicPr>
              <p:nvPr/>
            </p:nvPicPr>
            <p:blipFill>
              <a:blip r:embed="rId19" cstate="screen"/>
              <a:srcRect/>
              <a:stretch>
                <a:fillRect/>
              </a:stretch>
            </p:blipFill>
            <p:spPr bwMode="auto">
              <a:xfrm>
                <a:off x="3137843" y="4796012"/>
                <a:ext cx="576064" cy="144016"/>
              </a:xfrm>
              <a:prstGeom prst="rect">
                <a:avLst/>
              </a:prstGeom>
              <a:noFill/>
              <a:ln w="9525">
                <a:noFill/>
                <a:miter lim="800000"/>
                <a:headEnd/>
                <a:tailEnd/>
              </a:ln>
            </p:spPr>
          </p:pic>
        </p:grpSp>
      </p:grpSp>
      <p:grpSp>
        <p:nvGrpSpPr>
          <p:cNvPr id="4478" name="Group 4653"/>
          <p:cNvGrpSpPr/>
          <p:nvPr/>
        </p:nvGrpSpPr>
        <p:grpSpPr>
          <a:xfrm>
            <a:off x="1763688" y="3861048"/>
            <a:ext cx="629939" cy="216024"/>
            <a:chOff x="3137843" y="4733528"/>
            <a:chExt cx="629939" cy="216024"/>
          </a:xfrm>
        </p:grpSpPr>
        <p:pic>
          <p:nvPicPr>
            <p:cNvPr id="4649" name="Picture 4648" descr="hp-switch-device-hi.png"/>
            <p:cNvPicPr>
              <a:picLocks noChangeAspect="1"/>
            </p:cNvPicPr>
            <p:nvPr/>
          </p:nvPicPr>
          <p:blipFill>
            <a:blip r:embed="rId16" cstate="screen"/>
            <a:stretch>
              <a:fillRect/>
            </a:stretch>
          </p:blipFill>
          <p:spPr>
            <a:xfrm>
              <a:off x="3140224" y="4805536"/>
              <a:ext cx="627558" cy="144016"/>
            </a:xfrm>
            <a:prstGeom prst="rect">
              <a:avLst/>
            </a:prstGeom>
          </p:spPr>
        </p:pic>
        <p:grpSp>
          <p:nvGrpSpPr>
            <p:cNvPr id="4479" name="Group 4652"/>
            <p:cNvGrpSpPr/>
            <p:nvPr/>
          </p:nvGrpSpPr>
          <p:grpSpPr>
            <a:xfrm>
              <a:off x="3137843" y="4733528"/>
              <a:ext cx="629939" cy="206500"/>
              <a:chOff x="3137843" y="4733528"/>
              <a:chExt cx="629939" cy="206500"/>
            </a:xfrm>
          </p:grpSpPr>
          <p:pic>
            <p:nvPicPr>
              <p:cNvPr id="4650" name="Picture 4649" descr="hp-switch-device-hi.png"/>
              <p:cNvPicPr>
                <a:picLocks noChangeAspect="1"/>
              </p:cNvPicPr>
              <p:nvPr/>
            </p:nvPicPr>
            <p:blipFill>
              <a:blip r:embed="rId16" cstate="screen"/>
              <a:stretch>
                <a:fillRect/>
              </a:stretch>
            </p:blipFill>
            <p:spPr>
              <a:xfrm>
                <a:off x="3140224" y="4733528"/>
                <a:ext cx="627558" cy="144016"/>
              </a:xfrm>
              <a:prstGeom prst="rect">
                <a:avLst/>
              </a:prstGeom>
            </p:spPr>
          </p:pic>
          <p:pic>
            <p:nvPicPr>
              <p:cNvPr id="4651" name="Picture 3446"/>
              <p:cNvPicPr>
                <a:picLocks noChangeAspect="1" noChangeArrowheads="1"/>
              </p:cNvPicPr>
              <p:nvPr/>
            </p:nvPicPr>
            <p:blipFill>
              <a:blip r:embed="rId19" cstate="screen"/>
              <a:srcRect/>
              <a:stretch>
                <a:fillRect/>
              </a:stretch>
            </p:blipFill>
            <p:spPr bwMode="auto">
              <a:xfrm>
                <a:off x="3137843" y="4796012"/>
                <a:ext cx="576064" cy="144016"/>
              </a:xfrm>
              <a:prstGeom prst="rect">
                <a:avLst/>
              </a:prstGeom>
              <a:noFill/>
              <a:ln w="9525">
                <a:noFill/>
                <a:miter lim="800000"/>
                <a:headEnd/>
                <a:tailEnd/>
              </a:ln>
            </p:spPr>
          </p:pic>
        </p:grpSp>
      </p:grpSp>
      <p:sp>
        <p:nvSpPr>
          <p:cNvPr id="4672" name="TextBox 4671"/>
          <p:cNvSpPr txBox="1"/>
          <p:nvPr/>
        </p:nvSpPr>
        <p:spPr>
          <a:xfrm>
            <a:off x="2483768" y="3789040"/>
            <a:ext cx="692818" cy="307777"/>
          </a:xfrm>
          <a:prstGeom prst="rect">
            <a:avLst/>
          </a:prstGeom>
          <a:noFill/>
        </p:spPr>
        <p:txBody>
          <a:bodyPr wrap="none" rtlCol="0">
            <a:spAutoFit/>
          </a:bodyPr>
          <a:lstStyle/>
          <a:p>
            <a:r>
              <a:rPr lang="fi-FI" sz="1400" dirty="0" smtClean="0"/>
              <a:t>MVMs</a:t>
            </a:r>
            <a:endParaRPr lang="fi-FI" sz="1400" dirty="0"/>
          </a:p>
        </p:txBody>
      </p:sp>
      <p:sp>
        <p:nvSpPr>
          <p:cNvPr id="4673" name="TextBox 4672"/>
          <p:cNvSpPr txBox="1"/>
          <p:nvPr/>
        </p:nvSpPr>
        <p:spPr>
          <a:xfrm>
            <a:off x="2267744" y="2996952"/>
            <a:ext cx="554960" cy="523220"/>
          </a:xfrm>
          <a:prstGeom prst="rect">
            <a:avLst/>
          </a:prstGeom>
          <a:noFill/>
        </p:spPr>
        <p:txBody>
          <a:bodyPr wrap="none" rtlCol="0">
            <a:spAutoFit/>
          </a:bodyPr>
          <a:lstStyle/>
          <a:p>
            <a:r>
              <a:rPr lang="fi-FI" sz="1400" dirty="0" smtClean="0"/>
              <a:t>VPN</a:t>
            </a:r>
          </a:p>
          <a:p>
            <a:r>
              <a:rPr lang="fi-FI" sz="1400" dirty="0" smtClean="0"/>
              <a:t>SSH</a:t>
            </a:r>
            <a:endParaRPr lang="fi-FI" sz="1400" dirty="0"/>
          </a:p>
        </p:txBody>
      </p:sp>
      <p:grpSp>
        <p:nvGrpSpPr>
          <p:cNvPr id="4480" name="Group 4673"/>
          <p:cNvGrpSpPr/>
          <p:nvPr/>
        </p:nvGrpSpPr>
        <p:grpSpPr>
          <a:xfrm>
            <a:off x="2069853" y="4570675"/>
            <a:ext cx="629939" cy="216024"/>
            <a:chOff x="3137843" y="4733528"/>
            <a:chExt cx="629939" cy="216024"/>
          </a:xfrm>
        </p:grpSpPr>
        <p:pic>
          <p:nvPicPr>
            <p:cNvPr id="4675" name="Picture 4674" descr="hp-switch-device-hi.png"/>
            <p:cNvPicPr>
              <a:picLocks noChangeAspect="1"/>
            </p:cNvPicPr>
            <p:nvPr/>
          </p:nvPicPr>
          <p:blipFill>
            <a:blip r:embed="rId16" cstate="screen"/>
            <a:stretch>
              <a:fillRect/>
            </a:stretch>
          </p:blipFill>
          <p:spPr>
            <a:xfrm>
              <a:off x="3140224" y="4805536"/>
              <a:ext cx="627558" cy="144016"/>
            </a:xfrm>
            <a:prstGeom prst="rect">
              <a:avLst/>
            </a:prstGeom>
          </p:spPr>
        </p:pic>
        <p:grpSp>
          <p:nvGrpSpPr>
            <p:cNvPr id="4481" name="Group 4652"/>
            <p:cNvGrpSpPr/>
            <p:nvPr/>
          </p:nvGrpSpPr>
          <p:grpSpPr>
            <a:xfrm>
              <a:off x="3137843" y="4733528"/>
              <a:ext cx="629939" cy="206500"/>
              <a:chOff x="3137843" y="4733528"/>
              <a:chExt cx="629939" cy="206500"/>
            </a:xfrm>
          </p:grpSpPr>
          <p:pic>
            <p:nvPicPr>
              <p:cNvPr id="4677" name="Picture 4676" descr="hp-switch-device-hi.png"/>
              <p:cNvPicPr>
                <a:picLocks noChangeAspect="1"/>
              </p:cNvPicPr>
              <p:nvPr/>
            </p:nvPicPr>
            <p:blipFill>
              <a:blip r:embed="rId16" cstate="screen"/>
              <a:stretch>
                <a:fillRect/>
              </a:stretch>
            </p:blipFill>
            <p:spPr>
              <a:xfrm>
                <a:off x="3140224" y="4733528"/>
                <a:ext cx="627558" cy="144016"/>
              </a:xfrm>
              <a:prstGeom prst="rect">
                <a:avLst/>
              </a:prstGeom>
            </p:spPr>
          </p:pic>
          <p:pic>
            <p:nvPicPr>
              <p:cNvPr id="4678" name="Picture 3446"/>
              <p:cNvPicPr>
                <a:picLocks noChangeAspect="1" noChangeArrowheads="1"/>
              </p:cNvPicPr>
              <p:nvPr/>
            </p:nvPicPr>
            <p:blipFill>
              <a:blip r:embed="rId19" cstate="screen"/>
              <a:srcRect/>
              <a:stretch>
                <a:fillRect/>
              </a:stretch>
            </p:blipFill>
            <p:spPr bwMode="auto">
              <a:xfrm>
                <a:off x="3137843" y="4796012"/>
                <a:ext cx="576064" cy="144016"/>
              </a:xfrm>
              <a:prstGeom prst="rect">
                <a:avLst/>
              </a:prstGeom>
              <a:noFill/>
              <a:ln w="9525">
                <a:noFill/>
                <a:miter lim="800000"/>
                <a:headEnd/>
                <a:tailEnd/>
              </a:ln>
            </p:spPr>
          </p:pic>
        </p:grpSp>
      </p:grpSp>
      <p:sp>
        <p:nvSpPr>
          <p:cNvPr id="185" name="TextBox 184"/>
          <p:cNvSpPr txBox="1"/>
          <p:nvPr/>
        </p:nvSpPr>
        <p:spPr>
          <a:xfrm>
            <a:off x="368" y="3861048"/>
            <a:ext cx="1187256" cy="307777"/>
          </a:xfrm>
          <a:prstGeom prst="rect">
            <a:avLst/>
          </a:prstGeom>
          <a:noFill/>
        </p:spPr>
        <p:txBody>
          <a:bodyPr wrap="square" rtlCol="0">
            <a:spAutoFit/>
          </a:bodyPr>
          <a:lstStyle/>
          <a:p>
            <a:pPr algn="ctr"/>
            <a:r>
              <a:rPr lang="fi-FI" sz="1400" dirty="0" smtClean="0"/>
              <a:t>Egde switch</a:t>
            </a:r>
            <a:endParaRPr lang="fi-FI" sz="1400" dirty="0"/>
          </a:p>
        </p:txBody>
      </p:sp>
      <p:sp>
        <p:nvSpPr>
          <p:cNvPr id="187" name="TextBox 186"/>
          <p:cNvSpPr txBox="1"/>
          <p:nvPr/>
        </p:nvSpPr>
        <p:spPr>
          <a:xfrm>
            <a:off x="683568" y="6217567"/>
            <a:ext cx="864096" cy="307777"/>
          </a:xfrm>
          <a:prstGeom prst="rect">
            <a:avLst/>
          </a:prstGeom>
          <a:noFill/>
        </p:spPr>
        <p:txBody>
          <a:bodyPr wrap="square" rtlCol="0">
            <a:spAutoFit/>
          </a:bodyPr>
          <a:lstStyle/>
          <a:p>
            <a:r>
              <a:rPr lang="fi-FI" sz="1400" dirty="0" smtClean="0"/>
              <a:t>Blades</a:t>
            </a:r>
          </a:p>
        </p:txBody>
      </p:sp>
      <p:sp>
        <p:nvSpPr>
          <p:cNvPr id="188" name="TextBox 187"/>
          <p:cNvSpPr txBox="1"/>
          <p:nvPr/>
        </p:nvSpPr>
        <p:spPr>
          <a:xfrm>
            <a:off x="1412032" y="6217567"/>
            <a:ext cx="1071736" cy="307777"/>
          </a:xfrm>
          <a:prstGeom prst="rect">
            <a:avLst/>
          </a:prstGeom>
          <a:noFill/>
        </p:spPr>
        <p:txBody>
          <a:bodyPr wrap="square" rtlCol="0">
            <a:spAutoFit/>
          </a:bodyPr>
          <a:lstStyle/>
          <a:p>
            <a:r>
              <a:rPr lang="fi-FI" sz="1400" dirty="0" smtClean="0"/>
              <a:t>Scale outs</a:t>
            </a:r>
          </a:p>
        </p:txBody>
      </p:sp>
      <p:grpSp>
        <p:nvGrpSpPr>
          <p:cNvPr id="4511" name="Group 4602"/>
          <p:cNvGrpSpPr/>
          <p:nvPr/>
        </p:nvGrpSpPr>
        <p:grpSpPr>
          <a:xfrm>
            <a:off x="5744642" y="4570590"/>
            <a:ext cx="699566" cy="1522706"/>
            <a:chOff x="2987824" y="3573016"/>
            <a:chExt cx="699566" cy="1522706"/>
          </a:xfrm>
        </p:grpSpPr>
        <p:grpSp>
          <p:nvGrpSpPr>
            <p:cNvPr id="4512" name="Group 4565"/>
            <p:cNvGrpSpPr/>
            <p:nvPr/>
          </p:nvGrpSpPr>
          <p:grpSpPr>
            <a:xfrm>
              <a:off x="3059832" y="4869160"/>
              <a:ext cx="627558" cy="226562"/>
              <a:chOff x="3059832" y="4869160"/>
              <a:chExt cx="627558" cy="226562"/>
            </a:xfrm>
          </p:grpSpPr>
          <p:pic>
            <p:nvPicPr>
              <p:cNvPr id="276" name="Picture 275"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277" name="Picture 276"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278"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sp>
          <p:nvSpPr>
            <p:cNvPr id="230" name="TextBox 229"/>
            <p:cNvSpPr txBox="1"/>
            <p:nvPr/>
          </p:nvSpPr>
          <p:spPr>
            <a:xfrm>
              <a:off x="2987824" y="3717032"/>
              <a:ext cx="684803" cy="646331"/>
            </a:xfrm>
            <a:prstGeom prst="rect">
              <a:avLst/>
            </a:prstGeom>
            <a:noFill/>
          </p:spPr>
          <p:txBody>
            <a:bodyPr wrap="square" rtlCol="0">
              <a:spAutoFit/>
            </a:bodyPr>
            <a:lstStyle/>
            <a:p>
              <a:r>
                <a:rPr lang="fi-FI" dirty="0" smtClean="0"/>
                <a:t>VPN</a:t>
              </a:r>
            </a:p>
            <a:p>
              <a:r>
                <a:rPr lang="fi-FI" dirty="0" smtClean="0"/>
                <a:t>SSH</a:t>
              </a:r>
              <a:endParaRPr lang="fi-FI" dirty="0"/>
            </a:p>
          </p:txBody>
        </p:sp>
        <p:grpSp>
          <p:nvGrpSpPr>
            <p:cNvPr id="4513" name="Group 4566"/>
            <p:cNvGrpSpPr/>
            <p:nvPr/>
          </p:nvGrpSpPr>
          <p:grpSpPr>
            <a:xfrm>
              <a:off x="3059832" y="4725144"/>
              <a:ext cx="627558" cy="226562"/>
              <a:chOff x="3059832" y="4869160"/>
              <a:chExt cx="627558" cy="226562"/>
            </a:xfrm>
          </p:grpSpPr>
          <p:pic>
            <p:nvPicPr>
              <p:cNvPr id="273" name="Picture 272"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274" name="Picture 273"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275"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516" name="Group 4570"/>
            <p:cNvGrpSpPr/>
            <p:nvPr/>
          </p:nvGrpSpPr>
          <p:grpSpPr>
            <a:xfrm>
              <a:off x="3059832" y="4581128"/>
              <a:ext cx="627558" cy="226562"/>
              <a:chOff x="3059832" y="4869160"/>
              <a:chExt cx="627558" cy="226562"/>
            </a:xfrm>
          </p:grpSpPr>
          <p:pic>
            <p:nvPicPr>
              <p:cNvPr id="270" name="Picture 269"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271" name="Picture 270"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272"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517" name="Group 4574"/>
            <p:cNvGrpSpPr/>
            <p:nvPr/>
          </p:nvGrpSpPr>
          <p:grpSpPr>
            <a:xfrm>
              <a:off x="3059832" y="4437112"/>
              <a:ext cx="627558" cy="226562"/>
              <a:chOff x="3059832" y="4869160"/>
              <a:chExt cx="627558" cy="226562"/>
            </a:xfrm>
          </p:grpSpPr>
          <p:pic>
            <p:nvPicPr>
              <p:cNvPr id="267" name="Picture 266"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268" name="Picture 267"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269"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518" name="Group 4578"/>
            <p:cNvGrpSpPr/>
            <p:nvPr/>
          </p:nvGrpSpPr>
          <p:grpSpPr>
            <a:xfrm>
              <a:off x="3059832" y="4293096"/>
              <a:ext cx="627558" cy="226562"/>
              <a:chOff x="3059832" y="4869160"/>
              <a:chExt cx="627558" cy="226562"/>
            </a:xfrm>
          </p:grpSpPr>
          <p:pic>
            <p:nvPicPr>
              <p:cNvPr id="264" name="Picture 263"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265" name="Picture 264"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266"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520" name="Group 4582"/>
            <p:cNvGrpSpPr/>
            <p:nvPr/>
          </p:nvGrpSpPr>
          <p:grpSpPr>
            <a:xfrm>
              <a:off x="3059832" y="4149080"/>
              <a:ext cx="627558" cy="226562"/>
              <a:chOff x="3059832" y="4869160"/>
              <a:chExt cx="627558" cy="226562"/>
            </a:xfrm>
          </p:grpSpPr>
          <p:pic>
            <p:nvPicPr>
              <p:cNvPr id="261" name="Picture 260"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262" name="Picture 261"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263"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521" name="Group 4586"/>
            <p:cNvGrpSpPr/>
            <p:nvPr/>
          </p:nvGrpSpPr>
          <p:grpSpPr>
            <a:xfrm>
              <a:off x="3059832" y="4005064"/>
              <a:ext cx="627558" cy="226562"/>
              <a:chOff x="3059832" y="4869160"/>
              <a:chExt cx="627558" cy="226562"/>
            </a:xfrm>
          </p:grpSpPr>
          <p:pic>
            <p:nvPicPr>
              <p:cNvPr id="258" name="Picture 257"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259" name="Picture 258"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260"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522" name="Group 4590"/>
            <p:cNvGrpSpPr/>
            <p:nvPr/>
          </p:nvGrpSpPr>
          <p:grpSpPr>
            <a:xfrm>
              <a:off x="3059832" y="3861048"/>
              <a:ext cx="627558" cy="226562"/>
              <a:chOff x="3059832" y="4869160"/>
              <a:chExt cx="627558" cy="226562"/>
            </a:xfrm>
          </p:grpSpPr>
          <p:pic>
            <p:nvPicPr>
              <p:cNvPr id="255" name="Picture 254"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256" name="Picture 255"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257"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523" name="Group 4594"/>
            <p:cNvGrpSpPr/>
            <p:nvPr/>
          </p:nvGrpSpPr>
          <p:grpSpPr>
            <a:xfrm>
              <a:off x="3059832" y="3717032"/>
              <a:ext cx="627558" cy="226562"/>
              <a:chOff x="3059832" y="4869160"/>
              <a:chExt cx="627558" cy="226562"/>
            </a:xfrm>
          </p:grpSpPr>
          <p:pic>
            <p:nvPicPr>
              <p:cNvPr id="252" name="Picture 251"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253" name="Picture 252"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254"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525" name="Group 4598"/>
            <p:cNvGrpSpPr/>
            <p:nvPr/>
          </p:nvGrpSpPr>
          <p:grpSpPr>
            <a:xfrm>
              <a:off x="3059832" y="3573016"/>
              <a:ext cx="627558" cy="226562"/>
              <a:chOff x="3059832" y="4869160"/>
              <a:chExt cx="627558" cy="226562"/>
            </a:xfrm>
          </p:grpSpPr>
          <p:pic>
            <p:nvPicPr>
              <p:cNvPr id="249" name="Picture 248"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250" name="Picture 249"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251"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grpSp>
        <p:nvGrpSpPr>
          <p:cNvPr id="4526" name="Group 4602"/>
          <p:cNvGrpSpPr/>
          <p:nvPr/>
        </p:nvGrpSpPr>
        <p:grpSpPr>
          <a:xfrm>
            <a:off x="6392714" y="4581128"/>
            <a:ext cx="699566" cy="1522706"/>
            <a:chOff x="2987824" y="3573016"/>
            <a:chExt cx="699566" cy="1522706"/>
          </a:xfrm>
        </p:grpSpPr>
        <p:grpSp>
          <p:nvGrpSpPr>
            <p:cNvPr id="4528" name="Group 4565"/>
            <p:cNvGrpSpPr/>
            <p:nvPr/>
          </p:nvGrpSpPr>
          <p:grpSpPr>
            <a:xfrm>
              <a:off x="3059832" y="4869160"/>
              <a:ext cx="627558" cy="226562"/>
              <a:chOff x="3059832" y="4869160"/>
              <a:chExt cx="627558" cy="226562"/>
            </a:xfrm>
          </p:grpSpPr>
          <p:pic>
            <p:nvPicPr>
              <p:cNvPr id="318" name="Picture 317"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319" name="Picture 318"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320"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sp>
          <p:nvSpPr>
            <p:cNvPr id="281" name="TextBox 280"/>
            <p:cNvSpPr txBox="1"/>
            <p:nvPr/>
          </p:nvSpPr>
          <p:spPr>
            <a:xfrm>
              <a:off x="2987824" y="3717032"/>
              <a:ext cx="684803" cy="646331"/>
            </a:xfrm>
            <a:prstGeom prst="rect">
              <a:avLst/>
            </a:prstGeom>
            <a:noFill/>
          </p:spPr>
          <p:txBody>
            <a:bodyPr wrap="square" rtlCol="0">
              <a:spAutoFit/>
            </a:bodyPr>
            <a:lstStyle/>
            <a:p>
              <a:r>
                <a:rPr lang="fi-FI" dirty="0" smtClean="0"/>
                <a:t>VPN</a:t>
              </a:r>
            </a:p>
            <a:p>
              <a:r>
                <a:rPr lang="fi-FI" dirty="0" smtClean="0"/>
                <a:t>SSH</a:t>
              </a:r>
              <a:endParaRPr lang="fi-FI" dirty="0"/>
            </a:p>
          </p:txBody>
        </p:sp>
        <p:grpSp>
          <p:nvGrpSpPr>
            <p:cNvPr id="4529" name="Group 4566"/>
            <p:cNvGrpSpPr/>
            <p:nvPr/>
          </p:nvGrpSpPr>
          <p:grpSpPr>
            <a:xfrm>
              <a:off x="3059832" y="4725144"/>
              <a:ext cx="627558" cy="226562"/>
              <a:chOff x="3059832" y="4869160"/>
              <a:chExt cx="627558" cy="226562"/>
            </a:xfrm>
          </p:grpSpPr>
          <p:pic>
            <p:nvPicPr>
              <p:cNvPr id="315" name="Picture 314"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316" name="Picture 315"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317"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530" name="Group 4570"/>
            <p:cNvGrpSpPr/>
            <p:nvPr/>
          </p:nvGrpSpPr>
          <p:grpSpPr>
            <a:xfrm>
              <a:off x="3059832" y="4581128"/>
              <a:ext cx="627558" cy="226562"/>
              <a:chOff x="3059832" y="4869160"/>
              <a:chExt cx="627558" cy="226562"/>
            </a:xfrm>
          </p:grpSpPr>
          <p:pic>
            <p:nvPicPr>
              <p:cNvPr id="312" name="Picture 311"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313" name="Picture 312"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314"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532" name="Group 4574"/>
            <p:cNvGrpSpPr/>
            <p:nvPr/>
          </p:nvGrpSpPr>
          <p:grpSpPr>
            <a:xfrm>
              <a:off x="3059832" y="4437112"/>
              <a:ext cx="627558" cy="226562"/>
              <a:chOff x="3059832" y="4869160"/>
              <a:chExt cx="627558" cy="226562"/>
            </a:xfrm>
          </p:grpSpPr>
          <p:pic>
            <p:nvPicPr>
              <p:cNvPr id="309" name="Picture 308"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310" name="Picture 309"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311"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533" name="Group 4578"/>
            <p:cNvGrpSpPr/>
            <p:nvPr/>
          </p:nvGrpSpPr>
          <p:grpSpPr>
            <a:xfrm>
              <a:off x="3059832" y="4293096"/>
              <a:ext cx="627558" cy="226562"/>
              <a:chOff x="3059832" y="4869160"/>
              <a:chExt cx="627558" cy="226562"/>
            </a:xfrm>
          </p:grpSpPr>
          <p:pic>
            <p:nvPicPr>
              <p:cNvPr id="306" name="Picture 305"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307" name="Picture 306"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308"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534" name="Group 4582"/>
            <p:cNvGrpSpPr/>
            <p:nvPr/>
          </p:nvGrpSpPr>
          <p:grpSpPr>
            <a:xfrm>
              <a:off x="3059832" y="4149080"/>
              <a:ext cx="627558" cy="226562"/>
              <a:chOff x="3059832" y="4869160"/>
              <a:chExt cx="627558" cy="226562"/>
            </a:xfrm>
          </p:grpSpPr>
          <p:pic>
            <p:nvPicPr>
              <p:cNvPr id="303" name="Picture 302"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304" name="Picture 303"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305"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535" name="Group 4586"/>
            <p:cNvGrpSpPr/>
            <p:nvPr/>
          </p:nvGrpSpPr>
          <p:grpSpPr>
            <a:xfrm>
              <a:off x="3059832" y="4005064"/>
              <a:ext cx="627558" cy="226562"/>
              <a:chOff x="3059832" y="4869160"/>
              <a:chExt cx="627558" cy="226562"/>
            </a:xfrm>
          </p:grpSpPr>
          <p:pic>
            <p:nvPicPr>
              <p:cNvPr id="300" name="Picture 299"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301" name="Picture 300"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302"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537" name="Group 4590"/>
            <p:cNvGrpSpPr/>
            <p:nvPr/>
          </p:nvGrpSpPr>
          <p:grpSpPr>
            <a:xfrm>
              <a:off x="3059832" y="3861048"/>
              <a:ext cx="627558" cy="226562"/>
              <a:chOff x="3059832" y="4869160"/>
              <a:chExt cx="627558" cy="226562"/>
            </a:xfrm>
          </p:grpSpPr>
          <p:pic>
            <p:nvPicPr>
              <p:cNvPr id="297" name="Picture 296"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298" name="Picture 297"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299"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538" name="Group 4594"/>
            <p:cNvGrpSpPr/>
            <p:nvPr/>
          </p:nvGrpSpPr>
          <p:grpSpPr>
            <a:xfrm>
              <a:off x="3059832" y="3717032"/>
              <a:ext cx="627558" cy="226562"/>
              <a:chOff x="3059832" y="4869160"/>
              <a:chExt cx="627558" cy="226562"/>
            </a:xfrm>
          </p:grpSpPr>
          <p:pic>
            <p:nvPicPr>
              <p:cNvPr id="294" name="Picture 293"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295" name="Picture 294"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296"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4539" name="Group 4598"/>
            <p:cNvGrpSpPr/>
            <p:nvPr/>
          </p:nvGrpSpPr>
          <p:grpSpPr>
            <a:xfrm>
              <a:off x="3059832" y="3573016"/>
              <a:ext cx="627558" cy="226562"/>
              <a:chOff x="3059832" y="4869160"/>
              <a:chExt cx="627558" cy="226562"/>
            </a:xfrm>
          </p:grpSpPr>
          <p:pic>
            <p:nvPicPr>
              <p:cNvPr id="291" name="Picture 290" descr="hp-switch-device-hi.png"/>
              <p:cNvPicPr>
                <a:picLocks noChangeAspect="1"/>
              </p:cNvPicPr>
              <p:nvPr/>
            </p:nvPicPr>
            <p:blipFill>
              <a:blip r:embed="rId16" cstate="screen"/>
              <a:stretch>
                <a:fillRect/>
              </a:stretch>
            </p:blipFill>
            <p:spPr>
              <a:xfrm>
                <a:off x="3059832" y="4941168"/>
                <a:ext cx="627558" cy="144016"/>
              </a:xfrm>
              <a:prstGeom prst="rect">
                <a:avLst/>
              </a:prstGeom>
            </p:spPr>
          </p:pic>
          <p:pic>
            <p:nvPicPr>
              <p:cNvPr id="292" name="Picture 291" descr="hp-switch-device-hi.png"/>
              <p:cNvPicPr>
                <a:picLocks noChangeAspect="1"/>
              </p:cNvPicPr>
              <p:nvPr/>
            </p:nvPicPr>
            <p:blipFill>
              <a:blip r:embed="rId16" cstate="screen"/>
              <a:stretch>
                <a:fillRect/>
              </a:stretch>
            </p:blipFill>
            <p:spPr>
              <a:xfrm>
                <a:off x="3059832" y="4869160"/>
                <a:ext cx="627558" cy="144016"/>
              </a:xfrm>
              <a:prstGeom prst="rect">
                <a:avLst/>
              </a:prstGeom>
            </p:spPr>
          </p:pic>
          <p:pic>
            <p:nvPicPr>
              <p:cNvPr id="293" name="Picture 3417"/>
              <p:cNvPicPr>
                <a:picLocks noChangeAspect="1" noChangeArrowheads="1"/>
              </p:cNvPicPr>
              <p:nvPr/>
            </p:nvPicPr>
            <p:blipFill>
              <a:blip r:embed="rId17" cstate="screen"/>
              <a:srcRect/>
              <a:stretch>
                <a:fillRect/>
              </a:stretch>
            </p:blipFill>
            <p:spPr bwMode="auto">
              <a:xfrm>
                <a:off x="3059832" y="4941168"/>
                <a:ext cx="576064" cy="154554"/>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grpSp>
        <p:nvGrpSpPr>
          <p:cNvPr id="4540" name="Group 4660"/>
          <p:cNvGrpSpPr/>
          <p:nvPr/>
        </p:nvGrpSpPr>
        <p:grpSpPr>
          <a:xfrm>
            <a:off x="5796136" y="4365104"/>
            <a:ext cx="629939" cy="216024"/>
            <a:chOff x="3137843" y="4733528"/>
            <a:chExt cx="629939" cy="216024"/>
          </a:xfrm>
        </p:grpSpPr>
        <p:pic>
          <p:nvPicPr>
            <p:cNvPr id="322" name="Picture 321" descr="hp-switch-device-hi.png"/>
            <p:cNvPicPr>
              <a:picLocks noChangeAspect="1"/>
            </p:cNvPicPr>
            <p:nvPr/>
          </p:nvPicPr>
          <p:blipFill>
            <a:blip r:embed="rId16" cstate="screen"/>
            <a:stretch>
              <a:fillRect/>
            </a:stretch>
          </p:blipFill>
          <p:spPr>
            <a:xfrm>
              <a:off x="3140224" y="4805536"/>
              <a:ext cx="627558" cy="144016"/>
            </a:xfrm>
            <a:prstGeom prst="rect">
              <a:avLst/>
            </a:prstGeom>
          </p:spPr>
        </p:pic>
        <p:grpSp>
          <p:nvGrpSpPr>
            <p:cNvPr id="4541" name="Group 4652"/>
            <p:cNvGrpSpPr/>
            <p:nvPr/>
          </p:nvGrpSpPr>
          <p:grpSpPr>
            <a:xfrm>
              <a:off x="3137843" y="4733528"/>
              <a:ext cx="629939" cy="206500"/>
              <a:chOff x="3137843" y="4733528"/>
              <a:chExt cx="629939" cy="206500"/>
            </a:xfrm>
          </p:grpSpPr>
          <p:pic>
            <p:nvPicPr>
              <p:cNvPr id="324" name="Picture 323" descr="hp-switch-device-hi.png"/>
              <p:cNvPicPr>
                <a:picLocks noChangeAspect="1"/>
              </p:cNvPicPr>
              <p:nvPr/>
            </p:nvPicPr>
            <p:blipFill>
              <a:blip r:embed="rId16" cstate="screen"/>
              <a:stretch>
                <a:fillRect/>
              </a:stretch>
            </p:blipFill>
            <p:spPr>
              <a:xfrm>
                <a:off x="3140224" y="4733528"/>
                <a:ext cx="627558" cy="144016"/>
              </a:xfrm>
              <a:prstGeom prst="rect">
                <a:avLst/>
              </a:prstGeom>
            </p:spPr>
          </p:pic>
          <p:pic>
            <p:nvPicPr>
              <p:cNvPr id="325" name="Picture 3446"/>
              <p:cNvPicPr>
                <a:picLocks noChangeAspect="1" noChangeArrowheads="1"/>
              </p:cNvPicPr>
              <p:nvPr/>
            </p:nvPicPr>
            <p:blipFill>
              <a:blip r:embed="rId19" cstate="screen"/>
              <a:srcRect/>
              <a:stretch>
                <a:fillRect/>
              </a:stretch>
            </p:blipFill>
            <p:spPr bwMode="auto">
              <a:xfrm>
                <a:off x="3137843" y="4796012"/>
                <a:ext cx="576064" cy="144016"/>
              </a:xfrm>
              <a:prstGeom prst="rect">
                <a:avLst/>
              </a:prstGeom>
              <a:noFill/>
              <a:ln w="9525">
                <a:noFill/>
                <a:miter lim="800000"/>
                <a:headEnd/>
                <a:tailEnd/>
              </a:ln>
            </p:spPr>
          </p:pic>
        </p:grpSp>
      </p:grpSp>
      <p:grpSp>
        <p:nvGrpSpPr>
          <p:cNvPr id="4543" name="Group 4673"/>
          <p:cNvGrpSpPr/>
          <p:nvPr/>
        </p:nvGrpSpPr>
        <p:grpSpPr>
          <a:xfrm>
            <a:off x="6462341" y="4365104"/>
            <a:ext cx="629939" cy="216024"/>
            <a:chOff x="3137843" y="4733528"/>
            <a:chExt cx="629939" cy="216024"/>
          </a:xfrm>
        </p:grpSpPr>
        <p:pic>
          <p:nvPicPr>
            <p:cNvPr id="327" name="Picture 326" descr="hp-switch-device-hi.png"/>
            <p:cNvPicPr>
              <a:picLocks noChangeAspect="1"/>
            </p:cNvPicPr>
            <p:nvPr/>
          </p:nvPicPr>
          <p:blipFill>
            <a:blip r:embed="rId16" cstate="screen"/>
            <a:stretch>
              <a:fillRect/>
            </a:stretch>
          </p:blipFill>
          <p:spPr>
            <a:xfrm>
              <a:off x="3140224" y="4805536"/>
              <a:ext cx="627558" cy="144016"/>
            </a:xfrm>
            <a:prstGeom prst="rect">
              <a:avLst/>
            </a:prstGeom>
          </p:spPr>
        </p:pic>
        <p:grpSp>
          <p:nvGrpSpPr>
            <p:cNvPr id="8192" name="Group 4652"/>
            <p:cNvGrpSpPr/>
            <p:nvPr/>
          </p:nvGrpSpPr>
          <p:grpSpPr>
            <a:xfrm>
              <a:off x="3137843" y="4733528"/>
              <a:ext cx="629939" cy="206500"/>
              <a:chOff x="3137843" y="4733528"/>
              <a:chExt cx="629939" cy="206500"/>
            </a:xfrm>
          </p:grpSpPr>
          <p:pic>
            <p:nvPicPr>
              <p:cNvPr id="329" name="Picture 328" descr="hp-switch-device-hi.png"/>
              <p:cNvPicPr>
                <a:picLocks noChangeAspect="1"/>
              </p:cNvPicPr>
              <p:nvPr/>
            </p:nvPicPr>
            <p:blipFill>
              <a:blip r:embed="rId16" cstate="screen"/>
              <a:stretch>
                <a:fillRect/>
              </a:stretch>
            </p:blipFill>
            <p:spPr>
              <a:xfrm>
                <a:off x="3140224" y="4733528"/>
                <a:ext cx="627558" cy="144016"/>
              </a:xfrm>
              <a:prstGeom prst="rect">
                <a:avLst/>
              </a:prstGeom>
            </p:spPr>
          </p:pic>
          <p:pic>
            <p:nvPicPr>
              <p:cNvPr id="330" name="Picture 3446"/>
              <p:cNvPicPr>
                <a:picLocks noChangeAspect="1" noChangeArrowheads="1"/>
              </p:cNvPicPr>
              <p:nvPr/>
            </p:nvPicPr>
            <p:blipFill>
              <a:blip r:embed="rId19" cstate="screen"/>
              <a:srcRect/>
              <a:stretch>
                <a:fillRect/>
              </a:stretch>
            </p:blipFill>
            <p:spPr bwMode="auto">
              <a:xfrm>
                <a:off x="3137843" y="4796012"/>
                <a:ext cx="576064" cy="144016"/>
              </a:xfrm>
              <a:prstGeom prst="rect">
                <a:avLst/>
              </a:prstGeom>
              <a:noFill/>
              <a:ln w="9525">
                <a:noFill/>
                <a:miter lim="800000"/>
                <a:headEnd/>
                <a:tailEnd/>
              </a:ln>
            </p:spPr>
          </p:pic>
        </p:grpSp>
      </p:grpSp>
      <p:grpSp>
        <p:nvGrpSpPr>
          <p:cNvPr id="8193" name="Group 189"/>
          <p:cNvGrpSpPr/>
          <p:nvPr/>
        </p:nvGrpSpPr>
        <p:grpSpPr>
          <a:xfrm>
            <a:off x="7308304" y="5901083"/>
            <a:ext cx="576064" cy="192213"/>
            <a:chOff x="3779912" y="5517232"/>
            <a:chExt cx="576064" cy="192213"/>
          </a:xfrm>
        </p:grpSpPr>
        <p:grpSp>
          <p:nvGrpSpPr>
            <p:cNvPr id="8194" name="Group 173"/>
            <p:cNvGrpSpPr/>
            <p:nvPr/>
          </p:nvGrpSpPr>
          <p:grpSpPr>
            <a:xfrm>
              <a:off x="3779912" y="5517232"/>
              <a:ext cx="576064" cy="192213"/>
              <a:chOff x="4932040" y="5373216"/>
              <a:chExt cx="576064" cy="192213"/>
            </a:xfrm>
          </p:grpSpPr>
          <p:pic>
            <p:nvPicPr>
              <p:cNvPr id="334" name="Picture 333" descr="hp-switch-device-hi.png"/>
              <p:cNvPicPr>
                <a:picLocks noChangeAspect="1"/>
              </p:cNvPicPr>
              <p:nvPr/>
            </p:nvPicPr>
            <p:blipFill>
              <a:blip r:embed="rId3" cstate="screen"/>
              <a:stretch>
                <a:fillRect/>
              </a:stretch>
            </p:blipFill>
            <p:spPr>
              <a:xfrm>
                <a:off x="4932040" y="5443317"/>
                <a:ext cx="576064" cy="122112"/>
              </a:xfrm>
              <a:prstGeom prst="rect">
                <a:avLst/>
              </a:prstGeom>
            </p:spPr>
          </p:pic>
          <p:pic>
            <p:nvPicPr>
              <p:cNvPr id="335" name="Picture 334" descr="hp-switch-device-hi.png"/>
              <p:cNvPicPr>
                <a:picLocks noChangeAspect="1"/>
              </p:cNvPicPr>
              <p:nvPr/>
            </p:nvPicPr>
            <p:blipFill>
              <a:blip r:embed="rId3" cstate="screen"/>
              <a:stretch>
                <a:fillRect/>
              </a:stretch>
            </p:blipFill>
            <p:spPr>
              <a:xfrm>
                <a:off x="4932040" y="5373216"/>
                <a:ext cx="576064" cy="122112"/>
              </a:xfrm>
              <a:prstGeom prst="rect">
                <a:avLst/>
              </a:prstGeom>
            </p:spPr>
          </p:pic>
        </p:grpSp>
        <p:pic>
          <p:nvPicPr>
            <p:cNvPr id="333" name="Picture 3440"/>
            <p:cNvPicPr>
              <a:picLocks noChangeAspect="1" noChangeArrowheads="1"/>
            </p:cNvPicPr>
            <p:nvPr/>
          </p:nvPicPr>
          <p:blipFill>
            <a:blip r:embed="rId31" cstate="screen"/>
            <a:srcRect/>
            <a:stretch>
              <a:fillRect/>
            </a:stretch>
          </p:blipFill>
          <p:spPr bwMode="auto">
            <a:xfrm>
              <a:off x="3779912" y="5574505"/>
              <a:ext cx="520626" cy="123825"/>
            </a:xfrm>
            <a:prstGeom prst="rect">
              <a:avLst/>
            </a:prstGeom>
            <a:noFill/>
            <a:ln w="9525">
              <a:noFill/>
              <a:miter lim="800000"/>
              <a:headEnd/>
              <a:tailEnd/>
            </a:ln>
          </p:spPr>
        </p:pic>
      </p:grpSp>
      <p:grpSp>
        <p:nvGrpSpPr>
          <p:cNvPr id="8195" name="Group 194"/>
          <p:cNvGrpSpPr/>
          <p:nvPr/>
        </p:nvGrpSpPr>
        <p:grpSpPr>
          <a:xfrm>
            <a:off x="7308304" y="5757067"/>
            <a:ext cx="576064" cy="192213"/>
            <a:chOff x="3779912" y="5517232"/>
            <a:chExt cx="576064" cy="192213"/>
          </a:xfrm>
        </p:grpSpPr>
        <p:grpSp>
          <p:nvGrpSpPr>
            <p:cNvPr id="8196" name="Group 173"/>
            <p:cNvGrpSpPr/>
            <p:nvPr/>
          </p:nvGrpSpPr>
          <p:grpSpPr>
            <a:xfrm>
              <a:off x="3779912" y="5517232"/>
              <a:ext cx="576064" cy="192213"/>
              <a:chOff x="4932040" y="5373216"/>
              <a:chExt cx="576064" cy="192213"/>
            </a:xfrm>
          </p:grpSpPr>
          <p:pic>
            <p:nvPicPr>
              <p:cNvPr id="339" name="Picture 338" descr="hp-switch-device-hi.png"/>
              <p:cNvPicPr>
                <a:picLocks noChangeAspect="1"/>
              </p:cNvPicPr>
              <p:nvPr/>
            </p:nvPicPr>
            <p:blipFill>
              <a:blip r:embed="rId3" cstate="screen"/>
              <a:stretch>
                <a:fillRect/>
              </a:stretch>
            </p:blipFill>
            <p:spPr>
              <a:xfrm>
                <a:off x="4932040" y="5443317"/>
                <a:ext cx="576064" cy="122112"/>
              </a:xfrm>
              <a:prstGeom prst="rect">
                <a:avLst/>
              </a:prstGeom>
            </p:spPr>
          </p:pic>
          <p:pic>
            <p:nvPicPr>
              <p:cNvPr id="340" name="Picture 339" descr="hp-switch-device-hi.png"/>
              <p:cNvPicPr>
                <a:picLocks noChangeAspect="1"/>
              </p:cNvPicPr>
              <p:nvPr/>
            </p:nvPicPr>
            <p:blipFill>
              <a:blip r:embed="rId3" cstate="screen"/>
              <a:stretch>
                <a:fillRect/>
              </a:stretch>
            </p:blipFill>
            <p:spPr>
              <a:xfrm>
                <a:off x="4932040" y="5373216"/>
                <a:ext cx="576064" cy="122112"/>
              </a:xfrm>
              <a:prstGeom prst="rect">
                <a:avLst/>
              </a:prstGeom>
            </p:spPr>
          </p:pic>
        </p:grpSp>
        <p:pic>
          <p:nvPicPr>
            <p:cNvPr id="338" name="Picture 3440"/>
            <p:cNvPicPr>
              <a:picLocks noChangeAspect="1" noChangeArrowheads="1"/>
            </p:cNvPicPr>
            <p:nvPr/>
          </p:nvPicPr>
          <p:blipFill>
            <a:blip r:embed="rId31" cstate="screen"/>
            <a:srcRect/>
            <a:stretch>
              <a:fillRect/>
            </a:stretch>
          </p:blipFill>
          <p:spPr bwMode="auto">
            <a:xfrm>
              <a:off x="3779912" y="5574505"/>
              <a:ext cx="520626" cy="123825"/>
            </a:xfrm>
            <a:prstGeom prst="rect">
              <a:avLst/>
            </a:prstGeom>
            <a:noFill/>
            <a:ln w="9525">
              <a:noFill/>
              <a:miter lim="800000"/>
              <a:headEnd/>
              <a:tailEnd/>
            </a:ln>
          </p:spPr>
        </p:pic>
      </p:grpSp>
      <p:grpSp>
        <p:nvGrpSpPr>
          <p:cNvPr id="8197" name="Group 199"/>
          <p:cNvGrpSpPr/>
          <p:nvPr/>
        </p:nvGrpSpPr>
        <p:grpSpPr>
          <a:xfrm>
            <a:off x="7308304" y="5613051"/>
            <a:ext cx="576064" cy="192213"/>
            <a:chOff x="3779912" y="5517232"/>
            <a:chExt cx="576064" cy="192213"/>
          </a:xfrm>
        </p:grpSpPr>
        <p:grpSp>
          <p:nvGrpSpPr>
            <p:cNvPr id="8198" name="Group 173"/>
            <p:cNvGrpSpPr/>
            <p:nvPr/>
          </p:nvGrpSpPr>
          <p:grpSpPr>
            <a:xfrm>
              <a:off x="3779912" y="5517232"/>
              <a:ext cx="576064" cy="192213"/>
              <a:chOff x="4932040" y="5373216"/>
              <a:chExt cx="576064" cy="192213"/>
            </a:xfrm>
          </p:grpSpPr>
          <p:pic>
            <p:nvPicPr>
              <p:cNvPr id="344" name="Picture 343" descr="hp-switch-device-hi.png"/>
              <p:cNvPicPr>
                <a:picLocks noChangeAspect="1"/>
              </p:cNvPicPr>
              <p:nvPr/>
            </p:nvPicPr>
            <p:blipFill>
              <a:blip r:embed="rId3" cstate="screen"/>
              <a:stretch>
                <a:fillRect/>
              </a:stretch>
            </p:blipFill>
            <p:spPr>
              <a:xfrm>
                <a:off x="4932040" y="5443317"/>
                <a:ext cx="576064" cy="122112"/>
              </a:xfrm>
              <a:prstGeom prst="rect">
                <a:avLst/>
              </a:prstGeom>
            </p:spPr>
          </p:pic>
          <p:pic>
            <p:nvPicPr>
              <p:cNvPr id="345" name="Picture 344" descr="hp-switch-device-hi.png"/>
              <p:cNvPicPr>
                <a:picLocks noChangeAspect="1"/>
              </p:cNvPicPr>
              <p:nvPr/>
            </p:nvPicPr>
            <p:blipFill>
              <a:blip r:embed="rId3" cstate="screen"/>
              <a:stretch>
                <a:fillRect/>
              </a:stretch>
            </p:blipFill>
            <p:spPr>
              <a:xfrm>
                <a:off x="4932040" y="5373216"/>
                <a:ext cx="576064" cy="122112"/>
              </a:xfrm>
              <a:prstGeom prst="rect">
                <a:avLst/>
              </a:prstGeom>
            </p:spPr>
          </p:pic>
        </p:grpSp>
        <p:pic>
          <p:nvPicPr>
            <p:cNvPr id="343" name="Picture 3440"/>
            <p:cNvPicPr>
              <a:picLocks noChangeAspect="1" noChangeArrowheads="1"/>
            </p:cNvPicPr>
            <p:nvPr/>
          </p:nvPicPr>
          <p:blipFill>
            <a:blip r:embed="rId31" cstate="screen"/>
            <a:srcRect/>
            <a:stretch>
              <a:fillRect/>
            </a:stretch>
          </p:blipFill>
          <p:spPr bwMode="auto">
            <a:xfrm>
              <a:off x="3779912" y="5574505"/>
              <a:ext cx="520626" cy="123825"/>
            </a:xfrm>
            <a:prstGeom prst="rect">
              <a:avLst/>
            </a:prstGeom>
            <a:noFill/>
            <a:ln w="9525">
              <a:noFill/>
              <a:miter lim="800000"/>
              <a:headEnd/>
              <a:tailEnd/>
            </a:ln>
          </p:spPr>
        </p:pic>
      </p:grpSp>
      <p:cxnSp>
        <p:nvCxnSpPr>
          <p:cNvPr id="442" name="Straight Connector 441"/>
          <p:cNvCxnSpPr/>
          <p:nvPr/>
        </p:nvCxnSpPr>
        <p:spPr>
          <a:xfrm flipH="1" flipV="1">
            <a:off x="4644008" y="3284984"/>
            <a:ext cx="1152128" cy="1008112"/>
          </a:xfrm>
          <a:prstGeom prst="line">
            <a:avLst/>
          </a:prstGeom>
          <a:ln/>
        </p:spPr>
        <p:style>
          <a:lnRef idx="2">
            <a:schemeClr val="accent4"/>
          </a:lnRef>
          <a:fillRef idx="0">
            <a:schemeClr val="accent4"/>
          </a:fillRef>
          <a:effectRef idx="1">
            <a:schemeClr val="accent4"/>
          </a:effectRef>
          <a:fontRef idx="minor">
            <a:schemeClr val="tx1"/>
          </a:fontRef>
        </p:style>
      </p:cxnSp>
      <p:sp>
        <p:nvSpPr>
          <p:cNvPr id="445" name="TextBox 444"/>
          <p:cNvSpPr txBox="1"/>
          <p:nvPr/>
        </p:nvSpPr>
        <p:spPr>
          <a:xfrm>
            <a:off x="5436096" y="3481844"/>
            <a:ext cx="1401089" cy="523220"/>
          </a:xfrm>
          <a:prstGeom prst="rect">
            <a:avLst/>
          </a:prstGeom>
          <a:noFill/>
        </p:spPr>
        <p:txBody>
          <a:bodyPr wrap="none" rtlCol="0">
            <a:spAutoFit/>
          </a:bodyPr>
          <a:lstStyle/>
          <a:p>
            <a:r>
              <a:rPr lang="fi-FI" sz="1400" dirty="0" smtClean="0"/>
              <a:t>OpenStack API</a:t>
            </a:r>
          </a:p>
          <a:p>
            <a:r>
              <a:rPr lang="fi-FI" sz="1400" dirty="0" smtClean="0"/>
              <a:t>SSH to VMs</a:t>
            </a:r>
            <a:endParaRPr lang="fi-FI" sz="1400" dirty="0"/>
          </a:p>
        </p:txBody>
      </p:sp>
      <p:sp>
        <p:nvSpPr>
          <p:cNvPr id="447" name="TextBox 446"/>
          <p:cNvSpPr txBox="1"/>
          <p:nvPr/>
        </p:nvSpPr>
        <p:spPr>
          <a:xfrm>
            <a:off x="5876528" y="6073551"/>
            <a:ext cx="1071736" cy="307777"/>
          </a:xfrm>
          <a:prstGeom prst="rect">
            <a:avLst/>
          </a:prstGeom>
          <a:noFill/>
        </p:spPr>
        <p:txBody>
          <a:bodyPr wrap="square" rtlCol="0">
            <a:spAutoFit/>
          </a:bodyPr>
          <a:lstStyle/>
          <a:p>
            <a:r>
              <a:rPr lang="fi-FI" sz="1400" dirty="0" smtClean="0"/>
              <a:t>Scale outs</a:t>
            </a:r>
          </a:p>
        </p:txBody>
      </p:sp>
      <p:cxnSp>
        <p:nvCxnSpPr>
          <p:cNvPr id="453" name="Straight Connector 452"/>
          <p:cNvCxnSpPr>
            <a:stCxn id="525" idx="2"/>
            <a:endCxn id="466" idx="0"/>
          </p:cNvCxnSpPr>
          <p:nvPr/>
        </p:nvCxnSpPr>
        <p:spPr>
          <a:xfrm>
            <a:off x="7596336" y="5085184"/>
            <a:ext cx="0" cy="383851"/>
          </a:xfrm>
          <a:prstGeom prst="line">
            <a:avLst/>
          </a:prstGeom>
          <a:ln>
            <a:solidFill>
              <a:schemeClr val="accent5">
                <a:lumMod val="75000"/>
              </a:schemeClr>
            </a:solidFill>
          </a:ln>
        </p:spPr>
        <p:style>
          <a:lnRef idx="2">
            <a:schemeClr val="accent4"/>
          </a:lnRef>
          <a:fillRef idx="0">
            <a:schemeClr val="accent4"/>
          </a:fillRef>
          <a:effectRef idx="1">
            <a:schemeClr val="accent4"/>
          </a:effectRef>
          <a:fontRef idx="minor">
            <a:schemeClr val="tx1"/>
          </a:fontRef>
        </p:style>
      </p:cxnSp>
      <p:pic>
        <p:nvPicPr>
          <p:cNvPr id="459" name="Picture 458" descr="hp-switch-device-hi.png"/>
          <p:cNvPicPr>
            <a:picLocks noChangeAspect="1"/>
          </p:cNvPicPr>
          <p:nvPr/>
        </p:nvPicPr>
        <p:blipFill>
          <a:blip r:embed="rId30" cstate="screen"/>
          <a:stretch>
            <a:fillRect/>
          </a:stretch>
        </p:blipFill>
        <p:spPr>
          <a:xfrm>
            <a:off x="7308304" y="4293096"/>
            <a:ext cx="576064" cy="144016"/>
          </a:xfrm>
          <a:prstGeom prst="rect">
            <a:avLst/>
          </a:prstGeom>
        </p:spPr>
      </p:pic>
      <p:sp>
        <p:nvSpPr>
          <p:cNvPr id="460" name="TextBox 459"/>
          <p:cNvSpPr txBox="1"/>
          <p:nvPr/>
        </p:nvSpPr>
        <p:spPr>
          <a:xfrm>
            <a:off x="7740352" y="4201343"/>
            <a:ext cx="1294760" cy="307777"/>
          </a:xfrm>
          <a:prstGeom prst="rect">
            <a:avLst/>
          </a:prstGeom>
          <a:noFill/>
        </p:spPr>
        <p:txBody>
          <a:bodyPr wrap="square" rtlCol="0">
            <a:spAutoFit/>
          </a:bodyPr>
          <a:lstStyle/>
          <a:p>
            <a:pPr algn="ctr"/>
            <a:r>
              <a:rPr lang="fi-FI" sz="1400" dirty="0" smtClean="0"/>
              <a:t>BridgeX IB</a:t>
            </a:r>
            <a:endParaRPr lang="fi-FI" sz="1400" dirty="0"/>
          </a:p>
        </p:txBody>
      </p:sp>
      <p:sp>
        <p:nvSpPr>
          <p:cNvPr id="461" name="TextBox 460"/>
          <p:cNvSpPr txBox="1"/>
          <p:nvPr/>
        </p:nvSpPr>
        <p:spPr>
          <a:xfrm>
            <a:off x="7236296" y="6073551"/>
            <a:ext cx="720080" cy="307777"/>
          </a:xfrm>
          <a:prstGeom prst="rect">
            <a:avLst/>
          </a:prstGeom>
          <a:noFill/>
        </p:spPr>
        <p:txBody>
          <a:bodyPr wrap="square" rtlCol="0">
            <a:spAutoFit/>
          </a:bodyPr>
          <a:lstStyle/>
          <a:p>
            <a:r>
              <a:rPr lang="fi-FI" sz="1400" dirty="0" smtClean="0"/>
              <a:t>DDN</a:t>
            </a:r>
          </a:p>
        </p:txBody>
      </p:sp>
      <p:grpSp>
        <p:nvGrpSpPr>
          <p:cNvPr id="4552" name="Group 199"/>
          <p:cNvGrpSpPr/>
          <p:nvPr/>
        </p:nvGrpSpPr>
        <p:grpSpPr>
          <a:xfrm>
            <a:off x="7308304" y="5469035"/>
            <a:ext cx="576064" cy="192213"/>
            <a:chOff x="3779912" y="5517232"/>
            <a:chExt cx="576064" cy="192213"/>
          </a:xfrm>
        </p:grpSpPr>
        <p:grpSp>
          <p:nvGrpSpPr>
            <p:cNvPr id="4554" name="Group 173"/>
            <p:cNvGrpSpPr/>
            <p:nvPr/>
          </p:nvGrpSpPr>
          <p:grpSpPr>
            <a:xfrm>
              <a:off x="3779912" y="5517232"/>
              <a:ext cx="576064" cy="192213"/>
              <a:chOff x="4932040" y="5373216"/>
              <a:chExt cx="576064" cy="192213"/>
            </a:xfrm>
          </p:grpSpPr>
          <p:pic>
            <p:nvPicPr>
              <p:cNvPr id="465" name="Picture 464" descr="hp-switch-device-hi.png"/>
              <p:cNvPicPr>
                <a:picLocks noChangeAspect="1"/>
              </p:cNvPicPr>
              <p:nvPr/>
            </p:nvPicPr>
            <p:blipFill>
              <a:blip r:embed="rId3" cstate="screen"/>
              <a:stretch>
                <a:fillRect/>
              </a:stretch>
            </p:blipFill>
            <p:spPr>
              <a:xfrm>
                <a:off x="4932040" y="5443317"/>
                <a:ext cx="576064" cy="122112"/>
              </a:xfrm>
              <a:prstGeom prst="rect">
                <a:avLst/>
              </a:prstGeom>
            </p:spPr>
          </p:pic>
          <p:pic>
            <p:nvPicPr>
              <p:cNvPr id="466" name="Picture 465" descr="hp-switch-device-hi.png"/>
              <p:cNvPicPr>
                <a:picLocks noChangeAspect="1"/>
              </p:cNvPicPr>
              <p:nvPr/>
            </p:nvPicPr>
            <p:blipFill>
              <a:blip r:embed="rId3" cstate="screen"/>
              <a:stretch>
                <a:fillRect/>
              </a:stretch>
            </p:blipFill>
            <p:spPr>
              <a:xfrm>
                <a:off x="4932040" y="5373216"/>
                <a:ext cx="576064" cy="122112"/>
              </a:xfrm>
              <a:prstGeom prst="rect">
                <a:avLst/>
              </a:prstGeom>
            </p:spPr>
          </p:pic>
        </p:grpSp>
        <p:pic>
          <p:nvPicPr>
            <p:cNvPr id="464" name="Picture 3440"/>
            <p:cNvPicPr>
              <a:picLocks noChangeAspect="1" noChangeArrowheads="1"/>
            </p:cNvPicPr>
            <p:nvPr/>
          </p:nvPicPr>
          <p:blipFill>
            <a:blip r:embed="rId31" cstate="screen"/>
            <a:srcRect/>
            <a:stretch>
              <a:fillRect/>
            </a:stretch>
          </p:blipFill>
          <p:spPr bwMode="auto">
            <a:xfrm>
              <a:off x="3779912" y="5574505"/>
              <a:ext cx="520626" cy="123825"/>
            </a:xfrm>
            <a:prstGeom prst="rect">
              <a:avLst/>
            </a:prstGeom>
            <a:noFill/>
            <a:ln w="9525">
              <a:noFill/>
              <a:miter lim="800000"/>
              <a:headEnd/>
              <a:tailEnd/>
            </a:ln>
          </p:spPr>
        </p:pic>
      </p:grpSp>
      <p:cxnSp>
        <p:nvCxnSpPr>
          <p:cNvPr id="514" name="Straight Connector 513"/>
          <p:cNvCxnSpPr>
            <a:stCxn id="525" idx="0"/>
            <a:endCxn id="459" idx="2"/>
          </p:cNvCxnSpPr>
          <p:nvPr/>
        </p:nvCxnSpPr>
        <p:spPr>
          <a:xfrm flipV="1">
            <a:off x="7596336" y="4437112"/>
            <a:ext cx="0" cy="504056"/>
          </a:xfrm>
          <a:prstGeom prst="line">
            <a:avLst/>
          </a:prstGeom>
          <a:ln>
            <a:solidFill>
              <a:schemeClr val="accent5">
                <a:lumMod val="75000"/>
              </a:schemeClr>
            </a:solidFill>
          </a:ln>
        </p:spPr>
        <p:style>
          <a:lnRef idx="2">
            <a:schemeClr val="accent4"/>
          </a:lnRef>
          <a:fillRef idx="0">
            <a:schemeClr val="accent4"/>
          </a:fillRef>
          <a:effectRef idx="1">
            <a:schemeClr val="accent4"/>
          </a:effectRef>
          <a:fontRef idx="minor">
            <a:schemeClr val="tx1"/>
          </a:fontRef>
        </p:style>
      </p:cxnSp>
      <p:sp>
        <p:nvSpPr>
          <p:cNvPr id="519" name="TextBox 518"/>
          <p:cNvSpPr txBox="1"/>
          <p:nvPr/>
        </p:nvSpPr>
        <p:spPr>
          <a:xfrm>
            <a:off x="8100392" y="4849415"/>
            <a:ext cx="792088" cy="307777"/>
          </a:xfrm>
          <a:prstGeom prst="rect">
            <a:avLst/>
          </a:prstGeom>
          <a:noFill/>
        </p:spPr>
        <p:txBody>
          <a:bodyPr wrap="square" rtlCol="0">
            <a:spAutoFit/>
          </a:bodyPr>
          <a:lstStyle/>
          <a:p>
            <a:r>
              <a:rPr lang="fi-FI" sz="1400" dirty="0" smtClean="0"/>
              <a:t>IB FDR</a:t>
            </a:r>
          </a:p>
        </p:txBody>
      </p:sp>
      <p:pic>
        <p:nvPicPr>
          <p:cNvPr id="525" name="Picture 524" descr="hp-switch-device-hi.png"/>
          <p:cNvPicPr>
            <a:picLocks noChangeAspect="1"/>
          </p:cNvPicPr>
          <p:nvPr/>
        </p:nvPicPr>
        <p:blipFill>
          <a:blip r:embed="rId30" cstate="screen"/>
          <a:stretch>
            <a:fillRect/>
          </a:stretch>
        </p:blipFill>
        <p:spPr>
          <a:xfrm>
            <a:off x="7308304" y="4941168"/>
            <a:ext cx="576064" cy="144016"/>
          </a:xfrm>
          <a:prstGeom prst="rect">
            <a:avLst/>
          </a:prstGeom>
        </p:spPr>
      </p:pic>
      <p:cxnSp>
        <p:nvCxnSpPr>
          <p:cNvPr id="531" name="Straight Connector 530"/>
          <p:cNvCxnSpPr>
            <a:stCxn id="525" idx="1"/>
            <a:endCxn id="297" idx="3"/>
          </p:cNvCxnSpPr>
          <p:nvPr/>
        </p:nvCxnSpPr>
        <p:spPr>
          <a:xfrm flipH="1">
            <a:off x="7092280" y="5013176"/>
            <a:ext cx="216024" cy="0"/>
          </a:xfrm>
          <a:prstGeom prst="line">
            <a:avLst/>
          </a:prstGeom>
          <a:ln>
            <a:solidFill>
              <a:schemeClr val="accent5">
                <a:lumMod val="75000"/>
              </a:schemeClr>
            </a:solidFill>
          </a:ln>
        </p:spPr>
        <p:style>
          <a:lnRef idx="2">
            <a:schemeClr val="accent4"/>
          </a:lnRef>
          <a:fillRef idx="0">
            <a:schemeClr val="accent4"/>
          </a:fillRef>
          <a:effectRef idx="1">
            <a:schemeClr val="accent4"/>
          </a:effectRef>
          <a:fontRef idx="minor">
            <a:schemeClr val="tx1"/>
          </a:fontRef>
        </p:style>
      </p:cxnSp>
      <p:sp>
        <p:nvSpPr>
          <p:cNvPr id="551" name="TextBox 550"/>
          <p:cNvSpPr txBox="1"/>
          <p:nvPr/>
        </p:nvSpPr>
        <p:spPr>
          <a:xfrm>
            <a:off x="35496" y="6525344"/>
            <a:ext cx="2592288" cy="307777"/>
          </a:xfrm>
          <a:prstGeom prst="rect">
            <a:avLst/>
          </a:prstGeom>
          <a:noFill/>
        </p:spPr>
        <p:txBody>
          <a:bodyPr wrap="square" rtlCol="0">
            <a:spAutoFit/>
          </a:bodyPr>
          <a:lstStyle/>
          <a:p>
            <a:r>
              <a:rPr lang="fi-FI" sz="1400" dirty="0" smtClean="0"/>
              <a:t>CSC Keilaniemi, Espoo</a:t>
            </a:r>
          </a:p>
        </p:txBody>
      </p:sp>
      <p:sp>
        <p:nvSpPr>
          <p:cNvPr id="563" name="Rounded Rectangle 562"/>
          <p:cNvSpPr/>
          <p:nvPr/>
        </p:nvSpPr>
        <p:spPr>
          <a:xfrm>
            <a:off x="5292080" y="3429000"/>
            <a:ext cx="3744416" cy="3312368"/>
          </a:xfrm>
          <a:prstGeom prst="roundRect">
            <a:avLst/>
          </a:prstGeom>
          <a:noFill/>
          <a:ln w="12700">
            <a:solidFill>
              <a:schemeClr val="bg1">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567" name="Picture 566" descr="hp-switch-device-hi.png"/>
          <p:cNvPicPr>
            <a:picLocks noChangeAspect="1"/>
          </p:cNvPicPr>
          <p:nvPr/>
        </p:nvPicPr>
        <p:blipFill>
          <a:blip r:embed="rId30" cstate="screen"/>
          <a:stretch>
            <a:fillRect/>
          </a:stretch>
        </p:blipFill>
        <p:spPr>
          <a:xfrm>
            <a:off x="1475656" y="4221088"/>
            <a:ext cx="576064" cy="144016"/>
          </a:xfrm>
          <a:prstGeom prst="rect">
            <a:avLst/>
          </a:prstGeom>
        </p:spPr>
      </p:pic>
      <p:pic>
        <p:nvPicPr>
          <p:cNvPr id="568" name="Picture 567" descr="hp-switch-device-hi.png"/>
          <p:cNvPicPr>
            <a:picLocks noChangeAspect="1"/>
          </p:cNvPicPr>
          <p:nvPr/>
        </p:nvPicPr>
        <p:blipFill>
          <a:blip r:embed="rId30" cstate="screen"/>
          <a:stretch>
            <a:fillRect/>
          </a:stretch>
        </p:blipFill>
        <p:spPr>
          <a:xfrm>
            <a:off x="2123728" y="4221088"/>
            <a:ext cx="576064" cy="144016"/>
          </a:xfrm>
          <a:prstGeom prst="rect">
            <a:avLst/>
          </a:prstGeom>
        </p:spPr>
      </p:pic>
      <p:sp>
        <p:nvSpPr>
          <p:cNvPr id="569" name="TextBox 568"/>
          <p:cNvSpPr txBox="1"/>
          <p:nvPr/>
        </p:nvSpPr>
        <p:spPr>
          <a:xfrm>
            <a:off x="9208" y="4129335"/>
            <a:ext cx="1368152" cy="307777"/>
          </a:xfrm>
          <a:prstGeom prst="rect">
            <a:avLst/>
          </a:prstGeom>
          <a:noFill/>
        </p:spPr>
        <p:txBody>
          <a:bodyPr wrap="square" rtlCol="0">
            <a:spAutoFit/>
          </a:bodyPr>
          <a:lstStyle/>
          <a:p>
            <a:r>
              <a:rPr lang="fi-FI" sz="1400" dirty="0" smtClean="0"/>
              <a:t>10GE switches</a:t>
            </a:r>
            <a:endParaRPr lang="fi-FI" sz="1400" dirty="0"/>
          </a:p>
        </p:txBody>
      </p:sp>
      <p:cxnSp>
        <p:nvCxnSpPr>
          <p:cNvPr id="573" name="Straight Connector 572"/>
          <p:cNvCxnSpPr/>
          <p:nvPr/>
        </p:nvCxnSpPr>
        <p:spPr>
          <a:xfrm>
            <a:off x="2771800" y="4437112"/>
            <a:ext cx="0" cy="1765274"/>
          </a:xfrm>
          <a:prstGeom prst="line">
            <a:avLst/>
          </a:prstGeom>
        </p:spPr>
        <p:style>
          <a:lnRef idx="2">
            <a:schemeClr val="accent1"/>
          </a:lnRef>
          <a:fillRef idx="0">
            <a:schemeClr val="accent1"/>
          </a:fillRef>
          <a:effectRef idx="1">
            <a:schemeClr val="accent1"/>
          </a:effectRef>
          <a:fontRef idx="minor">
            <a:schemeClr val="tx1"/>
          </a:fontRef>
        </p:style>
      </p:cxnSp>
      <p:cxnSp>
        <p:nvCxnSpPr>
          <p:cNvPr id="577" name="Straight Connector 576"/>
          <p:cNvCxnSpPr/>
          <p:nvPr/>
        </p:nvCxnSpPr>
        <p:spPr>
          <a:xfrm flipH="1">
            <a:off x="1763688" y="4437112"/>
            <a:ext cx="10081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9" name="Straight Connector 578"/>
          <p:cNvCxnSpPr>
            <a:endCxn id="567" idx="2"/>
          </p:cNvCxnSpPr>
          <p:nvPr/>
        </p:nvCxnSpPr>
        <p:spPr>
          <a:xfrm flipV="1">
            <a:off x="1763688" y="4365104"/>
            <a:ext cx="0"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581" name="Straight Connector 580"/>
          <p:cNvCxnSpPr>
            <a:endCxn id="568" idx="2"/>
          </p:cNvCxnSpPr>
          <p:nvPr/>
        </p:nvCxnSpPr>
        <p:spPr>
          <a:xfrm flipV="1">
            <a:off x="2411760" y="4365104"/>
            <a:ext cx="0"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584" name="Straight Connector 583"/>
          <p:cNvCxnSpPr/>
          <p:nvPr/>
        </p:nvCxnSpPr>
        <p:spPr>
          <a:xfrm>
            <a:off x="2771800" y="5589240"/>
            <a:ext cx="7200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3" name="Straight Connector 592"/>
          <p:cNvCxnSpPr/>
          <p:nvPr/>
        </p:nvCxnSpPr>
        <p:spPr>
          <a:xfrm>
            <a:off x="1547664" y="4077072"/>
            <a:ext cx="0" cy="144016"/>
          </a:xfrm>
          <a:prstGeom prst="line">
            <a:avLst/>
          </a:prstGeom>
        </p:spPr>
        <p:style>
          <a:lnRef idx="2">
            <a:schemeClr val="accent1"/>
          </a:lnRef>
          <a:fillRef idx="0">
            <a:schemeClr val="accent1"/>
          </a:fillRef>
          <a:effectRef idx="1">
            <a:schemeClr val="accent1"/>
          </a:effectRef>
          <a:fontRef idx="minor">
            <a:schemeClr val="tx1"/>
          </a:fontRef>
        </p:style>
      </p:cxnSp>
      <p:cxnSp>
        <p:nvCxnSpPr>
          <p:cNvPr id="595" name="Straight Connector 594"/>
          <p:cNvCxnSpPr/>
          <p:nvPr/>
        </p:nvCxnSpPr>
        <p:spPr>
          <a:xfrm>
            <a:off x="1907704" y="4077072"/>
            <a:ext cx="0" cy="144016"/>
          </a:xfrm>
          <a:prstGeom prst="line">
            <a:avLst/>
          </a:prstGeom>
        </p:spPr>
        <p:style>
          <a:lnRef idx="2">
            <a:schemeClr val="accent1"/>
          </a:lnRef>
          <a:fillRef idx="0">
            <a:schemeClr val="accent1"/>
          </a:fillRef>
          <a:effectRef idx="1">
            <a:schemeClr val="accent1"/>
          </a:effectRef>
          <a:fontRef idx="minor">
            <a:schemeClr val="tx1"/>
          </a:fontRef>
        </p:style>
      </p:cxnSp>
      <p:sp>
        <p:nvSpPr>
          <p:cNvPr id="553" name="TextBox 552"/>
          <p:cNvSpPr txBox="1"/>
          <p:nvPr/>
        </p:nvSpPr>
        <p:spPr>
          <a:xfrm>
            <a:off x="6876256" y="6525344"/>
            <a:ext cx="2232248" cy="307777"/>
          </a:xfrm>
          <a:prstGeom prst="rect">
            <a:avLst/>
          </a:prstGeom>
          <a:solidFill>
            <a:schemeClr val="bg1"/>
          </a:solidFill>
        </p:spPr>
        <p:txBody>
          <a:bodyPr wrap="square" rtlCol="0">
            <a:spAutoFit/>
          </a:bodyPr>
          <a:lstStyle/>
          <a:p>
            <a:r>
              <a:rPr lang="fi-FI" sz="1400" dirty="0" smtClean="0"/>
              <a:t>CSC Kajaani Data Center</a:t>
            </a:r>
          </a:p>
        </p:txBody>
      </p:sp>
      <p:cxnSp>
        <p:nvCxnSpPr>
          <p:cNvPr id="522" name="Straight Connector 521"/>
          <p:cNvCxnSpPr/>
          <p:nvPr/>
        </p:nvCxnSpPr>
        <p:spPr>
          <a:xfrm>
            <a:off x="2771800" y="6165304"/>
            <a:ext cx="7200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523" name="Group 177"/>
          <p:cNvGrpSpPr/>
          <p:nvPr/>
        </p:nvGrpSpPr>
        <p:grpSpPr>
          <a:xfrm>
            <a:off x="2915816" y="4725144"/>
            <a:ext cx="576064" cy="192213"/>
            <a:chOff x="4932040" y="5373216"/>
            <a:chExt cx="576064" cy="192213"/>
          </a:xfrm>
        </p:grpSpPr>
        <p:grpSp>
          <p:nvGrpSpPr>
            <p:cNvPr id="524" name="Group 173"/>
            <p:cNvGrpSpPr/>
            <p:nvPr/>
          </p:nvGrpSpPr>
          <p:grpSpPr>
            <a:xfrm>
              <a:off x="4932040" y="5373216"/>
              <a:ext cx="576064" cy="192213"/>
              <a:chOff x="4932040" y="5373216"/>
              <a:chExt cx="576064" cy="192213"/>
            </a:xfrm>
          </p:grpSpPr>
          <p:pic>
            <p:nvPicPr>
              <p:cNvPr id="527" name="Picture 526" descr="hp-switch-device-hi.png"/>
              <p:cNvPicPr>
                <a:picLocks noChangeAspect="1"/>
              </p:cNvPicPr>
              <p:nvPr/>
            </p:nvPicPr>
            <p:blipFill>
              <a:blip r:embed="rId3" cstate="screen"/>
              <a:stretch>
                <a:fillRect/>
              </a:stretch>
            </p:blipFill>
            <p:spPr>
              <a:xfrm>
                <a:off x="4932040" y="5443317"/>
                <a:ext cx="576064" cy="122112"/>
              </a:xfrm>
              <a:prstGeom prst="rect">
                <a:avLst/>
              </a:prstGeom>
            </p:spPr>
          </p:pic>
          <p:pic>
            <p:nvPicPr>
              <p:cNvPr id="529" name="Picture 528" descr="hp-switch-device-hi.png"/>
              <p:cNvPicPr>
                <a:picLocks noChangeAspect="1"/>
              </p:cNvPicPr>
              <p:nvPr/>
            </p:nvPicPr>
            <p:blipFill>
              <a:blip r:embed="rId3" cstate="screen"/>
              <a:stretch>
                <a:fillRect/>
              </a:stretch>
            </p:blipFill>
            <p:spPr>
              <a:xfrm>
                <a:off x="4932040" y="5373216"/>
                <a:ext cx="576064" cy="122112"/>
              </a:xfrm>
              <a:prstGeom prst="rect">
                <a:avLst/>
              </a:prstGeom>
            </p:spPr>
          </p:pic>
        </p:grpSp>
        <p:pic>
          <p:nvPicPr>
            <p:cNvPr id="526" name="Picture 3440"/>
            <p:cNvPicPr>
              <a:picLocks noChangeAspect="1" noChangeArrowheads="1"/>
            </p:cNvPicPr>
            <p:nvPr/>
          </p:nvPicPr>
          <p:blipFill>
            <a:blip r:embed="rId4" cstate="screen">
              <a:duotone>
                <a:prstClr val="black"/>
                <a:schemeClr val="accent3">
                  <a:tint val="45000"/>
                  <a:satMod val="400000"/>
                </a:schemeClr>
              </a:duotone>
            </a:blip>
            <a:srcRect/>
            <a:stretch>
              <a:fillRect/>
            </a:stretch>
          </p:blipFill>
          <p:spPr bwMode="auto">
            <a:xfrm>
              <a:off x="4939183" y="5426933"/>
              <a:ext cx="504056" cy="126014"/>
            </a:xfrm>
            <a:prstGeom prst="rect">
              <a:avLst/>
            </a:prstGeom>
            <a:solidFill>
              <a:schemeClr val="accent4">
                <a:lumMod val="60000"/>
                <a:lumOff val="40000"/>
              </a:schemeClr>
            </a:solidFill>
            <a:ln w="9525">
              <a:noFill/>
              <a:miter lim="800000"/>
              <a:headEnd/>
              <a:tailEnd/>
            </a:ln>
          </p:spPr>
        </p:pic>
      </p:grpSp>
      <p:sp>
        <p:nvSpPr>
          <p:cNvPr id="530" name="TextBox 529"/>
          <p:cNvSpPr txBox="1"/>
          <p:nvPr/>
        </p:nvSpPr>
        <p:spPr>
          <a:xfrm>
            <a:off x="2763541" y="4437112"/>
            <a:ext cx="832279" cy="307777"/>
          </a:xfrm>
          <a:prstGeom prst="rect">
            <a:avLst/>
          </a:prstGeom>
          <a:noFill/>
        </p:spPr>
        <p:txBody>
          <a:bodyPr wrap="none" rtlCol="0">
            <a:spAutoFit/>
          </a:bodyPr>
          <a:lstStyle/>
          <a:p>
            <a:r>
              <a:rPr lang="fi-FI" sz="1400" dirty="0" smtClean="0"/>
              <a:t>EqLogic</a:t>
            </a:r>
          </a:p>
        </p:txBody>
      </p:sp>
      <p:grpSp>
        <p:nvGrpSpPr>
          <p:cNvPr id="532" name="Group 4562"/>
          <p:cNvGrpSpPr/>
          <p:nvPr/>
        </p:nvGrpSpPr>
        <p:grpSpPr>
          <a:xfrm>
            <a:off x="2915816" y="5137447"/>
            <a:ext cx="576064" cy="144016"/>
            <a:chOff x="5220072" y="4941168"/>
            <a:chExt cx="576064" cy="144016"/>
          </a:xfrm>
        </p:grpSpPr>
        <p:pic>
          <p:nvPicPr>
            <p:cNvPr id="533" name="Picture 532" descr="hp-switch-device-hi.png"/>
            <p:cNvPicPr>
              <a:picLocks noChangeAspect="1"/>
            </p:cNvPicPr>
            <p:nvPr/>
          </p:nvPicPr>
          <p:blipFill>
            <a:blip r:embed="rId30" cstate="screen"/>
            <a:stretch>
              <a:fillRect/>
            </a:stretch>
          </p:blipFill>
          <p:spPr>
            <a:xfrm>
              <a:off x="5220072" y="4941168"/>
              <a:ext cx="576064" cy="144016"/>
            </a:xfrm>
            <a:prstGeom prst="rect">
              <a:avLst/>
            </a:prstGeom>
          </p:spPr>
        </p:pic>
        <p:pic>
          <p:nvPicPr>
            <p:cNvPr id="534" name="Picture 3443"/>
            <p:cNvPicPr>
              <a:picLocks noChangeAspect="1" noChangeArrowheads="1"/>
            </p:cNvPicPr>
            <p:nvPr/>
          </p:nvPicPr>
          <p:blipFill>
            <a:blip r:embed="rId32" cstate="screen">
              <a:duotone>
                <a:schemeClr val="accent4">
                  <a:shade val="45000"/>
                  <a:satMod val="135000"/>
                </a:schemeClr>
                <a:prstClr val="white"/>
              </a:duotone>
            </a:blip>
            <a:srcRect/>
            <a:stretch>
              <a:fillRect/>
            </a:stretch>
          </p:blipFill>
          <p:spPr bwMode="auto">
            <a:xfrm>
              <a:off x="5227214" y="5003652"/>
              <a:ext cx="513979" cy="72008"/>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537" name="Group 4563"/>
          <p:cNvGrpSpPr/>
          <p:nvPr/>
        </p:nvGrpSpPr>
        <p:grpSpPr>
          <a:xfrm>
            <a:off x="2915816" y="4993431"/>
            <a:ext cx="576064" cy="144016"/>
            <a:chOff x="5372472" y="5093568"/>
            <a:chExt cx="576064" cy="144016"/>
          </a:xfrm>
        </p:grpSpPr>
        <p:pic>
          <p:nvPicPr>
            <p:cNvPr id="538" name="Picture 537" descr="hp-switch-device-hi.png"/>
            <p:cNvPicPr>
              <a:picLocks noChangeAspect="1"/>
            </p:cNvPicPr>
            <p:nvPr/>
          </p:nvPicPr>
          <p:blipFill>
            <a:blip r:embed="rId30" cstate="screen"/>
            <a:stretch>
              <a:fillRect/>
            </a:stretch>
          </p:blipFill>
          <p:spPr>
            <a:xfrm>
              <a:off x="5372472" y="5093568"/>
              <a:ext cx="576064" cy="144016"/>
            </a:xfrm>
            <a:prstGeom prst="rect">
              <a:avLst/>
            </a:prstGeom>
          </p:spPr>
        </p:pic>
        <p:pic>
          <p:nvPicPr>
            <p:cNvPr id="539" name="Picture 3443"/>
            <p:cNvPicPr>
              <a:picLocks noChangeAspect="1" noChangeArrowheads="1"/>
            </p:cNvPicPr>
            <p:nvPr/>
          </p:nvPicPr>
          <p:blipFill>
            <a:blip r:embed="rId32" cstate="screen">
              <a:duotone>
                <a:schemeClr val="accent4">
                  <a:shade val="45000"/>
                  <a:satMod val="135000"/>
                </a:schemeClr>
                <a:prstClr val="white"/>
              </a:duotone>
            </a:blip>
            <a:srcRect/>
            <a:stretch>
              <a:fillRect/>
            </a:stretch>
          </p:blipFill>
          <p:spPr bwMode="auto">
            <a:xfrm>
              <a:off x="5379614" y="5156052"/>
              <a:ext cx="513979" cy="72008"/>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sp>
        <p:nvSpPr>
          <p:cNvPr id="540" name="TextBox 539"/>
          <p:cNvSpPr txBox="1"/>
          <p:nvPr/>
        </p:nvSpPr>
        <p:spPr>
          <a:xfrm>
            <a:off x="3719704" y="5296024"/>
            <a:ext cx="1428360" cy="307777"/>
          </a:xfrm>
          <a:prstGeom prst="rect">
            <a:avLst/>
          </a:prstGeom>
          <a:noFill/>
        </p:spPr>
        <p:txBody>
          <a:bodyPr wrap="square" rtlCol="0">
            <a:spAutoFit/>
          </a:bodyPr>
          <a:lstStyle/>
          <a:p>
            <a:r>
              <a:rPr lang="fi-FI" sz="1400" dirty="0" err="1" smtClean="0"/>
              <a:t>NetApp</a:t>
            </a:r>
            <a:r>
              <a:rPr lang="fi-FI" sz="1400" dirty="0" smtClean="0"/>
              <a:t> </a:t>
            </a:r>
            <a:r>
              <a:rPr lang="fi-FI" sz="1400" dirty="0" err="1" smtClean="0"/>
              <a:t>internal</a:t>
            </a:r>
            <a:endParaRPr lang="fi-FI" sz="1400" dirty="0" smtClean="0"/>
          </a:p>
        </p:txBody>
      </p:sp>
      <p:grpSp>
        <p:nvGrpSpPr>
          <p:cNvPr id="541" name="Group 189"/>
          <p:cNvGrpSpPr/>
          <p:nvPr/>
        </p:nvGrpSpPr>
        <p:grpSpPr>
          <a:xfrm>
            <a:off x="3779912" y="5036987"/>
            <a:ext cx="576064" cy="192213"/>
            <a:chOff x="3779912" y="5517232"/>
            <a:chExt cx="576064" cy="192213"/>
          </a:xfrm>
        </p:grpSpPr>
        <p:grpSp>
          <p:nvGrpSpPr>
            <p:cNvPr id="542" name="Group 173"/>
            <p:cNvGrpSpPr/>
            <p:nvPr/>
          </p:nvGrpSpPr>
          <p:grpSpPr>
            <a:xfrm>
              <a:off x="3779912" y="5517232"/>
              <a:ext cx="576064" cy="192213"/>
              <a:chOff x="4932040" y="5373216"/>
              <a:chExt cx="576064" cy="192213"/>
            </a:xfrm>
          </p:grpSpPr>
          <p:pic>
            <p:nvPicPr>
              <p:cNvPr id="544" name="Picture 543" descr="hp-switch-device-hi.png"/>
              <p:cNvPicPr>
                <a:picLocks noChangeAspect="1"/>
              </p:cNvPicPr>
              <p:nvPr/>
            </p:nvPicPr>
            <p:blipFill>
              <a:blip r:embed="rId3" cstate="screen"/>
              <a:stretch>
                <a:fillRect/>
              </a:stretch>
            </p:blipFill>
            <p:spPr>
              <a:xfrm>
                <a:off x="4932040" y="5443317"/>
                <a:ext cx="576064" cy="122112"/>
              </a:xfrm>
              <a:prstGeom prst="rect">
                <a:avLst/>
              </a:prstGeom>
            </p:spPr>
          </p:pic>
          <p:pic>
            <p:nvPicPr>
              <p:cNvPr id="545" name="Picture 544" descr="hp-switch-device-hi.png"/>
              <p:cNvPicPr>
                <a:picLocks noChangeAspect="1"/>
              </p:cNvPicPr>
              <p:nvPr/>
            </p:nvPicPr>
            <p:blipFill>
              <a:blip r:embed="rId3" cstate="screen"/>
              <a:stretch>
                <a:fillRect/>
              </a:stretch>
            </p:blipFill>
            <p:spPr>
              <a:xfrm>
                <a:off x="4932040" y="5373216"/>
                <a:ext cx="576064" cy="122112"/>
              </a:xfrm>
              <a:prstGeom prst="rect">
                <a:avLst/>
              </a:prstGeom>
            </p:spPr>
          </p:pic>
        </p:grpSp>
        <p:pic>
          <p:nvPicPr>
            <p:cNvPr id="543" name="Picture 3440"/>
            <p:cNvPicPr>
              <a:picLocks noChangeAspect="1" noChangeArrowheads="1"/>
            </p:cNvPicPr>
            <p:nvPr/>
          </p:nvPicPr>
          <p:blipFill>
            <a:blip r:embed="rId4" cstate="screen"/>
            <a:srcRect/>
            <a:stretch>
              <a:fillRect/>
            </a:stretch>
          </p:blipFill>
          <p:spPr bwMode="auto">
            <a:xfrm>
              <a:off x="3779912" y="5574505"/>
              <a:ext cx="520626" cy="123825"/>
            </a:xfrm>
            <a:prstGeom prst="rect">
              <a:avLst/>
            </a:prstGeom>
            <a:noFill/>
            <a:ln w="9525">
              <a:noFill/>
              <a:miter lim="800000"/>
              <a:headEnd/>
              <a:tailEnd/>
            </a:ln>
          </p:spPr>
        </p:pic>
      </p:grpSp>
      <p:cxnSp>
        <p:nvCxnSpPr>
          <p:cNvPr id="546" name="Straight Connector 545"/>
          <p:cNvCxnSpPr/>
          <p:nvPr/>
        </p:nvCxnSpPr>
        <p:spPr>
          <a:xfrm>
            <a:off x="3491880" y="5218747"/>
            <a:ext cx="288032"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47" name="Straight Connector 546"/>
          <p:cNvCxnSpPr/>
          <p:nvPr/>
        </p:nvCxnSpPr>
        <p:spPr>
          <a:xfrm>
            <a:off x="3491880" y="5074731"/>
            <a:ext cx="288032"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grpSp>
        <p:nvGrpSpPr>
          <p:cNvPr id="548" name="Group 189"/>
          <p:cNvGrpSpPr/>
          <p:nvPr/>
        </p:nvGrpSpPr>
        <p:grpSpPr>
          <a:xfrm>
            <a:off x="4355976" y="5036987"/>
            <a:ext cx="576064" cy="192213"/>
            <a:chOff x="3779912" y="5517232"/>
            <a:chExt cx="576064" cy="192213"/>
          </a:xfrm>
        </p:grpSpPr>
        <p:grpSp>
          <p:nvGrpSpPr>
            <p:cNvPr id="549" name="Group 173"/>
            <p:cNvGrpSpPr/>
            <p:nvPr/>
          </p:nvGrpSpPr>
          <p:grpSpPr>
            <a:xfrm>
              <a:off x="3779912" y="5517232"/>
              <a:ext cx="576064" cy="192213"/>
              <a:chOff x="4932040" y="5373216"/>
              <a:chExt cx="576064" cy="192213"/>
            </a:xfrm>
          </p:grpSpPr>
          <p:pic>
            <p:nvPicPr>
              <p:cNvPr id="552" name="Picture 551" descr="hp-switch-device-hi.png"/>
              <p:cNvPicPr>
                <a:picLocks noChangeAspect="1"/>
              </p:cNvPicPr>
              <p:nvPr/>
            </p:nvPicPr>
            <p:blipFill>
              <a:blip r:embed="rId3" cstate="screen"/>
              <a:stretch>
                <a:fillRect/>
              </a:stretch>
            </p:blipFill>
            <p:spPr>
              <a:xfrm>
                <a:off x="4932040" y="5443317"/>
                <a:ext cx="576064" cy="122112"/>
              </a:xfrm>
              <a:prstGeom prst="rect">
                <a:avLst/>
              </a:prstGeom>
            </p:spPr>
          </p:pic>
          <p:pic>
            <p:nvPicPr>
              <p:cNvPr id="554" name="Picture 553" descr="hp-switch-device-hi.png"/>
              <p:cNvPicPr>
                <a:picLocks noChangeAspect="1"/>
              </p:cNvPicPr>
              <p:nvPr/>
            </p:nvPicPr>
            <p:blipFill>
              <a:blip r:embed="rId3" cstate="screen"/>
              <a:stretch>
                <a:fillRect/>
              </a:stretch>
            </p:blipFill>
            <p:spPr>
              <a:xfrm>
                <a:off x="4932040" y="5373216"/>
                <a:ext cx="576064" cy="122112"/>
              </a:xfrm>
              <a:prstGeom prst="rect">
                <a:avLst/>
              </a:prstGeom>
            </p:spPr>
          </p:pic>
        </p:grpSp>
        <p:pic>
          <p:nvPicPr>
            <p:cNvPr id="550" name="Picture 3440"/>
            <p:cNvPicPr>
              <a:picLocks noChangeAspect="1" noChangeArrowheads="1"/>
            </p:cNvPicPr>
            <p:nvPr/>
          </p:nvPicPr>
          <p:blipFill>
            <a:blip r:embed="rId4" cstate="screen"/>
            <a:srcRect/>
            <a:stretch>
              <a:fillRect/>
            </a:stretch>
          </p:blipFill>
          <p:spPr bwMode="auto">
            <a:xfrm>
              <a:off x="3779912" y="5574505"/>
              <a:ext cx="520626" cy="123825"/>
            </a:xfrm>
            <a:prstGeom prst="rect">
              <a:avLst/>
            </a:prstGeom>
            <a:noFill/>
            <a:ln w="9525">
              <a:noFill/>
              <a:miter lim="800000"/>
              <a:headEnd/>
              <a:tailEnd/>
            </a:ln>
          </p:spPr>
        </p:pic>
      </p:grpSp>
      <p:grpSp>
        <p:nvGrpSpPr>
          <p:cNvPr id="555" name="Group 189"/>
          <p:cNvGrpSpPr/>
          <p:nvPr/>
        </p:nvGrpSpPr>
        <p:grpSpPr>
          <a:xfrm>
            <a:off x="3779912" y="4869160"/>
            <a:ext cx="576064" cy="192213"/>
            <a:chOff x="3779912" y="5517232"/>
            <a:chExt cx="576064" cy="192213"/>
          </a:xfrm>
        </p:grpSpPr>
        <p:grpSp>
          <p:nvGrpSpPr>
            <p:cNvPr id="556" name="Group 173"/>
            <p:cNvGrpSpPr/>
            <p:nvPr/>
          </p:nvGrpSpPr>
          <p:grpSpPr>
            <a:xfrm>
              <a:off x="3779912" y="5517232"/>
              <a:ext cx="576064" cy="192213"/>
              <a:chOff x="4932040" y="5373216"/>
              <a:chExt cx="576064" cy="192213"/>
            </a:xfrm>
          </p:grpSpPr>
          <p:pic>
            <p:nvPicPr>
              <p:cNvPr id="558" name="Picture 557" descr="hp-switch-device-hi.png"/>
              <p:cNvPicPr>
                <a:picLocks noChangeAspect="1"/>
              </p:cNvPicPr>
              <p:nvPr/>
            </p:nvPicPr>
            <p:blipFill>
              <a:blip r:embed="rId3" cstate="screen"/>
              <a:stretch>
                <a:fillRect/>
              </a:stretch>
            </p:blipFill>
            <p:spPr>
              <a:xfrm>
                <a:off x="4932040" y="5443317"/>
                <a:ext cx="576064" cy="122112"/>
              </a:xfrm>
              <a:prstGeom prst="rect">
                <a:avLst/>
              </a:prstGeom>
            </p:spPr>
          </p:pic>
          <p:pic>
            <p:nvPicPr>
              <p:cNvPr id="559" name="Picture 558" descr="hp-switch-device-hi.png"/>
              <p:cNvPicPr>
                <a:picLocks noChangeAspect="1"/>
              </p:cNvPicPr>
              <p:nvPr/>
            </p:nvPicPr>
            <p:blipFill>
              <a:blip r:embed="rId3" cstate="screen"/>
              <a:stretch>
                <a:fillRect/>
              </a:stretch>
            </p:blipFill>
            <p:spPr>
              <a:xfrm>
                <a:off x="4932040" y="5373216"/>
                <a:ext cx="576064" cy="122112"/>
              </a:xfrm>
              <a:prstGeom prst="rect">
                <a:avLst/>
              </a:prstGeom>
            </p:spPr>
          </p:pic>
        </p:grpSp>
        <p:pic>
          <p:nvPicPr>
            <p:cNvPr id="557" name="Picture 3440"/>
            <p:cNvPicPr>
              <a:picLocks noChangeAspect="1" noChangeArrowheads="1"/>
            </p:cNvPicPr>
            <p:nvPr/>
          </p:nvPicPr>
          <p:blipFill>
            <a:blip r:embed="rId4" cstate="screen"/>
            <a:srcRect/>
            <a:stretch>
              <a:fillRect/>
            </a:stretch>
          </p:blipFill>
          <p:spPr bwMode="auto">
            <a:xfrm>
              <a:off x="3779912" y="5574505"/>
              <a:ext cx="520626" cy="123825"/>
            </a:xfrm>
            <a:prstGeom prst="rect">
              <a:avLst/>
            </a:prstGeom>
            <a:noFill/>
            <a:ln w="9525">
              <a:noFill/>
              <a:miter lim="800000"/>
              <a:headEnd/>
              <a:tailEnd/>
            </a:ln>
          </p:spPr>
        </p:pic>
      </p:grpSp>
      <p:grpSp>
        <p:nvGrpSpPr>
          <p:cNvPr id="560" name="Group 189"/>
          <p:cNvGrpSpPr/>
          <p:nvPr/>
        </p:nvGrpSpPr>
        <p:grpSpPr>
          <a:xfrm>
            <a:off x="4355976" y="4869160"/>
            <a:ext cx="576064" cy="192213"/>
            <a:chOff x="3779912" y="5517232"/>
            <a:chExt cx="576064" cy="192213"/>
          </a:xfrm>
        </p:grpSpPr>
        <p:grpSp>
          <p:nvGrpSpPr>
            <p:cNvPr id="561" name="Group 173"/>
            <p:cNvGrpSpPr/>
            <p:nvPr/>
          </p:nvGrpSpPr>
          <p:grpSpPr>
            <a:xfrm>
              <a:off x="3779912" y="5517232"/>
              <a:ext cx="576064" cy="192213"/>
              <a:chOff x="4932040" y="5373216"/>
              <a:chExt cx="576064" cy="192213"/>
            </a:xfrm>
          </p:grpSpPr>
          <p:pic>
            <p:nvPicPr>
              <p:cNvPr id="564" name="Picture 563" descr="hp-switch-device-hi.png"/>
              <p:cNvPicPr>
                <a:picLocks noChangeAspect="1"/>
              </p:cNvPicPr>
              <p:nvPr/>
            </p:nvPicPr>
            <p:blipFill>
              <a:blip r:embed="rId3" cstate="screen"/>
              <a:stretch>
                <a:fillRect/>
              </a:stretch>
            </p:blipFill>
            <p:spPr>
              <a:xfrm>
                <a:off x="4932040" y="5443317"/>
                <a:ext cx="576064" cy="122112"/>
              </a:xfrm>
              <a:prstGeom prst="rect">
                <a:avLst/>
              </a:prstGeom>
            </p:spPr>
          </p:pic>
          <p:pic>
            <p:nvPicPr>
              <p:cNvPr id="565" name="Picture 564" descr="hp-switch-device-hi.png"/>
              <p:cNvPicPr>
                <a:picLocks noChangeAspect="1"/>
              </p:cNvPicPr>
              <p:nvPr/>
            </p:nvPicPr>
            <p:blipFill>
              <a:blip r:embed="rId3" cstate="screen"/>
              <a:stretch>
                <a:fillRect/>
              </a:stretch>
            </p:blipFill>
            <p:spPr>
              <a:xfrm>
                <a:off x="4932040" y="5373216"/>
                <a:ext cx="576064" cy="122112"/>
              </a:xfrm>
              <a:prstGeom prst="rect">
                <a:avLst/>
              </a:prstGeom>
            </p:spPr>
          </p:pic>
        </p:grpSp>
        <p:pic>
          <p:nvPicPr>
            <p:cNvPr id="562" name="Picture 3440"/>
            <p:cNvPicPr>
              <a:picLocks noChangeAspect="1" noChangeArrowheads="1"/>
            </p:cNvPicPr>
            <p:nvPr/>
          </p:nvPicPr>
          <p:blipFill>
            <a:blip r:embed="rId4" cstate="screen"/>
            <a:srcRect/>
            <a:stretch>
              <a:fillRect/>
            </a:stretch>
          </p:blipFill>
          <p:spPr bwMode="auto">
            <a:xfrm>
              <a:off x="3779912" y="5574505"/>
              <a:ext cx="520626" cy="123825"/>
            </a:xfrm>
            <a:prstGeom prst="rect">
              <a:avLst/>
            </a:prstGeom>
            <a:noFill/>
            <a:ln w="9525">
              <a:noFill/>
              <a:miter lim="800000"/>
              <a:headEnd/>
              <a:tailEnd/>
            </a:ln>
          </p:spPr>
        </p:pic>
      </p:grpSp>
      <p:grpSp>
        <p:nvGrpSpPr>
          <p:cNvPr id="566" name="Group 189"/>
          <p:cNvGrpSpPr/>
          <p:nvPr/>
        </p:nvGrpSpPr>
        <p:grpSpPr>
          <a:xfrm>
            <a:off x="3779912" y="4703613"/>
            <a:ext cx="576064" cy="192213"/>
            <a:chOff x="3779912" y="5517232"/>
            <a:chExt cx="576064" cy="192213"/>
          </a:xfrm>
        </p:grpSpPr>
        <p:grpSp>
          <p:nvGrpSpPr>
            <p:cNvPr id="570" name="Group 173"/>
            <p:cNvGrpSpPr/>
            <p:nvPr/>
          </p:nvGrpSpPr>
          <p:grpSpPr>
            <a:xfrm>
              <a:off x="3779912" y="5517232"/>
              <a:ext cx="576064" cy="192213"/>
              <a:chOff x="4932040" y="5373216"/>
              <a:chExt cx="576064" cy="192213"/>
            </a:xfrm>
          </p:grpSpPr>
          <p:pic>
            <p:nvPicPr>
              <p:cNvPr id="572" name="Picture 571" descr="hp-switch-device-hi.png"/>
              <p:cNvPicPr>
                <a:picLocks noChangeAspect="1"/>
              </p:cNvPicPr>
              <p:nvPr/>
            </p:nvPicPr>
            <p:blipFill>
              <a:blip r:embed="rId3" cstate="screen"/>
              <a:stretch>
                <a:fillRect/>
              </a:stretch>
            </p:blipFill>
            <p:spPr>
              <a:xfrm>
                <a:off x="4932040" y="5443317"/>
                <a:ext cx="576064" cy="122112"/>
              </a:xfrm>
              <a:prstGeom prst="rect">
                <a:avLst/>
              </a:prstGeom>
            </p:spPr>
          </p:pic>
          <p:pic>
            <p:nvPicPr>
              <p:cNvPr id="574" name="Picture 573" descr="hp-switch-device-hi.png"/>
              <p:cNvPicPr>
                <a:picLocks noChangeAspect="1"/>
              </p:cNvPicPr>
              <p:nvPr/>
            </p:nvPicPr>
            <p:blipFill>
              <a:blip r:embed="rId3" cstate="screen"/>
              <a:stretch>
                <a:fillRect/>
              </a:stretch>
            </p:blipFill>
            <p:spPr>
              <a:xfrm>
                <a:off x="4932040" y="5373216"/>
                <a:ext cx="576064" cy="122112"/>
              </a:xfrm>
              <a:prstGeom prst="rect">
                <a:avLst/>
              </a:prstGeom>
            </p:spPr>
          </p:pic>
        </p:grpSp>
        <p:pic>
          <p:nvPicPr>
            <p:cNvPr id="571" name="Picture 3440"/>
            <p:cNvPicPr>
              <a:picLocks noChangeAspect="1" noChangeArrowheads="1"/>
            </p:cNvPicPr>
            <p:nvPr/>
          </p:nvPicPr>
          <p:blipFill>
            <a:blip r:embed="rId4" cstate="screen"/>
            <a:srcRect/>
            <a:stretch>
              <a:fillRect/>
            </a:stretch>
          </p:blipFill>
          <p:spPr bwMode="auto">
            <a:xfrm>
              <a:off x="3779912" y="5574505"/>
              <a:ext cx="520626" cy="123825"/>
            </a:xfrm>
            <a:prstGeom prst="rect">
              <a:avLst/>
            </a:prstGeom>
            <a:noFill/>
            <a:ln w="9525">
              <a:noFill/>
              <a:miter lim="800000"/>
              <a:headEnd/>
              <a:tailEnd/>
            </a:ln>
          </p:spPr>
        </p:pic>
      </p:grpSp>
      <p:grpSp>
        <p:nvGrpSpPr>
          <p:cNvPr id="575" name="Group 189"/>
          <p:cNvGrpSpPr/>
          <p:nvPr/>
        </p:nvGrpSpPr>
        <p:grpSpPr>
          <a:xfrm>
            <a:off x="4355976" y="4703613"/>
            <a:ext cx="576064" cy="192213"/>
            <a:chOff x="3779912" y="5517232"/>
            <a:chExt cx="576064" cy="192213"/>
          </a:xfrm>
        </p:grpSpPr>
        <p:grpSp>
          <p:nvGrpSpPr>
            <p:cNvPr id="576" name="Group 173"/>
            <p:cNvGrpSpPr/>
            <p:nvPr/>
          </p:nvGrpSpPr>
          <p:grpSpPr>
            <a:xfrm>
              <a:off x="3779912" y="5517232"/>
              <a:ext cx="576064" cy="192213"/>
              <a:chOff x="4932040" y="5373216"/>
              <a:chExt cx="576064" cy="192213"/>
            </a:xfrm>
          </p:grpSpPr>
          <p:pic>
            <p:nvPicPr>
              <p:cNvPr id="580" name="Picture 579" descr="hp-switch-device-hi.png"/>
              <p:cNvPicPr>
                <a:picLocks noChangeAspect="1"/>
              </p:cNvPicPr>
              <p:nvPr/>
            </p:nvPicPr>
            <p:blipFill>
              <a:blip r:embed="rId3" cstate="screen"/>
              <a:stretch>
                <a:fillRect/>
              </a:stretch>
            </p:blipFill>
            <p:spPr>
              <a:xfrm>
                <a:off x="4932040" y="5443317"/>
                <a:ext cx="576064" cy="122112"/>
              </a:xfrm>
              <a:prstGeom prst="rect">
                <a:avLst/>
              </a:prstGeom>
            </p:spPr>
          </p:pic>
          <p:pic>
            <p:nvPicPr>
              <p:cNvPr id="582" name="Picture 581" descr="hp-switch-device-hi.png"/>
              <p:cNvPicPr>
                <a:picLocks noChangeAspect="1"/>
              </p:cNvPicPr>
              <p:nvPr/>
            </p:nvPicPr>
            <p:blipFill>
              <a:blip r:embed="rId3" cstate="screen"/>
              <a:stretch>
                <a:fillRect/>
              </a:stretch>
            </p:blipFill>
            <p:spPr>
              <a:xfrm>
                <a:off x="4932040" y="5373216"/>
                <a:ext cx="576064" cy="122112"/>
              </a:xfrm>
              <a:prstGeom prst="rect">
                <a:avLst/>
              </a:prstGeom>
            </p:spPr>
          </p:pic>
        </p:grpSp>
        <p:pic>
          <p:nvPicPr>
            <p:cNvPr id="578" name="Picture 3440"/>
            <p:cNvPicPr>
              <a:picLocks noChangeAspect="1" noChangeArrowheads="1"/>
            </p:cNvPicPr>
            <p:nvPr/>
          </p:nvPicPr>
          <p:blipFill>
            <a:blip r:embed="rId4" cstate="screen"/>
            <a:srcRect/>
            <a:stretch>
              <a:fillRect/>
            </a:stretch>
          </p:blipFill>
          <p:spPr bwMode="auto">
            <a:xfrm>
              <a:off x="3779912" y="5574505"/>
              <a:ext cx="520626" cy="123825"/>
            </a:xfrm>
            <a:prstGeom prst="rect">
              <a:avLst/>
            </a:prstGeom>
            <a:noFill/>
            <a:ln w="9525">
              <a:noFill/>
              <a:miter lim="800000"/>
              <a:headEnd/>
              <a:tailEnd/>
            </a:ln>
          </p:spPr>
        </p:pic>
      </p:grpSp>
      <p:sp>
        <p:nvSpPr>
          <p:cNvPr id="588" name="TextBox 587"/>
          <p:cNvSpPr txBox="1"/>
          <p:nvPr/>
        </p:nvSpPr>
        <p:spPr>
          <a:xfrm>
            <a:off x="2781301" y="5281463"/>
            <a:ext cx="782587" cy="307777"/>
          </a:xfrm>
          <a:prstGeom prst="rect">
            <a:avLst/>
          </a:prstGeom>
          <a:noFill/>
        </p:spPr>
        <p:txBody>
          <a:bodyPr wrap="none" rtlCol="0">
            <a:spAutoFit/>
          </a:bodyPr>
          <a:lstStyle/>
          <a:p>
            <a:r>
              <a:rPr lang="fi-FI" sz="1400" dirty="0" smtClean="0"/>
              <a:t>NetApp</a:t>
            </a:r>
          </a:p>
        </p:txBody>
      </p:sp>
      <p:grpSp>
        <p:nvGrpSpPr>
          <p:cNvPr id="589" name="Group 4562"/>
          <p:cNvGrpSpPr/>
          <p:nvPr/>
        </p:nvGrpSpPr>
        <p:grpSpPr>
          <a:xfrm>
            <a:off x="2915816" y="5733256"/>
            <a:ext cx="576064" cy="144016"/>
            <a:chOff x="5220072" y="4941168"/>
            <a:chExt cx="576064" cy="144016"/>
          </a:xfrm>
        </p:grpSpPr>
        <p:pic>
          <p:nvPicPr>
            <p:cNvPr id="590" name="Picture 589" descr="hp-switch-device-hi.png"/>
            <p:cNvPicPr>
              <a:picLocks noChangeAspect="1"/>
            </p:cNvPicPr>
            <p:nvPr/>
          </p:nvPicPr>
          <p:blipFill>
            <a:blip r:embed="rId30" cstate="screen"/>
            <a:stretch>
              <a:fillRect/>
            </a:stretch>
          </p:blipFill>
          <p:spPr>
            <a:xfrm>
              <a:off x="5220072" y="4941168"/>
              <a:ext cx="576064" cy="144016"/>
            </a:xfrm>
            <a:prstGeom prst="rect">
              <a:avLst/>
            </a:prstGeom>
          </p:spPr>
        </p:pic>
        <p:pic>
          <p:nvPicPr>
            <p:cNvPr id="591" name="Picture 3443"/>
            <p:cNvPicPr>
              <a:picLocks noChangeAspect="1" noChangeArrowheads="1"/>
            </p:cNvPicPr>
            <p:nvPr/>
          </p:nvPicPr>
          <p:blipFill>
            <a:blip r:embed="rId32" cstate="screen">
              <a:duotone>
                <a:schemeClr val="accent4">
                  <a:shade val="45000"/>
                  <a:satMod val="135000"/>
                </a:schemeClr>
                <a:prstClr val="white"/>
              </a:duotone>
            </a:blip>
            <a:srcRect/>
            <a:stretch>
              <a:fillRect/>
            </a:stretch>
          </p:blipFill>
          <p:spPr bwMode="auto">
            <a:xfrm>
              <a:off x="5227214" y="5003652"/>
              <a:ext cx="513979" cy="72008"/>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592" name="Group 4563"/>
          <p:cNvGrpSpPr/>
          <p:nvPr/>
        </p:nvGrpSpPr>
        <p:grpSpPr>
          <a:xfrm>
            <a:off x="2915816" y="5589240"/>
            <a:ext cx="576064" cy="144016"/>
            <a:chOff x="5372472" y="5093568"/>
            <a:chExt cx="576064" cy="144016"/>
          </a:xfrm>
        </p:grpSpPr>
        <p:pic>
          <p:nvPicPr>
            <p:cNvPr id="594" name="Picture 593" descr="hp-switch-device-hi.png"/>
            <p:cNvPicPr>
              <a:picLocks noChangeAspect="1"/>
            </p:cNvPicPr>
            <p:nvPr/>
          </p:nvPicPr>
          <p:blipFill>
            <a:blip r:embed="rId30" cstate="screen"/>
            <a:stretch>
              <a:fillRect/>
            </a:stretch>
          </p:blipFill>
          <p:spPr>
            <a:xfrm>
              <a:off x="5372472" y="5093568"/>
              <a:ext cx="576064" cy="144016"/>
            </a:xfrm>
            <a:prstGeom prst="rect">
              <a:avLst/>
            </a:prstGeom>
          </p:spPr>
        </p:pic>
        <p:pic>
          <p:nvPicPr>
            <p:cNvPr id="596" name="Picture 3443"/>
            <p:cNvPicPr>
              <a:picLocks noChangeAspect="1" noChangeArrowheads="1"/>
            </p:cNvPicPr>
            <p:nvPr/>
          </p:nvPicPr>
          <p:blipFill>
            <a:blip r:embed="rId32" cstate="screen">
              <a:duotone>
                <a:schemeClr val="accent4">
                  <a:shade val="45000"/>
                  <a:satMod val="135000"/>
                </a:schemeClr>
                <a:prstClr val="white"/>
              </a:duotone>
            </a:blip>
            <a:srcRect/>
            <a:stretch>
              <a:fillRect/>
            </a:stretch>
          </p:blipFill>
          <p:spPr bwMode="auto">
            <a:xfrm>
              <a:off x="5379614" y="5156052"/>
              <a:ext cx="513979" cy="72008"/>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597" name="Group 4562"/>
          <p:cNvGrpSpPr/>
          <p:nvPr/>
        </p:nvGrpSpPr>
        <p:grpSpPr>
          <a:xfrm>
            <a:off x="2915816" y="6093296"/>
            <a:ext cx="576064" cy="144016"/>
            <a:chOff x="5220072" y="4941168"/>
            <a:chExt cx="576064" cy="144016"/>
          </a:xfrm>
        </p:grpSpPr>
        <p:pic>
          <p:nvPicPr>
            <p:cNvPr id="598" name="Picture 597" descr="hp-switch-device-hi.png"/>
            <p:cNvPicPr>
              <a:picLocks noChangeAspect="1"/>
            </p:cNvPicPr>
            <p:nvPr/>
          </p:nvPicPr>
          <p:blipFill>
            <a:blip r:embed="rId30" cstate="screen"/>
            <a:stretch>
              <a:fillRect/>
            </a:stretch>
          </p:blipFill>
          <p:spPr>
            <a:xfrm>
              <a:off x="5220072" y="4941168"/>
              <a:ext cx="576064" cy="144016"/>
            </a:xfrm>
            <a:prstGeom prst="rect">
              <a:avLst/>
            </a:prstGeom>
          </p:spPr>
        </p:pic>
        <p:pic>
          <p:nvPicPr>
            <p:cNvPr id="599" name="Picture 3443"/>
            <p:cNvPicPr>
              <a:picLocks noChangeAspect="1" noChangeArrowheads="1"/>
            </p:cNvPicPr>
            <p:nvPr/>
          </p:nvPicPr>
          <p:blipFill>
            <a:blip r:embed="rId32" cstate="screen">
              <a:duotone>
                <a:schemeClr val="accent4">
                  <a:shade val="45000"/>
                  <a:satMod val="135000"/>
                </a:schemeClr>
                <a:prstClr val="white"/>
              </a:duotone>
            </a:blip>
            <a:srcRect/>
            <a:stretch>
              <a:fillRect/>
            </a:stretch>
          </p:blipFill>
          <p:spPr bwMode="auto">
            <a:xfrm>
              <a:off x="5227214" y="5003652"/>
              <a:ext cx="513979" cy="72008"/>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600" name="Group 4563"/>
          <p:cNvGrpSpPr/>
          <p:nvPr/>
        </p:nvGrpSpPr>
        <p:grpSpPr>
          <a:xfrm>
            <a:off x="2915816" y="5949280"/>
            <a:ext cx="576064" cy="144016"/>
            <a:chOff x="5372472" y="5093568"/>
            <a:chExt cx="576064" cy="144016"/>
          </a:xfrm>
        </p:grpSpPr>
        <p:pic>
          <p:nvPicPr>
            <p:cNvPr id="601" name="Picture 600" descr="hp-switch-device-hi.png"/>
            <p:cNvPicPr>
              <a:picLocks noChangeAspect="1"/>
            </p:cNvPicPr>
            <p:nvPr/>
          </p:nvPicPr>
          <p:blipFill>
            <a:blip r:embed="rId30" cstate="screen"/>
            <a:stretch>
              <a:fillRect/>
            </a:stretch>
          </p:blipFill>
          <p:spPr>
            <a:xfrm>
              <a:off x="5372472" y="5093568"/>
              <a:ext cx="576064" cy="144016"/>
            </a:xfrm>
            <a:prstGeom prst="rect">
              <a:avLst/>
            </a:prstGeom>
          </p:spPr>
        </p:pic>
        <p:pic>
          <p:nvPicPr>
            <p:cNvPr id="603" name="Picture 3443"/>
            <p:cNvPicPr>
              <a:picLocks noChangeAspect="1" noChangeArrowheads="1"/>
            </p:cNvPicPr>
            <p:nvPr/>
          </p:nvPicPr>
          <p:blipFill>
            <a:blip r:embed="rId32" cstate="screen">
              <a:duotone>
                <a:schemeClr val="accent4">
                  <a:shade val="45000"/>
                  <a:satMod val="135000"/>
                </a:schemeClr>
                <a:prstClr val="white"/>
              </a:duotone>
            </a:blip>
            <a:srcRect/>
            <a:stretch>
              <a:fillRect/>
            </a:stretch>
          </p:blipFill>
          <p:spPr bwMode="auto">
            <a:xfrm>
              <a:off x="5379614" y="5156052"/>
              <a:ext cx="513979" cy="72008"/>
            </a:xfrm>
            <a:prstGeom prst="rect">
              <a:avLst/>
            </a:prstGeom>
            <a:ln>
              <a:headEnd/>
              <a:tailEnd/>
            </a:ln>
          </p:spPr>
          <p:style>
            <a:lnRef idx="0">
              <a:schemeClr val="accent4"/>
            </a:lnRef>
            <a:fillRef idx="3">
              <a:schemeClr val="accent4"/>
            </a:fillRef>
            <a:effectRef idx="3">
              <a:schemeClr val="accent4"/>
            </a:effectRef>
            <a:fontRef idx="minor">
              <a:schemeClr val="lt1"/>
            </a:fontRef>
          </p:style>
        </p:pic>
      </p:grpSp>
      <p:grpSp>
        <p:nvGrpSpPr>
          <p:cNvPr id="604" name="Group 189"/>
          <p:cNvGrpSpPr/>
          <p:nvPr/>
        </p:nvGrpSpPr>
        <p:grpSpPr>
          <a:xfrm>
            <a:off x="3779912" y="6210646"/>
            <a:ext cx="576064" cy="192213"/>
            <a:chOff x="3779912" y="5517232"/>
            <a:chExt cx="576064" cy="192213"/>
          </a:xfrm>
          <a:solidFill>
            <a:schemeClr val="accent4">
              <a:lumMod val="40000"/>
              <a:lumOff val="60000"/>
            </a:schemeClr>
          </a:solidFill>
        </p:grpSpPr>
        <p:grpSp>
          <p:nvGrpSpPr>
            <p:cNvPr id="605" name="Group 173"/>
            <p:cNvGrpSpPr/>
            <p:nvPr/>
          </p:nvGrpSpPr>
          <p:grpSpPr>
            <a:xfrm>
              <a:off x="3779912" y="5517232"/>
              <a:ext cx="576064" cy="192213"/>
              <a:chOff x="4932040" y="5373216"/>
              <a:chExt cx="576064" cy="192213"/>
            </a:xfrm>
            <a:grpFill/>
          </p:grpSpPr>
          <p:pic>
            <p:nvPicPr>
              <p:cNvPr id="607" name="Picture 606" descr="hp-switch-device-hi.png"/>
              <p:cNvPicPr>
                <a:picLocks noChangeAspect="1"/>
              </p:cNvPicPr>
              <p:nvPr/>
            </p:nvPicPr>
            <p:blipFill>
              <a:blip r:embed="rId3" cstate="screen"/>
              <a:stretch>
                <a:fillRect/>
              </a:stretch>
            </p:blipFill>
            <p:spPr>
              <a:xfrm>
                <a:off x="4932040" y="5443317"/>
                <a:ext cx="576064" cy="122112"/>
              </a:xfrm>
              <a:prstGeom prst="rect">
                <a:avLst/>
              </a:prstGeom>
              <a:grpFill/>
            </p:spPr>
          </p:pic>
          <p:pic>
            <p:nvPicPr>
              <p:cNvPr id="608" name="Picture 607" descr="hp-switch-device-hi.png"/>
              <p:cNvPicPr>
                <a:picLocks noChangeAspect="1"/>
              </p:cNvPicPr>
              <p:nvPr/>
            </p:nvPicPr>
            <p:blipFill>
              <a:blip r:embed="rId3" cstate="screen"/>
              <a:stretch>
                <a:fillRect/>
              </a:stretch>
            </p:blipFill>
            <p:spPr>
              <a:xfrm>
                <a:off x="4932040" y="5373216"/>
                <a:ext cx="576064" cy="122112"/>
              </a:xfrm>
              <a:prstGeom prst="rect">
                <a:avLst/>
              </a:prstGeom>
              <a:grpFill/>
            </p:spPr>
          </p:pic>
        </p:grpSp>
        <p:pic>
          <p:nvPicPr>
            <p:cNvPr id="606" name="Picture 3440"/>
            <p:cNvPicPr>
              <a:picLocks noChangeAspect="1" noChangeArrowheads="1"/>
            </p:cNvPicPr>
            <p:nvPr/>
          </p:nvPicPr>
          <p:blipFill>
            <a:blip r:embed="rId4" cstate="screen"/>
            <a:srcRect/>
            <a:stretch>
              <a:fillRect/>
            </a:stretch>
          </p:blipFill>
          <p:spPr bwMode="auto">
            <a:xfrm>
              <a:off x="3779912" y="5574505"/>
              <a:ext cx="520626" cy="123825"/>
            </a:xfrm>
            <a:prstGeom prst="rect">
              <a:avLst/>
            </a:prstGeom>
            <a:grpFill/>
            <a:ln w="9525">
              <a:noFill/>
              <a:miter lim="800000"/>
              <a:headEnd/>
              <a:tailEnd/>
            </a:ln>
          </p:spPr>
        </p:pic>
      </p:grpSp>
      <p:grpSp>
        <p:nvGrpSpPr>
          <p:cNvPr id="609" name="Group 189"/>
          <p:cNvGrpSpPr/>
          <p:nvPr/>
        </p:nvGrpSpPr>
        <p:grpSpPr>
          <a:xfrm>
            <a:off x="4355976" y="6210646"/>
            <a:ext cx="576064" cy="192213"/>
            <a:chOff x="3779912" y="5517232"/>
            <a:chExt cx="576064" cy="192213"/>
          </a:xfrm>
          <a:solidFill>
            <a:schemeClr val="accent4">
              <a:lumMod val="40000"/>
              <a:lumOff val="60000"/>
            </a:schemeClr>
          </a:solidFill>
        </p:grpSpPr>
        <p:grpSp>
          <p:nvGrpSpPr>
            <p:cNvPr id="610" name="Group 173"/>
            <p:cNvGrpSpPr/>
            <p:nvPr/>
          </p:nvGrpSpPr>
          <p:grpSpPr>
            <a:xfrm>
              <a:off x="3779912" y="5517232"/>
              <a:ext cx="576064" cy="192213"/>
              <a:chOff x="4932040" y="5373216"/>
              <a:chExt cx="576064" cy="192213"/>
            </a:xfrm>
            <a:grpFill/>
          </p:grpSpPr>
          <p:pic>
            <p:nvPicPr>
              <p:cNvPr id="612" name="Picture 611" descr="hp-switch-device-hi.png"/>
              <p:cNvPicPr>
                <a:picLocks noChangeAspect="1"/>
              </p:cNvPicPr>
              <p:nvPr/>
            </p:nvPicPr>
            <p:blipFill>
              <a:blip r:embed="rId3" cstate="screen"/>
              <a:stretch>
                <a:fillRect/>
              </a:stretch>
            </p:blipFill>
            <p:spPr>
              <a:xfrm>
                <a:off x="4932040" y="5443317"/>
                <a:ext cx="576064" cy="122112"/>
              </a:xfrm>
              <a:prstGeom prst="rect">
                <a:avLst/>
              </a:prstGeom>
              <a:grpFill/>
            </p:spPr>
          </p:pic>
          <p:pic>
            <p:nvPicPr>
              <p:cNvPr id="614" name="Picture 613" descr="hp-switch-device-hi.png"/>
              <p:cNvPicPr>
                <a:picLocks noChangeAspect="1"/>
              </p:cNvPicPr>
              <p:nvPr/>
            </p:nvPicPr>
            <p:blipFill>
              <a:blip r:embed="rId3" cstate="screen"/>
              <a:stretch>
                <a:fillRect/>
              </a:stretch>
            </p:blipFill>
            <p:spPr>
              <a:xfrm>
                <a:off x="4932040" y="5373216"/>
                <a:ext cx="576064" cy="122112"/>
              </a:xfrm>
              <a:prstGeom prst="rect">
                <a:avLst/>
              </a:prstGeom>
              <a:grpFill/>
            </p:spPr>
          </p:pic>
        </p:grpSp>
        <p:pic>
          <p:nvPicPr>
            <p:cNvPr id="611" name="Picture 3440"/>
            <p:cNvPicPr>
              <a:picLocks noChangeAspect="1" noChangeArrowheads="1"/>
            </p:cNvPicPr>
            <p:nvPr/>
          </p:nvPicPr>
          <p:blipFill>
            <a:blip r:embed="rId4" cstate="screen"/>
            <a:srcRect/>
            <a:stretch>
              <a:fillRect/>
            </a:stretch>
          </p:blipFill>
          <p:spPr bwMode="auto">
            <a:xfrm>
              <a:off x="3779912" y="5574505"/>
              <a:ext cx="520626" cy="123825"/>
            </a:xfrm>
            <a:prstGeom prst="rect">
              <a:avLst/>
            </a:prstGeom>
            <a:grpFill/>
            <a:ln w="9525">
              <a:noFill/>
              <a:miter lim="800000"/>
              <a:headEnd/>
              <a:tailEnd/>
            </a:ln>
          </p:spPr>
        </p:pic>
      </p:grpSp>
      <p:grpSp>
        <p:nvGrpSpPr>
          <p:cNvPr id="616" name="Group 189"/>
          <p:cNvGrpSpPr/>
          <p:nvPr/>
        </p:nvGrpSpPr>
        <p:grpSpPr>
          <a:xfrm>
            <a:off x="3779912" y="6042819"/>
            <a:ext cx="576064" cy="192213"/>
            <a:chOff x="3779912" y="5517232"/>
            <a:chExt cx="576064" cy="192213"/>
          </a:xfrm>
          <a:solidFill>
            <a:schemeClr val="accent4">
              <a:lumMod val="40000"/>
              <a:lumOff val="60000"/>
            </a:schemeClr>
          </a:solidFill>
        </p:grpSpPr>
        <p:grpSp>
          <p:nvGrpSpPr>
            <p:cNvPr id="618" name="Group 173"/>
            <p:cNvGrpSpPr/>
            <p:nvPr/>
          </p:nvGrpSpPr>
          <p:grpSpPr>
            <a:xfrm>
              <a:off x="3779912" y="5517232"/>
              <a:ext cx="576064" cy="192213"/>
              <a:chOff x="4932040" y="5373216"/>
              <a:chExt cx="576064" cy="192213"/>
            </a:xfrm>
            <a:grpFill/>
          </p:grpSpPr>
          <p:pic>
            <p:nvPicPr>
              <p:cNvPr id="620" name="Picture 619" descr="hp-switch-device-hi.png"/>
              <p:cNvPicPr>
                <a:picLocks noChangeAspect="1"/>
              </p:cNvPicPr>
              <p:nvPr/>
            </p:nvPicPr>
            <p:blipFill>
              <a:blip r:embed="rId3" cstate="screen"/>
              <a:stretch>
                <a:fillRect/>
              </a:stretch>
            </p:blipFill>
            <p:spPr>
              <a:xfrm>
                <a:off x="4932040" y="5443317"/>
                <a:ext cx="576064" cy="122112"/>
              </a:xfrm>
              <a:prstGeom prst="rect">
                <a:avLst/>
              </a:prstGeom>
              <a:grpFill/>
            </p:spPr>
          </p:pic>
          <p:pic>
            <p:nvPicPr>
              <p:cNvPr id="621" name="Picture 620" descr="hp-switch-device-hi.png"/>
              <p:cNvPicPr>
                <a:picLocks noChangeAspect="1"/>
              </p:cNvPicPr>
              <p:nvPr/>
            </p:nvPicPr>
            <p:blipFill>
              <a:blip r:embed="rId3" cstate="screen"/>
              <a:stretch>
                <a:fillRect/>
              </a:stretch>
            </p:blipFill>
            <p:spPr>
              <a:xfrm>
                <a:off x="4932040" y="5373216"/>
                <a:ext cx="576064" cy="122112"/>
              </a:xfrm>
              <a:prstGeom prst="rect">
                <a:avLst/>
              </a:prstGeom>
              <a:grpFill/>
            </p:spPr>
          </p:pic>
        </p:grpSp>
        <p:pic>
          <p:nvPicPr>
            <p:cNvPr id="619" name="Picture 3440"/>
            <p:cNvPicPr>
              <a:picLocks noChangeAspect="1" noChangeArrowheads="1"/>
            </p:cNvPicPr>
            <p:nvPr/>
          </p:nvPicPr>
          <p:blipFill>
            <a:blip r:embed="rId4" cstate="screen"/>
            <a:srcRect/>
            <a:stretch>
              <a:fillRect/>
            </a:stretch>
          </p:blipFill>
          <p:spPr bwMode="auto">
            <a:xfrm>
              <a:off x="3779912" y="5574505"/>
              <a:ext cx="520626" cy="123825"/>
            </a:xfrm>
            <a:prstGeom prst="rect">
              <a:avLst/>
            </a:prstGeom>
            <a:grpFill/>
            <a:ln w="9525">
              <a:noFill/>
              <a:miter lim="800000"/>
              <a:headEnd/>
              <a:tailEnd/>
            </a:ln>
          </p:spPr>
        </p:pic>
      </p:grpSp>
      <p:grpSp>
        <p:nvGrpSpPr>
          <p:cNvPr id="622" name="Group 189"/>
          <p:cNvGrpSpPr/>
          <p:nvPr/>
        </p:nvGrpSpPr>
        <p:grpSpPr>
          <a:xfrm>
            <a:off x="4355976" y="6042819"/>
            <a:ext cx="576064" cy="192213"/>
            <a:chOff x="3779912" y="5517232"/>
            <a:chExt cx="576064" cy="192213"/>
          </a:xfrm>
          <a:solidFill>
            <a:schemeClr val="accent4">
              <a:lumMod val="40000"/>
              <a:lumOff val="60000"/>
            </a:schemeClr>
          </a:solidFill>
        </p:grpSpPr>
        <p:grpSp>
          <p:nvGrpSpPr>
            <p:cNvPr id="623" name="Group 173"/>
            <p:cNvGrpSpPr/>
            <p:nvPr/>
          </p:nvGrpSpPr>
          <p:grpSpPr>
            <a:xfrm>
              <a:off x="3779912" y="5517232"/>
              <a:ext cx="576064" cy="192213"/>
              <a:chOff x="4932040" y="5373216"/>
              <a:chExt cx="576064" cy="192213"/>
            </a:xfrm>
            <a:grpFill/>
          </p:grpSpPr>
          <p:pic>
            <p:nvPicPr>
              <p:cNvPr id="625" name="Picture 624" descr="hp-switch-device-hi.png"/>
              <p:cNvPicPr>
                <a:picLocks noChangeAspect="1"/>
              </p:cNvPicPr>
              <p:nvPr/>
            </p:nvPicPr>
            <p:blipFill>
              <a:blip r:embed="rId3" cstate="screen"/>
              <a:stretch>
                <a:fillRect/>
              </a:stretch>
            </p:blipFill>
            <p:spPr>
              <a:xfrm>
                <a:off x="4932040" y="5443317"/>
                <a:ext cx="576064" cy="122112"/>
              </a:xfrm>
              <a:prstGeom prst="rect">
                <a:avLst/>
              </a:prstGeom>
              <a:grpFill/>
            </p:spPr>
          </p:pic>
          <p:pic>
            <p:nvPicPr>
              <p:cNvPr id="626" name="Picture 625" descr="hp-switch-device-hi.png"/>
              <p:cNvPicPr>
                <a:picLocks noChangeAspect="1"/>
              </p:cNvPicPr>
              <p:nvPr/>
            </p:nvPicPr>
            <p:blipFill>
              <a:blip r:embed="rId3" cstate="screen"/>
              <a:stretch>
                <a:fillRect/>
              </a:stretch>
            </p:blipFill>
            <p:spPr>
              <a:xfrm>
                <a:off x="4932040" y="5373216"/>
                <a:ext cx="576064" cy="122112"/>
              </a:xfrm>
              <a:prstGeom prst="rect">
                <a:avLst/>
              </a:prstGeom>
              <a:grpFill/>
            </p:spPr>
          </p:pic>
        </p:grpSp>
        <p:pic>
          <p:nvPicPr>
            <p:cNvPr id="624" name="Picture 3440"/>
            <p:cNvPicPr>
              <a:picLocks noChangeAspect="1" noChangeArrowheads="1"/>
            </p:cNvPicPr>
            <p:nvPr/>
          </p:nvPicPr>
          <p:blipFill>
            <a:blip r:embed="rId4" cstate="screen"/>
            <a:srcRect/>
            <a:stretch>
              <a:fillRect/>
            </a:stretch>
          </p:blipFill>
          <p:spPr bwMode="auto">
            <a:xfrm>
              <a:off x="3779912" y="5574505"/>
              <a:ext cx="520626" cy="123825"/>
            </a:xfrm>
            <a:prstGeom prst="rect">
              <a:avLst/>
            </a:prstGeom>
            <a:grpFill/>
            <a:ln w="9525">
              <a:noFill/>
              <a:miter lim="800000"/>
              <a:headEnd/>
              <a:tailEnd/>
            </a:ln>
          </p:spPr>
        </p:pic>
      </p:grpSp>
      <p:grpSp>
        <p:nvGrpSpPr>
          <p:cNvPr id="627" name="Group 189"/>
          <p:cNvGrpSpPr/>
          <p:nvPr/>
        </p:nvGrpSpPr>
        <p:grpSpPr>
          <a:xfrm>
            <a:off x="3779912" y="5877272"/>
            <a:ext cx="576064" cy="192213"/>
            <a:chOff x="3779912" y="5517232"/>
            <a:chExt cx="576064" cy="192213"/>
          </a:xfrm>
          <a:solidFill>
            <a:schemeClr val="accent4">
              <a:lumMod val="40000"/>
              <a:lumOff val="60000"/>
            </a:schemeClr>
          </a:solidFill>
        </p:grpSpPr>
        <p:grpSp>
          <p:nvGrpSpPr>
            <p:cNvPr id="628" name="Group 173"/>
            <p:cNvGrpSpPr/>
            <p:nvPr/>
          </p:nvGrpSpPr>
          <p:grpSpPr>
            <a:xfrm>
              <a:off x="3779912" y="5517232"/>
              <a:ext cx="576064" cy="192213"/>
              <a:chOff x="4932040" y="5373216"/>
              <a:chExt cx="576064" cy="192213"/>
            </a:xfrm>
            <a:grpFill/>
          </p:grpSpPr>
          <p:pic>
            <p:nvPicPr>
              <p:cNvPr id="630" name="Picture 629" descr="hp-switch-device-hi.png"/>
              <p:cNvPicPr>
                <a:picLocks noChangeAspect="1"/>
              </p:cNvPicPr>
              <p:nvPr/>
            </p:nvPicPr>
            <p:blipFill>
              <a:blip r:embed="rId3" cstate="screen"/>
              <a:stretch>
                <a:fillRect/>
              </a:stretch>
            </p:blipFill>
            <p:spPr>
              <a:xfrm>
                <a:off x="4932040" y="5443317"/>
                <a:ext cx="576064" cy="122112"/>
              </a:xfrm>
              <a:prstGeom prst="rect">
                <a:avLst/>
              </a:prstGeom>
              <a:grpFill/>
            </p:spPr>
          </p:pic>
          <p:pic>
            <p:nvPicPr>
              <p:cNvPr id="631" name="Picture 630" descr="hp-switch-device-hi.png"/>
              <p:cNvPicPr>
                <a:picLocks noChangeAspect="1"/>
              </p:cNvPicPr>
              <p:nvPr/>
            </p:nvPicPr>
            <p:blipFill>
              <a:blip r:embed="rId3" cstate="screen"/>
              <a:stretch>
                <a:fillRect/>
              </a:stretch>
            </p:blipFill>
            <p:spPr>
              <a:xfrm>
                <a:off x="4932040" y="5373216"/>
                <a:ext cx="576064" cy="122112"/>
              </a:xfrm>
              <a:prstGeom prst="rect">
                <a:avLst/>
              </a:prstGeom>
              <a:grpFill/>
            </p:spPr>
          </p:pic>
        </p:grpSp>
        <p:pic>
          <p:nvPicPr>
            <p:cNvPr id="629" name="Picture 3440"/>
            <p:cNvPicPr>
              <a:picLocks noChangeAspect="1" noChangeArrowheads="1"/>
            </p:cNvPicPr>
            <p:nvPr/>
          </p:nvPicPr>
          <p:blipFill>
            <a:blip r:embed="rId4" cstate="screen"/>
            <a:srcRect/>
            <a:stretch>
              <a:fillRect/>
            </a:stretch>
          </p:blipFill>
          <p:spPr bwMode="auto">
            <a:xfrm>
              <a:off x="3779912" y="5574505"/>
              <a:ext cx="520626" cy="123825"/>
            </a:xfrm>
            <a:prstGeom prst="rect">
              <a:avLst/>
            </a:prstGeom>
            <a:grpFill/>
            <a:ln w="9525">
              <a:noFill/>
              <a:miter lim="800000"/>
              <a:headEnd/>
              <a:tailEnd/>
            </a:ln>
          </p:spPr>
        </p:pic>
      </p:grpSp>
      <p:grpSp>
        <p:nvGrpSpPr>
          <p:cNvPr id="632" name="Group 189"/>
          <p:cNvGrpSpPr/>
          <p:nvPr/>
        </p:nvGrpSpPr>
        <p:grpSpPr>
          <a:xfrm>
            <a:off x="4355976" y="5877272"/>
            <a:ext cx="576064" cy="192213"/>
            <a:chOff x="3779912" y="5517232"/>
            <a:chExt cx="576064" cy="192213"/>
          </a:xfrm>
          <a:solidFill>
            <a:schemeClr val="accent4">
              <a:lumMod val="40000"/>
              <a:lumOff val="60000"/>
            </a:schemeClr>
          </a:solidFill>
        </p:grpSpPr>
        <p:grpSp>
          <p:nvGrpSpPr>
            <p:cNvPr id="633" name="Group 173"/>
            <p:cNvGrpSpPr/>
            <p:nvPr/>
          </p:nvGrpSpPr>
          <p:grpSpPr>
            <a:xfrm>
              <a:off x="3779912" y="5517232"/>
              <a:ext cx="576064" cy="192213"/>
              <a:chOff x="4932040" y="5373216"/>
              <a:chExt cx="576064" cy="192213"/>
            </a:xfrm>
            <a:grpFill/>
          </p:grpSpPr>
          <p:pic>
            <p:nvPicPr>
              <p:cNvPr id="635" name="Picture 634" descr="hp-switch-device-hi.png"/>
              <p:cNvPicPr>
                <a:picLocks noChangeAspect="1"/>
              </p:cNvPicPr>
              <p:nvPr/>
            </p:nvPicPr>
            <p:blipFill>
              <a:blip r:embed="rId3" cstate="screen"/>
              <a:stretch>
                <a:fillRect/>
              </a:stretch>
            </p:blipFill>
            <p:spPr>
              <a:xfrm>
                <a:off x="4932040" y="5443317"/>
                <a:ext cx="576064" cy="122112"/>
              </a:xfrm>
              <a:prstGeom prst="rect">
                <a:avLst/>
              </a:prstGeom>
              <a:grpFill/>
            </p:spPr>
          </p:pic>
          <p:pic>
            <p:nvPicPr>
              <p:cNvPr id="636" name="Picture 635" descr="hp-switch-device-hi.png"/>
              <p:cNvPicPr>
                <a:picLocks noChangeAspect="1"/>
              </p:cNvPicPr>
              <p:nvPr/>
            </p:nvPicPr>
            <p:blipFill>
              <a:blip r:embed="rId3" cstate="screen"/>
              <a:stretch>
                <a:fillRect/>
              </a:stretch>
            </p:blipFill>
            <p:spPr>
              <a:xfrm>
                <a:off x="4932040" y="5373216"/>
                <a:ext cx="576064" cy="122112"/>
              </a:xfrm>
              <a:prstGeom prst="rect">
                <a:avLst/>
              </a:prstGeom>
              <a:grpFill/>
            </p:spPr>
          </p:pic>
        </p:grpSp>
        <p:pic>
          <p:nvPicPr>
            <p:cNvPr id="634" name="Picture 3440"/>
            <p:cNvPicPr>
              <a:picLocks noChangeAspect="1" noChangeArrowheads="1"/>
            </p:cNvPicPr>
            <p:nvPr/>
          </p:nvPicPr>
          <p:blipFill>
            <a:blip r:embed="rId4" cstate="screen"/>
            <a:srcRect/>
            <a:stretch>
              <a:fillRect/>
            </a:stretch>
          </p:blipFill>
          <p:spPr bwMode="auto">
            <a:xfrm>
              <a:off x="3779912" y="5574505"/>
              <a:ext cx="520626" cy="123825"/>
            </a:xfrm>
            <a:prstGeom prst="rect">
              <a:avLst/>
            </a:prstGeom>
            <a:grpFill/>
            <a:ln w="9525">
              <a:noFill/>
              <a:miter lim="800000"/>
              <a:headEnd/>
              <a:tailEnd/>
            </a:ln>
          </p:spPr>
        </p:pic>
      </p:grpSp>
      <p:grpSp>
        <p:nvGrpSpPr>
          <p:cNvPr id="647" name="Group 189"/>
          <p:cNvGrpSpPr/>
          <p:nvPr/>
        </p:nvGrpSpPr>
        <p:grpSpPr>
          <a:xfrm>
            <a:off x="3779912" y="5719282"/>
            <a:ext cx="576064" cy="192213"/>
            <a:chOff x="3779912" y="5517232"/>
            <a:chExt cx="576064" cy="192213"/>
          </a:xfrm>
          <a:solidFill>
            <a:schemeClr val="accent4">
              <a:lumMod val="40000"/>
              <a:lumOff val="60000"/>
            </a:schemeClr>
          </a:solidFill>
        </p:grpSpPr>
        <p:grpSp>
          <p:nvGrpSpPr>
            <p:cNvPr id="648" name="Group 173"/>
            <p:cNvGrpSpPr/>
            <p:nvPr/>
          </p:nvGrpSpPr>
          <p:grpSpPr>
            <a:xfrm>
              <a:off x="3779912" y="5517232"/>
              <a:ext cx="576064" cy="192213"/>
              <a:chOff x="4932040" y="5373216"/>
              <a:chExt cx="576064" cy="192213"/>
            </a:xfrm>
            <a:grpFill/>
          </p:grpSpPr>
          <p:pic>
            <p:nvPicPr>
              <p:cNvPr id="650" name="Picture 649" descr="hp-switch-device-hi.png"/>
              <p:cNvPicPr>
                <a:picLocks noChangeAspect="1"/>
              </p:cNvPicPr>
              <p:nvPr/>
            </p:nvPicPr>
            <p:blipFill>
              <a:blip r:embed="rId3" cstate="screen"/>
              <a:stretch>
                <a:fillRect/>
              </a:stretch>
            </p:blipFill>
            <p:spPr>
              <a:xfrm>
                <a:off x="4932040" y="5443317"/>
                <a:ext cx="576064" cy="122112"/>
              </a:xfrm>
              <a:prstGeom prst="rect">
                <a:avLst/>
              </a:prstGeom>
              <a:grpFill/>
            </p:spPr>
          </p:pic>
          <p:pic>
            <p:nvPicPr>
              <p:cNvPr id="651" name="Picture 650" descr="hp-switch-device-hi.png"/>
              <p:cNvPicPr>
                <a:picLocks noChangeAspect="1"/>
              </p:cNvPicPr>
              <p:nvPr/>
            </p:nvPicPr>
            <p:blipFill>
              <a:blip r:embed="rId3" cstate="screen"/>
              <a:stretch>
                <a:fillRect/>
              </a:stretch>
            </p:blipFill>
            <p:spPr>
              <a:xfrm>
                <a:off x="4932040" y="5373216"/>
                <a:ext cx="576064" cy="122112"/>
              </a:xfrm>
              <a:prstGeom prst="rect">
                <a:avLst/>
              </a:prstGeom>
              <a:grpFill/>
            </p:spPr>
          </p:pic>
        </p:grpSp>
        <p:pic>
          <p:nvPicPr>
            <p:cNvPr id="649" name="Picture 3440"/>
            <p:cNvPicPr>
              <a:picLocks noChangeAspect="1" noChangeArrowheads="1"/>
            </p:cNvPicPr>
            <p:nvPr/>
          </p:nvPicPr>
          <p:blipFill>
            <a:blip r:embed="rId4" cstate="screen"/>
            <a:srcRect/>
            <a:stretch>
              <a:fillRect/>
            </a:stretch>
          </p:blipFill>
          <p:spPr bwMode="auto">
            <a:xfrm>
              <a:off x="3779912" y="5574505"/>
              <a:ext cx="520626" cy="123825"/>
            </a:xfrm>
            <a:prstGeom prst="rect">
              <a:avLst/>
            </a:prstGeom>
            <a:grpFill/>
            <a:ln w="9525">
              <a:noFill/>
              <a:miter lim="800000"/>
              <a:headEnd/>
              <a:tailEnd/>
            </a:ln>
          </p:spPr>
        </p:pic>
      </p:grpSp>
      <p:grpSp>
        <p:nvGrpSpPr>
          <p:cNvPr id="652" name="Group 189"/>
          <p:cNvGrpSpPr/>
          <p:nvPr/>
        </p:nvGrpSpPr>
        <p:grpSpPr>
          <a:xfrm>
            <a:off x="4355976" y="5719282"/>
            <a:ext cx="576064" cy="192213"/>
            <a:chOff x="3779912" y="5517232"/>
            <a:chExt cx="576064" cy="192213"/>
          </a:xfrm>
          <a:solidFill>
            <a:schemeClr val="accent4">
              <a:lumMod val="40000"/>
              <a:lumOff val="60000"/>
            </a:schemeClr>
          </a:solidFill>
        </p:grpSpPr>
        <p:grpSp>
          <p:nvGrpSpPr>
            <p:cNvPr id="653" name="Group 173"/>
            <p:cNvGrpSpPr/>
            <p:nvPr/>
          </p:nvGrpSpPr>
          <p:grpSpPr>
            <a:xfrm>
              <a:off x="3779912" y="5517232"/>
              <a:ext cx="576064" cy="192213"/>
              <a:chOff x="4932040" y="5373216"/>
              <a:chExt cx="576064" cy="192213"/>
            </a:xfrm>
            <a:grpFill/>
          </p:grpSpPr>
          <p:pic>
            <p:nvPicPr>
              <p:cNvPr id="655" name="Picture 654" descr="hp-switch-device-hi.png"/>
              <p:cNvPicPr>
                <a:picLocks noChangeAspect="1"/>
              </p:cNvPicPr>
              <p:nvPr/>
            </p:nvPicPr>
            <p:blipFill>
              <a:blip r:embed="rId3" cstate="screen"/>
              <a:stretch>
                <a:fillRect/>
              </a:stretch>
            </p:blipFill>
            <p:spPr>
              <a:xfrm>
                <a:off x="4932040" y="5443317"/>
                <a:ext cx="576064" cy="122112"/>
              </a:xfrm>
              <a:prstGeom prst="rect">
                <a:avLst/>
              </a:prstGeom>
              <a:grpFill/>
            </p:spPr>
          </p:pic>
          <p:pic>
            <p:nvPicPr>
              <p:cNvPr id="656" name="Picture 655" descr="hp-switch-device-hi.png"/>
              <p:cNvPicPr>
                <a:picLocks noChangeAspect="1"/>
              </p:cNvPicPr>
              <p:nvPr/>
            </p:nvPicPr>
            <p:blipFill>
              <a:blip r:embed="rId3" cstate="screen"/>
              <a:stretch>
                <a:fillRect/>
              </a:stretch>
            </p:blipFill>
            <p:spPr>
              <a:xfrm>
                <a:off x="4932040" y="5373216"/>
                <a:ext cx="576064" cy="122112"/>
              </a:xfrm>
              <a:prstGeom prst="rect">
                <a:avLst/>
              </a:prstGeom>
              <a:grpFill/>
            </p:spPr>
          </p:pic>
        </p:grpSp>
        <p:pic>
          <p:nvPicPr>
            <p:cNvPr id="654" name="Picture 3440"/>
            <p:cNvPicPr>
              <a:picLocks noChangeAspect="1" noChangeArrowheads="1"/>
            </p:cNvPicPr>
            <p:nvPr/>
          </p:nvPicPr>
          <p:blipFill>
            <a:blip r:embed="rId4" cstate="screen"/>
            <a:srcRect/>
            <a:stretch>
              <a:fillRect/>
            </a:stretch>
          </p:blipFill>
          <p:spPr bwMode="auto">
            <a:xfrm>
              <a:off x="3779912" y="5574505"/>
              <a:ext cx="520626" cy="123825"/>
            </a:xfrm>
            <a:prstGeom prst="rect">
              <a:avLst/>
            </a:prstGeom>
            <a:grpFill/>
            <a:ln w="9525">
              <a:noFill/>
              <a:miter lim="800000"/>
              <a:headEnd/>
              <a:tailEnd/>
            </a:ln>
          </p:spPr>
        </p:pic>
      </p:grpSp>
      <p:grpSp>
        <p:nvGrpSpPr>
          <p:cNvPr id="657" name="Group 189"/>
          <p:cNvGrpSpPr/>
          <p:nvPr/>
        </p:nvGrpSpPr>
        <p:grpSpPr>
          <a:xfrm>
            <a:off x="3779912" y="5560152"/>
            <a:ext cx="576064" cy="192213"/>
            <a:chOff x="3779912" y="5517232"/>
            <a:chExt cx="576064" cy="192213"/>
          </a:xfrm>
          <a:solidFill>
            <a:schemeClr val="accent4">
              <a:lumMod val="40000"/>
              <a:lumOff val="60000"/>
            </a:schemeClr>
          </a:solidFill>
        </p:grpSpPr>
        <p:grpSp>
          <p:nvGrpSpPr>
            <p:cNvPr id="658" name="Group 173"/>
            <p:cNvGrpSpPr/>
            <p:nvPr/>
          </p:nvGrpSpPr>
          <p:grpSpPr>
            <a:xfrm>
              <a:off x="3779912" y="5517232"/>
              <a:ext cx="576064" cy="192213"/>
              <a:chOff x="4932040" y="5373216"/>
              <a:chExt cx="576064" cy="192213"/>
            </a:xfrm>
            <a:grpFill/>
          </p:grpSpPr>
          <p:pic>
            <p:nvPicPr>
              <p:cNvPr id="660" name="Picture 659" descr="hp-switch-device-hi.png"/>
              <p:cNvPicPr>
                <a:picLocks noChangeAspect="1"/>
              </p:cNvPicPr>
              <p:nvPr/>
            </p:nvPicPr>
            <p:blipFill>
              <a:blip r:embed="rId3" cstate="screen"/>
              <a:stretch>
                <a:fillRect/>
              </a:stretch>
            </p:blipFill>
            <p:spPr>
              <a:xfrm>
                <a:off x="4932040" y="5443317"/>
                <a:ext cx="576064" cy="122112"/>
              </a:xfrm>
              <a:prstGeom prst="rect">
                <a:avLst/>
              </a:prstGeom>
              <a:grpFill/>
            </p:spPr>
          </p:pic>
          <p:pic>
            <p:nvPicPr>
              <p:cNvPr id="661" name="Picture 660" descr="hp-switch-device-hi.png"/>
              <p:cNvPicPr>
                <a:picLocks noChangeAspect="1"/>
              </p:cNvPicPr>
              <p:nvPr/>
            </p:nvPicPr>
            <p:blipFill>
              <a:blip r:embed="rId3" cstate="screen"/>
              <a:stretch>
                <a:fillRect/>
              </a:stretch>
            </p:blipFill>
            <p:spPr>
              <a:xfrm>
                <a:off x="4932040" y="5373216"/>
                <a:ext cx="576064" cy="122112"/>
              </a:xfrm>
              <a:prstGeom prst="rect">
                <a:avLst/>
              </a:prstGeom>
              <a:grpFill/>
            </p:spPr>
          </p:pic>
        </p:grpSp>
        <p:pic>
          <p:nvPicPr>
            <p:cNvPr id="659" name="Picture 3440"/>
            <p:cNvPicPr>
              <a:picLocks noChangeAspect="1" noChangeArrowheads="1"/>
            </p:cNvPicPr>
            <p:nvPr/>
          </p:nvPicPr>
          <p:blipFill>
            <a:blip r:embed="rId4" cstate="screen"/>
            <a:srcRect/>
            <a:stretch>
              <a:fillRect/>
            </a:stretch>
          </p:blipFill>
          <p:spPr bwMode="auto">
            <a:xfrm>
              <a:off x="3779912" y="5574505"/>
              <a:ext cx="520626" cy="123825"/>
            </a:xfrm>
            <a:prstGeom prst="rect">
              <a:avLst/>
            </a:prstGeom>
            <a:grpFill/>
            <a:ln w="9525">
              <a:noFill/>
              <a:miter lim="800000"/>
              <a:headEnd/>
              <a:tailEnd/>
            </a:ln>
          </p:spPr>
        </p:pic>
      </p:grpSp>
      <p:grpSp>
        <p:nvGrpSpPr>
          <p:cNvPr id="662" name="Group 189"/>
          <p:cNvGrpSpPr/>
          <p:nvPr/>
        </p:nvGrpSpPr>
        <p:grpSpPr>
          <a:xfrm>
            <a:off x="4355976" y="5560152"/>
            <a:ext cx="576064" cy="192213"/>
            <a:chOff x="3779912" y="5517232"/>
            <a:chExt cx="576064" cy="192213"/>
          </a:xfrm>
          <a:solidFill>
            <a:schemeClr val="accent4">
              <a:lumMod val="40000"/>
              <a:lumOff val="60000"/>
            </a:schemeClr>
          </a:solidFill>
        </p:grpSpPr>
        <p:grpSp>
          <p:nvGrpSpPr>
            <p:cNvPr id="663" name="Group 173"/>
            <p:cNvGrpSpPr/>
            <p:nvPr/>
          </p:nvGrpSpPr>
          <p:grpSpPr>
            <a:xfrm>
              <a:off x="3779912" y="5517232"/>
              <a:ext cx="576064" cy="192213"/>
              <a:chOff x="4932040" y="5373216"/>
              <a:chExt cx="576064" cy="192213"/>
            </a:xfrm>
            <a:grpFill/>
          </p:grpSpPr>
          <p:pic>
            <p:nvPicPr>
              <p:cNvPr id="665" name="Picture 664" descr="hp-switch-device-hi.png"/>
              <p:cNvPicPr>
                <a:picLocks noChangeAspect="1"/>
              </p:cNvPicPr>
              <p:nvPr/>
            </p:nvPicPr>
            <p:blipFill>
              <a:blip r:embed="rId3" cstate="screen"/>
              <a:stretch>
                <a:fillRect/>
              </a:stretch>
            </p:blipFill>
            <p:spPr>
              <a:xfrm>
                <a:off x="4932040" y="5443317"/>
                <a:ext cx="576064" cy="122112"/>
              </a:xfrm>
              <a:prstGeom prst="rect">
                <a:avLst/>
              </a:prstGeom>
              <a:grpFill/>
            </p:spPr>
          </p:pic>
          <p:pic>
            <p:nvPicPr>
              <p:cNvPr id="666" name="Picture 665" descr="hp-switch-device-hi.png"/>
              <p:cNvPicPr>
                <a:picLocks noChangeAspect="1"/>
              </p:cNvPicPr>
              <p:nvPr/>
            </p:nvPicPr>
            <p:blipFill>
              <a:blip r:embed="rId3" cstate="screen"/>
              <a:stretch>
                <a:fillRect/>
              </a:stretch>
            </p:blipFill>
            <p:spPr>
              <a:xfrm>
                <a:off x="4932040" y="5373216"/>
                <a:ext cx="576064" cy="122112"/>
              </a:xfrm>
              <a:prstGeom prst="rect">
                <a:avLst/>
              </a:prstGeom>
              <a:grpFill/>
            </p:spPr>
          </p:pic>
        </p:grpSp>
        <p:pic>
          <p:nvPicPr>
            <p:cNvPr id="664" name="Picture 3440"/>
            <p:cNvPicPr>
              <a:picLocks noChangeAspect="1" noChangeArrowheads="1"/>
            </p:cNvPicPr>
            <p:nvPr/>
          </p:nvPicPr>
          <p:blipFill>
            <a:blip r:embed="rId4" cstate="screen"/>
            <a:srcRect/>
            <a:stretch>
              <a:fillRect/>
            </a:stretch>
          </p:blipFill>
          <p:spPr bwMode="auto">
            <a:xfrm>
              <a:off x="3779912" y="5574505"/>
              <a:ext cx="520626" cy="123825"/>
            </a:xfrm>
            <a:prstGeom prst="rect">
              <a:avLst/>
            </a:prstGeom>
            <a:grpFill/>
            <a:ln w="9525">
              <a:noFill/>
              <a:miter lim="800000"/>
              <a:headEnd/>
              <a:tailEnd/>
            </a:ln>
          </p:spPr>
        </p:pic>
      </p:grpSp>
      <p:sp>
        <p:nvSpPr>
          <p:cNvPr id="667" name="TextBox 666"/>
          <p:cNvSpPr txBox="1"/>
          <p:nvPr/>
        </p:nvSpPr>
        <p:spPr>
          <a:xfrm>
            <a:off x="3805280" y="4437112"/>
            <a:ext cx="576064" cy="307777"/>
          </a:xfrm>
          <a:prstGeom prst="rect">
            <a:avLst/>
          </a:prstGeom>
          <a:noFill/>
        </p:spPr>
        <p:txBody>
          <a:bodyPr wrap="square" rtlCol="0">
            <a:spAutoFit/>
          </a:bodyPr>
          <a:lstStyle/>
          <a:p>
            <a:r>
              <a:rPr lang="fi-FI" sz="1400" dirty="0" smtClean="0"/>
              <a:t>SAN</a:t>
            </a:r>
          </a:p>
        </p:txBody>
      </p:sp>
      <p:cxnSp>
        <p:nvCxnSpPr>
          <p:cNvPr id="669" name="Straight Connector 668"/>
          <p:cNvCxnSpPr/>
          <p:nvPr/>
        </p:nvCxnSpPr>
        <p:spPr>
          <a:xfrm flipH="1" flipV="1">
            <a:off x="912578" y="2090652"/>
            <a:ext cx="491070" cy="1770396"/>
          </a:xfrm>
          <a:prstGeom prst="line">
            <a:avLst/>
          </a:prstGeom>
          <a:ln/>
        </p:spPr>
        <p:style>
          <a:lnRef idx="2">
            <a:schemeClr val="accent4"/>
          </a:lnRef>
          <a:fillRef idx="0">
            <a:schemeClr val="accent4"/>
          </a:fillRef>
          <a:effectRef idx="1">
            <a:schemeClr val="accent4"/>
          </a:effectRef>
          <a:fontRef idx="minor">
            <a:schemeClr val="tx1"/>
          </a:fontRef>
        </p:style>
      </p:cxnSp>
      <p:graphicFrame>
        <p:nvGraphicFramePr>
          <p:cNvPr id="670" name="Object 3424"/>
          <p:cNvGraphicFramePr>
            <a:graphicFrameLocks noChangeAspect="1"/>
          </p:cNvGraphicFramePr>
          <p:nvPr>
            <p:extLst>
              <p:ext uri="{D42A27DB-BD31-4B8C-83A1-F6EECF244321}">
                <p14:modId xmlns:p14="http://schemas.microsoft.com/office/powerpoint/2010/main" val="3420505861"/>
              </p:ext>
            </p:extLst>
          </p:nvPr>
        </p:nvGraphicFramePr>
        <p:xfrm>
          <a:off x="238449" y="1096517"/>
          <a:ext cx="850900" cy="985837"/>
        </p:xfrm>
        <a:graphic>
          <a:graphicData uri="http://schemas.openxmlformats.org/presentationml/2006/ole">
            <mc:AlternateContent xmlns:mc="http://schemas.openxmlformats.org/markup-compatibility/2006">
              <mc:Choice xmlns:v="urn:schemas-microsoft-com:vml" Requires="v">
                <p:oleObj spid="_x0000_s38601" name="Visio" r:id="rId33" imgW="850392" imgH="985361" progId="Visio.Drawing.11">
                  <p:embed/>
                </p:oleObj>
              </mc:Choice>
              <mc:Fallback>
                <p:oleObj name="Visio" r:id="rId33"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449" y="1096517"/>
                        <a:ext cx="85090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1" name="Object 3425"/>
          <p:cNvGraphicFramePr>
            <a:graphicFrameLocks noChangeAspect="1"/>
          </p:cNvGraphicFramePr>
          <p:nvPr>
            <p:extLst>
              <p:ext uri="{D42A27DB-BD31-4B8C-83A1-F6EECF244321}">
                <p14:modId xmlns:p14="http://schemas.microsoft.com/office/powerpoint/2010/main" val="329079371"/>
              </p:ext>
            </p:extLst>
          </p:nvPr>
        </p:nvGraphicFramePr>
        <p:xfrm>
          <a:off x="284510" y="1656277"/>
          <a:ext cx="850900" cy="985837"/>
        </p:xfrm>
        <a:graphic>
          <a:graphicData uri="http://schemas.openxmlformats.org/presentationml/2006/ole">
            <mc:AlternateContent xmlns:mc="http://schemas.openxmlformats.org/markup-compatibility/2006">
              <mc:Choice xmlns:v="urn:schemas-microsoft-com:vml" Requires="v">
                <p:oleObj spid="_x0000_s38602" name="Visio" r:id="rId34" imgW="850392" imgH="985361" progId="Visio.Drawing.11">
                  <p:embed/>
                </p:oleObj>
              </mc:Choice>
              <mc:Fallback>
                <p:oleObj name="Visio" r:id="rId34"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510" y="1656277"/>
                        <a:ext cx="85090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2" name="Object 3426"/>
          <p:cNvGraphicFramePr>
            <a:graphicFrameLocks noChangeAspect="1"/>
          </p:cNvGraphicFramePr>
          <p:nvPr>
            <p:extLst>
              <p:ext uri="{D42A27DB-BD31-4B8C-83A1-F6EECF244321}">
                <p14:modId xmlns:p14="http://schemas.microsoft.com/office/powerpoint/2010/main" val="3306667649"/>
              </p:ext>
            </p:extLst>
          </p:nvPr>
        </p:nvGraphicFramePr>
        <p:xfrm>
          <a:off x="1007853" y="905344"/>
          <a:ext cx="850900" cy="985837"/>
        </p:xfrm>
        <a:graphic>
          <a:graphicData uri="http://schemas.openxmlformats.org/presentationml/2006/ole">
            <mc:AlternateContent xmlns:mc="http://schemas.openxmlformats.org/markup-compatibility/2006">
              <mc:Choice xmlns:v="urn:schemas-microsoft-com:vml" Requires="v">
                <p:oleObj spid="_x0000_s38603" name="Visio" r:id="rId35" imgW="850392" imgH="985361" progId="Visio.Drawing.11">
                  <p:embed/>
                </p:oleObj>
              </mc:Choice>
              <mc:Fallback>
                <p:oleObj name="Visio" r:id="rId35"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7853" y="905344"/>
                        <a:ext cx="85090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3" name="Object 3427"/>
          <p:cNvGraphicFramePr>
            <a:graphicFrameLocks noChangeAspect="1"/>
          </p:cNvGraphicFramePr>
          <p:nvPr>
            <p:extLst>
              <p:ext uri="{D42A27DB-BD31-4B8C-83A1-F6EECF244321}">
                <p14:modId xmlns:p14="http://schemas.microsoft.com/office/powerpoint/2010/main" val="3101603864"/>
              </p:ext>
            </p:extLst>
          </p:nvPr>
        </p:nvGraphicFramePr>
        <p:xfrm>
          <a:off x="1338028" y="1354685"/>
          <a:ext cx="850900" cy="985837"/>
        </p:xfrm>
        <a:graphic>
          <a:graphicData uri="http://schemas.openxmlformats.org/presentationml/2006/ole">
            <mc:AlternateContent xmlns:mc="http://schemas.openxmlformats.org/markup-compatibility/2006">
              <mc:Choice xmlns:v="urn:schemas-microsoft-com:vml" Requires="v">
                <p:oleObj spid="_x0000_s38604" name="Visio" r:id="rId36" imgW="850392" imgH="985361" progId="Visio.Drawing.11">
                  <p:embed/>
                </p:oleObj>
              </mc:Choice>
              <mc:Fallback>
                <p:oleObj name="Visio" r:id="rId36"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8028" y="1354685"/>
                        <a:ext cx="85090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4" name="Object 3428"/>
          <p:cNvGraphicFramePr>
            <a:graphicFrameLocks noChangeAspect="1"/>
          </p:cNvGraphicFramePr>
          <p:nvPr>
            <p:extLst>
              <p:ext uri="{D42A27DB-BD31-4B8C-83A1-F6EECF244321}">
                <p14:modId xmlns:p14="http://schemas.microsoft.com/office/powerpoint/2010/main" val="1709681551"/>
              </p:ext>
            </p:extLst>
          </p:nvPr>
        </p:nvGraphicFramePr>
        <p:xfrm>
          <a:off x="1718444" y="1261629"/>
          <a:ext cx="850900" cy="985837"/>
        </p:xfrm>
        <a:graphic>
          <a:graphicData uri="http://schemas.openxmlformats.org/presentationml/2006/ole">
            <mc:AlternateContent xmlns:mc="http://schemas.openxmlformats.org/markup-compatibility/2006">
              <mc:Choice xmlns:v="urn:schemas-microsoft-com:vml" Requires="v">
                <p:oleObj spid="_x0000_s38605" name="Visio" r:id="rId37" imgW="850392" imgH="985361" progId="Visio.Drawing.11">
                  <p:embed/>
                </p:oleObj>
              </mc:Choice>
              <mc:Fallback>
                <p:oleObj name="Visio" r:id="rId37"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8444" y="1261629"/>
                        <a:ext cx="85090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6" name="Object 18"/>
          <p:cNvGraphicFramePr>
            <a:graphicFrameLocks noChangeAspect="1"/>
          </p:cNvGraphicFramePr>
          <p:nvPr>
            <p:extLst>
              <p:ext uri="{D42A27DB-BD31-4B8C-83A1-F6EECF244321}">
                <p14:modId xmlns:p14="http://schemas.microsoft.com/office/powerpoint/2010/main" val="4240598171"/>
              </p:ext>
            </p:extLst>
          </p:nvPr>
        </p:nvGraphicFramePr>
        <p:xfrm>
          <a:off x="2064916" y="1339850"/>
          <a:ext cx="850900" cy="985838"/>
        </p:xfrm>
        <a:graphic>
          <a:graphicData uri="http://schemas.openxmlformats.org/presentationml/2006/ole">
            <mc:AlternateContent xmlns:mc="http://schemas.openxmlformats.org/markup-compatibility/2006">
              <mc:Choice xmlns:v="urn:schemas-microsoft-com:vml" Requires="v">
                <p:oleObj spid="_x0000_s38606" name="Visio" r:id="rId38" imgW="850392" imgH="985361" progId="Visio.Drawing.11">
                  <p:embed/>
                </p:oleObj>
              </mc:Choice>
              <mc:Fallback>
                <p:oleObj name="Visio" r:id="rId38" imgW="850392" imgH="9853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916" y="1339850"/>
                        <a:ext cx="850900"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677" name="Straight Connector 676"/>
          <p:cNvCxnSpPr/>
          <p:nvPr/>
        </p:nvCxnSpPr>
        <p:spPr>
          <a:xfrm flipV="1">
            <a:off x="1470596" y="2263774"/>
            <a:ext cx="273429" cy="1571442"/>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78" name="Straight Connector 677"/>
          <p:cNvCxnSpPr/>
          <p:nvPr/>
        </p:nvCxnSpPr>
        <p:spPr>
          <a:xfrm flipV="1">
            <a:off x="1541183" y="2381288"/>
            <a:ext cx="963088" cy="1470236"/>
          </a:xfrm>
          <a:prstGeom prst="line">
            <a:avLst/>
          </a:prstGeom>
          <a:ln/>
        </p:spPr>
        <p:style>
          <a:lnRef idx="2">
            <a:schemeClr val="accent4"/>
          </a:lnRef>
          <a:fillRef idx="0">
            <a:schemeClr val="accent4"/>
          </a:fillRef>
          <a:effectRef idx="1">
            <a:schemeClr val="accent4"/>
          </a:effectRef>
          <a:fontRef idx="minor">
            <a:schemeClr val="tx1"/>
          </a:fontRef>
        </p:style>
      </p:cxnSp>
      <p:sp>
        <p:nvSpPr>
          <p:cNvPr id="679" name="TextBox 678"/>
          <p:cNvSpPr txBox="1"/>
          <p:nvPr/>
        </p:nvSpPr>
        <p:spPr>
          <a:xfrm>
            <a:off x="35496" y="24879"/>
            <a:ext cx="3672408" cy="307777"/>
          </a:xfrm>
          <a:prstGeom prst="rect">
            <a:avLst/>
          </a:prstGeom>
          <a:noFill/>
        </p:spPr>
        <p:txBody>
          <a:bodyPr wrap="square" rtlCol="0">
            <a:spAutoFit/>
          </a:bodyPr>
          <a:lstStyle/>
          <a:p>
            <a:r>
              <a:rPr lang="fi-FI" sz="1400" dirty="0" err="1" smtClean="0"/>
              <a:t>Biomedicum</a:t>
            </a:r>
            <a:r>
              <a:rPr lang="fi-FI" sz="1400" dirty="0" smtClean="0"/>
              <a:t>, Helsinki </a:t>
            </a:r>
          </a:p>
        </p:txBody>
      </p:sp>
      <p:sp>
        <p:nvSpPr>
          <p:cNvPr id="680" name="TextBox 679"/>
          <p:cNvSpPr txBox="1"/>
          <p:nvPr/>
        </p:nvSpPr>
        <p:spPr>
          <a:xfrm>
            <a:off x="35496" y="240903"/>
            <a:ext cx="3672408" cy="307777"/>
          </a:xfrm>
          <a:prstGeom prst="rect">
            <a:avLst/>
          </a:prstGeom>
          <a:noFill/>
        </p:spPr>
        <p:txBody>
          <a:bodyPr wrap="square" rtlCol="0">
            <a:spAutoFit/>
          </a:bodyPr>
          <a:lstStyle/>
          <a:p>
            <a:r>
              <a:rPr lang="fi-FI" sz="1400" dirty="0" smtClean="0"/>
              <a:t>Turku </a:t>
            </a:r>
          </a:p>
        </p:txBody>
      </p:sp>
      <p:sp>
        <p:nvSpPr>
          <p:cNvPr id="681" name="TextBox 680"/>
          <p:cNvSpPr txBox="1"/>
          <p:nvPr/>
        </p:nvSpPr>
        <p:spPr>
          <a:xfrm>
            <a:off x="35496" y="456927"/>
            <a:ext cx="632832" cy="307777"/>
          </a:xfrm>
          <a:prstGeom prst="rect">
            <a:avLst/>
          </a:prstGeom>
          <a:noFill/>
        </p:spPr>
        <p:txBody>
          <a:bodyPr wrap="square" rtlCol="0">
            <a:spAutoFit/>
          </a:bodyPr>
          <a:lstStyle/>
          <a:p>
            <a:r>
              <a:rPr lang="fi-FI" sz="1400" dirty="0" smtClean="0"/>
              <a:t>Oulu</a:t>
            </a:r>
          </a:p>
        </p:txBody>
      </p:sp>
      <p:cxnSp>
        <p:nvCxnSpPr>
          <p:cNvPr id="683" name="Straight Connector 682"/>
          <p:cNvCxnSpPr/>
          <p:nvPr/>
        </p:nvCxnSpPr>
        <p:spPr>
          <a:xfrm flipH="1" flipV="1">
            <a:off x="395536" y="3520172"/>
            <a:ext cx="942492" cy="340876"/>
          </a:xfrm>
          <a:prstGeom prst="line">
            <a:avLst/>
          </a:prstGeom>
          <a:ln/>
        </p:spPr>
        <p:style>
          <a:lnRef idx="2">
            <a:schemeClr val="accent4"/>
          </a:lnRef>
          <a:fillRef idx="0">
            <a:schemeClr val="accent4"/>
          </a:fillRef>
          <a:effectRef idx="1">
            <a:schemeClr val="accent4"/>
          </a:effectRef>
          <a:fontRef idx="minor">
            <a:schemeClr val="tx1"/>
          </a:fontRef>
        </p:style>
      </p:cxnSp>
      <p:sp>
        <p:nvSpPr>
          <p:cNvPr id="684" name="TextBox 683"/>
          <p:cNvSpPr txBox="1"/>
          <p:nvPr/>
        </p:nvSpPr>
        <p:spPr>
          <a:xfrm>
            <a:off x="-36512" y="3337247"/>
            <a:ext cx="632832" cy="307777"/>
          </a:xfrm>
          <a:prstGeom prst="rect">
            <a:avLst/>
          </a:prstGeom>
          <a:noFill/>
        </p:spPr>
        <p:txBody>
          <a:bodyPr wrap="square" rtlCol="0">
            <a:spAutoFit/>
          </a:bodyPr>
          <a:lstStyle/>
          <a:p>
            <a:r>
              <a:rPr lang="fi-FI" sz="1400" dirty="0" smtClean="0"/>
              <a:t>EBI</a:t>
            </a:r>
          </a:p>
        </p:txBody>
      </p:sp>
      <p:sp>
        <p:nvSpPr>
          <p:cNvPr id="675" name="TextBox 674"/>
          <p:cNvSpPr txBox="1"/>
          <p:nvPr/>
        </p:nvSpPr>
        <p:spPr>
          <a:xfrm>
            <a:off x="1116513" y="3665444"/>
            <a:ext cx="684803" cy="307777"/>
          </a:xfrm>
          <a:prstGeom prst="rect">
            <a:avLst/>
          </a:prstGeom>
          <a:noFill/>
        </p:spPr>
        <p:txBody>
          <a:bodyPr wrap="square" rtlCol="0">
            <a:spAutoFit/>
          </a:bodyPr>
          <a:lstStyle/>
          <a:p>
            <a:r>
              <a:rPr lang="fi-FI" sz="1400" dirty="0" smtClean="0"/>
              <a:t>OPN</a:t>
            </a:r>
          </a:p>
        </p:txBody>
      </p:sp>
      <p:sp>
        <p:nvSpPr>
          <p:cNvPr id="4655" name="Title 4654"/>
          <p:cNvSpPr>
            <a:spLocks noGrp="1"/>
          </p:cNvSpPr>
          <p:nvPr>
            <p:ph type="title"/>
          </p:nvPr>
        </p:nvSpPr>
        <p:spPr>
          <a:xfrm>
            <a:off x="6084168" y="-15735"/>
            <a:ext cx="1167206" cy="575460"/>
          </a:xfrm>
        </p:spPr>
        <p:txBody>
          <a:bodyPr/>
          <a:lstStyle/>
          <a:p>
            <a:r>
              <a:rPr lang="fi-FI" dirty="0" smtClean="0"/>
              <a:t>2013</a:t>
            </a:r>
            <a:endParaRPr lang="fi-FI" dirty="0"/>
          </a:p>
        </p:txBody>
      </p:sp>
    </p:spTree>
    <p:extLst>
      <p:ext uri="{BB962C8B-B14F-4D97-AF65-F5344CB8AC3E}">
        <p14:creationId xmlns:p14="http://schemas.microsoft.com/office/powerpoint/2010/main" val="2751444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351" y="563018"/>
            <a:ext cx="8229600" cy="993775"/>
          </a:xfrm>
        </p:spPr>
        <p:txBody>
          <a:bodyPr/>
          <a:lstStyle/>
          <a:p>
            <a:r>
              <a:rPr lang="fi-FI" dirty="0" err="1" smtClean="0"/>
              <a:t>Tailored</a:t>
            </a:r>
            <a:r>
              <a:rPr lang="fi-FI" dirty="0" smtClean="0"/>
              <a:t> IAAS </a:t>
            </a:r>
            <a:r>
              <a:rPr lang="fi-FI" dirty="0" err="1" smtClean="0"/>
              <a:t>services</a:t>
            </a:r>
            <a:r>
              <a:rPr lang="fi-FI" dirty="0" smtClean="0"/>
              <a:t> for </a:t>
            </a:r>
            <a:r>
              <a:rPr lang="fi-FI" dirty="0" err="1" smtClean="0"/>
              <a:t>customer</a:t>
            </a:r>
            <a:r>
              <a:rPr lang="fi-FI" dirty="0" smtClean="0"/>
              <a:t> </a:t>
            </a:r>
            <a:r>
              <a:rPr lang="fi-FI" dirty="0" err="1" smtClean="0"/>
              <a:t>organizations</a:t>
            </a:r>
            <a:endParaRPr lang="en-US" dirty="0">
              <a:solidFill>
                <a:schemeClr val="accent1">
                  <a:lumMod val="60000"/>
                  <a:lumOff val="40000"/>
                </a:schemeClr>
              </a:solidFill>
            </a:endParaRPr>
          </a:p>
        </p:txBody>
      </p:sp>
      <p:pic>
        <p:nvPicPr>
          <p:cNvPr id="5" name="Picture 4"/>
          <p:cNvPicPr/>
          <p:nvPr/>
        </p:nvPicPr>
        <p:blipFill>
          <a:blip r:embed="rId2" cstate="print"/>
          <a:srcRect/>
          <a:stretch>
            <a:fillRect/>
          </a:stretch>
        </p:blipFill>
        <p:spPr bwMode="auto">
          <a:xfrm>
            <a:off x="859555" y="1282767"/>
            <a:ext cx="7123859" cy="5310661"/>
          </a:xfrm>
          <a:prstGeom prst="rect">
            <a:avLst/>
          </a:prstGeom>
          <a:noFill/>
          <a:ln w="9525">
            <a:noFill/>
            <a:miter lim="800000"/>
            <a:headEnd/>
            <a:tailEnd/>
          </a:ln>
        </p:spPr>
      </p:pic>
    </p:spTree>
    <p:extLst>
      <p:ext uri="{BB962C8B-B14F-4D97-AF65-F5344CB8AC3E}">
        <p14:creationId xmlns:p14="http://schemas.microsoft.com/office/powerpoint/2010/main" val="16375710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SC_Powerpoint_template_2012 (1)">
  <a:themeElements>
    <a:clrScheme name="CSC_powerpoint">
      <a:dk1>
        <a:sysClr val="windowText" lastClr="000000"/>
      </a:dk1>
      <a:lt1>
        <a:sysClr val="window" lastClr="FFFFFF"/>
      </a:lt1>
      <a:dk2>
        <a:srgbClr val="007581"/>
      </a:dk2>
      <a:lt2>
        <a:srgbClr val="8C1B54"/>
      </a:lt2>
      <a:accent1>
        <a:srgbClr val="525E66"/>
      </a:accent1>
      <a:accent2>
        <a:srgbClr val="4B247B"/>
      </a:accent2>
      <a:accent3>
        <a:srgbClr val="1F3263"/>
      </a:accent3>
      <a:accent4>
        <a:srgbClr val="A4A7A6"/>
      </a:accent4>
      <a:accent5>
        <a:srgbClr val="6FC5B6"/>
      </a:accent5>
      <a:accent6>
        <a:srgbClr val="F2C8D6"/>
      </a:accent6>
      <a:hlink>
        <a:srgbClr val="7FA4BF"/>
      </a:hlink>
      <a:folHlink>
        <a:srgbClr val="BB597D"/>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Tags xmlns="674666c1-10d8-4775-9ca8-b27fd87d6757" xsi:nil="true"/>
    <CSCCategory xmlns="674666c1-10d8-4775-9ca8-b27fd87d6757">Templates</CSCCategory>
    <URL xmlns="http://schemas.microsoft.com/sharepoint/v3">
      <Url xsi:nil="true"/>
      <Description xsi:nil="true"/>
    </URL>
    <Group1 xmlns="674666c1-10d8-4775-9ca8-b27fd87d6757" xsi:nil="true"/>
    <Language xmlns="af66b30b-4ccb-423c-a54a-c96f302fc84a">
      <Value>Finnish</Value>
      <Value>English</Value>
    </Language>
    <_DCDateModified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CSC Guideline Document" ma:contentTypeID="0x010100AEF605ABEBF9D04BAA9852A579F4D094010018D61D2DE79F7D438A400C2DEAF6AA36" ma:contentTypeVersion="24" ma:contentTypeDescription="CSC's guideline document type. Includes Category field." ma:contentTypeScope="" ma:versionID="4540c9b163bc829db861577fcecbead0">
  <xsd:schema xmlns:xsd="http://www.w3.org/2001/XMLSchema" xmlns:p="http://schemas.microsoft.com/office/2006/metadata/properties" xmlns:ns1="http://schemas.microsoft.com/sharepoint/v3" xmlns:ns2="674666c1-10d8-4775-9ca8-b27fd87d6757" xmlns:ns3="http://schemas.microsoft.com/sharepoint/v3/fields" xmlns:ns4="af66b30b-4ccb-423c-a54a-c96f302fc84a" targetNamespace="http://schemas.microsoft.com/office/2006/metadata/properties" ma:root="true" ma:fieldsID="75918855fe634ceddbe26d97580dbf2f" ns1:_="" ns2:_="" ns3:_="" ns4:_="">
    <xsd:import namespace="http://schemas.microsoft.com/sharepoint/v3"/>
    <xsd:import namespace="674666c1-10d8-4775-9ca8-b27fd87d6757"/>
    <xsd:import namespace="http://schemas.microsoft.com/sharepoint/v3/fields"/>
    <xsd:import namespace="af66b30b-4ccb-423c-a54a-c96f302fc84a"/>
    <xsd:element name="properties">
      <xsd:complexType>
        <xsd:sequence>
          <xsd:element name="documentManagement">
            <xsd:complexType>
              <xsd:all>
                <xsd:element ref="ns2:CSCCategory" minOccurs="0"/>
                <xsd:element ref="ns2:Group1" minOccurs="0"/>
                <xsd:element ref="ns4:Language" minOccurs="0"/>
                <xsd:element ref="ns1:URL" minOccurs="0"/>
                <xsd:element ref="ns2:Tags" minOccurs="0"/>
                <xsd:element ref="ns3:_DCDateModified"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URL" ma:index="7" nillable="true" ma:displayName="Translation" ma:description="Lisää ylempään kenttään toisenkielisen version linkki ja alempaan kenttään joko &quot;in English&quot; tai &quot;Suomeksi&quo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dms="http://schemas.microsoft.com/office/2006/documentManagement/types" targetNamespace="674666c1-10d8-4775-9ca8-b27fd87d6757" elementFormDefault="qualified">
    <xsd:import namespace="http://schemas.microsoft.com/office/2006/documentManagement/types"/>
    <xsd:element name="CSCCategory" ma:index="2" nillable="true" ma:displayName="CSC Category" ma:description="Guideline document category." ma:format="Dropdown" ma:internalName="CSCCategory">
      <xsd:simpleType>
        <xsd:restriction base="dms:Choice">
          <xsd:enumeration value="Courses &amp; Events"/>
          <xsd:enumeration value="Events&amp;Meetings"/>
          <xsd:enumeration value="Finance"/>
          <xsd:enumeration value="Forms"/>
          <xsd:enumeration value="HR"/>
          <xsd:enumeration value="ICT Tools"/>
          <xsd:enumeration value="Occupational safety and health"/>
          <xsd:enumeration value="Office"/>
          <xsd:enumeration value="Communications &amp; Marketing"/>
          <xsd:enumeration value="Planning"/>
          <xsd:enumeration value="Presentation Material"/>
          <xsd:enumeration value="Publications"/>
          <xsd:enumeration value="Security"/>
          <xsd:enumeration value="Statistics"/>
          <xsd:enumeration value="Steering &amp; Managing"/>
          <xsd:enumeration value="Templates"/>
          <xsd:enumeration value="Travelling"/>
          <xsd:enumeration value="1 Organization"/>
        </xsd:restriction>
      </xsd:simpleType>
    </xsd:element>
    <xsd:element name="Group1" ma:index="4" nillable="true" ma:displayName="Group" ma:description="Ryhmä, joka vastaa dokumentista" ma:internalName="Group1">
      <xsd:simpleType>
        <xsd:restriction base="dms:Text">
          <xsd:maxLength value="255"/>
        </xsd:restriction>
      </xsd:simpleType>
    </xsd:element>
    <xsd:element name="Tags" ma:index="17" nillable="true" ma:displayName="Tags" ma:description="Kaikki, myös lukijat, voivat muokata tageja." ma:internalName="Tags">
      <xsd:simpleType>
        <xsd:restriction base="dms:Text">
          <xsd:maxLength value="255"/>
        </xsd:restrictio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_DCDateModified" ma:index="19" nillable="true" ma:displayName="Date Modified" ma:description="The date on which this resource was last modified" ma:format="DateTime" ma:internalName="_DCDateModified">
      <xsd:simpleType>
        <xsd:restriction base="dms:DateTime"/>
      </xsd:simpleType>
    </xsd:element>
  </xsd:schema>
  <xsd:schema xmlns:xsd="http://www.w3.org/2001/XMLSchema" xmlns:dms="http://schemas.microsoft.com/office/2006/documentManagement/types" targetNamespace="af66b30b-4ccb-423c-a54a-c96f302fc84a" elementFormDefault="qualified">
    <xsd:import namespace="http://schemas.microsoft.com/office/2006/documentManagement/types"/>
    <xsd:element name="Language" ma:index="6" nillable="true" ma:displayName="Language" ma:description="Dokumentin kielet. Valitse molemmat, jos tämä dokumentti on suomeksi ja englanniksi. Valitse kieli ja no translation jos dokumentista ei ole kuin yhdenkielinen versio. Jos dokumentista on toisenkielinen versio muualla, lisää linkki alla olevaan kohtaan." ma:internalName="Language">
      <xsd:complexType>
        <xsd:complexContent>
          <xsd:extension base="dms:MultiChoice">
            <xsd:sequence>
              <xsd:element name="Value" maxOccurs="unbounded" minOccurs="0" nillable="true">
                <xsd:simpleType>
                  <xsd:restriction base="dms:Choice">
                    <xsd:enumeration value="Finnish"/>
                    <xsd:enumeration value="English"/>
                    <xsd:enumeration value="No Translation"/>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ma:index="3" ma:displayName="Subject"/>
        <xsd:element ref="dc:description" minOccurs="0" maxOccurs="1" ma:index="9" ma:displayName="Comments"/>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18E8CE2-0A93-4B58-A3B3-F4491A54BBAC}">
  <ds:schemaRefs>
    <ds:schemaRef ds:uri="http://schemas.microsoft.com/sharepoint/v3/contenttype/forms"/>
  </ds:schemaRefs>
</ds:datastoreItem>
</file>

<file path=customXml/itemProps2.xml><?xml version="1.0" encoding="utf-8"?>
<ds:datastoreItem xmlns:ds="http://schemas.openxmlformats.org/officeDocument/2006/customXml" ds:itemID="{DCB14CF8-FC23-4AD5-95AD-27D30BFA51D3}">
  <ds:schemaRefs>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http://schemas.microsoft.com/office/2006/metadata/properties"/>
    <ds:schemaRef ds:uri="af66b30b-4ccb-423c-a54a-c96f302fc84a"/>
    <ds:schemaRef ds:uri="http://purl.org/dc/elements/1.1/"/>
    <ds:schemaRef ds:uri="http://schemas.microsoft.com/sharepoint/v3/fields"/>
    <ds:schemaRef ds:uri="674666c1-10d8-4775-9ca8-b27fd87d6757"/>
    <ds:schemaRef ds:uri="http://schemas.microsoft.com/sharepoint/v3"/>
  </ds:schemaRefs>
</ds:datastoreItem>
</file>

<file path=customXml/itemProps3.xml><?xml version="1.0" encoding="utf-8"?>
<ds:datastoreItem xmlns:ds="http://schemas.openxmlformats.org/officeDocument/2006/customXml" ds:itemID="{E294F732-3DDF-4D65-91E0-13D0FDA640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74666c1-10d8-4775-9ca8-b27fd87d6757"/>
    <ds:schemaRef ds:uri="http://schemas.microsoft.com/sharepoint/v3/fields"/>
    <ds:schemaRef ds:uri="af66b30b-4ccb-423c-a54a-c96f302fc84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CSC Powerpoint template 2012</Template>
  <TotalTime>6714</TotalTime>
  <Words>463</Words>
  <Application>Microsoft Macintosh PowerPoint</Application>
  <PresentationFormat>On-screen Show (4:3)</PresentationFormat>
  <Paragraphs>116</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CSC_Powerpoint_template_2012 (1)</vt:lpstr>
      <vt:lpstr>Visio</vt:lpstr>
      <vt:lpstr>Cloud services for biomedical research</vt:lpstr>
      <vt:lpstr>Overview</vt:lpstr>
      <vt:lpstr>CSC at a Glance</vt:lpstr>
      <vt:lpstr>Finnish ELIXIR node </vt:lpstr>
      <vt:lpstr>CSC IaaS cloud services</vt:lpstr>
      <vt:lpstr>cPouta – IaaS for Scientific computing</vt:lpstr>
      <vt:lpstr>BioMedInfra service in a nutshell</vt:lpstr>
      <vt:lpstr>2013</vt:lpstr>
      <vt:lpstr>Tailored IAAS services for customer organizations</vt:lpstr>
      <vt:lpstr>What will happen in 2014</vt:lpstr>
      <vt:lpstr>Thank You</vt:lpstr>
    </vt:vector>
  </TitlesOfParts>
  <Company>csc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evierros</dc:creator>
  <cp:keywords>CSC template, powerpoint, templaatti, template, slides, presentation</cp:keywords>
  <cp:lastModifiedBy>Pekka Lehtovuori</cp:lastModifiedBy>
  <cp:revision>210</cp:revision>
  <dcterms:created xsi:type="dcterms:W3CDTF">2012-03-02T12:36:58Z</dcterms:created>
  <dcterms:modified xsi:type="dcterms:W3CDTF">2014-05-20T09:25:34Z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0x010100AEF605ABEBF9D04BAA9852A579F4D094010018D61D2DE79F7D438A400C2DEAF6AA36</vt:lpwstr>
  </property>
  <property fmtid="{D5CDD505-2E9C-101B-9397-08002B2CF9AE}" pid="3" name="Subject0">
    <vt:lpwstr/>
  </property>
  <property fmtid="{D5CDD505-2E9C-101B-9397-08002B2CF9AE}" pid="4" name="CSClanguage">
    <vt:lpwstr>FinnishEnglish</vt:lpwstr>
  </property>
</Properties>
</file>