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70" r:id="rId12"/>
    <p:sldId id="271" r:id="rId13"/>
    <p:sldId id="272" r:id="rId14"/>
    <p:sldId id="263" r:id="rId15"/>
    <p:sldId id="266" r:id="rId16"/>
    <p:sldId id="27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F86D7-ABFB-4635-A881-A0296D25A181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10CD6-543F-46F1-A2DB-7F1FAD98AD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9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olar_corona" TargetMode="External"/><Relationship Id="rId13" Type="http://schemas.openxmlformats.org/officeDocument/2006/relationships/hyperlink" Target="http://en.wikipedia.org/wiki/Space_weather" TargetMode="External"/><Relationship Id="rId3" Type="http://schemas.openxmlformats.org/officeDocument/2006/relationships/hyperlink" Target="http://en.wikipedia.org/wiki/NASA" TargetMode="External"/><Relationship Id="rId7" Type="http://schemas.openxmlformats.org/officeDocument/2006/relationships/hyperlink" Target="http://en.wikipedia.org/wiki/Magnetosphere" TargetMode="External"/><Relationship Id="rId12" Type="http://schemas.openxmlformats.org/officeDocument/2006/relationships/hyperlink" Target="http://en.wikipedia.org/wiki/Solar_physic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Atmosphere" TargetMode="External"/><Relationship Id="rId11" Type="http://schemas.openxmlformats.org/officeDocument/2006/relationships/hyperlink" Target="http://en.wikipedia.org/wiki/Plasma_physics" TargetMode="External"/><Relationship Id="rId5" Type="http://schemas.openxmlformats.org/officeDocument/2006/relationships/hyperlink" Target="http://en.wikipedia.org/wiki/Heliosphere" TargetMode="External"/><Relationship Id="rId10" Type="http://schemas.openxmlformats.org/officeDocument/2006/relationships/hyperlink" Target="http://en.wikipedia.org/wiki/Space_physics" TargetMode="External"/><Relationship Id="rId4" Type="http://schemas.openxmlformats.org/officeDocument/2006/relationships/hyperlink" Target="http://en.wikipedia.org/wiki/Sun" TargetMode="External"/><Relationship Id="rId9" Type="http://schemas.openxmlformats.org/officeDocument/2006/relationships/hyperlink" Target="http://en.wikipedia.org/wiki/Interstellar_mediu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>
              <a:defRPr/>
            </a:pPr>
            <a:r>
              <a:rPr lang="en-IE" b="1" dirty="0" err="1" smtClean="0"/>
              <a:t>Heliophysics</a:t>
            </a:r>
            <a:r>
              <a:rPr lang="en-IE" dirty="0" smtClean="0"/>
              <a:t> is a word coined by Dr. George </a:t>
            </a:r>
            <a:r>
              <a:rPr lang="en-IE" dirty="0" err="1" smtClean="0"/>
              <a:t>Siscoe</a:t>
            </a:r>
            <a:r>
              <a:rPr lang="en-IE" dirty="0" smtClean="0"/>
              <a:t> of Boston University and subsequently used by the </a:t>
            </a:r>
            <a:r>
              <a:rPr lang="en-IE" dirty="0" smtClean="0">
                <a:hlinkClick r:id="rId3" tooltip="NASA"/>
              </a:rPr>
              <a:t>NASA</a:t>
            </a:r>
            <a:r>
              <a:rPr lang="en-IE" dirty="0" smtClean="0"/>
              <a:t> Science Mission Directorate to encompass the study of the system composed of the </a:t>
            </a:r>
            <a:r>
              <a:rPr lang="en-IE" dirty="0" smtClean="0">
                <a:hlinkClick r:id="rId4" tooltip="Sun"/>
              </a:rPr>
              <a:t>Sun</a:t>
            </a:r>
            <a:r>
              <a:rPr lang="en-IE" dirty="0" smtClean="0"/>
              <a:t>'s </a:t>
            </a:r>
            <a:r>
              <a:rPr lang="en-IE" dirty="0" err="1" smtClean="0">
                <a:hlinkClick r:id="rId5" tooltip="Heliosphere"/>
              </a:rPr>
              <a:t>heliosphere</a:t>
            </a:r>
            <a:r>
              <a:rPr lang="en-IE" dirty="0" smtClean="0"/>
              <a:t> and the objects that interact with it—most notably, but not limited to, planetary </a:t>
            </a:r>
            <a:r>
              <a:rPr lang="en-IE" dirty="0" smtClean="0">
                <a:hlinkClick r:id="rId6" tooltip="Atmosphere"/>
              </a:rPr>
              <a:t>atmospheres</a:t>
            </a:r>
            <a:r>
              <a:rPr lang="en-IE" dirty="0" smtClean="0"/>
              <a:t> and </a:t>
            </a:r>
            <a:r>
              <a:rPr lang="en-IE" dirty="0" smtClean="0">
                <a:hlinkClick r:id="rId7" tooltip="Magnetosphere"/>
              </a:rPr>
              <a:t>magnetospheres</a:t>
            </a:r>
            <a:r>
              <a:rPr lang="en-IE" dirty="0" smtClean="0"/>
              <a:t>, the </a:t>
            </a:r>
            <a:r>
              <a:rPr lang="en-IE" dirty="0" smtClean="0">
                <a:hlinkClick r:id="rId8" tooltip="Solar corona"/>
              </a:rPr>
              <a:t>solar corona</a:t>
            </a:r>
            <a:r>
              <a:rPr lang="en-IE" dirty="0" smtClean="0"/>
              <a:t>, and the </a:t>
            </a:r>
            <a:r>
              <a:rPr lang="en-IE" dirty="0" smtClean="0">
                <a:hlinkClick r:id="rId9" tooltip="Interstellar medium"/>
              </a:rPr>
              <a:t>interstellar medium</a:t>
            </a:r>
            <a:r>
              <a:rPr lang="en-IE" dirty="0" smtClean="0"/>
              <a:t>. </a:t>
            </a:r>
            <a:r>
              <a:rPr lang="en-IE" dirty="0" err="1" smtClean="0"/>
              <a:t>Heliophysics</a:t>
            </a:r>
            <a:r>
              <a:rPr lang="en-IE" dirty="0" smtClean="0"/>
              <a:t> combines several other disciplines, including several branches of </a:t>
            </a:r>
            <a:r>
              <a:rPr lang="en-IE" dirty="0" smtClean="0">
                <a:hlinkClick r:id="rId10" tooltip="Space physics"/>
              </a:rPr>
              <a:t>space physics</a:t>
            </a:r>
            <a:r>
              <a:rPr lang="en-IE" dirty="0" smtClean="0"/>
              <a:t>, </a:t>
            </a:r>
            <a:r>
              <a:rPr lang="en-IE" dirty="0" smtClean="0">
                <a:hlinkClick r:id="rId11" tooltip="Plasma physics"/>
              </a:rPr>
              <a:t>plasma physics</a:t>
            </a:r>
            <a:r>
              <a:rPr lang="en-IE" dirty="0" smtClean="0"/>
              <a:t>, and </a:t>
            </a:r>
            <a:r>
              <a:rPr lang="en-IE" dirty="0" smtClean="0">
                <a:hlinkClick r:id="rId12" tooltip="Solar physics"/>
              </a:rPr>
              <a:t>solar physics</a:t>
            </a:r>
            <a:r>
              <a:rPr lang="en-IE" dirty="0" smtClean="0"/>
              <a:t>. </a:t>
            </a:r>
            <a:r>
              <a:rPr lang="en-IE" dirty="0" err="1" smtClean="0"/>
              <a:t>Heliophysics</a:t>
            </a:r>
            <a:r>
              <a:rPr lang="en-IE" dirty="0" smtClean="0"/>
              <a:t> is closely tied to the study of </a:t>
            </a:r>
            <a:r>
              <a:rPr lang="en-IE" dirty="0" smtClean="0">
                <a:hlinkClick r:id="rId13" tooltip="Space weather"/>
              </a:rPr>
              <a:t>space weather</a:t>
            </a:r>
            <a:r>
              <a:rPr lang="en-IE" dirty="0" smtClean="0"/>
              <a:t> and the phenomena that affect it. To quote George </a:t>
            </a:r>
            <a:r>
              <a:rPr lang="en-IE" dirty="0" err="1" smtClean="0"/>
              <a:t>Siscoe</a:t>
            </a:r>
            <a:r>
              <a:rPr lang="en-IE" dirty="0" smtClean="0"/>
              <a:t> from a recent conference presentation: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D38A1-C76C-437F-9F46-CBBBBBC0AD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10CD6-543F-46F1-A2DB-7F1FAD98AD1C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167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0F0-E088-449D-978A-A3AAE8BCFB5F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F15CD1-6705-4E50-B5A7-0929858EBF9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0F0-E088-449D-978A-A3AAE8BCFB5F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5CD1-6705-4E50-B5A7-0929858EBF9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0F0-E088-449D-978A-A3AAE8BCFB5F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5CD1-6705-4E50-B5A7-0929858EBF9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0F0-E088-449D-978A-A3AAE8BCFB5F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F15CD1-6705-4E50-B5A7-0929858EBF9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0F0-E088-449D-978A-A3AAE8BCFB5F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5CD1-6705-4E50-B5A7-0929858EBF9B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0F0-E088-449D-978A-A3AAE8BCFB5F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5CD1-6705-4E50-B5A7-0929858EBF9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0F0-E088-449D-978A-A3AAE8BCFB5F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6F15CD1-6705-4E50-B5A7-0929858EBF9B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0F0-E088-449D-978A-A3AAE8BCFB5F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5CD1-6705-4E50-B5A7-0929858EBF9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0F0-E088-449D-978A-A3AAE8BCFB5F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5CD1-6705-4E50-B5A7-0929858EBF9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0F0-E088-449D-978A-A3AAE8BCFB5F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5CD1-6705-4E50-B5A7-0929858EBF9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0F0-E088-449D-978A-A3AAE8BCFB5F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5CD1-6705-4E50-B5A7-0929858EBF9B}" type="slidenum">
              <a:rPr lang="en-IE" smtClean="0"/>
              <a:t>‹#›</a:t>
            </a:fld>
            <a:endParaRPr lang="en-IE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B8C0F0-E088-449D-978A-A3AAE8BCFB5F}" type="datetimeFigureOut">
              <a:rPr lang="en-IE" smtClean="0"/>
              <a:t>20/05/2014</a:t>
            </a:fld>
            <a:endParaRPr lang="en-IE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F15CD1-6705-4E50-B5A7-0929858EBF9B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494116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IE" dirty="0">
                <a:effectLst/>
              </a:rPr>
              <a:t>Workflows for Propagation Models in </a:t>
            </a:r>
            <a:r>
              <a:rPr lang="en-IE" dirty="0" err="1">
                <a:effectLst/>
              </a:rPr>
              <a:t>Heliophysics</a:t>
            </a:r>
            <a:r>
              <a:rPr lang="en-IE" dirty="0">
                <a:effectLst/>
              </a:rPr>
              <a:t/>
            </a:r>
            <a:br>
              <a:rPr lang="en-IE" dirty="0">
                <a:effectLst/>
              </a:rPr>
            </a:br>
            <a:r>
              <a:rPr lang="en-IE" dirty="0">
                <a:effectLst/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err="1" smtClean="0"/>
              <a:t>Dr.</a:t>
            </a:r>
            <a:r>
              <a:rPr lang="en-IE" dirty="0" smtClean="0"/>
              <a:t> Gabriele Pierantoni</a:t>
            </a:r>
          </a:p>
          <a:p>
            <a:r>
              <a:rPr lang="en-IE" dirty="0" err="1" smtClean="0"/>
              <a:t>Dr.</a:t>
            </a:r>
            <a:r>
              <a:rPr lang="en-IE" dirty="0" smtClean="0"/>
              <a:t> Eoin </a:t>
            </a:r>
            <a:r>
              <a:rPr lang="en-IE" dirty="0" err="1" smtClean="0"/>
              <a:t>Carley</a:t>
            </a:r>
            <a:endParaRPr lang="en-IE" dirty="0"/>
          </a:p>
        </p:txBody>
      </p:sp>
      <p:pic>
        <p:nvPicPr>
          <p:cNvPr id="4" name="Picture 3" descr="525022main_FAQ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55306"/>
            <a:ext cx="5505035" cy="275374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QTEhUUEhQWFhUVFxsXGRgWFxgeGRogHB0gHh4iGR0dHCggGh8lHR8eITIhJiotMy4yHB8zODMsOCgtLisBCgoKDg0OGhAQGysmHCQsLDUsNDU3MCwrLTQsLCwsLDcsLDI3LywsLCwsLCwsLCwsLCwsLDQsLzcsNDQsLC0sNf/AABEIAOEA4AMBIgACEQEDEQH/xAAcAAACAwEBAQEAAAAAAAAAAAAABgQFBwMCAQj/xABDEAACAQMCAwUFBQUECgMAAAABAgMABBEFEgYhMRMiQVFhBxQycYEjM0KRoRVSYnKxQ5KiwRYkNERTY3OCssKz4vD/xAAaAQEAAwEBAQAAAAAAAAAAAAAAAgMFBAEG/8QAKREBAAIBBAEDBAEFAAAAAAAAAAECAwQREjFBBRMhMkJRYYEiobHB0f/aAAwDAQACEQMRAD8A3GiiigKKKKAooooCiiigKKKo5eJUNzJawxySzRR75CoAjQlSyK7noz+GAfWgvKKpNE4linsI71yI42i7R8nIjK8nBOBnawK9PDpUSz43t3kijZLiETnbC88LJHKcZAVj0JHMBsZ8KBmopUvOMDHHqReMLJYAsF3EiRWTdE2cDG45UgZwVPM1Ht+LpZYbAoiLNc3JgmRsns+yEhn24I5jsyAT+8DzoGW71m3ifs5Z4o3IDbHkRWwSQDgnOMgjPoakW93G/wADo38rA/0NZprtxb/tm495s5LtUtYEAS27cIS7tllwdufA+hpl4Qi09pXe0s/d5VUKxa1aA4Y9BlFB5r4eQoGyis406J7/AFDUHS/nhEEqQRJDIuMxp9oXjcMrZc9do+E8+tW/Duq3KahLp9zKlxtt1uEmWMIwBcoVlVTt3dCCAOWTjnyBwooooCiiigKKKKAooooCiiigKKKKAooooCiiqziDXobOLtJ2IywRFUFnkY9FjUc2Y+Q/pQWTMAMnkBzJNKb+0WxEiqJHMbOI/eFic24cnAXtgNnXxBx5mo/tR0+SW1SZA0iW7iaa2ywW4iHxqwBBJUd4A8uRBB5CqDibVn1Kz9302ylksW2CSZVjj7iMGK20cpXce7t3YwpBwCegapWd31kYdZguWmdob0mLETbEEsKkxCXaftcjtVwfHGegqYmrWWrAWjSXFvIh3SWrM8EzAKQVcdXTByQp8Ac1calwlA9olrCBbpE6SRGNRmNkcOCoPLJOck9dxoEu90uRrfWNMiBLpIt3bqcYdJWE2xR4jtEdOf7wqXxNxHDqVtHb2e5rt5oW7MxuHtykis7TZA7PaAwyevhnNP37Ni7f3jYO27Pst/POzdu2+WN3OpdAi8d8Mzz3MElsoKSmOG7G4D7JJkmDDJGSu11wMkiSumn8KSx6u9xlfdMSSxrnvLNMI1k5eRCFs+bnzNO1FAjSWOoW+oXlzBbw3EdyIAoa47NlESEHkY2HNmbx8qu9F1a7k7T3mxa3CLlSJ4pd58lCcwfmBV9RQZroPs9hudNHvkCpeT9pK0uzbNG8js6974u7kcj5HlzqV7OZI49PkmhtM3SM0VzHGcyPLE20jdI3l3gCeW7lWgVHtbCKMuY40QyNvcqoG5j1ZsdWPn1NBQPxar2VzcIrwPboxZbqF12ELuAZcjfn+Bj1HnSbYS3NtbG+uEmGo3MmyCMzkwytP90vZBsKsSnmGAI2Nz6U8cYaLJeCCHu+79sslyCebJH3lQDGCGcLnmOQpe1TUx71dahOre7aUjRwqQR2kzAdowyPIrGp6d5iKB+tw2xd5BfA3FQQpOOeASSBnwya6UgXj6nbWj3810heNDM9n2SCEKBkxq4+0DgdHJIz4EU7w3qN2feAaRN6qSAxAxkgdTjcM+WRQSKKKKAooooCiiigKKKKAooooCsq03Wobe6uZdXJbUYW2woFLKY3OI/cU8S/wk/FnIYjnTxreswlnslu0gu5IiY8kbgWyFYBuTEEZ29eX1pdks21S2V8i31SxkK7gPu5l6g/vQyjB8QVYdcYoGDRLy4EUtxqBigQ99Ysj7BAOfayZwzHqeWB/SDwZpMlrLPHFtbT5Ns9sVYdwyEl41A6pnDg8gN3jk4h2GjXWo7JNWjWKJMFbJW3KzD8c56OM81j5gDGcnNPAFB87MZ3YG7GM4548s+VeqKKAoopV9p17cwabPNaPsliCvnapO0MN3JgR8OT08KBqorH9M13XeyjljmsrhZEVx2iMrYYZGQgUfrU9ePtWj+90pJPWG4UfkMMaqjPjn7oWzgyR9stRorNk9rsa/7RYX0PmeyBUfXIz+VWVj7WdKkOPedh8pI5F/Urt/WrImJ6VzEx2d6KprLiuxlOIry3c+SzR5/LOat0cEZBBHpXrx6qDrulR3VvLbzA7JVKtjqM9CPUHBHqKnUUCXdcK3lyEgvbuOS1RlZ1jhKSXG3mBMS5UDIBIUDPp4UT8Uxe/wB1dKpneBGt7eJThUSPvTzTOe5ChcbN55kR8g2a1GknizhFvcza6ZDbxLNMrTg5RWTO5gdgyQSApGfhyBQW/CmtvNZ2814I4ZbjmqBsA7slAoY5LFMHHzq/pAvoLbTilzeO97fudsC7QWJ5DZaQjlEo5ZYc+fNjkA1ejR315GdUjuc3UbMq2QJWFFU4eCQMARK2AS5xzC/hwQGp0VV8N67FewCaLI5lXRhh43XkySL1VlPh8j0Iq0oCiiigKKKKArhfb+zfsigk2nYXBKBsctwBBIz4A12DDp4is+i0m21G+vo78GSSB1WGFpHUJEY1IkjVSMszlsvzIwBkUFJx5cSbUm1HTx2kAILoO2tbiIkGRCwG+BvxIXXuso73M02cGcMwxy+/WtxO8NzAgWOViw2/Ehy3f7oJADEkBiM4wB64L7SK4vLJpWnht+yaJ5DudBKrExO34tuARnnhxnwpuAoPtFFeJ5lRWdyFVQWYnkAAMkk+AAoE32p8VPZ26x2x/wBbuW7OHkDt6bnIPgo5fMg8wDXT2Y8VtfWxWfldW57KccgSR0fA8HAPTlkNjlis5gvG1C7l1GQER84rVT+GNSQW9Cxz+bDpiuUl82nXkeoRglOUd0g/HGeW75qcH6DwzV3szw5J8fjdvlRtTslmhkhf4ZUaNvkwIP6GulrcLIiyRsGR1DKw6MCMgj0IrrVKDHPZnO3uZgk+8tZZIHHkVbI+gzj6U2Us9l7rrt5D0S7jS6T5juv9S28/SmUmsLVU45ZbmlvyxQCahXlhDLylijcfxorf1FSWNc2Nc2+3To479qC74MsH+K1jH8gKf+JFV3+gFqpzC08B84pmH9c02Ma5salGoyV6tLycGOe6wW00S9i+41a7X0lPaj8mYAflVl7LNe1O6vJVkuVuLODKtKYUTc5HJYyoGSDzJ5jH8y1U65PLd3C6bZnEsgzNJ1EMfiT6kEfmB1YVr3DuiRWVvHbwLhIxj1Y+LMfEk8zWvopy2ryyT8eGTrIxVtxxx8+VlRRRXa4iLxPY+5Xv7WCGWPYIrlSCzxIP7WHqVC/jQciMnzNXFpoym6W+tJgsc6fbKo3JOMfZupBwrj97nkcvWmEjPWlTV+HbmVktreZLOwVBuFuu2djk5RTjbEvQ7hzOTQedc45s7OQxKGkk3bpxbpuEIJAaScryUAdc8+nKm1GBAIIIIyCOh+VZhw7e2el3F5psxRLckSJLIBt+1XLQzORgsBkruJJU48BV97KrovZuq7jbxTyxWrtnLwKfszz5kDmgPkooHKiiigKKKKDKNOvIr+4X7SWz1YmYOYQV7NYm+zW4SQ7ZgUZcYBzzxgA4napZSPLCmrWRmIcJDfWJkBUsSB2qoRJEDnnzZct4Vdca6Vp5ZJLu3MstxJDbIVz2gO5iuw7h2YXLMxUjkOecCp/D+hT20jA3kk9sVwkc6hpEbPUTDBZcZGGBPTn1yFhomjQ2kfZ26BFLFjzJZmPVnZiWZj5knwqwoooCs09rerNK0WlQMQ9x352H4IVPPn4FiMeoGD8VPPEmtR2dtLcy/BEpbHix6Ko9WbAHzrLOErKRu1vbr/abwiRuvcTHcQZ6YGPyA8KsxU5We1jeUxbVY0VEGFQBVHkByFQryAMpVhlWBBB6EHrVzOlV86VowvdvZDrpgkfS52+HMlqzH4kOSyepXmf73gBWr1gPENm5CTQHbcW7dpEw65HMr6g46VsXBfEiahaR3CciwxIn7jj4lPyPMeYIPjWfmx8LfpTaNpJvtfi7C406+HIRzG3kP8Mo8fQAN+dWbGrH2o6R71pd1GBlhGZF88x98AfPGPrStwzqXvFpBNnJeMbv5hyb/EDWN6jTq38NH0+3dVoxrkxr6xrmxrKmWrEPjGqLijWzAipEvaXEzdnDGOZZjyzjyGfryFTtY1NLeJ5pThUGfUnwA9SeVS/ZdwvI7nVL5cTyjEEZ/sYz0+TMD+RPixA6tHpvdtvP0w5dZqfartH1Sv8A2dcHjT4D2hD3Ux33Enmx57Qf3Vz9Tk8s4DbRVPxRxNb2EJmuX2r0VRzdz5Ivif0HUkCt9grS4nWNWeRlRFBZmYgKoHUknkB60qcK+0S1v7ua2t9x7JN4kIwsgBAbaOuASOo55rPdSnu9Ybfd7rexBBjtlOHkx0aU9fp+QHxHtpoW01rT2QBI5o5LUgDA6EoB83K/lVPv1m/CEeUb7NroNFFXJEPRbZbK0luNUVTJd3IefIDom9xHGCSMBEXbzPTJ9Ke0UAAAAAcgB0Hyqk4zvLRLWRL5wsMwMRHMs24dEABYt4jAzypUvuItQdIP2daTRwRukbSXi85Fb7JT2XOZlUkSF8qcLzyCaDR6KpuGZbsrIl6qdpHJhZI+SSoQCGCkkqckqQfFeVXNAUoa1xTdC4lhsbMXPuyqZmaURjcw3BI8qdzbcH0yPOm+svg4gnsEvu3sbztZpp50kSNZIjkbYgWRjtwqoOY86C11Hi/S2WyvLiTEoXtYIgXaUGVdhzEhIY9VDEYBBwadLK47SNJNrJvVW2uAHXcM4YAkBh0IyedZ/wCymfSY7eCO2ltzdNGokJIEzvjvAb8OQDnAHICtHoCiil/jviRdPs5Jzgv8ES/vyN8IA8fEn0U0CNx9e/tDUEsF521nia58nkPwRnzAHM/Nh1WraqThHSGt4PtTunmYyzMepd+Zz8unzyfGruu/FTjVdWNoc5VqDOlWRFRJ0q1JUTpUDhTWf2ZqGWOLS9YLJ+7HL+FvQHx+ZP4RVtOlU+sWCzRtG/Rhj5HwI9QedRyU512eWjeG6suRg9DWJ8ERm3a8sT/utwwXPXY/ND9cE/Wm32RcTtPA1pcH/WrPCNk85I/wP68uRPyJ+KqLi6D3bXkfol9b4PrJF/8AQKP+6sTW4+WK0fj/AEno78c0fv4WzGuUjgAkkAAZJPQAedeiaWLuCTVLv9n27FYUw13Mv4V/4anpuJ5fP0Vqw8OG2a/GG3my1xU5Sk8I6OdYuxcyqf2fav8AZK3SeQdWI8VHr6D94VtFRLGzitoVjjCxxRJgDoFVR4k/mSfU1l/FntIluXa10g8gdst4R3V8xD+8f4vy8GH0Na1xU2j4iHzuTJN7Taxl469ocVkewgX3i8bksKnkufGUj4RjnjqfQc6z+y0iSab3vUZO3uDzVf7OEeARenL+vPmeZ+6Ho8dsDty0jnLyvzdyeZyfn4f1POrYPXDm1M2+K9Oe19+kwPS1x+5SCK5X4rW4imH0bGPzIq8D1D1637W2mj8WjYD54yP1ArnxzxvEox22WGUMqsvMMAQfQ8xXulT2Wal7xpVo+clYhGfPMZKc/wC7n6011tL0XU94jZoo1klUExq7bQWxj4sHb1PPFIOrXk4bZqer29lkfcWe1XwehMsuXHLxCgda0isy4d1jT7IXA1Bo4r3tpWnaVCZJAXYoyHaS6GPbtC9OnWgb+FdAtLdTLakyGcKWmaVpWlA+El2Y5HPw5c6vqU/ZzERDO6xNDBLcySW8bKVKxkLz2H4A0gdwvkwpsoI2p3XZQyy9ezjZ/wC6pP8AlVGvFO2zsrmSPvXZtk2qeStcbfPqFz+lWPFNpJNZXMUP3kkEiJzA7zIQOZ6czWf3zao0VlE2lMFtJoZCUuoG3iFSoAGQRk4PPyoHPVbiJdQtIjbRvJKs0gmIXfF2QX4e6Sd2/HUY9aYaRtMubi61SGWWynt0gtplzLsILO8WACjEfCpp5oCsa4h1VNQ1baXX3bTiQoLD7Sc9Tg9QmMZ8Cv8AFWy0q6l7ONMnZmks49zEklSyEk8ye4w55qVZ2nd7CmHPpRXqT2O6bz7ITwE+MU75/wAW6uB9k+37nU79P55FcflgV0xqY/CfN1rnKtcH9nmpKfs9W3Dyktk/U7iajy8L64nwy2Eo/iEqn8gAP1qUair3nAnSq+dK9XGn60nxafDL5mK4RR+Ttmq+5nv0+90q6H/TxJ/4ipxnp+XvOFdfXMlncRX8Ay8HKVf+JEfiB+XUeXXwFOXtcnSfT7TU7c7lgmjmDeJR8KR6HdsBHhg0k3evBQe2trqIdD2sDAfWuvs61mKdbvRg+6G6SQ2pYN9m+0sVORyAI3j1U+LVzaiKW+YnvtG07Tyhb8R6u5MVrZYe7uuUY/cU9XPkAASD6E+FPmj2dnoWnjtpAoHelkPxSyHrgdSfAKM4A+ZpC0VotAjLXP8ArWrTqFWKM7iiAAIpbHdXABJ8cAAEKTVRJbT3kwutScSSD4IR91ED4BeeT+fqT1rMx0ppabeU9TqZy23nrwlcQcQ3WsHDbrawzkRA4kmHgZCPDxx0+fJqk2cCRIEjUKq9AOn/AO9a90Vy5Mtsk/Limd3UPXsPUevoNVPEoPXtXqIHr2Hps8W/sQuuzN9Yn+wn7VP5JRyA+W0H/urUqxHhO67DXYD+G7geE/zJ3wf8Kj61t1a+K3KkSvid4FJHGHHCWtwtuIV7XAImuXWK2XPlIQWZh+6B9ad6TeNpdU7RFs0Btiv2jxCJrgHnkKszrHjGPAnn0qx6m8ITTSbpZr63udyjEdqq9jH57W3M7582P0plrP8AgKxsorl2SG8S8kQ73vI3VmXKkgMo7HqF+Hy9K0CgKUOMr1rdxL+047UFeUM0SSK5HiqgrKSemFJ+VN9JXHVnaNNEz2lzcXe0iJrXtEdVBPxSq6rGuWPxHxPKg6cF8Q3tzKyz2wEAUlblVkiDnIwBDL9oARk7unL1pxpI4O0XUY5u1uJ3SDbgWskvvDgnxaYqpBHkN3zp3oCilf2jcRz2FmbiCATbWAcEkBFOe8QOZGcDl558KzteONanUMhsolYZBRXY4PT4iwqNrRXtZjw3yTtSN22UVg89xq0v3upyAHwijRD9GXBFQZuHGk+/u7ubzDzMQfnnP9ahOajrr6bqJ8bfy3i91i3h++nij/nkRf6mqG+9pelxfFexH/p7pP8A4w1ZHBwdaL/ZZ/mZj/nip8Giwp8MMY9Qi5/PFQnUR4hfX0nJP1Wg53Hto04fdC4nP/KhP/uVqun9sUjfcaZO3rK4j/8AVv61UCHHSjsqhOonxDor6RT7rT/j/rvP7StXf7u0tYR/zGZz9NrAfmKicM8c6g011c3LQG2sonMmyJQGkYYjjRyN+4vjxxyIPUVW8RXTRoscILXE7COJRjJY8s/TI+pFTeNdKSztbHRojlpW95u2HV8eJ9CwIH/TWr8E3ySz/UMWDT/00337lC4G4Xh1ft5TNNaairl5NhyjCQllfY3ewckFQ+OQ6Zo4h4f1jTsuwS6gHMyKvNR/Gowy+ZOCB518kvGsLqHUIgSI/s50X8cTHH5jlj1C+VfoC0uUlRZI2DI6hlYdCGGQR8xV+o08VvxtG7MxXjJXk/PS6vcJGss9lMImGRLDiWIjz3r3R+ddbPiS1k+GZQfJ+6f8WM/StPv7Madewzwd23vZhBPCPgEkgPZyoPwMWARscm3A4yM1eaxwlZXWfeLWGQn8RQB/74ww/OuO2lpPXwnwhlKnIyOY9K+0yX3sZtMlrSe4tT5JJuT6hu8f71UV77P9Xg5wzW92o8HBjkPy/D+bVRbSWjqUeEuFFVd5d3dt/tmn3EYHV0HaJ9WXkPzNebPiS1k+GZQfJ+6f8WM/SqbYr17hHaXPie4MPu90OtrcRycvLIyPryFfoeNwwBByCMg+hrA9atRNbyoMHchx4jI5j9QK1T2W6p7xpVo+ckRCNs9cx9w59Ttz9a7NJbeu34Tp0aqS9Xub+XUZLezuY4Uht4pGEkIk3M7yDruBHJRTpVHpukOl/d3LMpSaOCNACdw7MPu3csDJcYwTXUmT7TW9ZZLt1fT2W0lkiYyRTqW7NQxK7Xx445+Rp64Zv3uLS3nkADzQxyMFyAC6hiBkk45+Jql/0aljsdQgRg0t013Ih6AGfdtBPpkDPpTBo1qYreGI9Y4kQ4/hUD/KgmUu8bX0yRwRW7iKS5uEg7UgHsgysxYA8i2F2gHxYUxVT8VLaNbsl88aQtjnJIEwQcgq2QQwOCCDnNAq6zpEmmot3Hf3kzrLGrRXE3aRzCSRVZVTaNj4JKlemPKtCrJrCS0MqyWcOoatLGSYnnkkMEbD92SbagPkwDHxFahp0kjRI0yCOQjLIrbgp8g2Bn54oOtzAsiMjqGR1KsrDIYEYII8QRyrCpdMbS702Tk+7TEvaOfU84yfME/0P4q3mlzj3hVNRtGhJ2yKd8Mnijjofkeh9D5gVG1YtG0rsGa2G8XgidjR2VQeFNSeZHinUpdW7dnMhxnI/Fy8D6eOfDFXvZVxTXadpfTUzResWjqUDsqOyqf2NHY15snzQOxrxKAqlmICqCST0AHMk/SrLsaWtct3vbqLTIDgyYkuHH9nECM/U+Xqo6NUq05TsqzaiMVJtK39kuje9TyarMMRruitFboFHJ5PQ9V+r+QpZivvfb67vjzR37KH/ppyBHluwD881o/tO1FdP0kw242tIFtIFXqNwwceIIQNz88edImjWAhiSMfgUD5nxP1OTW1occct/EPjddmm0fPcpht1dSrDKsCCD4g8jVx7HdZaF5dKnYlocyW7H8cRPMfNSenqfBahRJVXxPayR9le23+0WbdoP40/Gp8xjP03Dxrp1ePnXeO4c2mvxtt4lqnHOmyT2jdgAZonjniB/E8LiQL/AN23bn1qdw9rcV5As0R5Hkynk8bD4kcfhZTyI/yr7w7rMd5bRXMJ7kqhgOWVPipx4qcqfUGqvV+Ew0xubSVrS6YDc6AFJcdBPGe7Jjn3uTDPWspomWilD/Sm4teWpWrBB/vNqGlh+boB2sQ+YYetMmmalDcRiSCVJUPRkYMPlkdD6UEuqXV+ErK6ybi1hdjy3FAH/vjDfrV1RQZpfexm0yWtJ7i1bwCOWT6hu8f71MHs44SfTLZ4Hn7bdK0inZt2ghRjG4+IJ+tNdFNgVn/tA4fsYIrm+Z5befYzdpDcSRtI4XuKBu2kkgDpT1eRs0bqjbHZSFfGdpIwDjIzg88Ugt7PrKdbqFrh7m9EZRpbiTtJIDKuVITICA9RgA4yAaCMY9TsorN21DtjPJbwtDPArHdJ8e2RSGwo3HnnkvWtNpL0zRtRmubeXUWthHabmRbfeTLIylN77gNoCk4A8SfSnSgKWONrbHYXAskvDDJ3lKK0qow5mEMQNwcIflnp1pnooM507UdWuFnVzHYRQu5M88YaURt9om1RiABIyFLFjgrzGc028LaesUO5bmW6E2Je1lcNu3AY2YAVUxjAAxVwygggjIPIg0k3kp0XTxHGTO5n7K1jbkSZZCY485JO0E8/JfDpQO9FfB619oMz9p/DUkcq6pZJumjG24jH9tEB19WUAfQD90A8tH1OO5hWaI5Vh9QfEHyIrUaxnirSv2Pee8Rqf2fdtiVR0glP4gPBT6eo8FFVZKbxvHbu0ep9u3G30z/Yw0UKcjI5g+Ir7XM3FbxBqyWtu8z9FHIfvMfhA+Z/IZPhV57J+GXtrdrm5H+t3h7WTPVFPNE59MA5I8CcfhFKeg2H7V1PJGbLT2BPXbLN4DyYLj8h5PWsa5qaWtvLcSfDFGzn1wM4HqTyHzrpxV2jdha3P7l+MdQyP2iX/verpAOcVgm5vIyyYP6Db8irV0iSqLhKJ2ja4l5y3TtO5/mOR9Mc/rTLElbunpwxx+3z2e3PJP6dYkqbElcoUqZGtStJWFT7Pb79nag+nucW92TNak9Ff8cfpy6fJfFq1usg4x0driDMR2zwsJYWHUOvMY+fT54PhT7wDxMuoWUc/SQdyVP3ZF+IY8AeTD0YVl5sfG36aGK/KDFSxqvByGQ3Fm5tLrqZIh3JPSeP4ZRz69fWmeiqVih4W15pxJFcIIruAhZowcqc/DJGTzMbjmPEcwenO+pQ4yj93ubO/UYKyrazEY70M52jcfJJdjD6030BRRUe+vY4UaSZ1jjXq7sFUfMnl1oKjX+KUs5FE8UwhK5NwsZeJDkjEm3LJ4HJXHPr1qPwgtuhleO6iuHvZpJwysuSBtXaoDHIjXap+fPGaqbbVrsNJNY3EOqWpclog6LPFuOdqOvccAZIVwDjABpcaxt7meW50pmttRHZKLXatu8ffBlNxExxMpDBmwD8C4JNBsFFFFAUUUUCl7TrmWOzXspGhRp4o55kOHihdtrup/CRkc/AEml7VdFGnXllPLPNJYLK2e3cv7vK6FEcueYibOOZwrYPjWkXlqkqPHIoZHUqynoQRgg/MUk2Hs9Z9q6hcvdQQHbBb/DHtU9wz4wZnAAHPl165oLfQuL1vJ2W2hke2QNm7PdiLggbYwecg+LLDkMDrnNMtL11c208k2mSxlMwjCkBVkjYYPYlT+DoehB9OdQOGtVktpxpt65aQKWtp2/3iMeDf81ByYeIG7zNA4VD1fTI7mGSCZQ8cilWB/y8iDzB8CAamUUGJaL2thctpl0SQuWtZT0kj8F/mHl6EdAM9+MdTkREt7YZurpuyiA6jPJm9AAevhnPgafPaJwiNQttqkJcRHtLeToVcc8EjmFbAB8uR8BSz7LeGLlp5NR1KPZcAdhChGNiqMOwHhuOcehbwYVVOOOW7urrbRhmnnwdeDOHI9PtIraPB2DLtj43PxN9T0HgAB4Uk+2/US622nIed1Jvkx4RxnPP5tzH8hrUawb3337U7u8zmND7tB5bU+Ij0J73/ca6sNOd4hm5b8aTK1t4gAABgDkBU6JK5QpU2FK17SzKw6xJXeviivtVSugUu6TffsvVQx5WmosEfyjm/C3oGJ5/zMfwimJjjry+dUfFMVvcW8kMs0SbhyZnUbWHNT18D+mRVWWkWrssx242a9RSN7I+K/fbPZIwa4tj2UpBB3Y+BwQeYYDr4lWp5rNdqi46003Gn3US/E0TFP5076Y8jvUVO0HURcW0M69JYkk+W5QcfTpU+qThHRms4GgLKUWWUwhc92N3LKpz4rkjlywBQXdJXtAdY57Ge4TfZQySGbulljdlAhldQDlVO8Z8CwPXFTOLOKbSFzZ3MskBnhYiZQwVAx2Z7QDCMCep5DlnGRlX4Tk1BEeKK5S6eDCvBdEESoQSktvcLk7JF8HDAFWXIxQTr6WzfUbGXTpImuHkIm93ZSGt9jbjNsOMBtgUtzzgD0e5LGNpFlaNDIgIVyo3qD1AbqAfKomg2MccYZbWO2eQBpI0CZDeTMgAYjzqzoCiiigKKKKAqo4o0drqApHM8EqsJIpEJ7rrzXcOjr4FTkEeuCLeigyjiTiA3UUVsYZF1qGT7NYeXZOoGZd7d33d1IyDnIOPDcLi0todNb3rUJTc6lcDACLukP8AyrSIcwg6Z5ZzliM4D2Ldd5fau8qFLYG4gEkAnrgEk49TSzxJorRQ3dxp8Aa/nTaHL9/nhe6znChR3ggwMgUHbgziV7yGWaWD3dVneJN0gbcFIXOQMZ35XkSMjkTTJWP3PCLO+n2Fy4bmJDBESIIIIcbi3MGWWRyqGRhjvvhR1p1m43UySrBa3NzHAxWWWFUKKw+JV3OGkZfEID9aBroqNp19HPEk0LB45FDKw8Qf1HyPSpNAu+0K9mi065a2jeSYpsQRqWYFyF3AAZ7oO76VjnDdrfxQRxQ6VcnaOZk+zBJ5k98eZr9C0VOmS1J3qhekX+JYxDpWtv8ADYwRess6t/4NU2LhDXG+KexiHmiyMw+jJj9a1qipTmyT5eRipHhmEfs1vn+/1eT5RQqn6hh/Suy+yGM/e6hqD/KYAfqprSaKhNrT5T4x+GeJ7GtMzmRZpT5yTNn/AA4qfa+ynSYzkWak/wAckrfozkfpTpRUXqt0bQLa1DC2gjh343dmgBbGcbiOZxk9fM1ZUUUBSfr/ABLcSSPa6UiS3Ef3sshPYQ457WI+KQ9Ao6ZycYNTOKNda2mt1lQe6XBaCSUFg0cjY7PJB7qN3hu8CQcjHPxeWj2VtFa6XbLljsVmOIouWTJMc7n+mSx8fMKmW6/aloJoE7LULJzmGTqkgGJIn845VyuehyD1XAsOFeF7NXjv7e3e2klhwYssqqHwxBj+FSCOgAHjjPOlXV9JbTbi3ltJ5LnU53+2jc597QnvFh8MCpjuNyCgY71aspoPtFFFAUUUUBRRRQFFFFAUUUUEE6VH20k6jE0kYiL5OdqlioAzgc2J5deXkKReH9Yk0+xjshZTteRKY1jSJjFKxJ+0E2NgRidxJII55HKtIrzK2ASATgE4GMn0GeWaDPdGhnt20/S4ZSHhQ3V5IoyApZj2YyuMSSsRjkQq5pq0DXfepbpVTEVvL2KybvvGUDtO7jkFY7c5OefTFZ9LrUtjbzTboDqt9KrvbO/2yiT7O3jjAxnswVPe/jGRkGmrR+HZ0062hgmks5ohucskUm5znf2gywYMxLcmzzHOgcM19pF47sJ20wPNJB75bSLcRuvcjMkbEqFDtyLJlcZ6nyqTrvGS/sh760YMzRr2eMMVkkIRVI/eVmwQfI0DjRVDqw1ECL3X3RsJ9r7x2qlm5fAYwQB16jyqri4ivoru1tru3twLppFV4Znbb2aFzlWjHgMdfGgcqKVdT4w7HU4LIx5SVBumzyR37QxoR5t2TfpXLhLi57m7ureVFQRs5t2GftY45GhcnJPMSL4Y5MvLxIN9c+3Xfs3Lv27tuRuxnGcdcZ5ZpD0awm1KKW5e8uYX7aVIUgk2RwiJyih0AxKx25bfnOcDbUCDWJHXStSlGJBK9jdbQMEOxj3HyUTRq3pvoH7SNbiuIjNG2EVnRt42lTGxVtwPw8xnn4Ypbu7OLUna407UZY5oD2ReFy8GcBsNG32cgwQcryPmSOVVFPbLql5p7p28N6UnMYTciSgDtRJ4dBHIfLI860a3t1jUJGqoijAVQAoHkAOQFBmWlW99rVu6XM8S2DOyCSCICa5EbY3d9nWJN65BA3Hb0Apg9nGtPLFLazOJJ7J+weVeayD8DhuY3FR3lzkEc8ZrlB7PFTdCl3cpZMzP7qjKqjccsokUdoIySe4COvWm3T7CKCNYoY1jjUYCoAAPoP60FZw3wzHado+5priY7pZ5cGRz4DkMKg6BBgACryiigKKKKAooooCiiigKKKKAooooCiiig4SWcbOrsiF0+FioLL/KcZH0rvRRQInG+nH361uprVru1ijkRo0QSGN2KkSdkfj5DHIEjGfKlnVINLur7T4rGFI5/ehJMFgeFgkSmQh0KryZgvPHhyNbDXkoMg4GR0Pl8qCp17T5ZighvJLZlByEWJt2cY3CRT0wcYx1NJ5024TWdPW4ujdbIrmRSYo4ymVVDnZybOfLl9abtb4Ts7tg9zbxyuF2hmHeABJxkc8ZJ/OuOjcF2VrN21vDskCFAe0kICkgkBWYqOYHQUFFqPDc866lJt2TvPE9qSV5+6qjRHOTgNJvHPBwx6V107hWeKLTZF2C4tmYzgsQrLPlpwCAdxDkMPDK9fGniigVZOEpElmazvJLZLhzJLGI43G9viaIsPs2bqeozzxXTUuEYzpklhD3R2REbMTnfnerseue0w5I8c0zUUC2vDsstza3NzMCbaM7Yo0AXtXTZIxc95lOeS4XwzmmSiigKKKKAooooCiiigKKKKAooooCiiigKKKKAooooCiiigKKKKAooooCiiigKKKKAooooCiiigKKKKAooooCi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" name="Picture 20" descr="http://www.egi.eu/export/sites/egi/images_logos/ER-flow.png_10829318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7" y="35294"/>
            <a:ext cx="1240022" cy="1240023"/>
          </a:xfrm>
          <a:prstGeom prst="rect">
            <a:avLst/>
          </a:prstGeom>
          <a:noFill/>
        </p:spPr>
      </p:pic>
      <p:pic>
        <p:nvPicPr>
          <p:cNvPr id="1028" name="Picture 4" descr="http://www.egi.eu/export/sites/egi/images_logos/SCI-BUS_logo_200p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" y="1287820"/>
            <a:ext cx="1374441" cy="10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elio-vo.eu/logos/helio_logo4_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6843"/>
            <a:ext cx="1362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nnopharmalabs.com/images/uploads/fp7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790" y="926740"/>
            <a:ext cx="1145629" cy="9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890588" y="381000"/>
            <a:ext cx="7143750" cy="1143000"/>
          </a:xfrm>
        </p:spPr>
        <p:txBody>
          <a:bodyPr/>
          <a:lstStyle/>
          <a:p>
            <a:r>
              <a:rPr lang="en-GB" altLang="en-US" dirty="0" smtClean="0"/>
              <a:t>3-tier approach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812022"/>
              </p:ext>
            </p:extLst>
          </p:nvPr>
        </p:nvGraphicFramePr>
        <p:xfrm>
          <a:off x="457200" y="1600200"/>
          <a:ext cx="8229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Type of </a:t>
                      </a:r>
                      <a:r>
                        <a:rPr lang="en-IE" dirty="0" err="1" smtClean="0"/>
                        <a:t>Worklfow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Technology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Driven by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Usage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Atomic</a:t>
                      </a:r>
                      <a:r>
                        <a:rPr lang="en-IE" baseline="0" dirty="0" smtClean="0"/>
                        <a:t> Workflow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WS-PGRADE</a:t>
                      </a:r>
                      <a:r>
                        <a:rPr lang="en-IE" baseline="0" dirty="0" smtClean="0"/>
                        <a:t> and TAVERNA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Use Case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 smtClean="0"/>
                        <a:t>Invocation  of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 smtClean="0"/>
                        <a:t>VOTABLE Manipulation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 smtClean="0"/>
                        <a:t>Ancillary Services 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Meta</a:t>
                      </a:r>
                      <a:r>
                        <a:rPr lang="en-IE" baseline="0" dirty="0" smtClean="0"/>
                        <a:t> Workflows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WS-PGRADE and TAVERNA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Science Case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Orchestration</a:t>
                      </a:r>
                      <a:r>
                        <a:rPr lang="en-IE" baseline="0" dirty="0" smtClean="0"/>
                        <a:t> of  Atomic Workflows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Iterative</a:t>
                      </a:r>
                      <a:r>
                        <a:rPr lang="en-IE" baseline="0" dirty="0" smtClean="0"/>
                        <a:t> Meta Workflows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WS-PGRADE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Iterative Science</a:t>
                      </a:r>
                      <a:r>
                        <a:rPr lang="en-IE" baseline="0" dirty="0" smtClean="0"/>
                        <a:t> Case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Parameter-Sweep</a:t>
                      </a:r>
                      <a:r>
                        <a:rPr lang="en-IE" baseline="0" dirty="0" smtClean="0"/>
                        <a:t> Execution of  Science Cases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7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3-tier approach</a:t>
            </a:r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291142" y="4353830"/>
            <a:ext cx="8604849" cy="1940943"/>
          </a:xfrm>
          <a:prstGeom prst="round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HELIO Infrastructure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1125" y="4506947"/>
            <a:ext cx="3429000" cy="1578634"/>
            <a:chOff x="388189" y="1480868"/>
            <a:chExt cx="4572000" cy="2104845"/>
          </a:xfrm>
        </p:grpSpPr>
        <p:sp>
          <p:nvSpPr>
            <p:cNvPr id="6" name="Rounded Rectangle 5"/>
            <p:cNvSpPr/>
            <p:nvPr/>
          </p:nvSpPr>
          <p:spPr>
            <a:xfrm>
              <a:off x="388189" y="1480868"/>
              <a:ext cx="4572000" cy="2104845"/>
            </a:xfrm>
            <a:prstGeom prst="roundRect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HELIO Applications</a:t>
              </a: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2565" y="2015707"/>
              <a:ext cx="1449956" cy="97766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SHEBA</a:t>
              </a: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16215" y="2032959"/>
              <a:ext cx="1465053" cy="960408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 Table Parses</a:t>
              </a: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05442" y="4530670"/>
            <a:ext cx="3429000" cy="1578634"/>
          </a:xfrm>
          <a:prstGeom prst="round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HELIO Web Services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55658" y="4718294"/>
            <a:ext cx="2128568" cy="1000664"/>
            <a:chOff x="6193766" y="1480868"/>
            <a:chExt cx="2838091" cy="1334218"/>
          </a:xfrm>
        </p:grpSpPr>
        <p:sp>
          <p:nvSpPr>
            <p:cNvPr id="11" name="Rounded Rectangle 10"/>
            <p:cNvSpPr/>
            <p:nvPr/>
          </p:nvSpPr>
          <p:spPr>
            <a:xfrm>
              <a:off x="6193766" y="1480868"/>
              <a:ext cx="802257" cy="56359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HEC</a:t>
              </a: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200181" y="2251494"/>
              <a:ext cx="802257" cy="56359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ICS</a:t>
              </a: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200181" y="1480868"/>
              <a:ext cx="802257" cy="56359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ILS</a:t>
              </a: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193766" y="2251494"/>
              <a:ext cx="802257" cy="56359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HFC</a:t>
              </a: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229600" y="2251494"/>
              <a:ext cx="802257" cy="56359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MDES</a:t>
              </a: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229600" y="1480868"/>
              <a:ext cx="802257" cy="56359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HPS</a:t>
              </a:r>
              <a:endPara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 rot="579858">
            <a:off x="3274345" y="4950584"/>
            <a:ext cx="2080838" cy="232913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1142" y="2289959"/>
            <a:ext cx="4192438" cy="1878401"/>
          </a:xfrm>
          <a:prstGeom prst="round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TAVERNA Workflows and </a:t>
            </a:r>
            <a:r>
              <a:rPr kumimoji="0" lang="en-I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Metaworkflows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7001" y="2400889"/>
            <a:ext cx="1357313" cy="1357313"/>
            <a:chOff x="4171950" y="2933700"/>
            <a:chExt cx="1809750" cy="1809750"/>
          </a:xfrm>
        </p:grpSpPr>
        <p:sp>
          <p:nvSpPr>
            <p:cNvPr id="20" name="Oval 19"/>
            <p:cNvSpPr/>
            <p:nvPr/>
          </p:nvSpPr>
          <p:spPr>
            <a:xfrm>
              <a:off x="4171950" y="2933700"/>
              <a:ext cx="1809750" cy="18097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695527" y="3212441"/>
              <a:ext cx="1018636" cy="1263949"/>
              <a:chOff x="3380836" y="2888591"/>
              <a:chExt cx="1018636" cy="126394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380836" y="2888591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028536" y="3372928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380836" y="3772978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" name="Curved Connector 24"/>
              <p:cNvCxnSpPr>
                <a:stCxn id="22" idx="6"/>
                <a:endCxn id="23" idx="0"/>
              </p:cNvCxnSpPr>
              <p:nvPr/>
            </p:nvCxnSpPr>
            <p:spPr>
              <a:xfrm>
                <a:off x="3751772" y="3078372"/>
                <a:ext cx="462232" cy="294556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6" name="Curved Connector 25"/>
              <p:cNvCxnSpPr>
                <a:stCxn id="23" idx="4"/>
                <a:endCxn id="24" idx="6"/>
              </p:cNvCxnSpPr>
              <p:nvPr/>
            </p:nvCxnSpPr>
            <p:spPr>
              <a:xfrm rot="5400000">
                <a:off x="3877754" y="3626508"/>
                <a:ext cx="210269" cy="462232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7" name="Curved Connector 26"/>
              <p:cNvCxnSpPr>
                <a:stCxn id="22" idx="4"/>
                <a:endCxn id="24" idx="0"/>
              </p:cNvCxnSpPr>
              <p:nvPr/>
            </p:nvCxnSpPr>
            <p:spPr>
              <a:xfrm rot="5400000">
                <a:off x="3313892" y="3520565"/>
                <a:ext cx="504825" cy="12700"/>
              </a:xfrm>
              <a:prstGeom prst="curvedConnector3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  <p:sp>
        <p:nvSpPr>
          <p:cNvPr id="28" name="Down Arrow 27"/>
          <p:cNvSpPr/>
          <p:nvPr/>
        </p:nvSpPr>
        <p:spPr>
          <a:xfrm rot="16200000">
            <a:off x="2148260" y="2389891"/>
            <a:ext cx="269125" cy="1451284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34" y="2971513"/>
            <a:ext cx="301722" cy="3017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7" y="3264705"/>
            <a:ext cx="301722" cy="30172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067365" y="2410031"/>
            <a:ext cx="1357313" cy="1357313"/>
            <a:chOff x="7602450" y="4613485"/>
            <a:chExt cx="1809750" cy="1809750"/>
          </a:xfrm>
        </p:grpSpPr>
        <p:sp>
          <p:nvSpPr>
            <p:cNvPr id="32" name="Oval 31"/>
            <p:cNvSpPr/>
            <p:nvPr/>
          </p:nvSpPr>
          <p:spPr>
            <a:xfrm>
              <a:off x="7602450" y="4613485"/>
              <a:ext cx="1809750" cy="18097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659244" y="4880036"/>
              <a:ext cx="1708863" cy="1263949"/>
              <a:chOff x="5801869" y="3860861"/>
              <a:chExt cx="1708863" cy="1263949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6470832" y="3860861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139796" y="4309404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470832" y="4745248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7" name="Curved Connector 36"/>
              <p:cNvCxnSpPr>
                <a:stCxn id="34" idx="6"/>
                <a:endCxn id="35" idx="0"/>
              </p:cNvCxnSpPr>
              <p:nvPr/>
            </p:nvCxnSpPr>
            <p:spPr>
              <a:xfrm>
                <a:off x="6841768" y="4050642"/>
                <a:ext cx="483496" cy="258762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8" name="Curved Connector 37"/>
              <p:cNvCxnSpPr>
                <a:stCxn id="35" idx="4"/>
                <a:endCxn id="36" idx="6"/>
              </p:cNvCxnSpPr>
              <p:nvPr/>
            </p:nvCxnSpPr>
            <p:spPr>
              <a:xfrm rot="5400000">
                <a:off x="6960485" y="4570249"/>
                <a:ext cx="246063" cy="483496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9" name="Curved Connector 38"/>
              <p:cNvCxnSpPr>
                <a:stCxn id="34" idx="4"/>
                <a:endCxn id="36" idx="0"/>
              </p:cNvCxnSpPr>
              <p:nvPr/>
            </p:nvCxnSpPr>
            <p:spPr>
              <a:xfrm rot="5400000">
                <a:off x="6403888" y="4492835"/>
                <a:ext cx="504825" cy="12700"/>
              </a:xfrm>
              <a:prstGeom prst="curvedConnector3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0" name="Oval 39"/>
              <p:cNvSpPr/>
              <p:nvPr/>
            </p:nvSpPr>
            <p:spPr>
              <a:xfrm>
                <a:off x="5801869" y="4357240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1" name="Curved Connector 40"/>
              <p:cNvCxnSpPr>
                <a:stCxn id="34" idx="2"/>
                <a:endCxn id="40" idx="0"/>
              </p:cNvCxnSpPr>
              <p:nvPr/>
            </p:nvCxnSpPr>
            <p:spPr>
              <a:xfrm rot="10800000" flipV="1">
                <a:off x="5987338" y="4050642"/>
                <a:ext cx="483495" cy="306598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2" name="Curved Connector 41"/>
              <p:cNvCxnSpPr>
                <a:stCxn id="40" idx="4"/>
                <a:endCxn id="36" idx="2"/>
              </p:cNvCxnSpPr>
              <p:nvPr/>
            </p:nvCxnSpPr>
            <p:spPr>
              <a:xfrm rot="16200000" flipH="1">
                <a:off x="6129971" y="4594167"/>
                <a:ext cx="198227" cy="483495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  <p:sp>
        <p:nvSpPr>
          <p:cNvPr id="43" name="Down Arrow 42"/>
          <p:cNvSpPr/>
          <p:nvPr/>
        </p:nvSpPr>
        <p:spPr>
          <a:xfrm>
            <a:off x="1976752" y="4080933"/>
            <a:ext cx="269125" cy="550104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08966" y="1412776"/>
            <a:ext cx="4192438" cy="1878401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WS-</a:t>
            </a:r>
            <a:r>
              <a:rPr kumimoji="0" lang="en-I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PGrade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Workflows and </a:t>
            </a:r>
            <a:r>
              <a:rPr kumimoji="0" lang="en-I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Metaworkflows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354436" y="1587090"/>
            <a:ext cx="1265374" cy="1262227"/>
            <a:chOff x="2793118" y="69849"/>
            <a:chExt cx="1687165" cy="1682969"/>
          </a:xfrm>
        </p:grpSpPr>
        <p:sp>
          <p:nvSpPr>
            <p:cNvPr id="46" name="Oval 45"/>
            <p:cNvSpPr/>
            <p:nvPr/>
          </p:nvSpPr>
          <p:spPr>
            <a:xfrm>
              <a:off x="2793118" y="69849"/>
              <a:ext cx="1687165" cy="168296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108130" y="426994"/>
              <a:ext cx="1176117" cy="1079526"/>
              <a:chOff x="5179671" y="1151342"/>
              <a:chExt cx="1176117" cy="1079526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179671" y="1151342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984852" y="1365239"/>
                <a:ext cx="370936" cy="387192"/>
              </a:xfrm>
              <a:prstGeom prst="ellipse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0" name="Curved Connector 49"/>
              <p:cNvCxnSpPr>
                <a:stCxn id="57" idx="6"/>
                <a:endCxn id="49" idx="4"/>
              </p:cNvCxnSpPr>
              <p:nvPr/>
            </p:nvCxnSpPr>
            <p:spPr>
              <a:xfrm flipV="1">
                <a:off x="5859522" y="1752431"/>
                <a:ext cx="310798" cy="266272"/>
              </a:xfrm>
              <a:prstGeom prst="curvedConnector2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51" name="Group 50"/>
              <p:cNvGrpSpPr/>
              <p:nvPr/>
            </p:nvGrpSpPr>
            <p:grpSpPr>
              <a:xfrm>
                <a:off x="5428898" y="1806537"/>
                <a:ext cx="430624" cy="424331"/>
                <a:chOff x="4861703" y="2095142"/>
                <a:chExt cx="1809750" cy="180975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4861703" y="2095142"/>
                  <a:ext cx="1809750" cy="1809750"/>
                  <a:chOff x="4171950" y="2933700"/>
                  <a:chExt cx="1809750" cy="1809750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4171950" y="2933700"/>
                    <a:ext cx="1809750" cy="18097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0AD47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70AD47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70AD47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70AD47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4695527" y="3212441"/>
                    <a:ext cx="1018636" cy="1263949"/>
                    <a:chOff x="3380836" y="2888591"/>
                    <a:chExt cx="1018636" cy="1263949"/>
                  </a:xfrm>
                </p:grpSpPr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3380836" y="2888591"/>
                      <a:ext cx="370936" cy="3795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70AD47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70AD47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70AD47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" name="Oval 59"/>
                    <p:cNvSpPr/>
                    <p:nvPr/>
                  </p:nvSpPr>
                  <p:spPr>
                    <a:xfrm>
                      <a:off x="4028536" y="3372928"/>
                      <a:ext cx="370936" cy="3795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70AD47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70AD47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70AD47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3380836" y="3772978"/>
                      <a:ext cx="370936" cy="3795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70AD47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70AD47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70AD47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62" name="Curved Connector 61"/>
                    <p:cNvCxnSpPr>
                      <a:stCxn id="59" idx="6"/>
                      <a:endCxn id="60" idx="0"/>
                    </p:cNvCxnSpPr>
                    <p:nvPr/>
                  </p:nvCxnSpPr>
                  <p:spPr>
                    <a:xfrm>
                      <a:off x="3751772" y="3078372"/>
                      <a:ext cx="462232" cy="294556"/>
                    </a:xfrm>
                    <a:prstGeom prst="curvedConnector2">
                      <a:avLst/>
                    </a:prstGeom>
                    <a:gradFill rotWithShape="1">
                      <a:gsLst>
                        <a:gs pos="0">
                          <a:srgbClr val="70AD47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70AD47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70AD47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63" name="Curved Connector 62"/>
                    <p:cNvCxnSpPr>
                      <a:stCxn id="60" idx="4"/>
                      <a:endCxn id="61" idx="6"/>
                    </p:cNvCxnSpPr>
                    <p:nvPr/>
                  </p:nvCxnSpPr>
                  <p:spPr>
                    <a:xfrm rot="5400000">
                      <a:off x="3877754" y="3626508"/>
                      <a:ext cx="210269" cy="462232"/>
                    </a:xfrm>
                    <a:prstGeom prst="curvedConnector2">
                      <a:avLst/>
                    </a:prstGeom>
                    <a:gradFill rotWithShape="1">
                      <a:gsLst>
                        <a:gs pos="0">
                          <a:srgbClr val="70AD47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70AD47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70AD47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64" name="Curved Connector 63"/>
                    <p:cNvCxnSpPr>
                      <a:stCxn id="59" idx="4"/>
                      <a:endCxn id="61" idx="0"/>
                    </p:cNvCxnSpPr>
                    <p:nvPr/>
                  </p:nvCxnSpPr>
                  <p:spPr>
                    <a:xfrm rot="5400000">
                      <a:off x="3313892" y="3520565"/>
                      <a:ext cx="504825" cy="12700"/>
                    </a:xfrm>
                    <a:prstGeom prst="curvedConnector3">
                      <a:avLst/>
                    </a:prstGeom>
                    <a:gradFill rotWithShape="1">
                      <a:gsLst>
                        <a:gs pos="0">
                          <a:srgbClr val="70AD47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70AD47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70AD47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</p:grpSp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10947" y="2855974"/>
                  <a:ext cx="402296" cy="402296"/>
                </a:xfrm>
                <a:prstGeom prst="rect">
                  <a:avLst/>
                </a:prstGeom>
                <a:gradFill rotWithShape="1">
                  <a:gsLst>
                    <a:gs pos="0">
                      <a:srgbClr val="70AD47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70AD47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70AD47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70AD47"/>
                  </a:solidFill>
                  <a:prstDash val="solid"/>
                  <a:miter lim="800000"/>
                </a:ln>
                <a:effectLst/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381484" y="3246896"/>
                  <a:ext cx="402296" cy="402296"/>
                </a:xfrm>
                <a:prstGeom prst="rect">
                  <a:avLst/>
                </a:prstGeom>
                <a:gradFill rotWithShape="1">
                  <a:gsLst>
                    <a:gs pos="0">
                      <a:srgbClr val="70AD47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70AD47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70AD47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70AD47"/>
                  </a:solidFill>
                  <a:prstDash val="solid"/>
                  <a:miter lim="800000"/>
                </a:ln>
                <a:effectLst/>
              </p:spPr>
            </p:pic>
          </p:grpSp>
          <p:cxnSp>
            <p:nvCxnSpPr>
              <p:cNvPr id="52" name="Curved Connector 51"/>
              <p:cNvCxnSpPr>
                <a:stCxn id="48" idx="6"/>
                <a:endCxn id="49" idx="1"/>
              </p:cNvCxnSpPr>
              <p:nvPr/>
            </p:nvCxnSpPr>
            <p:spPr>
              <a:xfrm>
                <a:off x="5550607" y="1341123"/>
                <a:ext cx="488567" cy="80819"/>
              </a:xfrm>
              <a:prstGeom prst="curvedConnector2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3" name="Curved Connector 52"/>
              <p:cNvCxnSpPr>
                <a:stCxn id="48" idx="4"/>
                <a:endCxn id="57" idx="2"/>
              </p:cNvCxnSpPr>
              <p:nvPr/>
            </p:nvCxnSpPr>
            <p:spPr>
              <a:xfrm rot="16200000" flipH="1">
                <a:off x="5153119" y="1742923"/>
                <a:ext cx="487799" cy="63759"/>
              </a:xfrm>
              <a:prstGeom prst="curvedConnector2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  <p:sp>
        <p:nvSpPr>
          <p:cNvPr id="65" name="Down Arrow 64"/>
          <p:cNvSpPr/>
          <p:nvPr/>
        </p:nvSpPr>
        <p:spPr>
          <a:xfrm rot="4424023">
            <a:off x="5205558" y="1592599"/>
            <a:ext cx="269125" cy="1922981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6821164" y="3202273"/>
            <a:ext cx="269125" cy="1575302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Down Arrow 66"/>
          <p:cNvSpPr/>
          <p:nvPr/>
        </p:nvSpPr>
        <p:spPr>
          <a:xfrm rot="3242657">
            <a:off x="4205779" y="2787241"/>
            <a:ext cx="269125" cy="2268850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3-Tier approach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5575080" y="4411883"/>
            <a:ext cx="3429000" cy="1578634"/>
          </a:xfrm>
          <a:prstGeom prst="round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HELIO Web Services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7" y="2621666"/>
            <a:ext cx="2427065" cy="3759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9" y="1378762"/>
            <a:ext cx="2573811" cy="132870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7225088">
            <a:off x="1351534" y="2333382"/>
            <a:ext cx="570656" cy="169990"/>
          </a:xfrm>
          <a:prstGeom prst="rightArrow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7206" y="1136388"/>
            <a:ext cx="2138727" cy="52322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WS-</a:t>
            </a:r>
            <a:r>
              <a:rPr kumimoji="0" lang="en-I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PGrade</a:t>
            </a: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Metaworkflow</a:t>
            </a:r>
            <a:endParaRPr kumimoji="0" lang="en-I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Parametric Science Case)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982" y="1501430"/>
            <a:ext cx="3397291" cy="11202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1056" y="2374441"/>
            <a:ext cx="2467342" cy="307777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grained interoperability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1599" y="3218395"/>
            <a:ext cx="2042547" cy="52322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TAVERNA </a:t>
            </a:r>
            <a:r>
              <a:rPr kumimoji="0" lang="en-I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Metaworkflow</a:t>
            </a: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IE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Case)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0700" y="5215410"/>
            <a:ext cx="1754006" cy="52322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TAVERNA Workflows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Case</a:t>
            </a:r>
          </a:p>
        </p:txBody>
      </p:sp>
      <p:sp>
        <p:nvSpPr>
          <p:cNvPr id="13" name="Right Arrow 12"/>
          <p:cNvSpPr/>
          <p:nvPr/>
        </p:nvSpPr>
        <p:spPr>
          <a:xfrm rot="12376519">
            <a:off x="2387359" y="5036221"/>
            <a:ext cx="834606" cy="174685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ight Arrow 13"/>
          <p:cNvSpPr/>
          <p:nvPr/>
        </p:nvSpPr>
        <p:spPr>
          <a:xfrm rot="10315428">
            <a:off x="1714331" y="5568601"/>
            <a:ext cx="1472084" cy="134172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0286" y="2733647"/>
            <a:ext cx="2061782" cy="52322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WS-</a:t>
            </a:r>
            <a:r>
              <a:rPr kumimoji="0" lang="en-I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PGrade</a:t>
            </a: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sub-workflow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(Use Case)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 rot="17424866">
            <a:off x="5367785" y="2331034"/>
            <a:ext cx="834606" cy="174685"/>
          </a:xfrm>
          <a:prstGeom prst="right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99760" y="1501430"/>
            <a:ext cx="1251059" cy="627860"/>
          </a:xfrm>
          <a:prstGeom prst="ellips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70583" y="4623231"/>
            <a:ext cx="2128568" cy="1000664"/>
            <a:chOff x="6193766" y="1480868"/>
            <a:chExt cx="2838091" cy="1334218"/>
          </a:xfrm>
        </p:grpSpPr>
        <p:sp>
          <p:nvSpPr>
            <p:cNvPr id="19" name="Rounded Rectangle 18"/>
            <p:cNvSpPr/>
            <p:nvPr/>
          </p:nvSpPr>
          <p:spPr>
            <a:xfrm>
              <a:off x="6193766" y="1480868"/>
              <a:ext cx="802257" cy="56359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HEC</a:t>
              </a:r>
              <a:endPara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200181" y="2251494"/>
              <a:ext cx="802257" cy="56359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ICS</a:t>
              </a:r>
              <a:endPara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00181" y="1480868"/>
              <a:ext cx="802257" cy="56359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ILS</a:t>
              </a:r>
              <a:endPara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93766" y="2251494"/>
              <a:ext cx="802257" cy="56359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HFC</a:t>
              </a:r>
              <a:endPara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229600" y="2251494"/>
              <a:ext cx="802257" cy="56359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MDES</a:t>
              </a:r>
              <a:endPara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229600" y="1480868"/>
              <a:ext cx="802257" cy="563592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HPS</a:t>
              </a:r>
              <a:endPara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ight Arrow 24"/>
          <p:cNvSpPr/>
          <p:nvPr/>
        </p:nvSpPr>
        <p:spPr>
          <a:xfrm rot="5400000">
            <a:off x="6636547" y="3321751"/>
            <a:ext cx="1677965" cy="277797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Arrow 25"/>
          <p:cNvSpPr/>
          <p:nvPr/>
        </p:nvSpPr>
        <p:spPr>
          <a:xfrm rot="804446">
            <a:off x="1796750" y="4409832"/>
            <a:ext cx="3518753" cy="277797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3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758"/>
            <a:ext cx="3195861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TAVERNA</a:t>
            </a:r>
            <a:br>
              <a:rPr lang="en-IE" dirty="0" smtClean="0"/>
            </a:br>
            <a:r>
              <a:rPr lang="en-IE" dirty="0" smtClean="0"/>
              <a:t>Example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16632"/>
            <a:ext cx="4896544" cy="66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Workflow </a:t>
            </a:r>
            <a:r>
              <a:rPr lang="en-IE" dirty="0" smtClean="0"/>
              <a:t>users</a:t>
            </a:r>
            <a:endParaRPr lang="en-IE" dirty="0"/>
          </a:p>
        </p:txBody>
      </p:sp>
      <p:pic>
        <p:nvPicPr>
          <p:cNvPr id="1026" name="Picture 2" descr="http://www.cloudteacher.net/assets/uploads/files/27840-computer-user-iconibm-lotus-symphony---gallery--user-icon-in-orange-t4ml2pq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9357"/>
            <a:ext cx="3054014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066559" y="1268760"/>
            <a:ext cx="5197389" cy="1656184"/>
          </a:xfrm>
          <a:prstGeom prst="cloudCallout">
            <a:avLst>
              <a:gd name="adj1" fmla="val -54781"/>
              <a:gd name="adj2" fmla="val 109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/>
              <a:t>I am happy with one of the models </a:t>
            </a:r>
          </a:p>
          <a:p>
            <a:pPr algn="ctr"/>
            <a:r>
              <a:rPr lang="en-IE" sz="2400" b="1" dirty="0"/>
              <a:t>but I want to modify </a:t>
            </a:r>
            <a:r>
              <a:rPr lang="en-IE" sz="2400" b="1" dirty="0" smtClean="0"/>
              <a:t>it</a:t>
            </a:r>
            <a:endParaRPr lang="en-IE" sz="2400" b="1" dirty="0"/>
          </a:p>
        </p:txBody>
      </p:sp>
      <p:sp>
        <p:nvSpPr>
          <p:cNvPr id="8" name="Cloud Callout 7"/>
          <p:cNvSpPr/>
          <p:nvPr/>
        </p:nvSpPr>
        <p:spPr>
          <a:xfrm>
            <a:off x="3913883" y="2827792"/>
            <a:ext cx="5197389" cy="1656184"/>
          </a:xfrm>
          <a:prstGeom prst="cloudCallout">
            <a:avLst>
              <a:gd name="adj1" fmla="val -87738"/>
              <a:gd name="adj2" fmla="val 22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I do not want to use WS-PGRADE</a:t>
            </a:r>
            <a:endParaRPr lang="en-IE" sz="2400" b="1" dirty="0"/>
          </a:p>
        </p:txBody>
      </p:sp>
      <p:sp>
        <p:nvSpPr>
          <p:cNvPr id="9" name="Cloud Callout 8"/>
          <p:cNvSpPr/>
          <p:nvPr/>
        </p:nvSpPr>
        <p:spPr>
          <a:xfrm>
            <a:off x="3946611" y="4673968"/>
            <a:ext cx="5197389" cy="1656184"/>
          </a:xfrm>
          <a:prstGeom prst="cloudCallout">
            <a:avLst>
              <a:gd name="adj1" fmla="val -87242"/>
              <a:gd name="adj2" fmla="val -81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I care only about results, not workflows</a:t>
            </a:r>
            <a:endParaRPr lang="en-IE" sz="2400" b="1" dirty="0"/>
          </a:p>
        </p:txBody>
      </p:sp>
      <p:sp>
        <p:nvSpPr>
          <p:cNvPr id="3" name="Oval 2"/>
          <p:cNvSpPr/>
          <p:nvPr/>
        </p:nvSpPr>
        <p:spPr>
          <a:xfrm>
            <a:off x="2267744" y="1490562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115568" y="3128931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B</a:t>
            </a:r>
            <a:endParaRPr lang="en-IE" dirty="0"/>
          </a:p>
        </p:txBody>
      </p:sp>
      <p:sp>
        <p:nvSpPr>
          <p:cNvPr id="11" name="Oval 10"/>
          <p:cNvSpPr/>
          <p:nvPr/>
        </p:nvSpPr>
        <p:spPr>
          <a:xfrm>
            <a:off x="4230989" y="4869160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1391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3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Around a workflow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5474"/>
            <a:ext cx="1152404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0" y="4540310"/>
            <a:ext cx="1193921" cy="10081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3212976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39752" y="1700808"/>
            <a:ext cx="0" cy="49685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99792" y="2208881"/>
            <a:ext cx="139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Graph editor</a:t>
            </a:r>
            <a:endParaRPr lang="en-IE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03889" y="1700808"/>
            <a:ext cx="0" cy="49685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25524" y="2208881"/>
            <a:ext cx="35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Define the topology of the workflow</a:t>
            </a:r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747626" y="1556792"/>
            <a:ext cx="98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Abstract</a:t>
            </a:r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733985" y="4216782"/>
            <a:ext cx="105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Concrete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2780551" y="3662784"/>
            <a:ext cx="1236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Concrete </a:t>
            </a:r>
          </a:p>
          <a:p>
            <a:r>
              <a:rPr lang="en-IE" dirty="0" smtClean="0"/>
              <a:t>Workflows </a:t>
            </a:r>
          </a:p>
          <a:p>
            <a:r>
              <a:rPr lang="en-IE" dirty="0" smtClean="0"/>
              <a:t>Interface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9" y="3634745"/>
            <a:ext cx="308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Define workflow parameter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07975" y="8135145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End User </a:t>
            </a:r>
          </a:p>
          <a:p>
            <a:r>
              <a:rPr lang="en-IE" dirty="0" smtClean="0"/>
              <a:t>Interface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5004048" y="4124449"/>
            <a:ext cx="292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Define applications and </a:t>
            </a:r>
          </a:p>
          <a:p>
            <a:r>
              <a:rPr lang="en-IE" dirty="0" smtClean="0"/>
              <a:t>Sub-workflows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339752" y="4972929"/>
            <a:ext cx="6336704" cy="88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0551" y="5229200"/>
            <a:ext cx="156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End User View</a:t>
            </a:r>
            <a:endParaRPr lang="en-IE" dirty="0"/>
          </a:p>
        </p:txBody>
      </p:sp>
      <p:sp>
        <p:nvSpPr>
          <p:cNvPr id="27" name="TextBox 26"/>
          <p:cNvSpPr txBox="1"/>
          <p:nvPr/>
        </p:nvSpPr>
        <p:spPr>
          <a:xfrm>
            <a:off x="5004048" y="5229200"/>
            <a:ext cx="292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Focus only on relevant parameters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339752" y="5875531"/>
            <a:ext cx="6336704" cy="88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10931" y="6084004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APM </a:t>
            </a:r>
            <a:r>
              <a:rPr lang="en-IE" dirty="0" err="1" smtClean="0"/>
              <a:t>Portlet</a:t>
            </a:r>
            <a:endParaRPr lang="en-IE" dirty="0"/>
          </a:p>
        </p:txBody>
      </p:sp>
      <p:sp>
        <p:nvSpPr>
          <p:cNvPr id="31" name="TextBox 30"/>
          <p:cNvSpPr txBox="1"/>
          <p:nvPr/>
        </p:nvSpPr>
        <p:spPr>
          <a:xfrm>
            <a:off x="5034428" y="6084004"/>
            <a:ext cx="292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Costumize</a:t>
            </a:r>
            <a:r>
              <a:rPr lang="en-IE" dirty="0" smtClean="0"/>
              <a:t> the GUI</a:t>
            </a:r>
          </a:p>
        </p:txBody>
      </p:sp>
      <p:sp>
        <p:nvSpPr>
          <p:cNvPr id="32" name="Oval 31"/>
          <p:cNvSpPr/>
          <p:nvPr/>
        </p:nvSpPr>
        <p:spPr>
          <a:xfrm>
            <a:off x="3999833" y="3212976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</a:t>
            </a:r>
          </a:p>
        </p:txBody>
      </p:sp>
      <p:sp>
        <p:nvSpPr>
          <p:cNvPr id="33" name="Oval 32"/>
          <p:cNvSpPr/>
          <p:nvPr/>
        </p:nvSpPr>
        <p:spPr>
          <a:xfrm>
            <a:off x="7415555" y="4266724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B</a:t>
            </a:r>
            <a:endParaRPr lang="en-IE" dirty="0"/>
          </a:p>
        </p:txBody>
      </p:sp>
      <p:sp>
        <p:nvSpPr>
          <p:cNvPr id="35" name="Oval 34"/>
          <p:cNvSpPr/>
          <p:nvPr/>
        </p:nvSpPr>
        <p:spPr>
          <a:xfrm>
            <a:off x="2336035" y="4972929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</a:t>
            </a:r>
          </a:p>
        </p:txBody>
      </p:sp>
      <p:sp>
        <p:nvSpPr>
          <p:cNvPr id="36" name="Oval 35"/>
          <p:cNvSpPr/>
          <p:nvPr/>
        </p:nvSpPr>
        <p:spPr>
          <a:xfrm>
            <a:off x="2339752" y="5897423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C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336035" y="6660471"/>
            <a:ext cx="6336704" cy="88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333612" y="1691866"/>
            <a:ext cx="6336704" cy="88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670316" y="1691866"/>
            <a:ext cx="0" cy="49685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7329"/>
            <a:ext cx="1703683" cy="1484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16" y="2506718"/>
            <a:ext cx="2274790" cy="285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086"/>
            <a:ext cx="2258525" cy="2562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01" y="4196086"/>
            <a:ext cx="2158583" cy="2568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2385" y="1056660"/>
            <a:ext cx="40786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b="1" dirty="0" smtClean="0"/>
              <a:t>Step A</a:t>
            </a:r>
          </a:p>
          <a:p>
            <a:pPr algn="ctr"/>
            <a:r>
              <a:rPr lang="en-IE" sz="1600" dirty="0" smtClean="0"/>
              <a:t>The user defines the time range </a:t>
            </a:r>
          </a:p>
          <a:p>
            <a:pPr algn="ctr"/>
            <a:r>
              <a:rPr lang="en-IE" sz="1600" dirty="0" smtClean="0"/>
              <a:t>and the Event Catalogue that has to be used</a:t>
            </a:r>
            <a:r>
              <a:rPr lang="en-IE" sz="1600" dirty="0"/>
              <a:t>.</a:t>
            </a:r>
            <a:endParaRPr lang="en-IE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930385" y="1364436"/>
            <a:ext cx="4269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b="1" dirty="0" smtClean="0"/>
              <a:t>Step B</a:t>
            </a:r>
          </a:p>
          <a:p>
            <a:pPr algn="ctr"/>
            <a:r>
              <a:rPr lang="en-IE" sz="1600" dirty="0" smtClean="0"/>
              <a:t>A list of event times is returned and the </a:t>
            </a:r>
            <a:endParaRPr lang="en-IE" sz="1600" dirty="0" smtClean="0"/>
          </a:p>
          <a:p>
            <a:pPr algn="ctr"/>
            <a:r>
              <a:rPr lang="en-IE" sz="1600" dirty="0" smtClean="0"/>
              <a:t>users </a:t>
            </a:r>
            <a:r>
              <a:rPr lang="en-IE" sz="1600" dirty="0" smtClean="0"/>
              <a:t>defines the</a:t>
            </a:r>
          </a:p>
          <a:p>
            <a:pPr algn="ctr"/>
            <a:r>
              <a:rPr lang="en-IE" sz="1600" dirty="0" smtClean="0"/>
              <a:t>Parameter ranges and values for the execution.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2385" y="3372071"/>
            <a:ext cx="45418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b="1" dirty="0" smtClean="0"/>
              <a:t>Step C</a:t>
            </a:r>
          </a:p>
          <a:p>
            <a:pPr algn="ctr"/>
            <a:r>
              <a:rPr lang="en-IE" sz="1600" dirty="0" smtClean="0"/>
              <a:t>The list of results is returned with a Boolean value </a:t>
            </a:r>
          </a:p>
          <a:p>
            <a:pPr algn="ctr"/>
            <a:r>
              <a:rPr lang="en-IE" sz="1600" dirty="0" smtClean="0"/>
              <a:t>indicating if they have been validated successfully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103733" y="2466911"/>
            <a:ext cx="2279355" cy="3245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ight Arrow 14"/>
          <p:cNvSpPr/>
          <p:nvPr/>
        </p:nvSpPr>
        <p:spPr>
          <a:xfrm rot="9022789">
            <a:off x="4515578" y="4269842"/>
            <a:ext cx="1439758" cy="32459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528" y="21846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Advanced propagation model </a:t>
            </a:r>
            <a:r>
              <a:rPr lang="en-IE" dirty="0" err="1" smtClean="0"/>
              <a:t>portlet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76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This is all, for now…</a:t>
            </a:r>
            <a:endParaRPr lang="en-IE" dirty="0"/>
          </a:p>
        </p:txBody>
      </p:sp>
      <p:pic>
        <p:nvPicPr>
          <p:cNvPr id="1026" name="Picture 2" descr="http://hofstetterlandscaping.com/wp-content/uploads/2012/09/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34513"/>
            <a:ext cx="5675784" cy="4639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HELIoPhysics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946846"/>
          </a:xfrm>
        </p:spPr>
        <p:txBody>
          <a:bodyPr>
            <a:normAutofit/>
          </a:bodyPr>
          <a:lstStyle/>
          <a:p>
            <a:r>
              <a:rPr lang="en-IE" b="1" dirty="0" smtClean="0"/>
              <a:t>Heliophysics</a:t>
            </a:r>
            <a:r>
              <a:rPr lang="en-IE" dirty="0" smtClean="0"/>
              <a:t>  is the science that studies the system composed of the Sun’s </a:t>
            </a:r>
            <a:r>
              <a:rPr lang="en-IE" dirty="0" err="1" smtClean="0"/>
              <a:t>heliosphere</a:t>
            </a:r>
            <a:r>
              <a:rPr lang="en-IE" dirty="0" smtClean="0"/>
              <a:t> and the objects that interact with it.</a:t>
            </a:r>
            <a:endParaRPr lang="en-IE" dirty="0"/>
          </a:p>
        </p:txBody>
      </p:sp>
      <p:pic>
        <p:nvPicPr>
          <p:cNvPr id="4" name="Picture 3" descr="solar_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429000"/>
            <a:ext cx="4890120" cy="267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Propagation models</a:t>
            </a:r>
            <a:endParaRPr lang="en-IE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05086" y="1412776"/>
            <a:ext cx="8153400" cy="1396752"/>
          </a:xfrm>
        </p:spPr>
        <p:txBody>
          <a:bodyPr>
            <a:normAutofit fontScale="85000" lnSpcReduction="10000"/>
          </a:bodyPr>
          <a:lstStyle/>
          <a:p>
            <a:r>
              <a:rPr lang="en-IE" dirty="0" smtClean="0"/>
              <a:t>A propagation model is used to help determine which observations, where and when may be of interest in order to satisfy the user's search criteria.</a:t>
            </a:r>
            <a:endParaRPr lang="en-IE" dirty="0"/>
          </a:p>
        </p:txBody>
      </p:sp>
      <p:pic>
        <p:nvPicPr>
          <p:cNvPr id="5" name="Picture 2" descr="http://www.helio-vo.eu/images/SEC_SWx-timesc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91408"/>
            <a:ext cx="4286250" cy="3352801"/>
          </a:xfrm>
          <a:prstGeom prst="rect">
            <a:avLst/>
          </a:prstGeom>
          <a:noFill/>
        </p:spPr>
      </p:pic>
      <p:pic>
        <p:nvPicPr>
          <p:cNvPr id="6" name="Picture 4" descr="http://www.helio-vo.eu/images/ecimf_101r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31368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5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Propagation model</a:t>
            </a:r>
            <a:endParaRPr lang="en-IE" dirty="0"/>
          </a:p>
        </p:txBody>
      </p:sp>
      <p:sp>
        <p:nvSpPr>
          <p:cNvPr id="4" name="Right Arrow 3"/>
          <p:cNvSpPr/>
          <p:nvPr/>
        </p:nvSpPr>
        <p:spPr>
          <a:xfrm rot="16200000">
            <a:off x="467544" y="5068182"/>
            <a:ext cx="3096344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1619672" y="2393355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Origin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907132" y="332777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t</a:t>
            </a:r>
            <a:endParaRPr lang="en-IE" dirty="0"/>
          </a:p>
        </p:txBody>
      </p:sp>
      <p:sp>
        <p:nvSpPr>
          <p:cNvPr id="7" name="Right Arrow 6"/>
          <p:cNvSpPr/>
          <p:nvPr/>
        </p:nvSpPr>
        <p:spPr>
          <a:xfrm rot="16200000">
            <a:off x="5292080" y="5140191"/>
            <a:ext cx="3096344" cy="21602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6156176" y="2465363"/>
            <a:ext cx="1100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Target</a:t>
            </a:r>
            <a:endParaRPr lang="en-I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718789" y="326338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t</a:t>
            </a:r>
            <a:endParaRPr lang="en-IE" dirty="0"/>
          </a:p>
        </p:txBody>
      </p:sp>
      <p:pic>
        <p:nvPicPr>
          <p:cNvPr id="11" name="Picture 2" descr="http://static.ddmcdn.com/gif/sun-updat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03" y="2184024"/>
            <a:ext cx="1057300" cy="1057300"/>
          </a:xfrm>
          <a:prstGeom prst="rect">
            <a:avLst/>
          </a:prstGeom>
          <a:noFill/>
        </p:spPr>
      </p:pic>
      <p:pic>
        <p:nvPicPr>
          <p:cNvPr id="12" name="Picture 4" descr="http://t1.gstatic.com/images?q=tbn:ANd9GcR7VYlT6e6NMyBcTwelyg5cpsr0ymykqXW2e28qL9HlpD_caM9PTDZeXz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8369" y="2177331"/>
            <a:ext cx="1152126" cy="1152127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2195736" y="5032178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E</a:t>
            </a:r>
            <a:endParaRPr lang="en-IE" dirty="0"/>
          </a:p>
        </p:txBody>
      </p:sp>
      <p:cxnSp>
        <p:nvCxnSpPr>
          <p:cNvPr id="15" name="Straight Connector 14"/>
          <p:cNvCxnSpPr>
            <a:stCxn id="13" idx="7"/>
            <a:endCxn id="17" idx="0"/>
          </p:cNvCxnSpPr>
          <p:nvPr/>
        </p:nvCxnSpPr>
        <p:spPr>
          <a:xfrm flipV="1">
            <a:off x="2441587" y="3819462"/>
            <a:ext cx="5150880" cy="12548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5"/>
            <a:endCxn id="17" idx="2"/>
          </p:cNvCxnSpPr>
          <p:nvPr/>
        </p:nvCxnSpPr>
        <p:spPr>
          <a:xfrm flipV="1">
            <a:off x="2441587" y="4971590"/>
            <a:ext cx="5150880" cy="306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80399" y="3819462"/>
            <a:ext cx="1224136" cy="1152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ETA </a:t>
            </a:r>
          </a:p>
          <a:p>
            <a:pPr algn="ctr"/>
            <a:r>
              <a:rPr lang="en-IE" dirty="0" smtClean="0"/>
              <a:t>Range</a:t>
            </a:r>
            <a:endParaRPr lang="en-IE" dirty="0"/>
          </a:p>
        </p:txBody>
      </p:sp>
      <p:cxnSp>
        <p:nvCxnSpPr>
          <p:cNvPr id="21" name="Straight Connector 20"/>
          <p:cNvCxnSpPr>
            <a:stCxn id="13" idx="6"/>
            <a:endCxn id="17" idx="1"/>
          </p:cNvCxnSpPr>
          <p:nvPr/>
        </p:nvCxnSpPr>
        <p:spPr>
          <a:xfrm flipV="1">
            <a:off x="2483768" y="4395526"/>
            <a:ext cx="4496631" cy="7806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43808" y="1756414"/>
            <a:ext cx="27174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E" b="1" dirty="0" smtClean="0"/>
              <a:t>How do we determine the </a:t>
            </a:r>
          </a:p>
          <a:p>
            <a:r>
              <a:rPr lang="en-IE" b="1" dirty="0"/>
              <a:t>p</a:t>
            </a:r>
            <a:r>
              <a:rPr lang="en-IE" b="1" dirty="0" smtClean="0"/>
              <a:t>arameters ? </a:t>
            </a:r>
            <a:endParaRPr lang="en-IE" b="1" dirty="0"/>
          </a:p>
        </p:txBody>
      </p:sp>
      <p:sp>
        <p:nvSpPr>
          <p:cNvPr id="33" name="Right Arrow 32"/>
          <p:cNvSpPr/>
          <p:nvPr/>
        </p:nvSpPr>
        <p:spPr>
          <a:xfrm rot="6668292">
            <a:off x="2525678" y="2808370"/>
            <a:ext cx="1385892" cy="948768"/>
          </a:xfrm>
          <a:prstGeom prst="rightArrow">
            <a:avLst>
              <a:gd name="adj1" fmla="val 228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2864301" y="5891246"/>
            <a:ext cx="34185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E" b="1" dirty="0" smtClean="0"/>
              <a:t>How do we validate our choice  ? </a:t>
            </a:r>
            <a:endParaRPr lang="en-IE" b="1" dirty="0"/>
          </a:p>
        </p:txBody>
      </p:sp>
      <p:sp>
        <p:nvSpPr>
          <p:cNvPr id="35" name="Right Arrow 34"/>
          <p:cNvSpPr/>
          <p:nvPr/>
        </p:nvSpPr>
        <p:spPr>
          <a:xfrm rot="18907105">
            <a:off x="6301284" y="5101046"/>
            <a:ext cx="1385892" cy="948768"/>
          </a:xfrm>
          <a:prstGeom prst="rightArrow">
            <a:avLst>
              <a:gd name="adj1" fmla="val 228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5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Propagation models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2520656" y="1950561"/>
            <a:ext cx="203003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Propagation Model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167455"/>
            <a:ext cx="120109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E" b="1" dirty="0" smtClean="0"/>
              <a:t>Input </a:t>
            </a:r>
          </a:p>
          <a:p>
            <a:pPr algn="ctr"/>
            <a:r>
              <a:rPr lang="en-IE" b="1" dirty="0" smtClean="0"/>
              <a:t>Parameter</a:t>
            </a:r>
            <a:endParaRPr lang="en-I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3384" y="2325221"/>
            <a:ext cx="5330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E" b="1" dirty="0" smtClean="0"/>
              <a:t>ETA</a:t>
            </a:r>
            <a:endParaRPr lang="en-IE" b="1" dirty="0"/>
          </a:p>
        </p:txBody>
      </p:sp>
      <p:sp>
        <p:nvSpPr>
          <p:cNvPr id="7" name="Right Arrow 6"/>
          <p:cNvSpPr/>
          <p:nvPr/>
        </p:nvSpPr>
        <p:spPr>
          <a:xfrm>
            <a:off x="1946878" y="2274596"/>
            <a:ext cx="42052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ight Arrow 7"/>
          <p:cNvSpPr/>
          <p:nvPr/>
        </p:nvSpPr>
        <p:spPr>
          <a:xfrm>
            <a:off x="4694702" y="2293863"/>
            <a:ext cx="42052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31" y="4162338"/>
            <a:ext cx="1497410" cy="1399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17958" y="5736158"/>
            <a:ext cx="363542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Simple Propagation Model</a:t>
            </a:r>
          </a:p>
          <a:p>
            <a:pPr algn="ctr"/>
            <a:r>
              <a:rPr lang="en-IE" sz="2000" dirty="0"/>
              <a:t>The user sets the values </a:t>
            </a:r>
          </a:p>
          <a:p>
            <a:pPr algn="ctr"/>
            <a:r>
              <a:rPr lang="en-IE" sz="2000" dirty="0"/>
              <a:t>and validates the results</a:t>
            </a:r>
          </a:p>
        </p:txBody>
      </p:sp>
      <p:sp>
        <p:nvSpPr>
          <p:cNvPr id="13" name="Down Arrow 12"/>
          <p:cNvSpPr/>
          <p:nvPr/>
        </p:nvSpPr>
        <p:spPr>
          <a:xfrm rot="10800000">
            <a:off x="3269123" y="3082217"/>
            <a:ext cx="533096" cy="1316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56" y="347078"/>
            <a:ext cx="3485594" cy="69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90" y="1479643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0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Assisted model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4414178" y="2395396"/>
            <a:ext cx="203003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Propagation Model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2612290"/>
            <a:ext cx="120109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E" b="1" dirty="0" smtClean="0"/>
              <a:t>Input </a:t>
            </a:r>
          </a:p>
          <a:p>
            <a:pPr algn="ctr"/>
            <a:r>
              <a:rPr lang="en-IE" b="1" dirty="0" smtClean="0"/>
              <a:t>Parameter</a:t>
            </a:r>
            <a:endParaRPr lang="en-I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24049" y="2770056"/>
            <a:ext cx="5330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E" b="1" dirty="0" smtClean="0"/>
              <a:t>ETA</a:t>
            </a:r>
            <a:endParaRPr lang="en-IE" b="1" dirty="0"/>
          </a:p>
        </p:txBody>
      </p:sp>
      <p:sp>
        <p:nvSpPr>
          <p:cNvPr id="7" name="Right Arrow 6"/>
          <p:cNvSpPr/>
          <p:nvPr/>
        </p:nvSpPr>
        <p:spPr>
          <a:xfrm>
            <a:off x="3707904" y="2719431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ight Arrow 7"/>
          <p:cNvSpPr/>
          <p:nvPr/>
        </p:nvSpPr>
        <p:spPr>
          <a:xfrm>
            <a:off x="6588224" y="2738698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28" y="4034273"/>
            <a:ext cx="2985111" cy="245286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5650026" y="5883504"/>
            <a:ext cx="3493974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b="1" dirty="0"/>
              <a:t>Assisted Propagation Model</a:t>
            </a:r>
          </a:p>
          <a:p>
            <a:pPr algn="ctr"/>
            <a:r>
              <a:rPr lang="en-IE" dirty="0" smtClean="0"/>
              <a:t>Values are inferred from online catalogues</a:t>
            </a:r>
            <a:endParaRPr lang="en-IE" dirty="0"/>
          </a:p>
        </p:txBody>
      </p:sp>
      <p:sp>
        <p:nvSpPr>
          <p:cNvPr id="15" name="Down Arrow 14"/>
          <p:cNvSpPr/>
          <p:nvPr/>
        </p:nvSpPr>
        <p:spPr>
          <a:xfrm rot="10800000">
            <a:off x="2525821" y="3274747"/>
            <a:ext cx="533096" cy="131661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2203891" y="3933055"/>
            <a:ext cx="2149932" cy="2664297"/>
          </a:xfrm>
          <a:prstGeom prst="ellipse">
            <a:avLst/>
          </a:prstGeom>
          <a:noFill/>
          <a:ln w="508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4427984" y="4771660"/>
            <a:ext cx="876455" cy="920327"/>
          </a:xfrm>
          <a:prstGeom prst="ellipse">
            <a:avLst/>
          </a:prstGeom>
          <a:noFill/>
          <a:ln w="508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Down Arrow 17"/>
          <p:cNvSpPr/>
          <p:nvPr/>
        </p:nvSpPr>
        <p:spPr>
          <a:xfrm rot="11738002">
            <a:off x="4949390" y="3423169"/>
            <a:ext cx="533096" cy="131661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4572000" cy="10711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291358"/>
            <a:ext cx="3238500" cy="4762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7" name="Picture 5" descr="http://www.cloudteacher.net/assets/uploads/files/27840-computer-user-iconibm-lotus-symphony---gallery--user-icon-in-orange-t4ml2pq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3" y="1661329"/>
            <a:ext cx="1296660" cy="11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thumbs.dreamstime.com/z/3d-scroll-old-parchment-223985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"/>
          <a:stretch/>
        </p:blipFill>
        <p:spPr bwMode="auto">
          <a:xfrm>
            <a:off x="467544" y="3076773"/>
            <a:ext cx="945158" cy="10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 rot="1540849">
            <a:off x="1518625" y="2342506"/>
            <a:ext cx="84105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ight Arrow 19"/>
          <p:cNvSpPr/>
          <p:nvPr/>
        </p:nvSpPr>
        <p:spPr>
          <a:xfrm rot="19717475">
            <a:off x="1517527" y="3122812"/>
            <a:ext cx="84105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1" name="Picture 5" descr="http://www.cloudteacher.net/assets/uploads/files/27840-computer-user-iconibm-lotus-symphony---gallery--user-icon-in-orange-t4ml2pq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07" y="2367741"/>
            <a:ext cx="1296660" cy="11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0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96" y="1425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Parametric </a:t>
            </a:r>
            <a:br>
              <a:rPr lang="en-IE" dirty="0" smtClean="0"/>
            </a:br>
            <a:r>
              <a:rPr lang="en-IE" dirty="0" smtClean="0"/>
              <a:t>validated model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3543377" y="2016224"/>
            <a:ext cx="203003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Propagation Model</a:t>
            </a:r>
            <a:endParaRPr lang="en-IE" dirty="0"/>
          </a:p>
        </p:txBody>
      </p:sp>
      <p:sp>
        <p:nvSpPr>
          <p:cNvPr id="7" name="Right Arrow 6"/>
          <p:cNvSpPr/>
          <p:nvPr/>
        </p:nvSpPr>
        <p:spPr>
          <a:xfrm>
            <a:off x="2969599" y="2340259"/>
            <a:ext cx="42052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ight Arrow 7"/>
          <p:cNvSpPr/>
          <p:nvPr/>
        </p:nvSpPr>
        <p:spPr>
          <a:xfrm>
            <a:off x="5752835" y="2331996"/>
            <a:ext cx="42052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1" name="Group 10"/>
          <p:cNvGrpSpPr/>
          <p:nvPr/>
        </p:nvGrpSpPr>
        <p:grpSpPr>
          <a:xfrm>
            <a:off x="1559449" y="2207417"/>
            <a:ext cx="1332235" cy="744911"/>
            <a:chOff x="1272511" y="2061718"/>
            <a:chExt cx="1332235" cy="744911"/>
          </a:xfrm>
        </p:grpSpPr>
        <p:sp>
          <p:nvSpPr>
            <p:cNvPr id="5" name="TextBox 4"/>
            <p:cNvSpPr txBox="1"/>
            <p:nvPr/>
          </p:nvSpPr>
          <p:spPr>
            <a:xfrm>
              <a:off x="1403648" y="2061718"/>
              <a:ext cx="1201098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b="1" dirty="0" smtClean="0"/>
                <a:t>Input </a:t>
              </a:r>
            </a:p>
            <a:p>
              <a:pPr algn="ctr"/>
              <a:r>
                <a:rPr lang="en-IE" b="1" dirty="0" smtClean="0"/>
                <a:t>Parameter</a:t>
              </a:r>
              <a:endParaRPr lang="en-IE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1640" y="2108840"/>
              <a:ext cx="1201098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b="1" dirty="0" smtClean="0"/>
                <a:t>Input </a:t>
              </a:r>
            </a:p>
            <a:p>
              <a:pPr algn="ctr"/>
              <a:r>
                <a:rPr lang="en-IE" b="1" dirty="0" smtClean="0"/>
                <a:t>Parameter</a:t>
              </a:r>
              <a:endParaRPr lang="en-IE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72511" y="2160298"/>
              <a:ext cx="1201098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b="1" dirty="0" smtClean="0"/>
                <a:t>Input </a:t>
              </a:r>
            </a:p>
            <a:p>
              <a:pPr algn="ctr"/>
              <a:r>
                <a:rPr lang="en-IE" b="1" dirty="0" smtClean="0"/>
                <a:t>Parameter</a:t>
              </a:r>
              <a:endParaRPr lang="en-IE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93058" y="2305437"/>
            <a:ext cx="666222" cy="456316"/>
            <a:chOff x="6894107" y="2211813"/>
            <a:chExt cx="666222" cy="456316"/>
          </a:xfrm>
        </p:grpSpPr>
        <p:sp>
          <p:nvSpPr>
            <p:cNvPr id="6" name="TextBox 5"/>
            <p:cNvSpPr txBox="1"/>
            <p:nvPr/>
          </p:nvSpPr>
          <p:spPr>
            <a:xfrm>
              <a:off x="7027233" y="2211813"/>
              <a:ext cx="53309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b="1" dirty="0" smtClean="0"/>
                <a:t>ETA</a:t>
              </a:r>
              <a:endParaRPr lang="en-IE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60964" y="2259909"/>
              <a:ext cx="53309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b="1" dirty="0" smtClean="0"/>
                <a:t>ETA</a:t>
              </a:r>
              <a:endParaRPr lang="en-IE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94107" y="2298797"/>
              <a:ext cx="53309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b="1" dirty="0" smtClean="0"/>
                <a:t>ETA</a:t>
              </a:r>
              <a:endParaRPr lang="en-IE" b="1" dirty="0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7283718" y="2329705"/>
            <a:ext cx="50479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7939121" y="2376264"/>
            <a:ext cx="5330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E" b="1" dirty="0" smtClean="0"/>
              <a:t>ETA</a:t>
            </a:r>
            <a:endParaRPr lang="en-IE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071" y="3600400"/>
            <a:ext cx="5088823" cy="325242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2" name="Oval 21"/>
          <p:cNvSpPr/>
          <p:nvPr/>
        </p:nvSpPr>
        <p:spPr>
          <a:xfrm>
            <a:off x="1991497" y="3312368"/>
            <a:ext cx="2016224" cy="3540453"/>
          </a:xfrm>
          <a:prstGeom prst="ellipse">
            <a:avLst/>
          </a:prstGeom>
          <a:noFill/>
          <a:ln w="508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Down Arrow 22"/>
          <p:cNvSpPr/>
          <p:nvPr/>
        </p:nvSpPr>
        <p:spPr>
          <a:xfrm rot="9177442">
            <a:off x="1745816" y="3146427"/>
            <a:ext cx="533096" cy="131661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/>
          <p:cNvSpPr/>
          <p:nvPr/>
        </p:nvSpPr>
        <p:spPr>
          <a:xfrm>
            <a:off x="4007721" y="4568307"/>
            <a:ext cx="876455" cy="920327"/>
          </a:xfrm>
          <a:prstGeom prst="ellipse">
            <a:avLst/>
          </a:prstGeom>
          <a:noFill/>
          <a:ln w="508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Down Arrow 24"/>
          <p:cNvSpPr/>
          <p:nvPr/>
        </p:nvSpPr>
        <p:spPr>
          <a:xfrm rot="10800000">
            <a:off x="4179400" y="3148711"/>
            <a:ext cx="533096" cy="131661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5020513" y="4234780"/>
            <a:ext cx="2515600" cy="1872208"/>
          </a:xfrm>
          <a:prstGeom prst="ellipse">
            <a:avLst/>
          </a:prstGeom>
          <a:noFill/>
          <a:ln w="508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Down Arrow 26"/>
          <p:cNvSpPr/>
          <p:nvPr/>
        </p:nvSpPr>
        <p:spPr>
          <a:xfrm rot="12019840">
            <a:off x="6938579" y="2942092"/>
            <a:ext cx="533096" cy="131661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002" y="11915"/>
            <a:ext cx="3834997" cy="10408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8" name="Picture 5" descr="http://www.cloudteacher.net/assets/uploads/files/27840-computer-user-iconibm-lotus-symphony---gallery--user-icon-in-orange-t4ml2pq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92" y="1960915"/>
            <a:ext cx="1296660" cy="11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ight Arrow 29"/>
          <p:cNvSpPr/>
          <p:nvPr/>
        </p:nvSpPr>
        <p:spPr>
          <a:xfrm>
            <a:off x="1111196" y="2381938"/>
            <a:ext cx="42052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1" name="Picture 7" descr="http://thumbs.dreamstime.com/z/3d-scroll-old-parchment-223985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"/>
          <a:stretch/>
        </p:blipFill>
        <p:spPr bwMode="auto">
          <a:xfrm>
            <a:off x="8003978" y="3670689"/>
            <a:ext cx="945158" cy="10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ight Arrow 31"/>
          <p:cNvSpPr/>
          <p:nvPr/>
        </p:nvSpPr>
        <p:spPr>
          <a:xfrm rot="14415733">
            <a:off x="7569209" y="2982363"/>
            <a:ext cx="84105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81" y="1225327"/>
            <a:ext cx="3514725" cy="6667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94" y="1196752"/>
            <a:ext cx="3048000" cy="7239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750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Assisted parametric model</a:t>
            </a:r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3099544" y="1484784"/>
            <a:ext cx="203003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Propagation Model</a:t>
            </a:r>
            <a:endParaRPr lang="en-IE" dirty="0"/>
          </a:p>
        </p:txBody>
      </p:sp>
      <p:sp>
        <p:nvSpPr>
          <p:cNvPr id="5" name="Right Arrow 4"/>
          <p:cNvSpPr/>
          <p:nvPr/>
        </p:nvSpPr>
        <p:spPr>
          <a:xfrm>
            <a:off x="2402514" y="1808819"/>
            <a:ext cx="54378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ight Arrow 5"/>
          <p:cNvSpPr/>
          <p:nvPr/>
        </p:nvSpPr>
        <p:spPr>
          <a:xfrm>
            <a:off x="5325420" y="1837334"/>
            <a:ext cx="52615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7" name="Group 6"/>
          <p:cNvGrpSpPr/>
          <p:nvPr/>
        </p:nvGrpSpPr>
        <p:grpSpPr>
          <a:xfrm>
            <a:off x="971600" y="1701678"/>
            <a:ext cx="1332235" cy="744911"/>
            <a:chOff x="1272511" y="2061718"/>
            <a:chExt cx="1332235" cy="744911"/>
          </a:xfrm>
        </p:grpSpPr>
        <p:sp>
          <p:nvSpPr>
            <p:cNvPr id="8" name="TextBox 7"/>
            <p:cNvSpPr txBox="1"/>
            <p:nvPr/>
          </p:nvSpPr>
          <p:spPr>
            <a:xfrm>
              <a:off x="1403648" y="2061718"/>
              <a:ext cx="1201098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b="1" dirty="0" smtClean="0"/>
                <a:t>Input </a:t>
              </a:r>
            </a:p>
            <a:p>
              <a:pPr algn="ctr"/>
              <a:r>
                <a:rPr lang="en-IE" b="1" dirty="0" smtClean="0"/>
                <a:t>Parameter</a:t>
              </a:r>
              <a:endParaRPr lang="en-IE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1640" y="2108840"/>
              <a:ext cx="1201098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b="1" dirty="0" smtClean="0"/>
                <a:t>Input </a:t>
              </a:r>
            </a:p>
            <a:p>
              <a:pPr algn="ctr"/>
              <a:r>
                <a:rPr lang="en-IE" b="1" dirty="0" smtClean="0"/>
                <a:t>Parameter</a:t>
              </a:r>
              <a:endParaRPr lang="en-IE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72511" y="2160298"/>
              <a:ext cx="1201098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b="1" dirty="0" smtClean="0"/>
                <a:t>Input </a:t>
              </a:r>
            </a:p>
            <a:p>
              <a:pPr algn="ctr"/>
              <a:r>
                <a:rPr lang="en-IE" b="1" dirty="0" smtClean="0"/>
                <a:t>Parameter</a:t>
              </a:r>
              <a:endParaRPr lang="en-IE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12160" y="1812885"/>
            <a:ext cx="666222" cy="456316"/>
            <a:chOff x="6894107" y="2211813"/>
            <a:chExt cx="666222" cy="456316"/>
          </a:xfrm>
        </p:grpSpPr>
        <p:sp>
          <p:nvSpPr>
            <p:cNvPr id="12" name="TextBox 11"/>
            <p:cNvSpPr txBox="1"/>
            <p:nvPr/>
          </p:nvSpPr>
          <p:spPr>
            <a:xfrm>
              <a:off x="7027233" y="2211813"/>
              <a:ext cx="53309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b="1" dirty="0" smtClean="0"/>
                <a:t>ETA</a:t>
              </a:r>
              <a:endParaRPr lang="en-IE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60964" y="2259909"/>
              <a:ext cx="53309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b="1" dirty="0" smtClean="0"/>
                <a:t>ETA</a:t>
              </a:r>
              <a:endParaRPr lang="en-IE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94107" y="2298797"/>
              <a:ext cx="533096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IE" b="1" dirty="0" smtClean="0"/>
                <a:t>ETA</a:t>
              </a:r>
              <a:endParaRPr lang="en-IE" b="1" dirty="0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7020272" y="1824583"/>
            <a:ext cx="42052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7711312" y="1887299"/>
            <a:ext cx="5330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IE" b="1" dirty="0" smtClean="0"/>
              <a:t>ETA</a:t>
            </a:r>
            <a:endParaRPr lang="en-IE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3652372"/>
            <a:ext cx="6879486" cy="29553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8" name="Oval 17"/>
          <p:cNvSpPr/>
          <p:nvPr/>
        </p:nvSpPr>
        <p:spPr>
          <a:xfrm>
            <a:off x="809094" y="3087975"/>
            <a:ext cx="3186842" cy="3717032"/>
          </a:xfrm>
          <a:prstGeom prst="ellipse">
            <a:avLst/>
          </a:prstGeom>
          <a:noFill/>
          <a:ln w="508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Down Arrow 18"/>
          <p:cNvSpPr/>
          <p:nvPr/>
        </p:nvSpPr>
        <p:spPr>
          <a:xfrm rot="9177442">
            <a:off x="1752520" y="2447565"/>
            <a:ext cx="533096" cy="131661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4089370" y="4411300"/>
            <a:ext cx="1346726" cy="920327"/>
          </a:xfrm>
          <a:prstGeom prst="ellipse">
            <a:avLst/>
          </a:prstGeom>
          <a:noFill/>
          <a:ln w="508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Down Arrow 20"/>
          <p:cNvSpPr/>
          <p:nvPr/>
        </p:nvSpPr>
        <p:spPr>
          <a:xfrm rot="10024589">
            <a:off x="4299055" y="2823866"/>
            <a:ext cx="533096" cy="131661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/>
          <p:cNvSpPr/>
          <p:nvPr/>
        </p:nvSpPr>
        <p:spPr>
          <a:xfrm>
            <a:off x="5588496" y="4183420"/>
            <a:ext cx="2223864" cy="1765859"/>
          </a:xfrm>
          <a:prstGeom prst="ellipse">
            <a:avLst/>
          </a:prstGeom>
          <a:noFill/>
          <a:ln w="508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Down Arrow 22"/>
          <p:cNvSpPr/>
          <p:nvPr/>
        </p:nvSpPr>
        <p:spPr>
          <a:xfrm rot="11544940">
            <a:off x="6839145" y="2672459"/>
            <a:ext cx="533096" cy="131661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4" name="Picture 5" descr="http://www.cloudteacher.net/assets/uploads/files/27840-computer-user-iconibm-lotus-symphony---gallery--user-icon-in-orange-t4ml2pq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" y="1046788"/>
            <a:ext cx="1296660" cy="11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http://thumbs.dreamstime.com/z/3d-scroll-old-parchment-223985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"/>
          <a:stretch/>
        </p:blipFill>
        <p:spPr bwMode="auto">
          <a:xfrm>
            <a:off x="0" y="2123423"/>
            <a:ext cx="945158" cy="10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http://thumbs.dreamstime.com/z/3d-scroll-old-parchment-223985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"/>
          <a:stretch/>
        </p:blipFill>
        <p:spPr bwMode="auto">
          <a:xfrm>
            <a:off x="7505281" y="2425191"/>
            <a:ext cx="945158" cy="10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9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916637" y="0"/>
            <a:ext cx="7143750" cy="1143000"/>
          </a:xfrm>
        </p:spPr>
        <p:txBody>
          <a:bodyPr>
            <a:normAutofit fontScale="90000"/>
          </a:bodyPr>
          <a:lstStyle/>
          <a:p>
            <a:r>
              <a:rPr lang="en-IE" dirty="0"/>
              <a:t>Meta-workflows and workflow</a:t>
            </a:r>
            <a:br>
              <a:rPr lang="en-IE" dirty="0"/>
            </a:br>
            <a:r>
              <a:rPr lang="en-IE" dirty="0"/>
              <a:t>interoperability</a:t>
            </a:r>
            <a:endParaRPr lang="en-GB" alt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203371" y="5240039"/>
            <a:ext cx="1357313" cy="1357313"/>
            <a:chOff x="7602450" y="4613485"/>
            <a:chExt cx="1809750" cy="1809750"/>
          </a:xfrm>
        </p:grpSpPr>
        <p:sp>
          <p:nvSpPr>
            <p:cNvPr id="5" name="Oval 4"/>
            <p:cNvSpPr/>
            <p:nvPr/>
          </p:nvSpPr>
          <p:spPr>
            <a:xfrm>
              <a:off x="7602450" y="4613485"/>
              <a:ext cx="1809750" cy="18097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659244" y="4880036"/>
              <a:ext cx="1708863" cy="1263949"/>
              <a:chOff x="5801869" y="3860861"/>
              <a:chExt cx="1708863" cy="126394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470832" y="3860861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139796" y="4309404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470832" y="4745248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0" name="Curved Connector 9"/>
              <p:cNvCxnSpPr>
                <a:stCxn id="7" idx="6"/>
                <a:endCxn id="8" idx="0"/>
              </p:cNvCxnSpPr>
              <p:nvPr/>
            </p:nvCxnSpPr>
            <p:spPr>
              <a:xfrm>
                <a:off x="6841768" y="4050642"/>
                <a:ext cx="483496" cy="258762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" name="Curved Connector 10"/>
              <p:cNvCxnSpPr>
                <a:stCxn id="8" idx="4"/>
                <a:endCxn id="9" idx="6"/>
              </p:cNvCxnSpPr>
              <p:nvPr/>
            </p:nvCxnSpPr>
            <p:spPr>
              <a:xfrm rot="5400000">
                <a:off x="6960485" y="4570249"/>
                <a:ext cx="246063" cy="483496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" name="Curved Connector 11"/>
              <p:cNvCxnSpPr>
                <a:stCxn id="7" idx="4"/>
                <a:endCxn id="9" idx="0"/>
              </p:cNvCxnSpPr>
              <p:nvPr/>
            </p:nvCxnSpPr>
            <p:spPr>
              <a:xfrm rot="5400000">
                <a:off x="6403888" y="4492835"/>
                <a:ext cx="504825" cy="12700"/>
              </a:xfrm>
              <a:prstGeom prst="curvedConnector3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" name="Oval 12"/>
              <p:cNvSpPr/>
              <p:nvPr/>
            </p:nvSpPr>
            <p:spPr>
              <a:xfrm>
                <a:off x="5801869" y="4357240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" name="Curved Connector 13"/>
              <p:cNvCxnSpPr>
                <a:stCxn id="7" idx="2"/>
                <a:endCxn id="13" idx="0"/>
              </p:cNvCxnSpPr>
              <p:nvPr/>
            </p:nvCxnSpPr>
            <p:spPr>
              <a:xfrm rot="10800000" flipV="1">
                <a:off x="5987338" y="4050642"/>
                <a:ext cx="483495" cy="306598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5" name="Curved Connector 14"/>
              <p:cNvCxnSpPr>
                <a:stCxn id="13" idx="4"/>
                <a:endCxn id="9" idx="2"/>
              </p:cNvCxnSpPr>
              <p:nvPr/>
            </p:nvCxnSpPr>
            <p:spPr>
              <a:xfrm rot="16200000" flipH="1">
                <a:off x="6129971" y="4594167"/>
                <a:ext cx="198227" cy="483495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  <p:sp>
        <p:nvSpPr>
          <p:cNvPr id="16" name="TextBox 15"/>
          <p:cNvSpPr txBox="1"/>
          <p:nvPr/>
        </p:nvSpPr>
        <p:spPr>
          <a:xfrm>
            <a:off x="727715" y="1500169"/>
            <a:ext cx="2641942" cy="369332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WS-</a:t>
            </a:r>
            <a:r>
              <a:rPr kumimoji="0" lang="en-I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Pgrade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Metaworkflow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582" y="3409790"/>
            <a:ext cx="2518831" cy="369332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TAVERNA </a:t>
            </a:r>
            <a:r>
              <a:rPr kumimoji="0" lang="en-I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metaworkflow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047" y="4785998"/>
            <a:ext cx="2104487" cy="369332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TAVERNA </a:t>
            </a:r>
            <a:r>
              <a:rPr kumimoji="0" lang="en-I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Worfklows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88512" y="4883328"/>
            <a:ext cx="1357313" cy="1357313"/>
            <a:chOff x="7602450" y="4613485"/>
            <a:chExt cx="1809750" cy="1809750"/>
          </a:xfrm>
        </p:grpSpPr>
        <p:sp>
          <p:nvSpPr>
            <p:cNvPr id="20" name="Oval 19"/>
            <p:cNvSpPr/>
            <p:nvPr/>
          </p:nvSpPr>
          <p:spPr>
            <a:xfrm>
              <a:off x="7602450" y="4613485"/>
              <a:ext cx="1809750" cy="18097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659244" y="4880036"/>
              <a:ext cx="1708863" cy="1263949"/>
              <a:chOff x="5801869" y="3860861"/>
              <a:chExt cx="1708863" cy="126394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70832" y="3860861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139796" y="4309404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470832" y="4745248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5" name="Curved Connector 24"/>
              <p:cNvCxnSpPr>
                <a:stCxn id="22" idx="6"/>
                <a:endCxn id="23" idx="0"/>
              </p:cNvCxnSpPr>
              <p:nvPr/>
            </p:nvCxnSpPr>
            <p:spPr>
              <a:xfrm>
                <a:off x="6841768" y="4050642"/>
                <a:ext cx="483496" cy="258762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6" name="Curved Connector 25"/>
              <p:cNvCxnSpPr>
                <a:stCxn id="23" idx="4"/>
                <a:endCxn id="24" idx="6"/>
              </p:cNvCxnSpPr>
              <p:nvPr/>
            </p:nvCxnSpPr>
            <p:spPr>
              <a:xfrm rot="5400000">
                <a:off x="6960485" y="4570249"/>
                <a:ext cx="246063" cy="483496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7" name="Curved Connector 26"/>
              <p:cNvCxnSpPr>
                <a:stCxn id="22" idx="4"/>
                <a:endCxn id="24" idx="0"/>
              </p:cNvCxnSpPr>
              <p:nvPr/>
            </p:nvCxnSpPr>
            <p:spPr>
              <a:xfrm rot="5400000">
                <a:off x="6403888" y="4492835"/>
                <a:ext cx="504825" cy="12700"/>
              </a:xfrm>
              <a:prstGeom prst="curvedConnector3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8" name="Oval 27"/>
              <p:cNvSpPr/>
              <p:nvPr/>
            </p:nvSpPr>
            <p:spPr>
              <a:xfrm>
                <a:off x="5801869" y="4357240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9" name="Curved Connector 28"/>
              <p:cNvCxnSpPr>
                <a:stCxn id="22" idx="2"/>
                <a:endCxn id="28" idx="0"/>
              </p:cNvCxnSpPr>
              <p:nvPr/>
            </p:nvCxnSpPr>
            <p:spPr>
              <a:xfrm rot="10800000" flipV="1">
                <a:off x="5987338" y="4050642"/>
                <a:ext cx="483495" cy="306598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0" name="Curved Connector 29"/>
              <p:cNvCxnSpPr>
                <a:stCxn id="28" idx="4"/>
                <a:endCxn id="24" idx="2"/>
              </p:cNvCxnSpPr>
              <p:nvPr/>
            </p:nvCxnSpPr>
            <p:spPr>
              <a:xfrm rot="16200000" flipH="1">
                <a:off x="6129971" y="4594167"/>
                <a:ext cx="198227" cy="483495"/>
              </a:xfrm>
              <a:prstGeom prst="curvedConnector2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  <p:grpSp>
        <p:nvGrpSpPr>
          <p:cNvPr id="31" name="Group 30"/>
          <p:cNvGrpSpPr/>
          <p:nvPr/>
        </p:nvGrpSpPr>
        <p:grpSpPr>
          <a:xfrm>
            <a:off x="3215042" y="3470212"/>
            <a:ext cx="1472449" cy="1554226"/>
            <a:chOff x="4861703" y="2095142"/>
            <a:chExt cx="1963265" cy="2072301"/>
          </a:xfrm>
        </p:grpSpPr>
        <p:grpSp>
          <p:nvGrpSpPr>
            <p:cNvPr id="32" name="Group 31"/>
            <p:cNvGrpSpPr/>
            <p:nvPr/>
          </p:nvGrpSpPr>
          <p:grpSpPr>
            <a:xfrm>
              <a:off x="4861703" y="2095142"/>
              <a:ext cx="1809750" cy="1809750"/>
              <a:chOff x="4171950" y="2933700"/>
              <a:chExt cx="1809750" cy="180975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171950" y="2933700"/>
                <a:ext cx="1809750" cy="180975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4695527" y="3212441"/>
                <a:ext cx="1018636" cy="1263949"/>
                <a:chOff x="3380836" y="2888591"/>
                <a:chExt cx="1018636" cy="1263949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3380836" y="2888591"/>
                  <a:ext cx="370936" cy="379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9BD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B9BD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B9BD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028536" y="3372928"/>
                  <a:ext cx="370936" cy="379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9BD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B9BD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B9BD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380836" y="3772978"/>
                  <a:ext cx="370936" cy="3795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B9BD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B9BD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B9BD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E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" name="Curved Connector 40"/>
                <p:cNvCxnSpPr>
                  <a:stCxn id="38" idx="6"/>
                  <a:endCxn id="39" idx="0"/>
                </p:cNvCxnSpPr>
                <p:nvPr/>
              </p:nvCxnSpPr>
              <p:spPr>
                <a:xfrm>
                  <a:off x="3751772" y="3078372"/>
                  <a:ext cx="462232" cy="294556"/>
                </a:xfrm>
                <a:prstGeom prst="curvedConnector2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42" name="Curved Connector 41"/>
                <p:cNvCxnSpPr>
                  <a:stCxn id="39" idx="4"/>
                  <a:endCxn id="40" idx="6"/>
                </p:cNvCxnSpPr>
                <p:nvPr/>
              </p:nvCxnSpPr>
              <p:spPr>
                <a:xfrm rot="5400000">
                  <a:off x="3877754" y="3626508"/>
                  <a:ext cx="210269" cy="462232"/>
                </a:xfrm>
                <a:prstGeom prst="curvedConnector2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43" name="Curved Connector 42"/>
                <p:cNvCxnSpPr>
                  <a:stCxn id="38" idx="4"/>
                  <a:endCxn id="40" idx="0"/>
                </p:cNvCxnSpPr>
                <p:nvPr/>
              </p:nvCxnSpPr>
              <p:spPr>
                <a:xfrm rot="5400000">
                  <a:off x="3313892" y="3520565"/>
                  <a:ext cx="504825" cy="12700"/>
                </a:xfrm>
                <a:prstGeom prst="curvedConnector3">
                  <a:avLst/>
                </a:prstGeom>
                <a:noFill/>
                <a:ln w="6350" cap="flat" cmpd="sng" algn="ctr">
                  <a:solidFill>
                    <a:srgbClr val="5B9BD5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</p:grpSp>
        <p:sp>
          <p:nvSpPr>
            <p:cNvPr id="33" name="Down Arrow 32"/>
            <p:cNvSpPr/>
            <p:nvPr/>
          </p:nvSpPr>
          <p:spPr>
            <a:xfrm rot="19490355">
              <a:off x="6466135" y="3171471"/>
              <a:ext cx="358833" cy="995972"/>
            </a:xfrm>
            <a:prstGeom prst="down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0947" y="2855974"/>
              <a:ext cx="402296" cy="40229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484" y="3246896"/>
              <a:ext cx="402296" cy="402296"/>
            </a:xfrm>
            <a:prstGeom prst="rect">
              <a:avLst/>
            </a:prstGeom>
          </p:spPr>
        </p:pic>
      </p:grpSp>
      <p:sp>
        <p:nvSpPr>
          <p:cNvPr id="44" name="Down Arrow 43"/>
          <p:cNvSpPr/>
          <p:nvPr/>
        </p:nvSpPr>
        <p:spPr>
          <a:xfrm rot="1947214">
            <a:off x="3310606" y="4575262"/>
            <a:ext cx="269125" cy="746979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313401" y="1588935"/>
            <a:ext cx="1265374" cy="1262227"/>
            <a:chOff x="2793118" y="69849"/>
            <a:chExt cx="1687165" cy="1682969"/>
          </a:xfrm>
        </p:grpSpPr>
        <p:sp>
          <p:nvSpPr>
            <p:cNvPr id="46" name="Oval 45"/>
            <p:cNvSpPr/>
            <p:nvPr/>
          </p:nvSpPr>
          <p:spPr>
            <a:xfrm>
              <a:off x="2793118" y="69849"/>
              <a:ext cx="1687165" cy="1682969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108130" y="426994"/>
              <a:ext cx="1176117" cy="1079526"/>
              <a:chOff x="5179671" y="1151342"/>
              <a:chExt cx="1176117" cy="1079526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179671" y="1151342"/>
                <a:ext cx="370936" cy="379562"/>
              </a:xfrm>
              <a:prstGeom prst="ellipse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984852" y="1365239"/>
                <a:ext cx="370936" cy="387192"/>
              </a:xfrm>
              <a:prstGeom prst="ellipse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0" name="Curved Connector 49"/>
              <p:cNvCxnSpPr>
                <a:stCxn id="57" idx="6"/>
                <a:endCxn id="49" idx="4"/>
              </p:cNvCxnSpPr>
              <p:nvPr/>
            </p:nvCxnSpPr>
            <p:spPr>
              <a:xfrm flipV="1">
                <a:off x="5859522" y="1752431"/>
                <a:ext cx="310798" cy="266272"/>
              </a:xfrm>
              <a:prstGeom prst="curvedConnector2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51" name="Group 50"/>
              <p:cNvGrpSpPr/>
              <p:nvPr/>
            </p:nvGrpSpPr>
            <p:grpSpPr>
              <a:xfrm>
                <a:off x="5428898" y="1806537"/>
                <a:ext cx="430624" cy="424331"/>
                <a:chOff x="4861703" y="2095142"/>
                <a:chExt cx="1809750" cy="180975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4861703" y="2095142"/>
                  <a:ext cx="1809750" cy="1809750"/>
                  <a:chOff x="4171950" y="2933700"/>
                  <a:chExt cx="1809750" cy="1809750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4171950" y="2933700"/>
                    <a:ext cx="1809750" cy="18097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0AD47">
                          <a:lumMod val="110000"/>
                          <a:satMod val="105000"/>
                          <a:tint val="67000"/>
                        </a:srgbClr>
                      </a:gs>
                      <a:gs pos="50000">
                        <a:srgbClr val="70AD47">
                          <a:lumMod val="105000"/>
                          <a:satMod val="103000"/>
                          <a:tint val="73000"/>
                        </a:srgbClr>
                      </a:gs>
                      <a:gs pos="100000">
                        <a:srgbClr val="70AD47">
                          <a:lumMod val="105000"/>
                          <a:satMod val="109000"/>
                          <a:tint val="81000"/>
                        </a:srgbClr>
                      </a:gs>
                    </a:gsLst>
                    <a:lin ang="5400000" scaled="0"/>
                  </a:gradFill>
                  <a:ln w="6350" cap="flat" cmpd="sng" algn="ctr">
                    <a:solidFill>
                      <a:srgbClr val="70AD47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4695527" y="3212441"/>
                    <a:ext cx="1018636" cy="1263949"/>
                    <a:chOff x="3380836" y="2888591"/>
                    <a:chExt cx="1018636" cy="1263949"/>
                  </a:xfrm>
                </p:grpSpPr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3380836" y="2888591"/>
                      <a:ext cx="370936" cy="3795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70AD47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70AD47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70AD47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" name="Oval 59"/>
                    <p:cNvSpPr/>
                    <p:nvPr/>
                  </p:nvSpPr>
                  <p:spPr>
                    <a:xfrm>
                      <a:off x="4028536" y="3372928"/>
                      <a:ext cx="370936" cy="3795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70AD47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70AD47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70AD47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3380836" y="3772978"/>
                      <a:ext cx="370936" cy="3795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70AD47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70AD47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70AD47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62" name="Curved Connector 61"/>
                    <p:cNvCxnSpPr>
                      <a:stCxn id="59" idx="6"/>
                      <a:endCxn id="60" idx="0"/>
                    </p:cNvCxnSpPr>
                    <p:nvPr/>
                  </p:nvCxnSpPr>
                  <p:spPr>
                    <a:xfrm>
                      <a:off x="3751772" y="3078372"/>
                      <a:ext cx="462232" cy="294556"/>
                    </a:xfrm>
                    <a:prstGeom prst="curvedConnector2">
                      <a:avLst/>
                    </a:prstGeom>
                    <a:gradFill rotWithShape="1">
                      <a:gsLst>
                        <a:gs pos="0">
                          <a:srgbClr val="70AD47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70AD47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70AD47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63" name="Curved Connector 62"/>
                    <p:cNvCxnSpPr>
                      <a:stCxn id="60" idx="4"/>
                      <a:endCxn id="61" idx="6"/>
                    </p:cNvCxnSpPr>
                    <p:nvPr/>
                  </p:nvCxnSpPr>
                  <p:spPr>
                    <a:xfrm rot="5400000">
                      <a:off x="3877754" y="3626508"/>
                      <a:ext cx="210269" cy="462232"/>
                    </a:xfrm>
                    <a:prstGeom prst="curvedConnector2">
                      <a:avLst/>
                    </a:prstGeom>
                    <a:gradFill rotWithShape="1">
                      <a:gsLst>
                        <a:gs pos="0">
                          <a:srgbClr val="70AD47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70AD47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70AD47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64" name="Curved Connector 63"/>
                    <p:cNvCxnSpPr>
                      <a:stCxn id="59" idx="4"/>
                      <a:endCxn id="61" idx="0"/>
                    </p:cNvCxnSpPr>
                    <p:nvPr/>
                  </p:nvCxnSpPr>
                  <p:spPr>
                    <a:xfrm rot="5400000">
                      <a:off x="3313892" y="3520565"/>
                      <a:ext cx="504825" cy="12700"/>
                    </a:xfrm>
                    <a:prstGeom prst="curvedConnector3">
                      <a:avLst/>
                    </a:prstGeom>
                    <a:gradFill rotWithShape="1">
                      <a:gsLst>
                        <a:gs pos="0">
                          <a:srgbClr val="70AD47">
                            <a:lumMod val="110000"/>
                            <a:satMod val="105000"/>
                            <a:tint val="67000"/>
                          </a:srgbClr>
                        </a:gs>
                        <a:gs pos="50000">
                          <a:srgbClr val="70AD47">
                            <a:lumMod val="105000"/>
                            <a:satMod val="103000"/>
                            <a:tint val="73000"/>
                          </a:srgbClr>
                        </a:gs>
                        <a:gs pos="100000">
                          <a:srgbClr val="70AD47">
                            <a:lumMod val="105000"/>
                            <a:satMod val="109000"/>
                            <a:tint val="81000"/>
                          </a:srgbClr>
                        </a:gs>
                      </a:gsLst>
                      <a:lin ang="5400000" scaled="0"/>
                    </a:gradFill>
                    <a:ln w="6350" cap="flat" cmpd="sng" algn="ctr">
                      <a:solidFill>
                        <a:srgbClr val="70AD47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</p:grpSp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10947" y="2855974"/>
                  <a:ext cx="402296" cy="402296"/>
                </a:xfrm>
                <a:prstGeom prst="rect">
                  <a:avLst/>
                </a:prstGeom>
                <a:gradFill rotWithShape="1">
                  <a:gsLst>
                    <a:gs pos="0">
                      <a:srgbClr val="70AD47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70AD47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70AD47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70AD47"/>
                  </a:solidFill>
                  <a:prstDash val="solid"/>
                  <a:miter lim="800000"/>
                </a:ln>
                <a:effectLst/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381484" y="3246896"/>
                  <a:ext cx="402296" cy="402296"/>
                </a:xfrm>
                <a:prstGeom prst="rect">
                  <a:avLst/>
                </a:prstGeom>
                <a:gradFill rotWithShape="1">
                  <a:gsLst>
                    <a:gs pos="0">
                      <a:srgbClr val="70AD47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70AD47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70AD47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70AD47"/>
                  </a:solidFill>
                  <a:prstDash val="solid"/>
                  <a:miter lim="800000"/>
                </a:ln>
                <a:effectLst/>
              </p:spPr>
            </p:pic>
          </p:grpSp>
          <p:cxnSp>
            <p:nvCxnSpPr>
              <p:cNvPr id="52" name="Curved Connector 51"/>
              <p:cNvCxnSpPr>
                <a:stCxn id="48" idx="6"/>
                <a:endCxn id="49" idx="1"/>
              </p:cNvCxnSpPr>
              <p:nvPr/>
            </p:nvCxnSpPr>
            <p:spPr>
              <a:xfrm>
                <a:off x="5550607" y="1341123"/>
                <a:ext cx="488567" cy="80819"/>
              </a:xfrm>
              <a:prstGeom prst="curvedConnector2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53" name="Curved Connector 52"/>
              <p:cNvCxnSpPr>
                <a:stCxn id="48" idx="4"/>
                <a:endCxn id="57" idx="2"/>
              </p:cNvCxnSpPr>
              <p:nvPr/>
            </p:nvCxnSpPr>
            <p:spPr>
              <a:xfrm rot="16200000" flipH="1">
                <a:off x="5153119" y="1742923"/>
                <a:ext cx="487799" cy="63759"/>
              </a:xfrm>
              <a:prstGeom prst="curvedConnector2">
                <a:avLst/>
              </a:prstGeom>
              <a:gradFill rotWithShape="1">
                <a:gsLst>
                  <a:gs pos="0">
                    <a:srgbClr val="70AD47">
                      <a:lumMod val="110000"/>
                      <a:satMod val="105000"/>
                      <a:tint val="67000"/>
                    </a:srgbClr>
                  </a:gs>
                  <a:gs pos="50000">
                    <a:srgbClr val="70AD47">
                      <a:lumMod val="105000"/>
                      <a:satMod val="103000"/>
                      <a:tint val="73000"/>
                    </a:srgbClr>
                  </a:gs>
                  <a:gs pos="100000">
                    <a:srgbClr val="70AD47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70AD47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  <p:sp>
        <p:nvSpPr>
          <p:cNvPr id="65" name="Down Arrow 64"/>
          <p:cNvSpPr/>
          <p:nvPr/>
        </p:nvSpPr>
        <p:spPr>
          <a:xfrm>
            <a:off x="3759136" y="2701204"/>
            <a:ext cx="269125" cy="724041"/>
          </a:xfrm>
          <a:prstGeom prst="downArrow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Line Callout 1 (Accent Bar) 65"/>
          <p:cNvSpPr/>
          <p:nvPr/>
        </p:nvSpPr>
        <p:spPr>
          <a:xfrm>
            <a:off x="6575199" y="1646835"/>
            <a:ext cx="1669209" cy="809645"/>
          </a:xfrm>
          <a:prstGeom prst="accentCallout1">
            <a:avLst>
              <a:gd name="adj1" fmla="val 18750"/>
              <a:gd name="adj2" fmla="val -8333"/>
              <a:gd name="adj3" fmla="val 54166"/>
              <a:gd name="adj4" fmla="val -120116"/>
            </a:avLst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Execution in WS-</a:t>
            </a:r>
            <a:r>
              <a:rPr kumimoji="0" lang="en-I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Pgrade</a:t>
            </a: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enabled portals</a:t>
            </a:r>
          </a:p>
        </p:txBody>
      </p:sp>
      <p:sp>
        <p:nvSpPr>
          <p:cNvPr id="67" name="Line Callout 1 (Accent Bar) 66"/>
          <p:cNvSpPr/>
          <p:nvPr/>
        </p:nvSpPr>
        <p:spPr>
          <a:xfrm>
            <a:off x="6575199" y="2887529"/>
            <a:ext cx="1669209" cy="809645"/>
          </a:xfrm>
          <a:prstGeom prst="accentCallout1">
            <a:avLst>
              <a:gd name="adj1" fmla="val 18750"/>
              <a:gd name="adj2" fmla="val -8333"/>
              <a:gd name="adj3" fmla="val 16609"/>
              <a:gd name="adj4" fmla="val -156938"/>
            </a:avLst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Coarse Interoperability through the SHIWA Platform</a:t>
            </a:r>
          </a:p>
        </p:txBody>
      </p:sp>
      <p:sp>
        <p:nvSpPr>
          <p:cNvPr id="68" name="Line Callout 1 (Accent Bar) 67"/>
          <p:cNvSpPr/>
          <p:nvPr/>
        </p:nvSpPr>
        <p:spPr>
          <a:xfrm>
            <a:off x="6575199" y="4478505"/>
            <a:ext cx="1669209" cy="809645"/>
          </a:xfrm>
          <a:prstGeom prst="accentCallout1">
            <a:avLst>
              <a:gd name="adj1" fmla="val 18750"/>
              <a:gd name="adj2" fmla="val -8333"/>
              <a:gd name="adj3" fmla="val -43323"/>
              <a:gd name="adj4" fmla="val -120504"/>
            </a:avLst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Execution on the TAVERNA line command tool</a:t>
            </a:r>
          </a:p>
        </p:txBody>
      </p:sp>
      <p:sp>
        <p:nvSpPr>
          <p:cNvPr id="69" name="Line Callout 1 (Accent Bar) 68"/>
          <p:cNvSpPr/>
          <p:nvPr/>
        </p:nvSpPr>
        <p:spPr>
          <a:xfrm>
            <a:off x="6575199" y="4478418"/>
            <a:ext cx="1669209" cy="809645"/>
          </a:xfrm>
          <a:prstGeom prst="accentCallout1">
            <a:avLst>
              <a:gd name="adj1" fmla="val 18750"/>
              <a:gd name="adj2" fmla="val -8333"/>
              <a:gd name="adj3" fmla="val 82135"/>
              <a:gd name="adj4" fmla="val -53062"/>
            </a:avLst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Execution on the TAVERNA line command tool</a:t>
            </a:r>
          </a:p>
        </p:txBody>
      </p:sp>
    </p:spTree>
    <p:extLst>
      <p:ext uri="{BB962C8B-B14F-4D97-AF65-F5344CB8AC3E}">
        <p14:creationId xmlns:p14="http://schemas.microsoft.com/office/powerpoint/2010/main" val="18595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407</TotalTime>
  <Words>554</Words>
  <Application>Microsoft Office PowerPoint</Application>
  <PresentationFormat>On-screen Show (4:3)</PresentationFormat>
  <Paragraphs>190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Workflows for Propagation Models in Heliophysics  </vt:lpstr>
      <vt:lpstr>HELIoPhysics </vt:lpstr>
      <vt:lpstr>Propagation models</vt:lpstr>
      <vt:lpstr>Propagation model</vt:lpstr>
      <vt:lpstr>Propagation models</vt:lpstr>
      <vt:lpstr>Assisted model</vt:lpstr>
      <vt:lpstr>Parametric  validated model</vt:lpstr>
      <vt:lpstr>Assisted parametric model</vt:lpstr>
      <vt:lpstr>Meta-workflows and workflow interoperability</vt:lpstr>
      <vt:lpstr>3-tier approach</vt:lpstr>
      <vt:lpstr>3-tier approach</vt:lpstr>
      <vt:lpstr>3-Tier approach </vt:lpstr>
      <vt:lpstr>TAVERNA Example</vt:lpstr>
      <vt:lpstr>Workflow users</vt:lpstr>
      <vt:lpstr>Around a workflow</vt:lpstr>
      <vt:lpstr>Advanced propagation model portlet</vt:lpstr>
      <vt:lpstr>This is all, for now…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Workflows for Propagation Models in Heliophysics</dc:title>
  <dc:creator>gabmera</dc:creator>
  <cp:lastModifiedBy>gabmera</cp:lastModifiedBy>
  <cp:revision>23</cp:revision>
  <dcterms:created xsi:type="dcterms:W3CDTF">2014-05-19T10:26:36Z</dcterms:created>
  <dcterms:modified xsi:type="dcterms:W3CDTF">2014-05-20T19:19:47Z</dcterms:modified>
</cp:coreProperties>
</file>