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3" r:id="rId3"/>
    <p:sldId id="278" r:id="rId4"/>
    <p:sldId id="296" r:id="rId5"/>
    <p:sldId id="266" r:id="rId6"/>
    <p:sldId id="267" r:id="rId7"/>
    <p:sldId id="264" r:id="rId8"/>
    <p:sldId id="274" r:id="rId9"/>
    <p:sldId id="270" r:id="rId10"/>
    <p:sldId id="268" r:id="rId11"/>
    <p:sldId id="269" r:id="rId12"/>
    <p:sldId id="293" r:id="rId13"/>
    <p:sldId id="287" r:id="rId14"/>
    <p:sldId id="272" r:id="rId15"/>
    <p:sldId id="297" r:id="rId16"/>
    <p:sldId id="275" r:id="rId17"/>
    <p:sldId id="291" r:id="rId18"/>
    <p:sldId id="290" r:id="rId19"/>
    <p:sldId id="294" r:id="rId20"/>
    <p:sldId id="295" r:id="rId21"/>
    <p:sldId id="298" r:id="rId22"/>
    <p:sldId id="283" r:id="rId23"/>
    <p:sldId id="299" r:id="rId24"/>
    <p:sldId id="300" r:id="rId25"/>
    <p:sldId id="261" r:id="rId26"/>
    <p:sldId id="262" r:id="rId27"/>
    <p:sldId id="282" r:id="rId28"/>
    <p:sldId id="280" r:id="rId29"/>
    <p:sldId id="279" r:id="rId30"/>
  </p:sldIdLst>
  <p:sldSz cx="9144000" cy="5143500" type="screen16x9"/>
  <p:notesSz cx="6810375" cy="994251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9" d="100"/>
          <a:sy n="109" d="100"/>
        </p:scale>
        <p:origin x="-21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0CE7D-6873-4A5D-94E3-7E3316A4FCF1}" type="datetimeFigureOut">
              <a:rPr lang="en-GB" smtClean="0"/>
              <a:t>2014.05.21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EB478-21EA-461F-828D-38030E7A8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660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299" cy="447413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2361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29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104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ln/>
        </p:spPr>
        <p:txBody>
          <a:bodyPr/>
          <a:lstStyle/>
          <a:p>
            <a:fld id="{90436CD9-2C79-4C26-BFEC-94FD65359F85}" type="slidenum">
              <a:rPr lang="nl-BE" altLang="en-US"/>
              <a:pPr/>
              <a:t>11</a:t>
            </a:fld>
            <a:endParaRPr lang="nl-BE" alt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68" rIns="0" bIns="0"/>
          <a:lstStyle/>
          <a:p>
            <a:pPr marL="215900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Delivery started early November and installation at sites was done within one to two days of delivery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Operating system is Scientific Linux 6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Scheduler used is SLRUM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Acceptance tests were run immediately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All systems were passed and accepted –</a:t>
            </a:r>
            <a:r>
              <a:rPr lang="nl-BE" altLang="en-US" sz="2200" i="1">
                <a:latin typeface="Arial" panose="020B0604020202020204" pitchFamily="34" charset="0"/>
                <a:ea typeface="ＭＳ Ｐゴシック" panose="020B0600070205080204" pitchFamily="34" charset="-128"/>
              </a:rPr>
              <a:t> just in time for Xmas</a:t>
            </a:r>
          </a:p>
        </p:txBody>
      </p:sp>
    </p:spTree>
    <p:extLst>
      <p:ext uri="{BB962C8B-B14F-4D97-AF65-F5344CB8AC3E}">
        <p14:creationId xmlns:p14="http://schemas.microsoft.com/office/powerpoint/2010/main" val="760817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of CSC’s project is FGI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Funded by the Academy of Finland, Universities and CSC;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1 - </a:t>
            </a:r>
            <a:r>
              <a:rPr lang="en-US" dirty="0" smtClean="0"/>
              <a:t>peak capacity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fld id="{DA468782-5FF2-450E-8EE0-6D8B55A7E78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35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ln/>
        </p:spPr>
        <p:txBody>
          <a:bodyPr/>
          <a:lstStyle/>
          <a:p>
            <a:fld id="{940AE753-0434-4050-808D-25310E3200A6}" type="slidenum">
              <a:rPr lang="nl-BE" altLang="en-US"/>
              <a:pPr/>
              <a:t>13</a:t>
            </a:fld>
            <a:endParaRPr lang="nl-BE" alt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591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ln/>
        </p:spPr>
        <p:txBody>
          <a:bodyPr/>
          <a:lstStyle/>
          <a:p>
            <a:fld id="{05EC96CA-25E8-424B-A4C5-A8A6DD327ED8}" type="slidenum">
              <a:rPr lang="nl-BE" altLang="en-US"/>
              <a:pPr/>
              <a:t>14</a:t>
            </a:fld>
            <a:endParaRPr lang="nl-BE" alt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 dirty="0" smtClean="0">
                <a:latin typeface="Arial" panose="020B0604020202020204" pitchFamily="34" charset="0"/>
                <a:ea typeface="ZYSong18030" charset="0"/>
                <a:cs typeface="ZYSong18030" charset="0"/>
              </a:rPr>
              <a:t>Software is distributed by CVMFS</a:t>
            </a:r>
            <a:endParaRPr lang="nl-BE" altLang="en-US" sz="2000" dirty="0">
              <a:latin typeface="Arial" panose="020B0604020202020204" pitchFamily="34" charset="0"/>
              <a:ea typeface="ZYSong18030" charset="0"/>
              <a:cs typeface="ZYSong1803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90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ln/>
        </p:spPr>
        <p:txBody>
          <a:bodyPr/>
          <a:lstStyle/>
          <a:p>
            <a:fld id="{D4DAA270-9955-48B9-ABD2-ABEF65819331}" type="slidenum">
              <a:rPr lang="nl-BE" altLang="en-US"/>
              <a:pPr/>
              <a:t>16</a:t>
            </a:fld>
            <a:endParaRPr lang="nl-BE" alt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371600" y="2971800"/>
            <a:ext cx="3429000" cy="2286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nl-BE" altLang="en-US" sz="1800">
                <a:latin typeface="Arial" panose="020B0604020202020204" pitchFamily="34" charset="0"/>
                <a:ea typeface="ZYSong18030" charset="0"/>
                <a:cs typeface="ZYSong18030" charset="0"/>
              </a:rPr>
              <a:t>Additional slide if needed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371600" y="685800"/>
            <a:ext cx="1600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9pPr>
          </a:lstStyle>
          <a:p>
            <a:pPr hangingPunct="1">
              <a:lnSpc>
                <a:spcPct val="100000"/>
              </a:lnSpc>
            </a:pPr>
            <a:fld id="{63E87589-25D8-46B0-8698-248F314642AF}" type="slidenum">
              <a:rPr lang="nl-BE" altLang="en-US">
                <a:latin typeface="+mn-lt" charset="0"/>
                <a:ea typeface="+mn-ea" charset="0"/>
                <a:cs typeface="+mn-ea" charset="0"/>
              </a:rPr>
              <a:pPr hangingPunct="1">
                <a:lnSpc>
                  <a:spcPct val="100000"/>
                </a:lnSpc>
              </a:pPr>
              <a:t>16</a:t>
            </a:fld>
            <a:endParaRPr lang="nl-BE" altLang="en-US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66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ln/>
        </p:spPr>
        <p:txBody>
          <a:bodyPr/>
          <a:lstStyle/>
          <a:p>
            <a:fld id="{B1B83AD7-988A-4BA3-823B-690047A798DD}" type="slidenum">
              <a:rPr lang="nl-BE" altLang="en-US"/>
              <a:pPr/>
              <a:t>17</a:t>
            </a:fld>
            <a:endParaRPr lang="nl-BE" alt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36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ln/>
        </p:spPr>
        <p:txBody>
          <a:bodyPr/>
          <a:lstStyle/>
          <a:p>
            <a:fld id="{05EC96CA-25E8-424B-A4C5-A8A6DD327ED8}" type="slidenum">
              <a:rPr lang="nl-BE" altLang="en-US"/>
              <a:pPr/>
              <a:t>18</a:t>
            </a:fld>
            <a:endParaRPr lang="nl-BE" alt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4. What can FGI offer you (based on FGI slides)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Hardware resources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Software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698639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ln/>
        </p:spPr>
        <p:txBody>
          <a:bodyPr/>
          <a:lstStyle/>
          <a:p>
            <a:fld id="{05EC96CA-25E8-424B-A4C5-A8A6DD327ED8}" type="slidenum">
              <a:rPr lang="nl-BE" altLang="en-US"/>
              <a:pPr/>
              <a:t>19</a:t>
            </a:fld>
            <a:endParaRPr lang="nl-BE" alt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4. What can FGI offer you (based on FGI slides)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Hardware resources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Software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1721900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ln/>
        </p:spPr>
        <p:txBody>
          <a:bodyPr/>
          <a:lstStyle/>
          <a:p>
            <a:fld id="{05EC96CA-25E8-424B-A4C5-A8A6DD327ED8}" type="slidenum">
              <a:rPr lang="nl-BE" altLang="en-US"/>
              <a:pPr/>
              <a:t>20</a:t>
            </a:fld>
            <a:endParaRPr lang="nl-BE" alt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4. What can FGI offer you (based on FGI slides)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Hardware resources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Software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4076498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29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Founded</a:t>
            </a:r>
            <a:r>
              <a:rPr lang="fi-FI" dirty="0" smtClean="0"/>
              <a:t> on 1971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fld id="{DA468782-5FF2-450E-8EE0-6D8B55A7E78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25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The </a:t>
            </a:r>
            <a:r>
              <a:rPr lang="fi-FI" dirty="0" err="1" smtClean="0"/>
              <a:t>scaling</a:t>
            </a:r>
            <a:r>
              <a:rPr lang="fi-FI" dirty="0" smtClean="0"/>
              <a:t> on sisu is very good, but as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don’t</a:t>
            </a:r>
            <a:r>
              <a:rPr lang="fi-FI" baseline="0" dirty="0" smtClean="0"/>
              <a:t> have the machine </a:t>
            </a:r>
            <a:r>
              <a:rPr lang="fi-FI" baseline="0" dirty="0" err="1" smtClean="0"/>
              <a:t>yet</a:t>
            </a:r>
            <a:r>
              <a:rPr lang="fi-FI" baseline="0" dirty="0" smtClean="0"/>
              <a:t> and the </a:t>
            </a:r>
            <a:r>
              <a:rPr lang="fi-FI" baseline="0" dirty="0" err="1" smtClean="0"/>
              <a:t>tendering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process</a:t>
            </a:r>
            <a:r>
              <a:rPr lang="fi-FI" baseline="0" dirty="0" smtClean="0"/>
              <a:t> data is </a:t>
            </a:r>
            <a:r>
              <a:rPr lang="fi-FI" baseline="0" dirty="0" err="1" smtClean="0"/>
              <a:t>partially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under</a:t>
            </a:r>
            <a:r>
              <a:rPr lang="fi-FI" baseline="0" dirty="0" smtClean="0"/>
              <a:t> NDA </a:t>
            </a:r>
            <a:r>
              <a:rPr lang="fi-FI" baseline="0" dirty="0" err="1" smtClean="0"/>
              <a:t>we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dont</a:t>
            </a:r>
            <a:r>
              <a:rPr lang="fi-FI" baseline="0" dirty="0" smtClean="0"/>
              <a:t>’ have </a:t>
            </a:r>
            <a:r>
              <a:rPr lang="fi-FI" baseline="0" dirty="0" err="1" smtClean="0"/>
              <a:t>graphs</a:t>
            </a:r>
            <a:r>
              <a:rPr lang="fi-FI" baseline="0" dirty="0" smtClean="0"/>
              <a:t> to show … but </a:t>
            </a:r>
            <a:r>
              <a:rPr lang="fi-FI" baseline="0" dirty="0" err="1" smtClean="0"/>
              <a:t>scaling</a:t>
            </a:r>
            <a:r>
              <a:rPr lang="fi-FI" baseline="0" dirty="0" smtClean="0"/>
              <a:t> is good!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fld id="{86C46FE0-6149-4DDF-B702-1345C836D2B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90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fld id="{86C46FE0-6149-4DDF-B702-1345C836D2B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fld id="{86C46FE0-6149-4DDF-B702-1345C836D2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8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ln/>
        </p:spPr>
        <p:txBody>
          <a:bodyPr/>
          <a:lstStyle/>
          <a:p>
            <a:fld id="{E320DAAF-3C04-42FF-AFD1-724965E9EADA}" type="slidenum">
              <a:rPr lang="nl-BE" altLang="en-US"/>
              <a:pPr/>
              <a:t>5</a:t>
            </a:fld>
            <a:endParaRPr lang="nl-BE" alt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2. M-grid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Mgrid was the predecessor to FGI and was active 2005 – 2010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nl-BE" altLang="en-US" sz="2000">
              <a:latin typeface="Arial" panose="020B0604020202020204" pitchFamily="34" charset="0"/>
              <a:ea typeface="ZYSong18030" charset="0"/>
              <a:cs typeface="ZYSong18030" charset="0"/>
            </a:endParaRP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FGI is built on the experiences of M-grid</a:t>
            </a:r>
          </a:p>
        </p:txBody>
      </p:sp>
    </p:spTree>
    <p:extLst>
      <p:ext uri="{BB962C8B-B14F-4D97-AF65-F5344CB8AC3E}">
        <p14:creationId xmlns:p14="http://schemas.microsoft.com/office/powerpoint/2010/main" val="60417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ln/>
        </p:spPr>
        <p:txBody>
          <a:bodyPr/>
          <a:lstStyle/>
          <a:p>
            <a:fld id="{D3F5A4F6-DC7D-44A3-91BE-27290C916605}" type="slidenum">
              <a:rPr lang="nl-BE" altLang="en-US"/>
              <a:pPr/>
              <a:t>6</a:t>
            </a:fld>
            <a:endParaRPr lang="nl-BE" alt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5703888"/>
            <a:ext cx="7086600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9pPr>
          </a:lstStyle>
          <a:p>
            <a:pPr marL="215900">
              <a:spcBef>
                <a:spcPts val="1200"/>
              </a:spcBef>
              <a:spcAft>
                <a:spcPts val="1000"/>
              </a:spcAft>
            </a:pPr>
            <a:r>
              <a:rPr lang="nl-BE" altLang="en-US" sz="2000"/>
              <a:t>== FGI as a national grid ==</a:t>
            </a:r>
          </a:p>
          <a:p>
            <a:pPr marL="215900">
              <a:spcBef>
                <a:spcPts val="1200"/>
              </a:spcBef>
              <a:spcAft>
                <a:spcPts val="1000"/>
              </a:spcAft>
            </a:pPr>
            <a:endParaRPr lang="nl-BE" altLang="en-US" sz="2000"/>
          </a:p>
          <a:p>
            <a:pPr marL="215900">
              <a:spcBef>
                <a:spcPts val="1200"/>
              </a:spcBef>
              <a:spcAft>
                <a:spcPts val="1000"/>
              </a:spcAft>
            </a:pPr>
            <a:r>
              <a:rPr lang="nl-BE" altLang="en-US" sz="2000"/>
              <a:t>1. FGI background (a few slides,  use  slides from the CSC info)</a:t>
            </a:r>
          </a:p>
          <a:p>
            <a:pPr marL="215900">
              <a:spcBef>
                <a:spcPts val="1200"/>
              </a:spcBef>
              <a:spcAft>
                <a:spcPts val="1000"/>
              </a:spcAft>
            </a:pPr>
            <a:r>
              <a:rPr lang="nl-BE" altLang="en-US" sz="2000"/>
              <a:t>FGI is a consortium of 9 universities and CSC.</a:t>
            </a:r>
          </a:p>
          <a:p>
            <a:pPr marL="215900">
              <a:spcBef>
                <a:spcPts val="1200"/>
              </a:spcBef>
              <a:spcAft>
                <a:spcPts val="1000"/>
              </a:spcAft>
            </a:pPr>
            <a:r>
              <a:rPr lang="nl-BE" altLang="en-US" sz="2000"/>
              <a:t>Funded by the Academy</a:t>
            </a:r>
          </a:p>
          <a:p>
            <a:pPr marL="215900">
              <a:spcBef>
                <a:spcPts val="1200"/>
              </a:spcBef>
              <a:spcAft>
                <a:spcPts val="1000"/>
              </a:spcAft>
            </a:pPr>
            <a:endParaRPr lang="nl-BE" altLang="en-US" sz="2000"/>
          </a:p>
          <a:p>
            <a:pPr marL="215900">
              <a:spcBef>
                <a:spcPts val="1200"/>
              </a:spcBef>
              <a:spcAft>
                <a:spcPts val="1000"/>
              </a:spcAft>
            </a:pPr>
            <a:endParaRPr lang="nl-BE" altLang="en-US" sz="2000"/>
          </a:p>
          <a:p>
            <a:pPr marL="215900">
              <a:spcBef>
                <a:spcPts val="1200"/>
              </a:spcBef>
              <a:spcAft>
                <a:spcPts val="1000"/>
              </a:spcAft>
            </a:pPr>
            <a:endParaRPr lang="nl-BE" altLang="en-US" sz="2000"/>
          </a:p>
          <a:p>
            <a:pPr marL="215900">
              <a:spcBef>
                <a:spcPts val="1200"/>
              </a:spcBef>
              <a:spcAft>
                <a:spcPts val="1000"/>
              </a:spcAft>
            </a:pPr>
            <a:endParaRPr lang="nl-BE" altLang="en-US" sz="2000"/>
          </a:p>
        </p:txBody>
      </p:sp>
    </p:spTree>
    <p:extLst>
      <p:ext uri="{BB962C8B-B14F-4D97-AF65-F5344CB8AC3E}">
        <p14:creationId xmlns:p14="http://schemas.microsoft.com/office/powerpoint/2010/main" val="341410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 of CSC’s project is FGI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Funded by the Academy of Finland, Universities and CSC;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1 - </a:t>
            </a:r>
            <a:r>
              <a:rPr lang="en-US" dirty="0" smtClean="0"/>
              <a:t>peak capacity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fld id="{DA468782-5FF2-450E-8EE0-6D8B55A7E78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87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ln/>
        </p:spPr>
        <p:txBody>
          <a:bodyPr/>
          <a:lstStyle/>
          <a:p>
            <a:fld id="{0CB929C3-AD26-4547-A2A4-46A9D2CEA882}" type="slidenum">
              <a:rPr lang="nl-BE" altLang="en-US"/>
              <a:pPr/>
              <a:t>8</a:t>
            </a:fld>
            <a:endParaRPr lang="nl-BE" alt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32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ln/>
        </p:spPr>
        <p:txBody>
          <a:bodyPr/>
          <a:lstStyle/>
          <a:p>
            <a:fld id="{A8C50C77-FD4D-449F-A646-7B2147FFA997}" type="slidenum">
              <a:rPr lang="nl-BE" altLang="en-US"/>
              <a:pPr/>
              <a:t>9</a:t>
            </a:fld>
            <a:endParaRPr lang="nl-BE" alt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3. FGI status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All cluster have been installed on sites, and are in local use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nl-BE" altLang="en-US" sz="2000">
                <a:latin typeface="Arial" panose="020B0604020202020204" pitchFamily="34" charset="0"/>
                <a:ea typeface="ZYSong18030" charset="0"/>
                <a:cs typeface="ZYSong18030" charset="0"/>
              </a:rPr>
              <a:t>Fine Print: Local policies will determine who has access to local usage.</a:t>
            </a:r>
          </a:p>
          <a:p>
            <a:pPr marL="2159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endParaRPr lang="nl-BE" altLang="en-US" sz="2000">
              <a:latin typeface="Arial" panose="020B0604020202020204" pitchFamily="34" charset="0"/>
              <a:ea typeface="ZYSong18030" charset="0"/>
              <a:cs typeface="ZYSong1803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2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ln/>
        </p:spPr>
        <p:txBody>
          <a:bodyPr/>
          <a:lstStyle/>
          <a:p>
            <a:fld id="{F4AFF6B8-0B4F-4C83-B378-B1018CB9D1FD}" type="slidenum">
              <a:rPr lang="nl-BE" altLang="en-US"/>
              <a:pPr/>
              <a:t>10</a:t>
            </a:fld>
            <a:endParaRPr lang="nl-BE" alt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25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3335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9" y="226219"/>
            <a:ext cx="10048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8" descr="kansikuv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12" descr="CSClogo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1" y="210741"/>
            <a:ext cx="1177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382578" y="3710854"/>
            <a:ext cx="7772400" cy="220201"/>
          </a:xfrm>
        </p:spPr>
        <p:txBody>
          <a:bodyPr>
            <a:no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2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3335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9" y="226219"/>
            <a:ext cx="10048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019801" y="381001"/>
            <a:ext cx="1872343" cy="36331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381001"/>
            <a:ext cx="5562600" cy="3633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6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1220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6373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42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85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97819"/>
            <a:ext cx="7770813" cy="11013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3723"/>
            <a:ext cx="4037013" cy="2982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203723"/>
            <a:ext cx="4038600" cy="2982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1" y="4767262"/>
            <a:ext cx="2132013" cy="272654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Wednesday, May 21, 2014</a:t>
            </a:r>
            <a:endParaRPr lang="nl-B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861176" y="4767262"/>
            <a:ext cx="2132013" cy="272654"/>
          </a:xfrm>
        </p:spPr>
        <p:txBody>
          <a:bodyPr/>
          <a:lstStyle>
            <a:lvl1pPr>
              <a:defRPr/>
            </a:lvl1pPr>
          </a:lstStyle>
          <a:p>
            <a:fld id="{8D4ABA42-4E58-4D51-B48C-4C3F95CD9FB3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33222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3335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9" y="226219"/>
            <a:ext cx="10048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4000" y="459001"/>
            <a:ext cx="7308400" cy="745331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64000" y="1377000"/>
            <a:ext cx="7308400" cy="319025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53238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0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3335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9" y="226219"/>
            <a:ext cx="10048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4000" y="2066926"/>
            <a:ext cx="7308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64000" y="941785"/>
            <a:ext cx="7308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43713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3335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9" y="226219"/>
            <a:ext cx="10048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4000" y="459001"/>
            <a:ext cx="7308400" cy="7449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64000" y="1377001"/>
            <a:ext cx="37080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0" y="1377001"/>
            <a:ext cx="36004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53238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5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3335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9" y="226219"/>
            <a:ext cx="10048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5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811963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4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3335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9" y="226219"/>
            <a:ext cx="10048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6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867525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789552"/>
            <a:ext cx="3008313" cy="70207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789553"/>
            <a:ext cx="4597350" cy="380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491631"/>
            <a:ext cx="3008313" cy="31029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7070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8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3335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9" y="226219"/>
            <a:ext cx="10048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600450"/>
            <a:ext cx="6418943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627534"/>
            <a:ext cx="6418943" cy="2918147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4025503"/>
            <a:ext cx="6418943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75463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1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0" descr="8890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13335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1" descr="CSC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9" y="226219"/>
            <a:ext cx="10048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80065"/>
            <a:ext cx="7063014" cy="744926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404368"/>
            <a:ext cx="7063014" cy="31902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1" y="4767263"/>
            <a:ext cx="2417763" cy="273844"/>
          </a:xfrm>
        </p:spPr>
        <p:txBody>
          <a:bodyPr/>
          <a:lstStyle>
            <a:lvl1pPr>
              <a:defRPr/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9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0" descr="8890755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4000" y="13335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Otsikon paikkamerkki 1"/>
          <p:cNvSpPr>
            <a:spLocks noGrp="1"/>
          </p:cNvSpPr>
          <p:nvPr>
            <p:ph type="title"/>
          </p:nvPr>
        </p:nvSpPr>
        <p:spPr bwMode="auto">
          <a:xfrm>
            <a:off x="864000" y="459001"/>
            <a:ext cx="7308400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perustyylejä osoitt.</a:t>
            </a:r>
          </a:p>
        </p:txBody>
      </p:sp>
      <p:sp>
        <p:nvSpPr>
          <p:cNvPr id="102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864000" y="1377000"/>
            <a:ext cx="7308400" cy="318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25"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861175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5">
                <a:solidFill>
                  <a:srgbClr val="898989"/>
                </a:solidFill>
              </a:defRPr>
            </a:lvl1pPr>
          </a:lstStyle>
          <a:p>
            <a:fld id="{2F447B4E-C7E0-428A-83CC-60F8EBCC05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2" name="Kuva 11" descr="CSClogo.eps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089" y="226219"/>
            <a:ext cx="100488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49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939FA8"/>
          </a:solidFill>
          <a:latin typeface="+mj-lt"/>
          <a:ea typeface="ＭＳ Ｐゴシック" charset="-128"/>
          <a:cs typeface="+mj-c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39FA8"/>
          </a:solidFill>
          <a:latin typeface="Arial" charset="0"/>
          <a:ea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39FA8"/>
          </a:solidFill>
          <a:latin typeface="Arial" charset="0"/>
          <a:ea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39FA8"/>
          </a:solidFill>
          <a:latin typeface="Arial" charset="0"/>
          <a:ea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39FA8"/>
          </a:solidFill>
          <a:latin typeface="Arial" charset="0"/>
          <a:ea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39FA8"/>
          </a:solidFill>
          <a:latin typeface="Arial" charset="0"/>
          <a:ea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39FA8"/>
          </a:solidFill>
          <a:latin typeface="Arial" charset="0"/>
          <a:ea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39FA8"/>
          </a:solidFill>
          <a:latin typeface="Arial" charset="0"/>
          <a:ea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39FA8"/>
          </a:solidFill>
          <a:latin typeface="Arial" charset="0"/>
          <a:ea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7"/>
        </a:buBlip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8"/>
        </a:buBlip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kRQWt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QB4LN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jgeXz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dChdm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DhqfNk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340048" y="3721395"/>
            <a:ext cx="6655096" cy="31897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1600" dirty="0" smtClean="0"/>
              <a:t>The </a:t>
            </a:r>
            <a:r>
              <a:rPr lang="en" sz="1600" dirty="0"/>
              <a:t>Finnish Grid </a:t>
            </a:r>
            <a:r>
              <a:rPr lang="en" sz="1600" dirty="0" smtClean="0"/>
              <a:t>Infrastructure Computing </a:t>
            </a:r>
            <a:r>
              <a:rPr lang="en" sz="1600" dirty="0"/>
              <a:t>Environment and Tools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4294967295"/>
          </p:nvPr>
        </p:nvSpPr>
        <p:spPr>
          <a:xfrm>
            <a:off x="80468" y="3244715"/>
            <a:ext cx="5187950" cy="361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 dirty="0" smtClean="0">
                <a:solidFill>
                  <a:schemeClr val="bg1">
                    <a:lumMod val="50000"/>
                  </a:schemeClr>
                </a:solidFill>
              </a:rPr>
              <a:t>Wednesday, 21</a:t>
            </a:r>
            <a:r>
              <a:rPr lang="en" sz="12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" sz="1200" dirty="0" smtClean="0">
                <a:solidFill>
                  <a:schemeClr val="bg1">
                    <a:lumMod val="50000"/>
                  </a:schemeClr>
                </a:solidFill>
              </a:rPr>
              <a:t> of May 2014 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" sz="1200" dirty="0">
                <a:solidFill>
                  <a:schemeClr val="bg1">
                    <a:lumMod val="50000"/>
                  </a:schemeClr>
                </a:solidFill>
              </a:rPr>
              <a:t>EGI Community Forum </a:t>
            </a:r>
            <a:r>
              <a:rPr lang="en" sz="1200" dirty="0" smtClean="0">
                <a:solidFill>
                  <a:schemeClr val="bg1">
                    <a:lumMod val="50000"/>
                  </a:schemeClr>
                </a:solidFill>
              </a:rPr>
              <a:t>2014 Helsinki</a:t>
            </a:r>
            <a:endParaRPr lang="e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468" y="4269832"/>
            <a:ext cx="4519159" cy="723345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t-PT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Luís Alves</a:t>
            </a:r>
          </a:p>
          <a:p>
            <a:pPr marL="0" indent="0">
              <a:buFontTx/>
              <a:buNone/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Systems Specialist at CSC – IT Center for Science, Ltd. Finland</a:t>
            </a:r>
          </a:p>
          <a:p>
            <a:pPr marL="0" indent="0">
              <a:buFontTx/>
              <a:buNone/>
            </a:pP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luis.alves @ csc.fi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Hardware details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160335" y="1086176"/>
            <a:ext cx="3651727" cy="3414939"/>
            <a:chOff x="5415517" y="1086177"/>
            <a:chExt cx="3396545" cy="3234174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517" y="1086177"/>
              <a:ext cx="3392228" cy="3232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50" name="Picture 2" descr="http://seeklogo.com/images/H/hewlett-packard-logo-9C8193B9CF-seeklogo.com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520" y="1086177"/>
              <a:ext cx="1620225" cy="162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nVIDIA Logo Vector Downlo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520" y="2695809"/>
              <a:ext cx="1624542" cy="1624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4332"/>
            <a:ext cx="4951228" cy="3362922"/>
          </a:xfrm>
          <a:ln/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/>
          <a:p>
            <a:pPr marL="323850" indent="-242888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</a:tabLst>
            </a:pPr>
            <a:r>
              <a:rPr lang="en-US" altLang="en-US" sz="1650" dirty="0"/>
              <a:t>Standard node </a:t>
            </a:r>
            <a:r>
              <a:rPr lang="en-US" altLang="en-US" sz="1650" dirty="0" smtClean="0"/>
              <a:t>configuration</a:t>
            </a:r>
            <a:endParaRPr lang="en-US" altLang="en-US" sz="1650" dirty="0">
              <a:solidFill>
                <a:srgbClr val="FF0000"/>
              </a:solidFill>
            </a:endParaRPr>
          </a:p>
          <a:p>
            <a:pPr marL="556022" lvl="1" indent="-213122">
              <a:buFont typeface="Arial" panose="020B0604020202020204" pitchFamily="34" charset="0"/>
              <a:buChar char="•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</a:tabLst>
            </a:pPr>
            <a:r>
              <a:rPr lang="en-US" altLang="en-US" sz="1350" dirty="0"/>
              <a:t>HP SG7 </a:t>
            </a:r>
            <a:r>
              <a:rPr lang="en-US" altLang="en-US" sz="1350" dirty="0" smtClean="0"/>
              <a:t>scale out </a:t>
            </a:r>
            <a:r>
              <a:rPr lang="en-US" altLang="en-US" sz="1350" dirty="0"/>
              <a:t>dual 6 core 2.67GHz Xeon X5650</a:t>
            </a:r>
          </a:p>
          <a:p>
            <a:pPr marL="556022" lvl="1" indent="-213122">
              <a:buFont typeface="Arial" panose="020B0604020202020204" pitchFamily="34" charset="0"/>
              <a:buChar char="•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</a:tabLst>
            </a:pPr>
            <a:r>
              <a:rPr lang="en-US" altLang="en-US" sz="1350" dirty="0"/>
              <a:t>24 GB memory (min.)</a:t>
            </a:r>
          </a:p>
          <a:p>
            <a:pPr marL="323850" indent="-242888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</a:tabLst>
            </a:pPr>
            <a:r>
              <a:rPr lang="en-US" altLang="en-US" sz="1650" dirty="0"/>
              <a:t>Big Memory </a:t>
            </a:r>
            <a:r>
              <a:rPr lang="en-US" altLang="en-US" sz="1650" dirty="0" smtClean="0"/>
              <a:t>nodes</a:t>
            </a:r>
            <a:endParaRPr lang="en-US" altLang="en-US" sz="1650" dirty="0">
              <a:solidFill>
                <a:srgbClr val="FF0000"/>
              </a:solidFill>
            </a:endParaRPr>
          </a:p>
          <a:p>
            <a:pPr marL="556022" lvl="1" indent="-213122">
              <a:buFont typeface="Arial" panose="020B0604020202020204" pitchFamily="34" charset="0"/>
              <a:buChar char="•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</a:tabLst>
            </a:pPr>
            <a:r>
              <a:rPr lang="en-US" altLang="en-US" sz="1350" dirty="0"/>
              <a:t>HP </a:t>
            </a:r>
            <a:r>
              <a:rPr lang="en-US" altLang="en-US" sz="1350" dirty="0" err="1"/>
              <a:t>Proliant</a:t>
            </a:r>
            <a:r>
              <a:rPr lang="en-US" altLang="en-US" sz="1350" dirty="0"/>
              <a:t> DL 580 G7 server</a:t>
            </a:r>
          </a:p>
          <a:p>
            <a:pPr marL="556022" lvl="1" indent="-213122">
              <a:buFont typeface="Arial" panose="020B0604020202020204" pitchFamily="34" charset="0"/>
              <a:buChar char="•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</a:tabLst>
            </a:pPr>
            <a:r>
              <a:rPr lang="en-US" altLang="en-US" sz="1350" dirty="0"/>
              <a:t>1 TB memory</a:t>
            </a:r>
          </a:p>
          <a:p>
            <a:pPr marL="323850" indent="-242888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</a:tabLst>
            </a:pPr>
            <a:r>
              <a:rPr lang="en-US" altLang="en-US" sz="1650" dirty="0"/>
              <a:t>GPGPU </a:t>
            </a:r>
            <a:r>
              <a:rPr lang="en-US" altLang="en-US" sz="1650" dirty="0" smtClean="0"/>
              <a:t>nodes</a:t>
            </a:r>
            <a:endParaRPr lang="en-US" altLang="en-US" sz="1650" dirty="0">
              <a:solidFill>
                <a:srgbClr val="FF0000"/>
              </a:solidFill>
            </a:endParaRPr>
          </a:p>
          <a:p>
            <a:pPr marL="556022" lvl="1" indent="-213122">
              <a:buFont typeface="Arial" panose="020B0604020202020204" pitchFamily="34" charset="0"/>
              <a:buChar char="•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</a:tabLst>
            </a:pPr>
            <a:r>
              <a:rPr lang="en-US" altLang="en-US" sz="1350" dirty="0"/>
              <a:t>2 </a:t>
            </a:r>
            <a:r>
              <a:rPr lang="en-US" altLang="en-US" sz="1350" dirty="0" err="1"/>
              <a:t>Nvidia</a:t>
            </a:r>
            <a:r>
              <a:rPr lang="en-US" altLang="en-US" sz="1350" dirty="0"/>
              <a:t> Tesla cards in a standard compute node</a:t>
            </a:r>
          </a:p>
          <a:p>
            <a:pPr marL="323850" indent="-242888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</a:tabLst>
            </a:pPr>
            <a:r>
              <a:rPr lang="en-US" altLang="en-US" sz="1650" dirty="0" smtClean="0"/>
              <a:t>Disk </a:t>
            </a:r>
            <a:r>
              <a:rPr lang="en-US" altLang="en-US" sz="1650" dirty="0"/>
              <a:t>servers:</a:t>
            </a:r>
          </a:p>
          <a:p>
            <a:pPr marL="556022" lvl="1" indent="-213122">
              <a:buFont typeface="Arial" panose="020B0604020202020204" pitchFamily="34" charset="0"/>
              <a:buChar char="•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</a:tabLst>
            </a:pPr>
            <a:r>
              <a:rPr lang="en-US" altLang="en-US" sz="1350" dirty="0"/>
              <a:t>Total storage capacity of about 1 PB</a:t>
            </a:r>
          </a:p>
          <a:p>
            <a:pPr marL="323850" indent="-242888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</a:tabLst>
            </a:pPr>
            <a:r>
              <a:rPr lang="en-US" altLang="en-US" sz="1650" dirty="0"/>
              <a:t>QDR </a:t>
            </a:r>
            <a:r>
              <a:rPr lang="en-US" altLang="en-US" sz="1650" dirty="0" err="1"/>
              <a:t>InfiniBand</a:t>
            </a:r>
            <a:r>
              <a:rPr lang="en-US" altLang="en-US" sz="1650" dirty="0"/>
              <a:t> &amp; Gigabit </a:t>
            </a:r>
            <a:r>
              <a:rPr lang="en-US" altLang="en-US" sz="1650" dirty="0" err="1"/>
              <a:t>ethernet</a:t>
            </a:r>
            <a:r>
              <a:rPr lang="en-US" altLang="en-US" sz="1650" dirty="0"/>
              <a:t> </a:t>
            </a:r>
            <a:r>
              <a:rPr lang="en-US" altLang="en-US" sz="1650" dirty="0" smtClean="0"/>
              <a:t>for interconnect </a:t>
            </a:r>
            <a:r>
              <a:rPr lang="en-US" altLang="en-US" sz="1650" dirty="0"/>
              <a:t>and network.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5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88" y="2434066"/>
            <a:ext cx="2220763" cy="201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28577" y="3822783"/>
            <a:ext cx="6729523" cy="99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marL="431800" indent="-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1pPr>
            <a:lvl2pPr marL="741363" indent="-2841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9pPr>
          </a:lstStyle>
          <a:p>
            <a:pPr marL="107950" indent="0">
              <a:spcAft>
                <a:spcPts val="854"/>
              </a:spcAft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Operating </a:t>
            </a:r>
            <a:r>
              <a:rPr lang="en-US" altLang="en-US" sz="1800" dirty="0">
                <a:ea typeface="ＭＳ Ｐゴシック" panose="020B0600070205080204" pitchFamily="34" charset="-128"/>
              </a:rPr>
              <a:t>system is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Scientific Linux 6</a:t>
            </a:r>
          </a:p>
          <a:p>
            <a:pPr marL="107950" indent="0">
              <a:spcAft>
                <a:spcPts val="854"/>
              </a:spcAft>
            </a:pPr>
            <a:r>
              <a:rPr lang="en-US" altLang="en-US" sz="1800" dirty="0">
                <a:ea typeface="ＭＳ Ｐゴシック" panose="020B0600070205080204" pitchFamily="34" charset="-128"/>
              </a:rPr>
              <a:t>Scheduler used is </a:t>
            </a:r>
            <a:r>
              <a:rPr lang="en-US" altLang="en-US" sz="1800" b="1" dirty="0" err="1" smtClean="0">
                <a:ea typeface="ＭＳ Ｐゴシック" panose="020B0600070205080204" pitchFamily="34" charset="-128"/>
              </a:rPr>
              <a:t>Slurm</a:t>
            </a:r>
            <a:endParaRPr lang="en-US" altLang="en-US" sz="1800" b="1" dirty="0">
              <a:ea typeface="ＭＳ Ｐゴシック" panose="020B0600070205080204" pitchFamily="34" charset="-12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28577" y="543878"/>
            <a:ext cx="3105544" cy="36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52271" rIns="67500" bIns="3375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9pPr>
          </a:lstStyle>
          <a:p>
            <a:pPr hangingPunct="1"/>
            <a:r>
              <a:rPr lang="nl-BE" altLang="en-US" sz="2100" b="1" dirty="0" smtClean="0">
                <a:solidFill>
                  <a:srgbClr val="939FA8"/>
                </a:solidFill>
                <a:ea typeface="ＭＳ Ｐゴシック" panose="020B0600070205080204" pitchFamily="34" charset="-128"/>
              </a:rPr>
              <a:t>Hardware distribution</a:t>
            </a:r>
            <a:endParaRPr lang="nl-BE" altLang="en-US" sz="2100" b="1" dirty="0">
              <a:solidFill>
                <a:srgbClr val="939FA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38980" y="1143304"/>
            <a:ext cx="6783698" cy="191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45657" rIns="67500" bIns="3375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9pPr>
          </a:lstStyle>
          <a:p>
            <a:r>
              <a:rPr lang="nl-BE" altLang="en-US" sz="1200" dirty="0"/>
              <a:t>Aalto:</a:t>
            </a:r>
            <a:r>
              <a:rPr lang="nl-BE" altLang="en-US" sz="1200" dirty="0">
                <a:cs typeface="DejaVu Sans Mono" panose="020B0609030804020204" pitchFamily="49" charset="0"/>
              </a:rPr>
              <a:t> 			</a:t>
            </a:r>
            <a:r>
              <a:rPr lang="nl-BE" altLang="en-US" sz="1200" dirty="0"/>
              <a:t>112</a:t>
            </a:r>
            <a:r>
              <a:rPr lang="nl-BE" altLang="en-US" sz="1200" dirty="0">
                <a:cs typeface="DejaVu Sans Mono" panose="020B0609030804020204" pitchFamily="49" charset="0"/>
              </a:rPr>
              <a:t>  </a:t>
            </a:r>
            <a:r>
              <a:rPr lang="nl-BE" altLang="en-US" sz="1200" dirty="0"/>
              <a:t>nodes,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8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GPGPU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nodes</a:t>
            </a:r>
            <a:r>
              <a:rPr lang="nl-BE" altLang="en-US" sz="1200" dirty="0">
                <a:cs typeface="DejaVu Sans Mono" panose="020B0609030804020204" pitchFamily="49" charset="0"/>
              </a:rPr>
              <a:t>, two </a:t>
            </a:r>
            <a:r>
              <a:rPr lang="nl-BE" altLang="en-US" sz="1200" dirty="0"/>
              <a:t>1TB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big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memory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nodes</a:t>
            </a:r>
          </a:p>
          <a:p>
            <a:r>
              <a:rPr lang="nl-BE" altLang="en-US" sz="1200" dirty="0"/>
              <a:t>Lappeenranta:</a:t>
            </a:r>
            <a:r>
              <a:rPr lang="nl-BE" altLang="en-US" sz="1200" dirty="0">
                <a:cs typeface="DejaVu Sans Mono" panose="020B0609030804020204" pitchFamily="49" charset="0"/>
              </a:rPr>
              <a:t> 	</a:t>
            </a:r>
            <a:r>
              <a:rPr lang="nl-BE" altLang="en-US" sz="1200" dirty="0" smtClean="0"/>
              <a:t>16</a:t>
            </a:r>
            <a:r>
              <a:rPr lang="nl-BE" altLang="en-US" sz="1200" dirty="0" smtClean="0">
                <a:cs typeface="DejaVu Sans Mono" panose="020B0609030804020204" pitchFamily="49" charset="0"/>
              </a:rPr>
              <a:t>  </a:t>
            </a:r>
            <a:r>
              <a:rPr lang="nl-BE" altLang="en-US" sz="1200" dirty="0" smtClean="0"/>
              <a:t>nodes</a:t>
            </a:r>
            <a:endParaRPr lang="nl-BE" altLang="en-US" sz="1200" dirty="0"/>
          </a:p>
          <a:p>
            <a:r>
              <a:rPr lang="nl-BE" altLang="en-US" sz="1200" dirty="0"/>
              <a:t>Eastern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Finland:</a:t>
            </a:r>
            <a:r>
              <a:rPr lang="nl-BE" altLang="en-US" sz="1200" dirty="0">
                <a:cs typeface="DejaVu Sans Mono" panose="020B0609030804020204" pitchFamily="49" charset="0"/>
              </a:rPr>
              <a:t> 	</a:t>
            </a:r>
            <a:r>
              <a:rPr lang="nl-BE" altLang="en-US" sz="1200" dirty="0"/>
              <a:t>64</a:t>
            </a:r>
            <a:r>
              <a:rPr lang="nl-BE" altLang="en-US" sz="1200" dirty="0">
                <a:cs typeface="DejaVu Sans Mono" panose="020B0609030804020204" pitchFamily="49" charset="0"/>
              </a:rPr>
              <a:t>  </a:t>
            </a:r>
            <a:r>
              <a:rPr lang="nl-BE" altLang="en-US" sz="1200" dirty="0"/>
              <a:t>nodes</a:t>
            </a:r>
          </a:p>
          <a:p>
            <a:r>
              <a:rPr lang="nl-BE" altLang="en-US" sz="1200" dirty="0"/>
              <a:t>Helsinki</a:t>
            </a:r>
            <a:r>
              <a:rPr lang="nl-BE" altLang="en-US" sz="1200" dirty="0">
                <a:cs typeface="DejaVu Sans Mono" panose="020B0609030804020204" pitchFamily="49" charset="0"/>
              </a:rPr>
              <a:t>:		</a:t>
            </a:r>
            <a:r>
              <a:rPr lang="nl-BE" altLang="en-US" sz="1200" dirty="0" smtClean="0"/>
              <a:t>49</a:t>
            </a:r>
            <a:r>
              <a:rPr lang="nl-BE" altLang="en-US" sz="1200" dirty="0" smtClean="0">
                <a:cs typeface="DejaVu Sans Mono" panose="020B0609030804020204" pitchFamily="49" charset="0"/>
              </a:rPr>
              <a:t>  </a:t>
            </a:r>
            <a:r>
              <a:rPr lang="nl-BE" altLang="en-US" sz="1200" dirty="0"/>
              <a:t>nodes,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20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GPGPU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nodes</a:t>
            </a:r>
            <a:r>
              <a:rPr lang="nl-BE" altLang="en-US" sz="1200" dirty="0">
                <a:cs typeface="DejaVu Sans Mono" panose="020B0609030804020204" pitchFamily="49" charset="0"/>
              </a:rPr>
              <a:t>, </a:t>
            </a:r>
            <a:r>
              <a:rPr lang="nl-BE" altLang="en-US" sz="1200" dirty="0"/>
              <a:t>one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1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TB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big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memory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node</a:t>
            </a:r>
          </a:p>
          <a:p>
            <a:r>
              <a:rPr lang="nl-BE" altLang="en-US" sz="1200" dirty="0"/>
              <a:t>Jyväskylä:</a:t>
            </a:r>
            <a:r>
              <a:rPr lang="nl-BE" altLang="en-US" sz="1200" dirty="0">
                <a:cs typeface="DejaVu Sans Mono" panose="020B0609030804020204" pitchFamily="49" charset="0"/>
              </a:rPr>
              <a:t> 		</a:t>
            </a:r>
            <a:r>
              <a:rPr lang="nl-BE" altLang="en-US" sz="1200" dirty="0"/>
              <a:t>48</a:t>
            </a:r>
            <a:r>
              <a:rPr lang="nl-BE" altLang="en-US" sz="1200" dirty="0">
                <a:cs typeface="DejaVu Sans Mono" panose="020B0609030804020204" pitchFamily="49" charset="0"/>
              </a:rPr>
              <a:t>  </a:t>
            </a:r>
            <a:r>
              <a:rPr lang="nl-BE" altLang="en-US" sz="1200" dirty="0"/>
              <a:t>nodes</a:t>
            </a:r>
            <a:r>
              <a:rPr lang="nl-BE" altLang="en-US" sz="1200" dirty="0">
                <a:cs typeface="DejaVu Sans Mono" panose="020B0609030804020204" pitchFamily="49" charset="0"/>
              </a:rPr>
              <a:t>, </a:t>
            </a:r>
            <a:r>
              <a:rPr lang="nl-BE" altLang="en-US" sz="1200" dirty="0"/>
              <a:t>8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GPGPU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nodes</a:t>
            </a:r>
          </a:p>
          <a:p>
            <a:r>
              <a:rPr lang="nl-BE" altLang="en-US" sz="1200" dirty="0"/>
              <a:t>Oulu:</a:t>
            </a:r>
            <a:r>
              <a:rPr lang="nl-BE" altLang="en-US" sz="1200" dirty="0">
                <a:cs typeface="DejaVu Sans Mono" panose="020B0609030804020204" pitchFamily="49" charset="0"/>
              </a:rPr>
              <a:t> 			</a:t>
            </a:r>
            <a:r>
              <a:rPr lang="nl-BE" altLang="en-US" sz="1200" dirty="0"/>
              <a:t>30</a:t>
            </a:r>
            <a:r>
              <a:rPr lang="nl-BE" altLang="en-US" sz="1200" dirty="0">
                <a:cs typeface="DejaVu Sans Mono" panose="020B0609030804020204" pitchFamily="49" charset="0"/>
              </a:rPr>
              <a:t>  </a:t>
            </a:r>
            <a:r>
              <a:rPr lang="nl-BE" altLang="en-US" sz="1200" dirty="0"/>
              <a:t>nodes</a:t>
            </a:r>
          </a:p>
          <a:p>
            <a:r>
              <a:rPr lang="nl-BE" altLang="en-US" sz="1200" dirty="0" smtClean="0"/>
              <a:t>Tampere </a:t>
            </a:r>
            <a:r>
              <a:rPr lang="pt-PT" altLang="en-US" sz="1200" dirty="0" smtClean="0"/>
              <a:t>(TUT)</a:t>
            </a:r>
            <a:r>
              <a:rPr lang="nl-BE" altLang="en-US" sz="1200" dirty="0" smtClean="0"/>
              <a:t>:</a:t>
            </a:r>
            <a:r>
              <a:rPr lang="nl-BE" altLang="en-US" sz="1200" dirty="0">
                <a:cs typeface="DejaVu Sans Mono" panose="020B0609030804020204" pitchFamily="49" charset="0"/>
              </a:rPr>
              <a:t>	</a:t>
            </a:r>
            <a:r>
              <a:rPr lang="nl-BE" altLang="en-US" sz="1200" dirty="0"/>
              <a:t>37</a:t>
            </a:r>
            <a:r>
              <a:rPr lang="nl-BE" altLang="en-US" sz="1200" dirty="0">
                <a:cs typeface="DejaVu Sans Mono" panose="020B0609030804020204" pitchFamily="49" charset="0"/>
              </a:rPr>
              <a:t>  </a:t>
            </a:r>
            <a:r>
              <a:rPr lang="nl-BE" altLang="en-US" sz="1200" dirty="0"/>
              <a:t>nodes,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8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GPGPU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nodes</a:t>
            </a:r>
            <a:r>
              <a:rPr lang="nl-BE" altLang="en-US" sz="1200" dirty="0">
                <a:cs typeface="DejaVu Sans Mono" panose="020B0609030804020204" pitchFamily="49" charset="0"/>
              </a:rPr>
              <a:t>, </a:t>
            </a:r>
            <a:r>
              <a:rPr lang="nl-BE" altLang="en-US" sz="1200" dirty="0"/>
              <a:t>one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1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TB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big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memory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node</a:t>
            </a:r>
          </a:p>
          <a:p>
            <a:r>
              <a:rPr lang="nl-BE" altLang="en-US" sz="1200" dirty="0"/>
              <a:t>Turku:		</a:t>
            </a:r>
            <a:r>
              <a:rPr lang="nl-BE" altLang="en-US" sz="1200" dirty="0">
                <a:cs typeface="DejaVu Sans Mono" panose="020B0609030804020204" pitchFamily="49" charset="0"/>
              </a:rPr>
              <a:t>	</a:t>
            </a:r>
            <a:r>
              <a:rPr lang="nl-BE" altLang="en-US" sz="1200" dirty="0"/>
              <a:t>20</a:t>
            </a:r>
            <a:r>
              <a:rPr lang="nl-BE" altLang="en-US" sz="1200" dirty="0">
                <a:cs typeface="DejaVu Sans Mono" panose="020B0609030804020204" pitchFamily="49" charset="0"/>
              </a:rPr>
              <a:t>  </a:t>
            </a:r>
            <a:r>
              <a:rPr lang="nl-BE" altLang="en-US" sz="1200" dirty="0"/>
              <a:t>nodes</a:t>
            </a:r>
          </a:p>
          <a:p>
            <a:r>
              <a:rPr lang="nl-BE" altLang="en-US" sz="1200" dirty="0"/>
              <a:t>Åbo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Akademi</a:t>
            </a:r>
            <a:r>
              <a:rPr lang="nl-BE" altLang="en-US" sz="1200" dirty="0">
                <a:cs typeface="DejaVu Sans Mono" panose="020B0609030804020204" pitchFamily="49" charset="0"/>
              </a:rPr>
              <a:t>: 	</a:t>
            </a:r>
            <a:r>
              <a:rPr lang="nl-BE" altLang="en-US" sz="1200" dirty="0" smtClean="0"/>
              <a:t>8</a:t>
            </a:r>
            <a:r>
              <a:rPr lang="nl-BE" altLang="en-US" sz="1200" dirty="0" smtClean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GPGPU</a:t>
            </a:r>
            <a:r>
              <a:rPr lang="nl-BE" altLang="en-US" sz="1200" dirty="0">
                <a:cs typeface="DejaVu Sans Mono" panose="020B0609030804020204" pitchFamily="49" charset="0"/>
              </a:rPr>
              <a:t> </a:t>
            </a:r>
            <a:r>
              <a:rPr lang="nl-BE" altLang="en-US" sz="1200" dirty="0"/>
              <a:t>nodes</a:t>
            </a:r>
          </a:p>
          <a:p>
            <a:r>
              <a:rPr lang="nl-BE" altLang="en-US" sz="1200" dirty="0"/>
              <a:t>CSC:			24 nodes (with 96GB memory)</a:t>
            </a:r>
          </a:p>
        </p:txBody>
      </p:sp>
      <p:pic>
        <p:nvPicPr>
          <p:cNvPr id="1028" name="Picture 4" descr="http://ww1.prweb.com/prfiles/2012/11/07/10104154/gI_85903_Slurm%20Logo%20lat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49" y="3152319"/>
            <a:ext cx="1830070" cy="16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inuxplate.in/logo/scientif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94" y="1329905"/>
            <a:ext cx="1330325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577" y="3062831"/>
            <a:ext cx="4412099" cy="745331"/>
          </a:xfrm>
          <a:ln/>
        </p:spPr>
        <p:txBody>
          <a:bodyPr vert="horz" wrap="square" lIns="67500" tIns="33750" rIns="67500" bIns="3375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</a:tabLst>
            </a:pPr>
            <a:r>
              <a:rPr lang="en-US" altLang="en-US" sz="2100" dirty="0" smtClean="0"/>
              <a:t>Operating System and Scheduler</a:t>
            </a:r>
            <a:endParaRPr lang="en-US" altLang="en-US" sz="21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1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Finnish University and Research Network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1" y="1377000"/>
            <a:ext cx="5320338" cy="3343590"/>
          </a:xfrm>
        </p:spPr>
        <p:txBody>
          <a:bodyPr>
            <a:normAutofit/>
          </a:bodyPr>
          <a:lstStyle/>
          <a:p>
            <a:r>
              <a:rPr lang="en-GB" dirty="0" smtClean="0"/>
              <a:t>FUNET </a:t>
            </a:r>
            <a:r>
              <a:rPr lang="en-GB" dirty="0"/>
              <a:t>is an advanced data communications network serving the Finnish research community. It connects about 80 research organizations and over 350 000 users</a:t>
            </a:r>
            <a:r>
              <a:rPr lang="en-GB" dirty="0" smtClean="0"/>
              <a:t>.</a:t>
            </a:r>
          </a:p>
          <a:p>
            <a:r>
              <a:rPr lang="en-GB" dirty="0"/>
              <a:t>Membership in </a:t>
            </a:r>
            <a:r>
              <a:rPr lang="en-GB" dirty="0" err="1"/>
              <a:t>Funet</a:t>
            </a:r>
            <a:r>
              <a:rPr lang="en-GB" dirty="0"/>
              <a:t> is open to all Finnish university-level academies and public research institutions</a:t>
            </a:r>
            <a:r>
              <a:rPr lang="en-GB" dirty="0" smtClean="0"/>
              <a:t>.</a:t>
            </a:r>
          </a:p>
          <a:p>
            <a:r>
              <a:rPr lang="en-US" dirty="0">
                <a:hlinkClick r:id="rId3"/>
              </a:rPr>
              <a:t>http://goo.gl/kRQWtk</a:t>
            </a:r>
            <a:endParaRPr lang="en-US" dirty="0" smtClean="0"/>
          </a:p>
        </p:txBody>
      </p:sp>
      <p:pic>
        <p:nvPicPr>
          <p:cNvPr id="3074" name="Picture 2" descr="2010-09-09.68604444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39" y="1107214"/>
            <a:ext cx="2616762" cy="37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1168" rIns="0" bIns="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</a:tabLst>
            </a:pPr>
            <a:r>
              <a:rPr lang="en-US" altLang="en-US" dirty="0" smtClean="0"/>
              <a:t>Grid Middleware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FGI </a:t>
            </a:r>
            <a:r>
              <a:rPr lang="en-GB" dirty="0" smtClean="0"/>
              <a:t>uses </a:t>
            </a:r>
            <a:r>
              <a:rPr lang="en-GB" dirty="0"/>
              <a:t>the  ARC middleware </a:t>
            </a:r>
          </a:p>
          <a:p>
            <a:pPr lvl="1"/>
            <a:r>
              <a:rPr lang="en-GB" dirty="0"/>
              <a:t>Developed by </a:t>
            </a:r>
            <a:r>
              <a:rPr lang="en-GB" dirty="0" err="1"/>
              <a:t>NorduGrid</a:t>
            </a:r>
            <a:r>
              <a:rPr lang="en-GB" dirty="0"/>
              <a:t>, part of the European Middleware Initiative (EMI)</a:t>
            </a:r>
          </a:p>
          <a:p>
            <a:pPr lvl="1"/>
            <a:r>
              <a:rPr lang="en-GB" dirty="0" smtClean="0"/>
              <a:t>More info: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://goo.gl/QB4LNK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34" y="2379334"/>
            <a:ext cx="1519736" cy="194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87" y="3098814"/>
            <a:ext cx="3020124" cy="11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534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1168" rIns="0" bIns="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900"/>
              </a:spcBef>
              <a:spcAft>
                <a:spcPts val="750"/>
              </a:spcAft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</a:tabLst>
            </a:pPr>
            <a:r>
              <a:rPr lang="en-US" altLang="en-US" dirty="0" smtClean="0"/>
              <a:t>Software distribution - </a:t>
            </a:r>
            <a:r>
              <a:rPr lang="en-US" altLang="en-US" dirty="0" err="1" smtClean="0"/>
              <a:t>Cern</a:t>
            </a:r>
            <a:r>
              <a:rPr lang="en-US" altLang="en-US" dirty="0" smtClean="0"/>
              <a:t> VM-FS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Central repository for FGI’s software</a:t>
            </a:r>
          </a:p>
          <a:p>
            <a:r>
              <a:rPr lang="pt-PT" dirty="0" smtClean="0"/>
              <a:t>Makes it easy to distribute software</a:t>
            </a:r>
          </a:p>
          <a:p>
            <a:r>
              <a:rPr lang="pt-PT" dirty="0"/>
              <a:t>Modules and </a:t>
            </a:r>
            <a:r>
              <a:rPr lang="pt-PT" dirty="0" smtClean="0"/>
              <a:t>Runtime Environments are shared through CVMFS</a:t>
            </a:r>
          </a:p>
          <a:p>
            <a:r>
              <a:rPr lang="pt-PT" dirty="0" smtClean="0"/>
              <a:t>Each Cluster has a Squid proxy that caches most used files</a:t>
            </a:r>
          </a:p>
          <a:p>
            <a:r>
              <a:rPr lang="pt-PT" dirty="0" smtClean="0"/>
              <a:t>More details on Ulf Tigerstedt presentation “</a:t>
            </a:r>
            <a:r>
              <a:rPr lang="en-GB" dirty="0"/>
              <a:t>Managing </a:t>
            </a:r>
            <a:r>
              <a:rPr lang="en-GB" dirty="0" smtClean="0"/>
              <a:t>multidisciplinary </a:t>
            </a:r>
            <a:r>
              <a:rPr lang="en-GB" dirty="0"/>
              <a:t>software repositories </a:t>
            </a:r>
            <a:r>
              <a:rPr lang="en-GB" dirty="0" smtClean="0"/>
              <a:t>for </a:t>
            </a:r>
            <a:r>
              <a:rPr lang="en-GB" dirty="0"/>
              <a:t>grid with </a:t>
            </a:r>
            <a:r>
              <a:rPr lang="en-GB" dirty="0" err="1"/>
              <a:t>CernVM</a:t>
            </a:r>
            <a:r>
              <a:rPr lang="en-GB" dirty="0"/>
              <a:t>-FS</a:t>
            </a:r>
            <a:r>
              <a:rPr lang="pt-PT" dirty="0"/>
              <a:t>” here: </a:t>
            </a:r>
            <a:r>
              <a:rPr lang="pt-PT" dirty="0">
                <a:hlinkClick r:id="rId3"/>
              </a:rPr>
              <a:t>http://goo.gl/jgeXz6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03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7800" y="2390671"/>
            <a:ext cx="7308400" cy="745331"/>
          </a:xfrm>
        </p:spPr>
        <p:txBody>
          <a:bodyPr/>
          <a:lstStyle/>
          <a:p>
            <a:pPr algn="ctr"/>
            <a:r>
              <a:rPr lang="pt-PT" dirty="0" smtClean="0"/>
              <a:t>FGI Computing Environment and Tools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0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wrap="square" lIns="67500" tIns="33750" rIns="67500" bIns="3375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</a:tabLst>
            </a:pPr>
            <a:r>
              <a:rPr lang="en-US" altLang="en-US" sz="2100" dirty="0"/>
              <a:t>Scientist's User </a:t>
            </a:r>
            <a:r>
              <a:rPr lang="en-US" altLang="en-US" sz="2100" dirty="0" smtClean="0"/>
              <a:t>Interface (SUI)</a:t>
            </a:r>
            <a:endParaRPr lang="en-US" altLang="en-US" sz="165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01" y="1154713"/>
            <a:ext cx="5708798" cy="32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178131" y="4510141"/>
            <a:ext cx="2680138" cy="27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44334" rIns="67500" bIns="3375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ZYSong18030" charset="0"/>
                <a:cs typeface="ZYSong18030" charset="0"/>
              </a:defRPr>
            </a:lvl9pPr>
          </a:lstStyle>
          <a:p>
            <a:pPr hangingPunct="1"/>
            <a:r>
              <a:rPr lang="nl-BE" altLang="en-US" sz="1200" b="1" dirty="0">
                <a:solidFill>
                  <a:srgbClr val="939FA8"/>
                </a:solidFill>
                <a:ea typeface="ＭＳ Ｐゴシック" panose="020B0600070205080204" pitchFamily="34" charset="-128"/>
              </a:rPr>
              <a:t>More info at: </a:t>
            </a:r>
            <a:r>
              <a:rPr lang="nl-BE" altLang="en-US" sz="1200" b="1" dirty="0">
                <a:solidFill>
                  <a:srgbClr val="939FA8"/>
                </a:solidFill>
                <a:ea typeface="ＭＳ Ｐゴシック" panose="020B0600070205080204" pitchFamily="34" charset="-128"/>
                <a:hlinkClick r:id="rId4"/>
              </a:rPr>
              <a:t>http://goo.gl/dChdm0</a:t>
            </a:r>
            <a:endParaRPr lang="nl-BE" altLang="en-US" sz="1200" b="1" dirty="0">
              <a:solidFill>
                <a:srgbClr val="939FA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98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15876" rIns="0" bIns="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</a:tabLst>
            </a:pPr>
            <a:r>
              <a:rPr lang="en-US" altLang="en-US" sz="1800" dirty="0">
                <a:solidFill>
                  <a:srgbClr val="666666"/>
                </a:solidFill>
              </a:rPr>
              <a:t>ARC </a:t>
            </a:r>
            <a:r>
              <a:rPr lang="en-US" altLang="en-US" sz="1800" dirty="0" err="1">
                <a:solidFill>
                  <a:srgbClr val="666666"/>
                </a:solidFill>
              </a:rPr>
              <a:t>xRSL</a:t>
            </a:r>
            <a:r>
              <a:rPr lang="en-US" altLang="en-US" sz="1800" dirty="0">
                <a:solidFill>
                  <a:srgbClr val="666666"/>
                </a:solidFill>
              </a:rPr>
              <a:t> file </a:t>
            </a:r>
            <a:r>
              <a:rPr lang="en-US" altLang="en-US" sz="1800" dirty="0" smtClean="0">
                <a:solidFill>
                  <a:srgbClr val="666666"/>
                </a:solidFill>
              </a:rPr>
              <a:t>generator tool on SUI</a:t>
            </a:r>
            <a:endParaRPr lang="en-US" altLang="en-US" sz="1800" dirty="0">
              <a:solidFill>
                <a:srgbClr val="666666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75" y="1204332"/>
            <a:ext cx="46672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78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1168" rIns="0" bIns="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900"/>
              </a:spcBef>
              <a:spcAft>
                <a:spcPts val="750"/>
              </a:spcAft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</a:tabLst>
            </a:pPr>
            <a:r>
              <a:rPr lang="en-US" altLang="en-US" dirty="0" err="1" smtClean="0"/>
              <a:t>arcrunner</a:t>
            </a:r>
            <a:r>
              <a:rPr lang="en-US" altLang="en-US" dirty="0" smtClean="0"/>
              <a:t> – Grid Job Submission Manager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64000" y="1377001"/>
            <a:ext cx="3708000" cy="2599576"/>
          </a:xfrm>
        </p:spPr>
        <p:txBody>
          <a:bodyPr/>
          <a:lstStyle/>
          <a:p>
            <a:r>
              <a:rPr lang="en-US" altLang="en-US" sz="1600" dirty="0" smtClean="0"/>
              <a:t>“</a:t>
            </a:r>
            <a:r>
              <a:rPr lang="en-US" altLang="en-US" sz="1600" dirty="0" err="1" smtClean="0"/>
              <a:t>Gridification</a:t>
            </a:r>
            <a:r>
              <a:rPr lang="en-US" altLang="en-US" sz="1600" dirty="0" smtClean="0"/>
              <a:t>” tool developed </a:t>
            </a:r>
            <a:r>
              <a:rPr lang="en-US" altLang="en-US" sz="1600" dirty="0"/>
              <a:t>and maintained </a:t>
            </a:r>
            <a:r>
              <a:rPr lang="en-US" altLang="en-US" sz="1600" dirty="0" smtClean="0"/>
              <a:t>by </a:t>
            </a:r>
            <a:r>
              <a:rPr lang="en-US" altLang="en-US" sz="1600" dirty="0" err="1"/>
              <a:t>Kimmo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Mattila</a:t>
            </a:r>
            <a:r>
              <a:rPr lang="en-GB" altLang="en-US" sz="1600" dirty="0" smtClean="0"/>
              <a:t> (CSC)</a:t>
            </a:r>
          </a:p>
          <a:p>
            <a:r>
              <a:rPr lang="pt-PT" altLang="en-US" sz="1600" dirty="0" smtClean="0"/>
              <a:t>Actively used to run large job sets on FGI</a:t>
            </a:r>
          </a:p>
          <a:p>
            <a:r>
              <a:rPr lang="pt-PT" altLang="en-US" sz="1600" dirty="0" smtClean="0"/>
              <a:t>i.e. BLAST</a:t>
            </a:r>
            <a:r>
              <a:rPr lang="pt-PT" altLang="en-US" sz="1600" dirty="0"/>
              <a:t>, </a:t>
            </a:r>
            <a:r>
              <a:rPr lang="pt-PT" altLang="en-US" sz="1600" dirty="0" smtClean="0"/>
              <a:t>InterProScan, Exonerate</a:t>
            </a:r>
          </a:p>
          <a:p>
            <a:r>
              <a:rPr lang="pt-PT" altLang="en-US" sz="1600" dirty="0" smtClean="0"/>
              <a:t>Selects suitable and available resouces, Submits, Monitors and Fetches jobs outputs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64000" y="4118383"/>
            <a:ext cx="3600400" cy="45179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dirty="0" err="1" smtClean="0"/>
              <a:t>arcrunner</a:t>
            </a:r>
            <a:r>
              <a:rPr lang="en-GB" dirty="0" smtClean="0"/>
              <a:t> </a:t>
            </a:r>
            <a:r>
              <a:rPr lang="en-GB" dirty="0"/>
              <a:t>-</a:t>
            </a:r>
            <a:r>
              <a:rPr lang="en-GB" dirty="0" err="1"/>
              <a:t>xrsl</a:t>
            </a:r>
            <a:r>
              <a:rPr lang="en-GB" dirty="0"/>
              <a:t> </a:t>
            </a:r>
            <a:r>
              <a:rPr lang="en-GB" dirty="0" err="1" smtClean="0"/>
              <a:t>average.xrsl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11" y="1377001"/>
            <a:ext cx="4090276" cy="1353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11" y="2953064"/>
            <a:ext cx="4090276" cy="14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42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1168" rIns="0" bIns="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900"/>
              </a:spcBef>
              <a:spcAft>
                <a:spcPts val="750"/>
              </a:spcAft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</a:tabLst>
            </a:pPr>
            <a:r>
              <a:rPr lang="en-US" altLang="en-US" dirty="0" smtClean="0"/>
              <a:t>Runtime Environments (RTE)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pt-PT" sz="900" dirty="0" smtClean="0"/>
              <a:t>   Extended Resource Specification Language (xRSL) file example: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9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63386" y="1658679"/>
            <a:ext cx="3260651" cy="30054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/>
              <a:t>&amp;</a:t>
            </a:r>
          </a:p>
          <a:p>
            <a:r>
              <a:rPr lang="en-GB" sz="900" dirty="0"/>
              <a:t>(executable=runamberMPI.sh)</a:t>
            </a:r>
          </a:p>
          <a:p>
            <a:r>
              <a:rPr lang="en-GB" sz="900" dirty="0"/>
              <a:t>(</a:t>
            </a:r>
            <a:r>
              <a:rPr lang="en-GB" sz="900" dirty="0" err="1"/>
              <a:t>jobname</a:t>
            </a:r>
            <a:r>
              <a:rPr lang="en-GB" sz="900" dirty="0"/>
              <a:t>=amber-test)</a:t>
            </a:r>
          </a:p>
          <a:p>
            <a:r>
              <a:rPr lang="en-GB" sz="900" dirty="0"/>
              <a:t>(</a:t>
            </a:r>
            <a:r>
              <a:rPr lang="en-GB" sz="900" dirty="0" err="1"/>
              <a:t>stdout</a:t>
            </a:r>
            <a:r>
              <a:rPr lang="en-GB" sz="900" dirty="0"/>
              <a:t>=</a:t>
            </a:r>
            <a:r>
              <a:rPr lang="en-GB" sz="900" dirty="0" err="1"/>
              <a:t>std.out</a:t>
            </a:r>
            <a:r>
              <a:rPr lang="en-GB" sz="900" dirty="0"/>
              <a:t>)</a:t>
            </a:r>
          </a:p>
          <a:p>
            <a:r>
              <a:rPr lang="en-GB" sz="900" dirty="0"/>
              <a:t>(</a:t>
            </a:r>
            <a:r>
              <a:rPr lang="en-GB" sz="900" dirty="0" err="1"/>
              <a:t>stderr</a:t>
            </a:r>
            <a:r>
              <a:rPr lang="en-GB" sz="900" dirty="0"/>
              <a:t>=</a:t>
            </a:r>
            <a:r>
              <a:rPr lang="en-GB" sz="900" dirty="0" err="1"/>
              <a:t>std.err</a:t>
            </a:r>
            <a:r>
              <a:rPr lang="en-GB" sz="900" dirty="0"/>
              <a:t>)</a:t>
            </a:r>
          </a:p>
          <a:p>
            <a:r>
              <a:rPr lang="en-GB" sz="900" dirty="0"/>
              <a:t>(</a:t>
            </a:r>
            <a:r>
              <a:rPr lang="en-GB" sz="900" dirty="0" err="1"/>
              <a:t>gmlog</a:t>
            </a:r>
            <a:r>
              <a:rPr lang="en-GB" sz="900" dirty="0"/>
              <a:t>=gridlog_1)</a:t>
            </a:r>
          </a:p>
          <a:p>
            <a:r>
              <a:rPr lang="en-GB" sz="900" dirty="0"/>
              <a:t>(</a:t>
            </a:r>
            <a:r>
              <a:rPr lang="en-GB" sz="900" dirty="0" err="1"/>
              <a:t>walltime</a:t>
            </a:r>
            <a:r>
              <a:rPr lang="en-GB" sz="900" dirty="0"/>
              <a:t>=1h)</a:t>
            </a:r>
          </a:p>
          <a:p>
            <a:r>
              <a:rPr lang="en-GB" sz="900" dirty="0"/>
              <a:t>(memory=200)</a:t>
            </a:r>
          </a:p>
          <a:p>
            <a:r>
              <a:rPr lang="en-GB" sz="900" dirty="0"/>
              <a:t>(disk=1000)</a:t>
            </a:r>
          </a:p>
          <a:p>
            <a:r>
              <a:rPr lang="en-GB" sz="900" dirty="0"/>
              <a:t>(count=6)</a:t>
            </a:r>
          </a:p>
          <a:p>
            <a:r>
              <a:rPr lang="en-GB" sz="900" b="1" dirty="0"/>
              <a:t>(</a:t>
            </a:r>
            <a:r>
              <a:rPr lang="en-GB" sz="900" b="1" dirty="0" err="1"/>
              <a:t>runtimeenvironment</a:t>
            </a:r>
            <a:r>
              <a:rPr lang="en-GB" sz="900" b="1" dirty="0"/>
              <a:t>=ENV/ONENODE)</a:t>
            </a:r>
          </a:p>
          <a:p>
            <a:r>
              <a:rPr lang="en-GB" sz="900" b="1" dirty="0"/>
              <a:t>(</a:t>
            </a:r>
            <a:r>
              <a:rPr lang="en-GB" sz="900" b="1" dirty="0" err="1"/>
              <a:t>runtimeenvironment</a:t>
            </a:r>
            <a:r>
              <a:rPr lang="en-GB" sz="900" b="1" dirty="0"/>
              <a:t>=APPS/CHEM/AMBER-12)</a:t>
            </a:r>
          </a:p>
          <a:p>
            <a:r>
              <a:rPr lang="en-GB" sz="900" dirty="0"/>
              <a:t>(</a:t>
            </a:r>
            <a:r>
              <a:rPr lang="en-GB" sz="900" dirty="0" err="1"/>
              <a:t>inputfiles</a:t>
            </a:r>
            <a:r>
              <a:rPr lang="en-GB" sz="900" dirty="0"/>
              <a:t>=</a:t>
            </a:r>
          </a:p>
          <a:p>
            <a:r>
              <a:rPr lang="en-GB" sz="900" dirty="0"/>
              <a:t> ( "</a:t>
            </a:r>
            <a:r>
              <a:rPr lang="en-GB" sz="900" dirty="0" err="1"/>
              <a:t>gbin</a:t>
            </a:r>
            <a:r>
              <a:rPr lang="en-GB" sz="900" dirty="0"/>
              <a:t>" "</a:t>
            </a:r>
            <a:r>
              <a:rPr lang="en-GB" sz="900" dirty="0" err="1"/>
              <a:t>gbin</a:t>
            </a:r>
            <a:r>
              <a:rPr lang="en-GB" sz="900" dirty="0"/>
              <a:t>" )</a:t>
            </a:r>
          </a:p>
          <a:p>
            <a:r>
              <a:rPr lang="en-GB" sz="900" dirty="0"/>
              <a:t> ( "md12.x" "md12.x" )</a:t>
            </a:r>
          </a:p>
          <a:p>
            <a:r>
              <a:rPr lang="en-GB" sz="900" dirty="0"/>
              <a:t> ( "</a:t>
            </a:r>
            <a:r>
              <a:rPr lang="en-GB" sz="900" dirty="0" err="1"/>
              <a:t>prmtop</a:t>
            </a:r>
            <a:r>
              <a:rPr lang="en-GB" sz="900" dirty="0"/>
              <a:t>" "</a:t>
            </a:r>
            <a:r>
              <a:rPr lang="en-GB" sz="900" dirty="0" err="1"/>
              <a:t>prmtop</a:t>
            </a:r>
            <a:r>
              <a:rPr lang="en-GB" sz="900" dirty="0"/>
              <a:t>" )</a:t>
            </a:r>
          </a:p>
          <a:p>
            <a:r>
              <a:rPr lang="en-GB" sz="900" dirty="0"/>
              <a:t>)</a:t>
            </a:r>
          </a:p>
          <a:p>
            <a:r>
              <a:rPr lang="en-GB" sz="900" dirty="0"/>
              <a:t>(</a:t>
            </a:r>
            <a:r>
              <a:rPr lang="en-GB" sz="900" dirty="0" err="1"/>
              <a:t>outputfiles</a:t>
            </a:r>
            <a:r>
              <a:rPr lang="en-GB" sz="900" dirty="0"/>
              <a:t>=</a:t>
            </a:r>
          </a:p>
          <a:p>
            <a:r>
              <a:rPr lang="en-GB" sz="900" dirty="0"/>
              <a:t>   ( "output.tar" "output.tar" )</a:t>
            </a:r>
          </a:p>
          <a:p>
            <a:r>
              <a:rPr lang="en-GB" sz="900" dirty="0"/>
              <a:t>)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457200" y="1372791"/>
            <a:ext cx="36004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/>
              <a:t>Available RTEs:	</a:t>
            </a:r>
            <a:endParaRPr lang="en-GB" sz="1200" dirty="0" smtClean="0"/>
          </a:p>
          <a:p>
            <a:pPr lvl="1"/>
            <a:r>
              <a:rPr lang="en-GB" sz="1200" dirty="0" smtClean="0"/>
              <a:t>AMBER</a:t>
            </a:r>
          </a:p>
          <a:p>
            <a:pPr lvl="1"/>
            <a:r>
              <a:rPr lang="en-GB" sz="1200" dirty="0" err="1" smtClean="0"/>
              <a:t>AutoDock</a:t>
            </a:r>
            <a:endParaRPr lang="en-GB" sz="1200" dirty="0" smtClean="0"/>
          </a:p>
          <a:p>
            <a:pPr lvl="1"/>
            <a:r>
              <a:rPr lang="en-GB" sz="1200" dirty="0" smtClean="0"/>
              <a:t>BLAST</a:t>
            </a:r>
          </a:p>
          <a:p>
            <a:pPr lvl="1"/>
            <a:r>
              <a:rPr lang="en-GB" sz="1200" dirty="0" smtClean="0"/>
              <a:t>Bowtie 0.12.7 and 2.0.5</a:t>
            </a:r>
          </a:p>
          <a:p>
            <a:pPr lvl="1"/>
            <a:r>
              <a:rPr lang="en-GB" sz="1200" dirty="0" smtClean="0"/>
              <a:t>BWA</a:t>
            </a:r>
          </a:p>
          <a:p>
            <a:pPr lvl="1"/>
            <a:r>
              <a:rPr lang="en-GB" sz="1200" dirty="0" smtClean="0"/>
              <a:t>Cufflinks</a:t>
            </a:r>
          </a:p>
          <a:p>
            <a:pPr lvl="1"/>
            <a:r>
              <a:rPr lang="en-GB" sz="1200" dirty="0" smtClean="0"/>
              <a:t>Elmer</a:t>
            </a:r>
          </a:p>
          <a:p>
            <a:pPr lvl="1"/>
            <a:r>
              <a:rPr lang="en-GB" sz="1200" dirty="0" smtClean="0"/>
              <a:t>EMBOSS</a:t>
            </a:r>
          </a:p>
          <a:p>
            <a:pPr lvl="1"/>
            <a:r>
              <a:rPr lang="en-GB" sz="1200" dirty="0" smtClean="0"/>
              <a:t>Exonerate</a:t>
            </a:r>
          </a:p>
          <a:p>
            <a:pPr lvl="1"/>
            <a:r>
              <a:rPr lang="en-GB" sz="1200" dirty="0" err="1" smtClean="0"/>
              <a:t>FreeSurfer</a:t>
            </a:r>
            <a:endParaRPr lang="en-GB" sz="1200" dirty="0" smtClean="0"/>
          </a:p>
          <a:p>
            <a:pPr lvl="1"/>
            <a:r>
              <a:rPr lang="en-GB" sz="1200" dirty="0" smtClean="0"/>
              <a:t>GPAW</a:t>
            </a:r>
          </a:p>
          <a:p>
            <a:pPr lvl="1"/>
            <a:r>
              <a:rPr lang="en-GB" sz="1200" dirty="0" err="1" smtClean="0"/>
              <a:t>Gromacs</a:t>
            </a:r>
            <a:endParaRPr lang="en-GB" sz="1200" dirty="0" smtClean="0"/>
          </a:p>
          <a:p>
            <a:pPr lvl="1"/>
            <a:r>
              <a:rPr lang="en-GB" sz="1200" dirty="0" smtClean="0"/>
              <a:t>GSNAP</a:t>
            </a:r>
          </a:p>
          <a:p>
            <a:pPr lvl="1"/>
            <a:r>
              <a:rPr lang="en-GB" sz="1200" dirty="0" smtClean="0"/>
              <a:t>HMMER 3.0</a:t>
            </a:r>
          </a:p>
          <a:p>
            <a:pPr lvl="1"/>
            <a:r>
              <a:rPr lang="en-GB" sz="1200" dirty="0" smtClean="0"/>
              <a:t>Interproscan5</a:t>
            </a:r>
          </a:p>
          <a:p>
            <a:pPr lvl="1"/>
            <a:r>
              <a:rPr lang="en-GB" sz="1200" dirty="0" err="1" smtClean="0"/>
              <a:t>Matlab</a:t>
            </a:r>
            <a:r>
              <a:rPr lang="en-GB" sz="1200" dirty="0" smtClean="0"/>
              <a:t> Compiler Runtime</a:t>
            </a:r>
          </a:p>
          <a:p>
            <a:pPr lvl="1"/>
            <a:r>
              <a:rPr lang="en-GB" sz="1200" dirty="0" smtClean="0"/>
              <a:t>MISO</a:t>
            </a:r>
          </a:p>
          <a:p>
            <a:pPr lvl="1"/>
            <a:r>
              <a:rPr lang="en-GB" sz="1200" dirty="0" err="1" smtClean="0"/>
              <a:t>MrBayes</a:t>
            </a:r>
            <a:endParaRPr lang="en-GB" sz="1200" dirty="0" smtClean="0"/>
          </a:p>
          <a:p>
            <a:pPr lvl="1"/>
            <a:r>
              <a:rPr lang="en-GB" sz="1200" dirty="0" smtClean="0"/>
              <a:t>NAMD</a:t>
            </a:r>
          </a:p>
          <a:p>
            <a:pPr lvl="1"/>
            <a:r>
              <a:rPr lang="en-GB" sz="1200" dirty="0" smtClean="0"/>
              <a:t>ORCA</a:t>
            </a:r>
          </a:p>
          <a:p>
            <a:pPr lvl="1"/>
            <a:r>
              <a:rPr lang="en-GB" sz="1200" dirty="0" smtClean="0"/>
              <a:t>R-3.0.2</a:t>
            </a:r>
          </a:p>
          <a:p>
            <a:pPr lvl="1"/>
            <a:r>
              <a:rPr lang="en-GB" sz="1200" dirty="0" err="1" smtClean="0"/>
              <a:t>SAMtools</a:t>
            </a:r>
            <a:endParaRPr lang="en-GB" sz="1200" dirty="0" smtClean="0"/>
          </a:p>
          <a:p>
            <a:pPr lvl="1"/>
            <a:r>
              <a:rPr lang="en-GB" sz="1200" dirty="0" err="1" smtClean="0"/>
              <a:t>SHRiMP</a:t>
            </a:r>
            <a:endParaRPr lang="en-GB" sz="1200" dirty="0" smtClean="0"/>
          </a:p>
          <a:p>
            <a:pPr lvl="1"/>
            <a:r>
              <a:rPr lang="en-GB" sz="1200" dirty="0" err="1" smtClean="0"/>
              <a:t>TopHat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29546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 - IT Center for Science, Ltd.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1204332"/>
            <a:ext cx="6004633" cy="3362922"/>
          </a:xfrm>
        </p:spPr>
        <p:txBody>
          <a:bodyPr>
            <a:normAutofit/>
          </a:bodyPr>
          <a:lstStyle/>
          <a:p>
            <a:r>
              <a:rPr lang="en-US" dirty="0" smtClean="0"/>
              <a:t>Private and non-profit company owned by the Ministry of Education and Culture;</a:t>
            </a:r>
          </a:p>
          <a:p>
            <a:r>
              <a:rPr lang="en-US" dirty="0" smtClean="0"/>
              <a:t>Provides IT support and resources for academia, research institutes and companies;</a:t>
            </a:r>
          </a:p>
          <a:p>
            <a:r>
              <a:rPr lang="en-US" dirty="0" smtClean="0"/>
              <a:t>Part of the Finnish national research structure;</a:t>
            </a:r>
          </a:p>
          <a:p>
            <a:r>
              <a:rPr lang="en-US" dirty="0" smtClean="0"/>
              <a:t>Finnish partner on: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19915" y="3485538"/>
            <a:ext cx="3921666" cy="1081715"/>
            <a:chOff x="1819915" y="3485539"/>
            <a:chExt cx="3472074" cy="814528"/>
          </a:xfrm>
        </p:grpSpPr>
        <p:pic>
          <p:nvPicPr>
            <p:cNvPr id="10" name="Picture 2" descr="http://www.egi.eu/export/sites/egi/about/press/EGI_Logo_RGB_315x250px.gif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 r="2382"/>
            <a:stretch>
              <a:fillRect/>
            </a:stretch>
          </p:blipFill>
          <p:spPr bwMode="auto">
            <a:xfrm>
              <a:off x="2482851" y="3499262"/>
              <a:ext cx="497558" cy="4045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20000" b="14999"/>
            <a:stretch>
              <a:fillRect/>
            </a:stretch>
          </p:blipFill>
          <p:spPr bwMode="auto">
            <a:xfrm>
              <a:off x="1819915" y="3485539"/>
              <a:ext cx="552640" cy="4319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2" name="Picture 2" descr="C:\Users\evierros\AppData\Local\Microsoft\Windows\Temporary Internet Files\Content.Outlook\6XEP5OOL\EUDAT-logo201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0706" y="3547844"/>
              <a:ext cx="504368" cy="3073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6" name="Picture 11" descr="Hom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9559" y="3532212"/>
              <a:ext cx="642430" cy="338621"/>
            </a:xfrm>
            <a:prstGeom prst="rect">
              <a:avLst/>
            </a:prstGeom>
            <a:noFill/>
            <a:effectLst/>
          </p:spPr>
        </p:pic>
        <p:pic>
          <p:nvPicPr>
            <p:cNvPr id="18" name="Picture 13" descr="https://confluence.terena.org/download/attachments/12812388/20090903-geant-logo.JPG?version=1&amp;modificationDate=12843881620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05371" y="3492400"/>
              <a:ext cx="833892" cy="418245"/>
            </a:xfrm>
            <a:prstGeom prst="rect">
              <a:avLst/>
            </a:prstGeom>
            <a:noFill/>
            <a:effectLst/>
          </p:spPr>
        </p:pic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87634" y="4038626"/>
              <a:ext cx="809665" cy="215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http://www.biomedbridges.eu/sites/biomedbridges.eu/themes/custom/biomedbridges/logo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95074" y="4035256"/>
              <a:ext cx="726127" cy="222284"/>
            </a:xfrm>
            <a:prstGeom prst="rect">
              <a:avLst/>
            </a:prstGeom>
            <a:noFill/>
          </p:spPr>
        </p:pic>
        <p:pic>
          <p:nvPicPr>
            <p:cNvPr id="21" name="Picture 20" descr="ice2se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07596" y="3992729"/>
              <a:ext cx="477182" cy="307338"/>
            </a:xfrm>
            <a:prstGeom prst="rect">
              <a:avLst/>
            </a:prstGeom>
            <a:noFill/>
          </p:spPr>
        </p:pic>
        <p:pic>
          <p:nvPicPr>
            <p:cNvPr id="22" name="Picture 22" descr="http://www.gridguide.org/photos/23/gridguide/logo_ndgf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31495" y="4026044"/>
              <a:ext cx="720679" cy="240707"/>
            </a:xfrm>
            <a:prstGeom prst="rect">
              <a:avLst/>
            </a:prstGeom>
            <a:noFill/>
          </p:spPr>
        </p:pic>
      </p:grpSp>
      <p:pic>
        <p:nvPicPr>
          <p:cNvPr id="26" name="Picture 25" descr="IMG_0201.jpg"/>
          <p:cNvPicPr>
            <a:picLocks noChangeAspect="1"/>
          </p:cNvPicPr>
          <p:nvPr/>
        </p:nvPicPr>
        <p:blipFill>
          <a:blip r:embed="rId12" cstate="print"/>
          <a:srcRect l="24008" t="20454" r="11435"/>
          <a:stretch>
            <a:fillRect/>
          </a:stretch>
        </p:blipFill>
        <p:spPr>
          <a:xfrm>
            <a:off x="7020797" y="1079064"/>
            <a:ext cx="1741084" cy="321648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1168" rIns="0" bIns="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900"/>
              </a:spcBef>
              <a:spcAft>
                <a:spcPts val="750"/>
              </a:spcAft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</a:tabLst>
            </a:pPr>
            <a:r>
              <a:rPr lang="en-US" altLang="en-US" dirty="0" smtClean="0"/>
              <a:t>Modules</a:t>
            </a:r>
            <a:endParaRPr lang="en-US" alt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89" y="1204332"/>
            <a:ext cx="6010021" cy="3458528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58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7800" y="2390671"/>
            <a:ext cx="7308400" cy="745331"/>
          </a:xfrm>
        </p:spPr>
        <p:txBody>
          <a:bodyPr/>
          <a:lstStyle/>
          <a:p>
            <a:pPr algn="ctr"/>
            <a:r>
              <a:rPr lang="pt-PT" dirty="0" smtClean="0"/>
              <a:t>Results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78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1" y="465516"/>
            <a:ext cx="7011704" cy="421792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1219200"/>
            <a:ext cx="7610475" cy="2705100"/>
          </a:xfrm>
          <a:prstGeom prst="rect">
            <a:avLst/>
          </a:prstGeom>
        </p:spPr>
      </p:pic>
      <p:sp>
        <p:nvSpPr>
          <p:cNvPr id="9" name="Line Callout 1 (Accent Bar) 8"/>
          <p:cNvSpPr/>
          <p:nvPr/>
        </p:nvSpPr>
        <p:spPr>
          <a:xfrm>
            <a:off x="8382000" y="1360170"/>
            <a:ext cx="619125" cy="148590"/>
          </a:xfrm>
          <a:prstGeom prst="accentCallout1">
            <a:avLst>
              <a:gd name="adj1" fmla="val 11287"/>
              <a:gd name="adj2" fmla="val 19167"/>
              <a:gd name="adj3" fmla="val 179182"/>
              <a:gd name="adj4" fmla="val -865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050" dirty="0" smtClean="0"/>
              <a:t>FGI</a:t>
            </a:r>
            <a:endParaRPr lang="en-GB" sz="105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968615" y="1600200"/>
            <a:ext cx="318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27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7800" y="2390671"/>
            <a:ext cx="7308400" cy="745331"/>
          </a:xfrm>
        </p:spPr>
        <p:txBody>
          <a:bodyPr/>
          <a:lstStyle/>
          <a:p>
            <a:pPr algn="ctr"/>
            <a:r>
              <a:rPr lang="pt-PT" dirty="0" smtClean="0"/>
              <a:t>FGI in the Clouds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64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chemeClr val="dk1"/>
                </a:solidFill>
              </a:rPr>
              <a:t>Future: A Grid-Cloud Hybrid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Cloud-Enabled </a:t>
            </a:r>
            <a:r>
              <a:rPr lang="en-GB" dirty="0" smtClean="0"/>
              <a:t>FGI</a:t>
            </a:r>
          </a:p>
          <a:p>
            <a:r>
              <a:rPr lang="en-GB" dirty="0" smtClean="0"/>
              <a:t>Application for funds submitted in April 2014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79" y="2618031"/>
            <a:ext cx="6436242" cy="13332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</a:t>
            </a:r>
            <a:r>
              <a:rPr lang="en-GB" dirty="0" smtClean="0"/>
              <a:t>you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864000" y="1377001"/>
            <a:ext cx="3438642" cy="3394472"/>
          </a:xfrm>
        </p:spPr>
        <p:txBody>
          <a:bodyPr/>
          <a:lstStyle/>
          <a:p>
            <a:r>
              <a:rPr lang="en-GB" dirty="0" smtClean="0"/>
              <a:t>Questions?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90784" y="1872417"/>
            <a:ext cx="3196856" cy="1945773"/>
          </a:xfrm>
        </p:spPr>
        <p:txBody>
          <a:bodyPr/>
          <a:lstStyle/>
          <a:p>
            <a:r>
              <a:rPr lang="pt-PT" sz="1600" dirty="0" smtClean="0"/>
              <a:t>Credits and special thanks to: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PT" sz="1200" dirty="0"/>
              <a:t>Jura Tarus;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PT" sz="1200" dirty="0"/>
              <a:t>Ulf Tigerstedt;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PT" sz="1200" dirty="0"/>
              <a:t>Kimmo </a:t>
            </a:r>
            <a:r>
              <a:rPr lang="pt-PT" sz="1200" dirty="0" smtClean="0"/>
              <a:t>Mattila;</a:t>
            </a:r>
            <a:endParaRPr lang="pt-PT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PT" sz="1200" dirty="0" smtClean="0"/>
              <a:t>Universities’ </a:t>
            </a:r>
            <a:r>
              <a:rPr lang="pt-PT" sz="1200" dirty="0"/>
              <a:t>FGI admins;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PT" sz="1200" dirty="0"/>
              <a:t>CSC’s CE </a:t>
            </a:r>
            <a:r>
              <a:rPr lang="pt-PT" sz="1200" dirty="0" smtClean="0"/>
              <a:t>group</a:t>
            </a:r>
            <a:r>
              <a:rPr lang="pt-PT" sz="1200" dirty="0"/>
              <a:t> </a:t>
            </a:r>
            <a:r>
              <a:rPr lang="pt-PT" sz="1200" dirty="0" smtClean="0"/>
              <a:t>and Staff;</a:t>
            </a:r>
            <a:endParaRPr lang="pt-PT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PT" sz="1200" dirty="0" smtClean="0"/>
              <a:t>FGI’s </a:t>
            </a:r>
            <a:r>
              <a:rPr lang="pt-PT" sz="1200" dirty="0"/>
              <a:t>former </a:t>
            </a:r>
            <a:r>
              <a:rPr lang="pt-PT" sz="1200" dirty="0" smtClean="0"/>
              <a:t>members;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PT" sz="1200" dirty="0" smtClean="0"/>
              <a:t>FGI users.</a:t>
            </a:r>
            <a:endParaRPr lang="en-GB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8" descr="FGI_pysty_kehys_RGB_72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42" y="2099682"/>
            <a:ext cx="2262357" cy="14912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35414" y="4372949"/>
            <a:ext cx="5365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More information about and how to use FGI:  </a:t>
            </a:r>
            <a:r>
              <a:rPr lang="pt-PT" dirty="0" smtClean="0">
                <a:hlinkClick r:id="rId3"/>
              </a:rPr>
              <a:t>http://goo.gl/DhqfNk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0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47" y="243997"/>
            <a:ext cx="6318701" cy="48995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en-GB" dirty="0"/>
          </a:p>
        </p:txBody>
      </p:sp>
      <p:pic>
        <p:nvPicPr>
          <p:cNvPr id="280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68835" y="1204332"/>
            <a:ext cx="3527579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42900" y="1204332"/>
            <a:ext cx="4812030" cy="3562931"/>
          </a:xfrm>
        </p:spPr>
        <p:txBody>
          <a:bodyPr>
            <a:normAutofit/>
          </a:bodyPr>
          <a:lstStyle/>
          <a:p>
            <a:r>
              <a:rPr lang="fi-FI" dirty="0" smtClean="0"/>
              <a:t>Performance </a:t>
            </a:r>
            <a:r>
              <a:rPr lang="fi-FI" dirty="0" err="1" smtClean="0"/>
              <a:t>comparison</a:t>
            </a:r>
            <a:endParaRPr lang="fi-FI" dirty="0" smtClean="0"/>
          </a:p>
          <a:p>
            <a:pPr lvl="1"/>
            <a:r>
              <a:rPr lang="fi-FI" dirty="0" smtClean="0"/>
              <a:t>Per </a:t>
            </a:r>
            <a:r>
              <a:rPr lang="fi-FI" dirty="0" err="1" smtClean="0"/>
              <a:t>core</a:t>
            </a:r>
            <a:r>
              <a:rPr lang="fi-FI" dirty="0" smtClean="0"/>
              <a:t> </a:t>
            </a:r>
            <a:r>
              <a:rPr lang="fi-FI" dirty="0" err="1" smtClean="0"/>
              <a:t>performance</a:t>
            </a:r>
            <a:r>
              <a:rPr lang="fi-FI" dirty="0" smtClean="0"/>
              <a:t> </a:t>
            </a:r>
          </a:p>
          <a:p>
            <a:pPr lvl="1">
              <a:buNone/>
            </a:pPr>
            <a:r>
              <a:rPr lang="fi-FI" dirty="0" smtClean="0"/>
              <a:t>	~2 x </a:t>
            </a:r>
            <a:r>
              <a:rPr lang="fi-FI" dirty="0" err="1" smtClean="0"/>
              <a:t>compared</a:t>
            </a:r>
            <a:r>
              <a:rPr lang="fi-FI" dirty="0" smtClean="0"/>
              <a:t> </a:t>
            </a:r>
          </a:p>
          <a:p>
            <a:pPr lvl="1">
              <a:buNone/>
            </a:pPr>
            <a:r>
              <a:rPr lang="fi-FI" dirty="0" smtClean="0"/>
              <a:t>	to Vuori/Louhi</a:t>
            </a:r>
          </a:p>
          <a:p>
            <a:pPr lvl="1"/>
            <a:r>
              <a:rPr lang="fi-FI" dirty="0" err="1" smtClean="0"/>
              <a:t>Better</a:t>
            </a:r>
            <a:r>
              <a:rPr lang="fi-FI" dirty="0" smtClean="0"/>
              <a:t> </a:t>
            </a:r>
            <a:r>
              <a:rPr lang="fi-FI" dirty="0" err="1" smtClean="0"/>
              <a:t>interconnects</a:t>
            </a:r>
            <a:r>
              <a:rPr lang="fi-FI" dirty="0" smtClean="0"/>
              <a:t> </a:t>
            </a:r>
            <a:r>
              <a:rPr lang="fi-FI" dirty="0" err="1" smtClean="0"/>
              <a:t>enhance</a:t>
            </a:r>
            <a:r>
              <a:rPr lang="fi-FI" dirty="0" smtClean="0"/>
              <a:t> </a:t>
            </a:r>
            <a:r>
              <a:rPr lang="fi-FI" dirty="0" err="1" smtClean="0"/>
              <a:t>scaling</a:t>
            </a:r>
            <a:endParaRPr lang="fi-FI" dirty="0" smtClean="0"/>
          </a:p>
          <a:p>
            <a:pPr lvl="1"/>
            <a:r>
              <a:rPr lang="fi-FI" dirty="0" err="1" smtClean="0"/>
              <a:t>Larger</a:t>
            </a:r>
            <a:r>
              <a:rPr lang="fi-FI" dirty="0" smtClean="0"/>
              <a:t> memory</a:t>
            </a:r>
          </a:p>
          <a:p>
            <a:pPr lvl="1"/>
            <a:r>
              <a:rPr lang="fi-FI" dirty="0" err="1" smtClean="0"/>
              <a:t>Smartest</a:t>
            </a:r>
            <a:r>
              <a:rPr lang="fi-FI" dirty="0" smtClean="0"/>
              <a:t> </a:t>
            </a:r>
            <a:r>
              <a:rPr lang="fi-FI" dirty="0" err="1" smtClean="0"/>
              <a:t>collective</a:t>
            </a:r>
            <a:r>
              <a:rPr lang="fi-FI" dirty="0" smtClean="0"/>
              <a:t> </a:t>
            </a:r>
            <a:r>
              <a:rPr lang="fi-FI" dirty="0" err="1" smtClean="0"/>
              <a:t>communications</a:t>
            </a:r>
            <a:endParaRPr lang="fi-FI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fi-FI" sz="2025" dirty="0" err="1"/>
              <a:t>Sisu&amp;Taito</a:t>
            </a:r>
            <a:r>
              <a:rPr lang="fi-FI" sz="2025" dirty="0"/>
              <a:t> </a:t>
            </a:r>
            <a:r>
              <a:rPr lang="fi-FI" sz="2025" dirty="0" smtClean="0"/>
              <a:t>vs</a:t>
            </a:r>
            <a:r>
              <a:rPr lang="fi-FI" sz="2025" dirty="0"/>
              <a:t>. FGI vs. </a:t>
            </a:r>
            <a:r>
              <a:rPr lang="fi-FI" sz="2025" dirty="0" err="1"/>
              <a:t>Local</a:t>
            </a:r>
            <a:r>
              <a:rPr lang="fi-FI" sz="2025" dirty="0"/>
              <a:t> Cluster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341273"/>
              </p:ext>
            </p:extLst>
          </p:nvPr>
        </p:nvGraphicFramePr>
        <p:xfrm>
          <a:off x="1062991" y="1204331"/>
          <a:ext cx="6732269" cy="3562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29"/>
                <a:gridCol w="2471216"/>
                <a:gridCol w="1715941"/>
                <a:gridCol w="1307383"/>
              </a:tblGrid>
              <a:tr h="501258">
                <a:tc>
                  <a:txBody>
                    <a:bodyPr/>
                    <a:lstStyle/>
                    <a:p>
                      <a:pPr algn="r" fontAlgn="b"/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Sisu&amp;Taito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(</a:t>
                      </a:r>
                      <a:r>
                        <a:rPr lang="fi-FI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Phase</a:t>
                      </a:r>
                      <a:r>
                        <a:rPr lang="fi-FI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1)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FGI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Merope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893" marR="7893" marT="7144" marB="0" anchor="ctr"/>
                </a:tc>
              </a:tr>
              <a:tr h="25385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Availability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Available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Available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Available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</a:tr>
              <a:tr h="10373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CPU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Intel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Sandy Bridge,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 x 8 cores, 2.6 GHz,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Xeon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E5-2670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Intel </a:t>
                      </a:r>
                      <a:r>
                        <a:rPr lang="fi-FI" sz="14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Xeon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 x 6 </a:t>
                      </a:r>
                      <a:r>
                        <a:rPr lang="fi-FI" sz="14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cores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</a:t>
                      </a:r>
                    </a:p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2.7 GHZ, X5650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85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Interconnect</a:t>
                      </a: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Aries / FDR IB</a:t>
                      </a:r>
                    </a:p>
                  </a:txBody>
                  <a:tcPr marL="7893" marR="7893" marT="7144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QDR IB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85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Cores</a:t>
                      </a: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11776 / 9216</a:t>
                      </a: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7308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</a:tr>
              <a:tr h="50125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RAM/core</a:t>
                      </a: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 / 4 GB</a:t>
                      </a:r>
                    </a:p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16x 256GB/node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 / 4 / 8 GB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 / 8 GB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</a:tr>
              <a:tr h="25385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Tflops</a:t>
                      </a: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244 / 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</a:tr>
              <a:tr h="25385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GPU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nodes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in Phase2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88</a:t>
                      </a: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</a:tr>
              <a:tr h="25385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Disc space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2.4 PB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1+ PB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 TB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893" marR="7893" marT="7144" marB="0" anchor="ctr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atakeskus.csc.fi/documents/10180/16077/Sisu/b85883d8-4ad3-44a9-8ffe-ba6466e94b25?t=13681878247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484" y="1920258"/>
            <a:ext cx="4486275" cy="17859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Computing Resources for Science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200" b="1" dirty="0"/>
              <a:t>Sisu</a:t>
            </a:r>
            <a:r>
              <a:rPr lang="fi-FI" sz="1200" dirty="0"/>
              <a:t> - </a:t>
            </a:r>
            <a:r>
              <a:rPr lang="fi-FI" sz="1200" dirty="0" err="1"/>
              <a:t>Cray</a:t>
            </a:r>
            <a:r>
              <a:rPr lang="fi-FI" sz="1200" dirty="0"/>
              <a:t> </a:t>
            </a:r>
            <a:r>
              <a:rPr lang="fi-FI" sz="1200" dirty="0" smtClean="0"/>
              <a:t>XC30 Super Computer </a:t>
            </a:r>
            <a:r>
              <a:rPr lang="fi-FI" sz="1200" dirty="0" smtClean="0">
                <a:solidFill>
                  <a:srgbClr val="0070C0"/>
                </a:solidFill>
              </a:rPr>
              <a:t>[</a:t>
            </a:r>
            <a:r>
              <a:rPr lang="fi-FI" sz="1200" dirty="0" err="1" smtClean="0">
                <a:solidFill>
                  <a:srgbClr val="0070C0"/>
                </a:solidFill>
              </a:rPr>
              <a:t>Upgrading</a:t>
            </a:r>
            <a:r>
              <a:rPr lang="fi-FI" sz="1200" dirty="0" smtClean="0">
                <a:solidFill>
                  <a:srgbClr val="0070C0"/>
                </a:solidFill>
              </a:rPr>
              <a:t>]</a:t>
            </a:r>
            <a:endParaRPr lang="fi-FI" sz="1200" dirty="0">
              <a:solidFill>
                <a:srgbClr val="0070C0"/>
              </a:solidFill>
            </a:endParaRPr>
          </a:p>
          <a:p>
            <a:pPr lvl="1"/>
            <a:r>
              <a:rPr lang="fi-FI" sz="1200" dirty="0" err="1" smtClean="0"/>
              <a:t>Massive</a:t>
            </a:r>
            <a:r>
              <a:rPr lang="fi-FI" sz="1200" dirty="0" smtClean="0"/>
              <a:t> </a:t>
            </a:r>
            <a:r>
              <a:rPr lang="fi-FI" sz="1200" dirty="0" err="1"/>
              <a:t>computational</a:t>
            </a:r>
            <a:r>
              <a:rPr lang="fi-FI" sz="1200" dirty="0"/>
              <a:t> </a:t>
            </a:r>
            <a:r>
              <a:rPr lang="fi-FI" sz="1200" dirty="0" err="1" smtClean="0"/>
              <a:t>challenges</a:t>
            </a:r>
            <a:endParaRPr lang="fi-FI" sz="1200" dirty="0"/>
          </a:p>
          <a:p>
            <a:pPr lvl="1"/>
            <a:r>
              <a:rPr lang="en-US" sz="1200" dirty="0"/>
              <a:t>&gt; 10 000 cores, </a:t>
            </a:r>
            <a:r>
              <a:rPr lang="en-US" sz="1200" dirty="0" smtClean="0"/>
              <a:t>&gt; 23TB </a:t>
            </a:r>
            <a:r>
              <a:rPr lang="en-US" sz="1200" dirty="0"/>
              <a:t>memory</a:t>
            </a:r>
          </a:p>
          <a:p>
            <a:pPr lvl="1"/>
            <a:r>
              <a:rPr lang="en-US" sz="1200" dirty="0"/>
              <a:t>Theoretical peak performance &gt; 240 </a:t>
            </a:r>
            <a:r>
              <a:rPr lang="en-US" sz="1200" dirty="0" err="1"/>
              <a:t>Tflop</a:t>
            </a:r>
            <a:r>
              <a:rPr lang="en-US" sz="1200" dirty="0"/>
              <a:t>/s</a:t>
            </a:r>
          </a:p>
          <a:p>
            <a:r>
              <a:rPr lang="fi-FI" sz="1200" b="1" dirty="0" smtClean="0"/>
              <a:t>Taito</a:t>
            </a:r>
            <a:r>
              <a:rPr lang="fi-FI" sz="1200" dirty="0" smtClean="0"/>
              <a:t> - HP-C</a:t>
            </a:r>
            <a:r>
              <a:rPr lang="fi-FI" sz="1200" dirty="0"/>
              <a:t>luster </a:t>
            </a:r>
            <a:r>
              <a:rPr lang="fi-FI" sz="1200" dirty="0">
                <a:solidFill>
                  <a:srgbClr val="0070C0"/>
                </a:solidFill>
              </a:rPr>
              <a:t>[</a:t>
            </a:r>
            <a:r>
              <a:rPr lang="fi-FI" sz="1200" dirty="0" err="1">
                <a:solidFill>
                  <a:srgbClr val="0070C0"/>
                </a:solidFill>
              </a:rPr>
              <a:t>Upgrading</a:t>
            </a:r>
            <a:r>
              <a:rPr lang="fi-FI" sz="1200" dirty="0">
                <a:solidFill>
                  <a:srgbClr val="0070C0"/>
                </a:solidFill>
              </a:rPr>
              <a:t>]</a:t>
            </a:r>
            <a:endParaRPr lang="fi-FI" sz="1200" dirty="0" smtClean="0">
              <a:solidFill>
                <a:srgbClr val="0070C0"/>
              </a:solidFill>
            </a:endParaRPr>
          </a:p>
          <a:p>
            <a:pPr lvl="1"/>
            <a:r>
              <a:rPr lang="fi-FI" sz="1200" dirty="0" smtClean="0"/>
              <a:t>Small </a:t>
            </a:r>
            <a:r>
              <a:rPr lang="fi-FI" sz="1200" dirty="0"/>
              <a:t>and medium-</a:t>
            </a:r>
            <a:r>
              <a:rPr lang="fi-FI" sz="1200" dirty="0" err="1"/>
              <a:t>sized</a:t>
            </a:r>
            <a:r>
              <a:rPr lang="fi-FI" sz="1200" dirty="0"/>
              <a:t> </a:t>
            </a:r>
            <a:r>
              <a:rPr lang="fi-FI" sz="1200" dirty="0" err="1" smtClean="0"/>
              <a:t>tasks</a:t>
            </a:r>
            <a:endParaRPr lang="fi-FI" sz="1200" dirty="0" smtClean="0"/>
          </a:p>
          <a:p>
            <a:pPr lvl="1"/>
            <a:r>
              <a:rPr lang="en-US" sz="1200" dirty="0" smtClean="0"/>
              <a:t>Theoretical </a:t>
            </a:r>
            <a:r>
              <a:rPr lang="en-US" sz="1200" dirty="0"/>
              <a:t>peak performance 180 </a:t>
            </a:r>
            <a:r>
              <a:rPr lang="en-US" sz="1200" dirty="0" err="1" smtClean="0"/>
              <a:t>Tflop</a:t>
            </a:r>
            <a:r>
              <a:rPr lang="en-US" sz="1200" dirty="0" smtClean="0"/>
              <a:t>/s</a:t>
            </a:r>
            <a:endParaRPr lang="en-US" sz="1200" dirty="0"/>
          </a:p>
          <a:p>
            <a:r>
              <a:rPr lang="en-US" sz="1200" b="1" dirty="0" err="1"/>
              <a:t>Hippu</a:t>
            </a:r>
            <a:r>
              <a:rPr lang="en-US" sz="1200" b="1" dirty="0"/>
              <a:t> </a:t>
            </a:r>
            <a:r>
              <a:rPr lang="en-US" sz="1200" b="1" dirty="0" smtClean="0"/>
              <a:t> </a:t>
            </a:r>
            <a:r>
              <a:rPr lang="en-US" sz="1200" dirty="0" smtClean="0"/>
              <a:t>-</a:t>
            </a:r>
            <a:r>
              <a:rPr lang="en-US" sz="1200" b="1" dirty="0" smtClean="0"/>
              <a:t> </a:t>
            </a:r>
            <a:r>
              <a:rPr lang="en-US" sz="1200" dirty="0" smtClean="0"/>
              <a:t>Application server</a:t>
            </a:r>
            <a:endParaRPr lang="en-US" sz="1200" b="1" dirty="0"/>
          </a:p>
          <a:p>
            <a:pPr lvl="1"/>
            <a:r>
              <a:rPr lang="fi-FI" sz="1200" dirty="0" err="1"/>
              <a:t>Interactive</a:t>
            </a:r>
            <a:r>
              <a:rPr lang="fi-FI" sz="1200" dirty="0"/>
              <a:t> </a:t>
            </a:r>
            <a:r>
              <a:rPr lang="fi-FI" sz="1200" dirty="0" err="1"/>
              <a:t>usage</a:t>
            </a:r>
            <a:r>
              <a:rPr lang="fi-FI" sz="1200" dirty="0"/>
              <a:t>, </a:t>
            </a:r>
            <a:r>
              <a:rPr lang="fi-FI" sz="1200" dirty="0" err="1"/>
              <a:t>without</a:t>
            </a:r>
            <a:r>
              <a:rPr lang="fi-FI" sz="1200" dirty="0"/>
              <a:t> </a:t>
            </a:r>
            <a:r>
              <a:rPr lang="fi-FI" sz="1200" dirty="0" err="1"/>
              <a:t>job</a:t>
            </a:r>
            <a:r>
              <a:rPr lang="fi-FI" sz="1200" dirty="0"/>
              <a:t> </a:t>
            </a:r>
            <a:r>
              <a:rPr lang="fi-FI" sz="1200" dirty="0" err="1"/>
              <a:t>scheduler</a:t>
            </a:r>
            <a:endParaRPr lang="fi-FI" sz="1200" dirty="0"/>
          </a:p>
          <a:p>
            <a:pPr lvl="1"/>
            <a:r>
              <a:rPr lang="fi-FI" sz="1200" dirty="0" smtClean="0"/>
              <a:t>Post-</a:t>
            </a:r>
            <a:r>
              <a:rPr lang="fi-FI" sz="1200" dirty="0" err="1" smtClean="0"/>
              <a:t>processing</a:t>
            </a:r>
            <a:r>
              <a:rPr lang="fi-FI" sz="1200" dirty="0"/>
              <a:t>, </a:t>
            </a:r>
            <a:r>
              <a:rPr lang="fi-FI" sz="1200" dirty="0" err="1"/>
              <a:t>e.g</a:t>
            </a:r>
            <a:r>
              <a:rPr lang="fi-FI" sz="1200" dirty="0"/>
              <a:t>. </a:t>
            </a:r>
            <a:r>
              <a:rPr lang="fi-FI" sz="1200" dirty="0" err="1" smtClean="0"/>
              <a:t>vizualization</a:t>
            </a:r>
            <a:endParaRPr lang="fi-FI" sz="1200" dirty="0" smtClean="0"/>
          </a:p>
          <a:p>
            <a:r>
              <a:rPr lang="fi-FI" sz="1200" b="1" dirty="0" smtClean="0"/>
              <a:t>Pouta</a:t>
            </a:r>
            <a:r>
              <a:rPr lang="fi-FI" sz="1200" dirty="0" smtClean="0"/>
              <a:t> - </a:t>
            </a:r>
            <a:r>
              <a:rPr lang="fi-FI" sz="1200" dirty="0" err="1" smtClean="0"/>
              <a:t>Cloud</a:t>
            </a:r>
            <a:r>
              <a:rPr lang="fi-FI" sz="1200" dirty="0" smtClean="0"/>
              <a:t> Service </a:t>
            </a:r>
            <a:r>
              <a:rPr lang="fi-FI" sz="1200" dirty="0" smtClean="0">
                <a:solidFill>
                  <a:srgbClr val="00B050"/>
                </a:solidFill>
              </a:rPr>
              <a:t>[New]</a:t>
            </a:r>
          </a:p>
          <a:p>
            <a:pPr lvl="1"/>
            <a:r>
              <a:rPr lang="fi-FI" sz="1200" dirty="0" err="1" smtClean="0"/>
              <a:t>Openstack</a:t>
            </a:r>
            <a:endParaRPr lang="en-US" sz="1200" dirty="0"/>
          </a:p>
          <a:p>
            <a:r>
              <a:rPr lang="en-US" sz="1200" dirty="0" smtClean="0"/>
              <a:t>Finnish Grid Infrastructure (</a:t>
            </a:r>
            <a:r>
              <a:rPr lang="en-US" sz="1200" b="1" dirty="0" smtClean="0"/>
              <a:t>FGI</a:t>
            </a:r>
            <a:r>
              <a:rPr lang="en-US" sz="1200" dirty="0" smtClean="0"/>
              <a:t>)</a:t>
            </a:r>
            <a:endParaRPr lang="fi-FI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7800" y="2390671"/>
            <a:ext cx="7308400" cy="745331"/>
          </a:xfrm>
        </p:spPr>
        <p:txBody>
          <a:bodyPr/>
          <a:lstStyle/>
          <a:p>
            <a:pPr algn="ctr"/>
            <a:r>
              <a:rPr lang="pt-PT" dirty="0" smtClean="0"/>
              <a:t>About FGI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6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1168" rIns="0" bIns="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</a:tabLst>
            </a:pPr>
            <a:r>
              <a:rPr lang="en-US" altLang="en-US" dirty="0"/>
              <a:t>In the beginning, we had M-Grid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076892" y="1377000"/>
            <a:ext cx="6095507" cy="3190254"/>
          </a:xfrm>
          <a:ln/>
        </p:spPr>
        <p:txBody>
          <a:bodyPr/>
          <a:lstStyle/>
          <a:p>
            <a:pPr marL="323850" indent="-242888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</a:tabLst>
            </a:pPr>
            <a:r>
              <a:rPr lang="en-US" altLang="en-US" dirty="0"/>
              <a:t>Interest in Grid technology rose in Finland during 2003</a:t>
            </a:r>
          </a:p>
          <a:p>
            <a:pPr marL="556022" lvl="1" indent="-213122">
              <a:buFont typeface="Arial" panose="020B0604020202020204" pitchFamily="34" charset="0"/>
              <a:buChar char="•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</a:tabLst>
            </a:pPr>
            <a:r>
              <a:rPr lang="en-US" altLang="en-US" dirty="0"/>
              <a:t>A consortium of 7 Universities, HIP and CSC was formed which successfully obtained funding for the FIRST Finnish Computing Grid – M-Grid</a:t>
            </a:r>
          </a:p>
          <a:p>
            <a:pPr marL="556022" lvl="1" indent="-213122">
              <a:buFont typeface="Arial" panose="020B0604020202020204" pitchFamily="34" charset="0"/>
              <a:buChar char="•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</a:tabLst>
            </a:pPr>
            <a:r>
              <a:rPr lang="en-US" altLang="en-US" dirty="0"/>
              <a:t>Effort was driven by CSC and Kai </a:t>
            </a:r>
            <a:r>
              <a:rPr lang="en-US" altLang="en-US" dirty="0" err="1"/>
              <a:t>Nordlund</a:t>
            </a:r>
            <a:r>
              <a:rPr lang="en-US" altLang="en-US" dirty="0"/>
              <a:t> (HU)</a:t>
            </a:r>
          </a:p>
          <a:p>
            <a:pPr marL="323850" indent="-242888">
              <a:buSzPct val="45000"/>
              <a:buFont typeface="Wingdings" panose="05000000000000000000" pitchFamily="2" charset="2"/>
              <a:buChar char="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</a:tabLst>
            </a:pPr>
            <a:r>
              <a:rPr lang="en-US" altLang="en-US" dirty="0"/>
              <a:t>M-Grid was operational from 2005 to 2011</a:t>
            </a:r>
          </a:p>
          <a:p>
            <a:pPr marL="556022" lvl="1" indent="-213122">
              <a:buFont typeface="Arial" panose="020B0604020202020204" pitchFamily="34" charset="0"/>
              <a:buChar char="•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</a:tabLst>
            </a:pPr>
            <a:r>
              <a:rPr lang="en-US" altLang="en-US" dirty="0"/>
              <a:t>9 Sites</a:t>
            </a:r>
          </a:p>
          <a:p>
            <a:pPr marL="556022" lvl="1" indent="-213122">
              <a:buFont typeface="Arial" panose="020B0604020202020204" pitchFamily="34" charset="0"/>
              <a:buChar char="•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</a:tabLst>
            </a:pPr>
            <a:r>
              <a:rPr lang="en-US" altLang="en-US" dirty="0"/>
              <a:t>Theoretical total computing capacity ~ 2.5 </a:t>
            </a:r>
            <a:r>
              <a:rPr lang="en-US" altLang="en-US" dirty="0" err="1"/>
              <a:t>TFlops</a:t>
            </a:r>
            <a:endParaRPr lang="en-US" altLang="en-US" dirty="0"/>
          </a:p>
          <a:p>
            <a:pPr marL="556022" lvl="1" indent="-213122">
              <a:buFont typeface="Arial" panose="020B0604020202020204" pitchFamily="34" charset="0"/>
              <a:buChar char="•"/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</a:tabLst>
            </a:pPr>
            <a:r>
              <a:rPr lang="en-US" altLang="en-US" dirty="0"/>
              <a:t>Infrastructure had aged significantly by end 2008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1" y="1562099"/>
            <a:ext cx="1428750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9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GI_pysty_kehys_RGB_72d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3" y="1377000"/>
            <a:ext cx="2262357" cy="1491244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1168" rIns="0" bIns="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</a:tabLst>
            </a:pPr>
            <a:r>
              <a:rPr lang="en-US" altLang="en-US" dirty="0"/>
              <a:t>Then, FGI is born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957014" y="1377000"/>
            <a:ext cx="5407262" cy="1758231"/>
          </a:xfrm>
        </p:spPr>
        <p:txBody>
          <a:bodyPr/>
          <a:lstStyle/>
          <a:p>
            <a:r>
              <a:rPr lang="en-GB" sz="2000" dirty="0"/>
              <a:t>S</a:t>
            </a:r>
            <a:r>
              <a:rPr lang="en-GB" sz="2000" dirty="0" smtClean="0"/>
              <a:t>econd </a:t>
            </a:r>
            <a:r>
              <a:rPr lang="en-GB" sz="2000" dirty="0"/>
              <a:t>generation “M-Grid” planned since 2009</a:t>
            </a:r>
          </a:p>
          <a:p>
            <a:pPr lvl="1"/>
            <a:r>
              <a:rPr lang="en-GB" sz="1600" dirty="0"/>
              <a:t>Application for funding made in October 2010</a:t>
            </a:r>
          </a:p>
          <a:p>
            <a:pPr lvl="1"/>
            <a:r>
              <a:rPr lang="en-GB" sz="1600" dirty="0"/>
              <a:t>FIRI grant approved beginning 2011</a:t>
            </a:r>
          </a:p>
          <a:p>
            <a:pPr lvl="1"/>
            <a:r>
              <a:rPr lang="en-GB" sz="1600" dirty="0"/>
              <a:t>Consortium of 9 universities </a:t>
            </a:r>
            <a:r>
              <a:rPr lang="en-GB" sz="1600" dirty="0" smtClean="0"/>
              <a:t>and CSC</a:t>
            </a:r>
            <a:endParaRPr lang="en-GB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44490" y="3040912"/>
            <a:ext cx="6816960" cy="1729644"/>
            <a:chOff x="1244490" y="3040912"/>
            <a:chExt cx="6816960" cy="1729644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278" y="3172214"/>
              <a:ext cx="1763023" cy="815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731" y="3162777"/>
              <a:ext cx="1664719" cy="888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490" y="3902385"/>
              <a:ext cx="823327" cy="868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299" y="3162777"/>
              <a:ext cx="782318" cy="824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345" y="3993618"/>
              <a:ext cx="1085111" cy="762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324" y="4127055"/>
              <a:ext cx="1813666" cy="546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298" y="3040912"/>
              <a:ext cx="2097980" cy="883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431" y="3924205"/>
              <a:ext cx="991702" cy="80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313" y="3901998"/>
              <a:ext cx="1131962" cy="77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89" y="203991"/>
            <a:ext cx="2094301" cy="6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38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6701649" y="1204332"/>
            <a:ext cx="1790700" cy="3481082"/>
            <a:chOff x="288" y="1200"/>
            <a:chExt cx="1235" cy="2399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1235" cy="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288" y="1200"/>
              <a:ext cx="1235" cy="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Finnish Grid Infrastructure (FGI)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1377000"/>
            <a:ext cx="5837649" cy="3190254"/>
          </a:xfrm>
        </p:spPr>
        <p:txBody>
          <a:bodyPr>
            <a:normAutofit/>
          </a:bodyPr>
          <a:lstStyle/>
          <a:p>
            <a:r>
              <a:rPr lang="en-US" dirty="0" smtClean="0"/>
              <a:t>10 Computing Clusters connected through network and Grid middleware that provide a peak capacity of 154 TFLOPS;</a:t>
            </a:r>
          </a:p>
          <a:p>
            <a:r>
              <a:rPr lang="en-US" dirty="0" smtClean="0"/>
              <a:t>Available to any researcher affiliated to a Finnish Research Institution;</a:t>
            </a:r>
          </a:p>
          <a:p>
            <a:r>
              <a:rPr lang="en-US" dirty="0" smtClean="0"/>
              <a:t>Operations and coordination by CSC;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2911624"/>
            <a:ext cx="2030906" cy="165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1168" rIns="0" bIns="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900"/>
              </a:spcBef>
              <a:spcAft>
                <a:spcPts val="750"/>
              </a:spcAft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</a:tabLst>
            </a:pPr>
            <a:r>
              <a:rPr lang="en-US" altLang="en-US" dirty="0"/>
              <a:t>FGI </a:t>
            </a:r>
            <a:r>
              <a:rPr lang="en-US" altLang="en-US" dirty="0" smtClean="0"/>
              <a:t>in </a:t>
            </a:r>
            <a:r>
              <a:rPr lang="en-US" altLang="en-US" dirty="0"/>
              <a:t>EGI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FGI is the Finnish NGI </a:t>
            </a:r>
            <a:r>
              <a:rPr lang="en-GB" dirty="0" smtClean="0"/>
              <a:t>and </a:t>
            </a:r>
            <a:r>
              <a:rPr lang="en-GB" dirty="0"/>
              <a:t>EGI sees us as NGI_FI</a:t>
            </a:r>
          </a:p>
          <a:p>
            <a:r>
              <a:rPr lang="en-GB" dirty="0" smtClean="0"/>
              <a:t>CSC is the Finnish Operations </a:t>
            </a:r>
            <a:r>
              <a:rPr lang="en-GB" dirty="0" err="1" smtClean="0"/>
              <a:t>Center</a:t>
            </a:r>
            <a:endParaRPr lang="en-GB" dirty="0"/>
          </a:p>
          <a:p>
            <a:pPr lvl="1"/>
            <a:r>
              <a:rPr lang="en-GB" dirty="0"/>
              <a:t>Uses the monitoring and service tools provided by EGI</a:t>
            </a:r>
          </a:p>
          <a:p>
            <a:pPr lvl="1"/>
            <a:r>
              <a:rPr lang="en-GB" dirty="0"/>
              <a:t>Follows EGI procedures for operations</a:t>
            </a:r>
          </a:p>
          <a:p>
            <a:pPr lvl="1"/>
            <a:r>
              <a:rPr lang="en-GB" dirty="0"/>
              <a:t>Manages the Regional Operational on Duty </a:t>
            </a:r>
            <a:r>
              <a:rPr lang="en-GB" dirty="0" smtClean="0"/>
              <a:t>team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09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83" y="1316395"/>
            <a:ext cx="4088552" cy="294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1168" rIns="0" bIns="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</a:tabLst>
            </a:pPr>
            <a:r>
              <a:rPr lang="en-US" altLang="en-US" dirty="0" smtClean="0"/>
              <a:t>FGI - also a Federation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Sites </a:t>
            </a:r>
            <a:r>
              <a:rPr lang="en-GB" dirty="0"/>
              <a:t>maintain their own </a:t>
            </a:r>
            <a:r>
              <a:rPr lang="en-GB" dirty="0" smtClean="0"/>
              <a:t>clusters</a:t>
            </a:r>
            <a:endParaRPr lang="en-GB" dirty="0"/>
          </a:p>
          <a:p>
            <a:pPr lvl="1"/>
            <a:r>
              <a:rPr lang="en-GB" dirty="0"/>
              <a:t>Local use is open at all </a:t>
            </a:r>
            <a:r>
              <a:rPr lang="en-GB" dirty="0" smtClean="0"/>
              <a:t>sites</a:t>
            </a:r>
          </a:p>
          <a:p>
            <a:r>
              <a:rPr lang="en-GB" dirty="0" smtClean="0"/>
              <a:t>Site </a:t>
            </a:r>
            <a:r>
              <a:rPr lang="en-GB" dirty="0"/>
              <a:t>administrators are encouraged to collaborate and </a:t>
            </a:r>
            <a:r>
              <a:rPr lang="en-GB" dirty="0" smtClean="0"/>
              <a:t>communicate</a:t>
            </a:r>
            <a:endParaRPr lang="en-GB" dirty="0"/>
          </a:p>
          <a:p>
            <a:pPr lvl="1"/>
            <a:r>
              <a:rPr lang="en-GB" dirty="0" smtClean="0"/>
              <a:t>Attending weekly admin meetings</a:t>
            </a:r>
            <a:endParaRPr lang="en-GB" dirty="0"/>
          </a:p>
          <a:p>
            <a:pPr lvl="1"/>
            <a:r>
              <a:rPr lang="en-GB" dirty="0"/>
              <a:t>Providing </a:t>
            </a:r>
            <a:r>
              <a:rPr lang="en-GB" dirty="0" smtClean="0"/>
              <a:t>Grid </a:t>
            </a:r>
            <a:r>
              <a:rPr lang="en-GB" dirty="0"/>
              <a:t>software support for users</a:t>
            </a:r>
          </a:p>
          <a:p>
            <a:pPr lvl="1"/>
            <a:r>
              <a:rPr lang="en-GB" dirty="0"/>
              <a:t>Becoming part of the FGI community</a:t>
            </a:r>
          </a:p>
          <a:p>
            <a:r>
              <a:rPr lang="en-GB" dirty="0"/>
              <a:t>Small team  from CSC </a:t>
            </a:r>
            <a:r>
              <a:rPr lang="en-GB" dirty="0" smtClean="0"/>
              <a:t>coordinates general administration and support</a:t>
            </a:r>
            <a:endParaRPr lang="en-GB" dirty="0"/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May 21,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EGI CF 2014 Helsinki, Finland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7B4E-C7E0-428A-83CC-60F8EBCC05E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30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">
  <a:themeElements>
    <a:clrScheme name="CSC_powerpoint">
      <a:dk1>
        <a:sysClr val="windowText" lastClr="000000"/>
      </a:dk1>
      <a:lt1>
        <a:sysClr val="window" lastClr="FFFFFF"/>
      </a:lt1>
      <a:dk2>
        <a:srgbClr val="007581"/>
      </a:dk2>
      <a:lt2>
        <a:srgbClr val="8C1B54"/>
      </a:lt2>
      <a:accent1>
        <a:srgbClr val="525E66"/>
      </a:accent1>
      <a:accent2>
        <a:srgbClr val="4B247B"/>
      </a:accent2>
      <a:accent3>
        <a:srgbClr val="1F3263"/>
      </a:accent3>
      <a:accent4>
        <a:srgbClr val="A4A7A6"/>
      </a:accent4>
      <a:accent5>
        <a:srgbClr val="6FC5B6"/>
      </a:accent5>
      <a:accent6>
        <a:srgbClr val="F2C8D6"/>
      </a:accent6>
      <a:hlink>
        <a:srgbClr val="7FA4BF"/>
      </a:hlink>
      <a:folHlink>
        <a:srgbClr val="BB597D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4126</TotalTime>
  <Words>1618</Words>
  <Application>Microsoft Office PowerPoint</Application>
  <PresentationFormat>On-screen Show (16:9)</PresentationFormat>
  <Paragraphs>368</Paragraphs>
  <Slides>29</Slides>
  <Notes>21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Csc</vt:lpstr>
      <vt:lpstr>The Finnish Grid Infrastructure Computing Environment and Tools</vt:lpstr>
      <vt:lpstr>CSC - IT Center for Science, Ltd.</vt:lpstr>
      <vt:lpstr>Computing Resources for Science</vt:lpstr>
      <vt:lpstr>About FGI</vt:lpstr>
      <vt:lpstr>In the beginning, we had M-Grid</vt:lpstr>
      <vt:lpstr>Then, FGI is born</vt:lpstr>
      <vt:lpstr>Finnish Grid Infrastructure (FGI)</vt:lpstr>
      <vt:lpstr>FGI in EGI</vt:lpstr>
      <vt:lpstr>FGI - also a Federation</vt:lpstr>
      <vt:lpstr>Hardware details</vt:lpstr>
      <vt:lpstr>Operating System and Scheduler</vt:lpstr>
      <vt:lpstr>Finnish University and Research Network</vt:lpstr>
      <vt:lpstr>Grid Middleware</vt:lpstr>
      <vt:lpstr>Software distribution - Cern VM-FS</vt:lpstr>
      <vt:lpstr>FGI Computing Environment and Tools</vt:lpstr>
      <vt:lpstr>Scientist's User Interface (SUI)</vt:lpstr>
      <vt:lpstr>ARC xRSL file generator tool on SUI</vt:lpstr>
      <vt:lpstr>arcrunner – Grid Job Submission Manager</vt:lpstr>
      <vt:lpstr>Runtime Environments (RTE)</vt:lpstr>
      <vt:lpstr>Modules</vt:lpstr>
      <vt:lpstr>Results</vt:lpstr>
      <vt:lpstr>PowerPoint Presentation</vt:lpstr>
      <vt:lpstr>PowerPoint Presentation</vt:lpstr>
      <vt:lpstr>FGI in the Clouds</vt:lpstr>
      <vt:lpstr>Future: A Grid-Cloud Hybrid</vt:lpstr>
      <vt:lpstr>Thank you</vt:lpstr>
      <vt:lpstr>PowerPoint Presentation</vt:lpstr>
      <vt:lpstr>Conclusions</vt:lpstr>
      <vt:lpstr>Sisu&amp;Taito vs. FGI vs. Local Cluster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Finnish Grid Infrastructure Computing Environment and Tools</dc:title>
  <dc:creator>Luis Alves</dc:creator>
  <cp:lastModifiedBy>Nuno Ferreira</cp:lastModifiedBy>
  <cp:revision>129</cp:revision>
  <cp:lastPrinted>2014-05-15T10:49:16Z</cp:lastPrinted>
  <dcterms:modified xsi:type="dcterms:W3CDTF">2014-05-21T11:08:41Z</dcterms:modified>
</cp:coreProperties>
</file>