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1" r:id="rId4"/>
    <p:sldId id="260" r:id="rId5"/>
    <p:sldId id="265" r:id="rId6"/>
    <p:sldId id="262" r:id="rId7"/>
    <p:sldId id="264" r:id="rId8"/>
    <p:sldId id="263" r:id="rId9"/>
    <p:sldId id="267" r:id="rId10"/>
    <p:sldId id="266" r:id="rId11"/>
    <p:sldId id="268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417D9B-4A06-4113-822F-DE84396B17C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20FEC21-77F0-4748-BEB7-A4E4D3BAE977}">
      <dgm:prSet phldrT="[Tekst]"/>
      <dgm:spPr/>
      <dgm:t>
        <a:bodyPr/>
        <a:lstStyle/>
        <a:p>
          <a:r>
            <a:rPr lang="pl-PL" dirty="0" err="1" smtClean="0"/>
            <a:t>Request</a:t>
          </a:r>
          <a:r>
            <a:rPr lang="pl-PL" dirty="0" smtClean="0"/>
            <a:t> </a:t>
          </a:r>
          <a:r>
            <a:rPr lang="pl-PL" dirty="0" err="1" smtClean="0"/>
            <a:t>submission</a:t>
          </a:r>
          <a:endParaRPr lang="pl-PL" dirty="0"/>
        </a:p>
      </dgm:t>
    </dgm:pt>
    <dgm:pt modelId="{9043053C-1C28-48B6-8281-CDEECDED4D18}" type="parTrans" cxnId="{EE8930CA-0E01-4DA9-A410-4CDD70B66404}">
      <dgm:prSet/>
      <dgm:spPr/>
      <dgm:t>
        <a:bodyPr/>
        <a:lstStyle/>
        <a:p>
          <a:endParaRPr lang="pl-PL"/>
        </a:p>
      </dgm:t>
    </dgm:pt>
    <dgm:pt modelId="{1B13BB47-D35C-4E3F-895C-B1EDF1F4F243}" type="sibTrans" cxnId="{EE8930CA-0E01-4DA9-A410-4CDD70B66404}">
      <dgm:prSet/>
      <dgm:spPr/>
      <dgm:t>
        <a:bodyPr/>
        <a:lstStyle/>
        <a:p>
          <a:endParaRPr lang="pl-PL"/>
        </a:p>
      </dgm:t>
    </dgm:pt>
    <dgm:pt modelId="{FF5750FC-A735-4A0A-B1FB-FA3A491BF7C8}">
      <dgm:prSet phldrT="[Tekst]"/>
      <dgm:spPr/>
      <dgm:t>
        <a:bodyPr/>
        <a:lstStyle/>
        <a:p>
          <a:r>
            <a:rPr lang="pl-PL" dirty="0" err="1" smtClean="0"/>
            <a:t>Matchmaking</a:t>
          </a:r>
          <a:endParaRPr lang="pl-PL" dirty="0"/>
        </a:p>
      </dgm:t>
    </dgm:pt>
    <dgm:pt modelId="{3C8EBF0E-37FF-4B16-B02E-D9F6EB7F029A}" type="parTrans" cxnId="{5281AEE4-1DD1-4ABD-85CC-8229E90C0EAD}">
      <dgm:prSet/>
      <dgm:spPr/>
      <dgm:t>
        <a:bodyPr/>
        <a:lstStyle/>
        <a:p>
          <a:endParaRPr lang="pl-PL"/>
        </a:p>
      </dgm:t>
    </dgm:pt>
    <dgm:pt modelId="{44E10298-D45B-488E-9D23-64073ADA0A8A}" type="sibTrans" cxnId="{5281AEE4-1DD1-4ABD-85CC-8229E90C0EAD}">
      <dgm:prSet/>
      <dgm:spPr/>
      <dgm:t>
        <a:bodyPr/>
        <a:lstStyle/>
        <a:p>
          <a:endParaRPr lang="pl-PL"/>
        </a:p>
      </dgm:t>
    </dgm:pt>
    <dgm:pt modelId="{C362146E-7A43-44C2-AF3E-6BC8370DA76B}">
      <dgm:prSet phldrT="[Tekst]"/>
      <dgm:spPr/>
      <dgm:t>
        <a:bodyPr/>
        <a:lstStyle/>
        <a:p>
          <a:r>
            <a:rPr lang="pl-PL" dirty="0" err="1" smtClean="0"/>
            <a:t>Propose</a:t>
          </a:r>
          <a:r>
            <a:rPr lang="pl-PL" dirty="0" smtClean="0"/>
            <a:t> &amp;</a:t>
          </a:r>
          <a:br>
            <a:rPr lang="pl-PL" dirty="0" smtClean="0"/>
          </a:br>
          <a:r>
            <a:rPr lang="pl-PL" dirty="0" err="1" smtClean="0"/>
            <a:t>Sign</a:t>
          </a:r>
          <a:r>
            <a:rPr lang="pl-PL" dirty="0" smtClean="0"/>
            <a:t/>
          </a:r>
          <a:br>
            <a:rPr lang="pl-PL" dirty="0" smtClean="0"/>
          </a:br>
          <a:r>
            <a:rPr lang="pl-PL" dirty="0" err="1" smtClean="0"/>
            <a:t>OLAs</a:t>
          </a:r>
          <a:endParaRPr lang="pl-PL" dirty="0"/>
        </a:p>
      </dgm:t>
    </dgm:pt>
    <dgm:pt modelId="{6A26BE8D-D0F7-47E9-8B7D-6C7AEBC269EF}" type="parTrans" cxnId="{5C046E6D-51CB-4B55-A7BE-82C8033B2185}">
      <dgm:prSet/>
      <dgm:spPr/>
      <dgm:t>
        <a:bodyPr/>
        <a:lstStyle/>
        <a:p>
          <a:endParaRPr lang="pl-PL"/>
        </a:p>
      </dgm:t>
    </dgm:pt>
    <dgm:pt modelId="{B6D53864-4B81-4780-8604-377ADC698E79}" type="sibTrans" cxnId="{5C046E6D-51CB-4B55-A7BE-82C8033B2185}">
      <dgm:prSet/>
      <dgm:spPr/>
      <dgm:t>
        <a:bodyPr/>
        <a:lstStyle/>
        <a:p>
          <a:endParaRPr lang="pl-PL"/>
        </a:p>
      </dgm:t>
    </dgm:pt>
    <dgm:pt modelId="{11DC445C-F69D-4944-9D37-44D2A5A3E15F}">
      <dgm:prSet phldrT="[Tekst]"/>
      <dgm:spPr/>
      <dgm:t>
        <a:bodyPr/>
        <a:lstStyle/>
        <a:p>
          <a:r>
            <a:rPr lang="pl-PL" dirty="0" err="1" smtClean="0"/>
            <a:t>Creating</a:t>
          </a:r>
          <a:r>
            <a:rPr lang="pl-PL" dirty="0" smtClean="0"/>
            <a:t> SLA</a:t>
          </a:r>
          <a:endParaRPr lang="pl-PL" dirty="0"/>
        </a:p>
      </dgm:t>
    </dgm:pt>
    <dgm:pt modelId="{973E3285-761C-4E9A-A424-44EF6192712D}" type="parTrans" cxnId="{A4B74793-7A55-4FA5-9501-BC24EA76DFDE}">
      <dgm:prSet/>
      <dgm:spPr/>
      <dgm:t>
        <a:bodyPr/>
        <a:lstStyle/>
        <a:p>
          <a:endParaRPr lang="pl-PL"/>
        </a:p>
      </dgm:t>
    </dgm:pt>
    <dgm:pt modelId="{111BEE86-5BC9-4FFB-821D-B97E3ED14684}" type="sibTrans" cxnId="{A4B74793-7A55-4FA5-9501-BC24EA76DFDE}">
      <dgm:prSet/>
      <dgm:spPr/>
      <dgm:t>
        <a:bodyPr/>
        <a:lstStyle/>
        <a:p>
          <a:endParaRPr lang="pl-PL"/>
        </a:p>
      </dgm:t>
    </dgm:pt>
    <dgm:pt modelId="{9B6F0671-2022-4AFB-8BAD-9C9608C11A9D}">
      <dgm:prSet phldrT="[Tekst]"/>
      <dgm:spPr/>
      <dgm:t>
        <a:bodyPr/>
        <a:lstStyle/>
        <a:p>
          <a:r>
            <a:rPr lang="pl-PL" dirty="0" err="1" smtClean="0"/>
            <a:t>Propose</a:t>
          </a:r>
          <a:r>
            <a:rPr lang="pl-PL" dirty="0" smtClean="0"/>
            <a:t> &amp; </a:t>
          </a:r>
          <a:r>
            <a:rPr lang="pl-PL" dirty="0" err="1" smtClean="0"/>
            <a:t>Sign</a:t>
          </a:r>
          <a:r>
            <a:rPr lang="pl-PL" dirty="0" smtClean="0"/>
            <a:t> SLA</a:t>
          </a:r>
          <a:endParaRPr lang="pl-PL" dirty="0"/>
        </a:p>
      </dgm:t>
    </dgm:pt>
    <dgm:pt modelId="{BAE35388-093F-431B-9E8A-C3B225B73A9A}" type="parTrans" cxnId="{C97B3BBB-F84E-4C25-8052-0DE1836C638E}">
      <dgm:prSet/>
      <dgm:spPr/>
      <dgm:t>
        <a:bodyPr/>
        <a:lstStyle/>
        <a:p>
          <a:endParaRPr lang="pl-PL"/>
        </a:p>
      </dgm:t>
    </dgm:pt>
    <dgm:pt modelId="{5CEECED0-2AB1-47EF-8741-CA5C28B8145B}" type="sibTrans" cxnId="{C97B3BBB-F84E-4C25-8052-0DE1836C638E}">
      <dgm:prSet/>
      <dgm:spPr/>
      <dgm:t>
        <a:bodyPr/>
        <a:lstStyle/>
        <a:p>
          <a:endParaRPr lang="pl-PL"/>
        </a:p>
      </dgm:t>
    </dgm:pt>
    <dgm:pt modelId="{FBD9F2B0-ABAD-4722-9E71-D7AC9D384062}" type="pres">
      <dgm:prSet presAssocID="{C2417D9B-4A06-4113-822F-DE84396B17C3}" presName="Name0" presStyleCnt="0">
        <dgm:presLayoutVars>
          <dgm:dir/>
          <dgm:animLvl val="lvl"/>
          <dgm:resizeHandles val="exact"/>
        </dgm:presLayoutVars>
      </dgm:prSet>
      <dgm:spPr/>
    </dgm:pt>
    <dgm:pt modelId="{72458736-0193-4040-AD76-E8A4EFA70D83}" type="pres">
      <dgm:prSet presAssocID="{F20FEC21-77F0-4748-BEB7-A4E4D3BAE977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DF26E6-3B79-463D-A2D3-297F7750D57E}" type="pres">
      <dgm:prSet presAssocID="{1B13BB47-D35C-4E3F-895C-B1EDF1F4F243}" presName="parTxOnlySpace" presStyleCnt="0"/>
      <dgm:spPr/>
    </dgm:pt>
    <dgm:pt modelId="{E130F6AE-7EDC-4AB7-B7E1-916C84720581}" type="pres">
      <dgm:prSet presAssocID="{FF5750FC-A735-4A0A-B1FB-FA3A491BF7C8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32D86C-4864-45AF-A4C8-230CA5A10D50}" type="pres">
      <dgm:prSet presAssocID="{44E10298-D45B-488E-9D23-64073ADA0A8A}" presName="parTxOnlySpace" presStyleCnt="0"/>
      <dgm:spPr/>
    </dgm:pt>
    <dgm:pt modelId="{0C956212-C20F-4FE4-BC80-BB307C0A7094}" type="pres">
      <dgm:prSet presAssocID="{C362146E-7A43-44C2-AF3E-6BC8370DA76B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4C3ADF-E0BA-4CC7-8078-BDA979F2578B}" type="pres">
      <dgm:prSet presAssocID="{B6D53864-4B81-4780-8604-377ADC698E79}" presName="parTxOnlySpace" presStyleCnt="0"/>
      <dgm:spPr/>
    </dgm:pt>
    <dgm:pt modelId="{0B070BFA-FBE8-40B3-BAEB-5FA39B33A31E}" type="pres">
      <dgm:prSet presAssocID="{11DC445C-F69D-4944-9D37-44D2A5A3E15F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CFABE0-7ABC-453C-AACD-A372F407A5B8}" type="pres">
      <dgm:prSet presAssocID="{111BEE86-5BC9-4FFB-821D-B97E3ED14684}" presName="parTxOnlySpace" presStyleCnt="0"/>
      <dgm:spPr/>
    </dgm:pt>
    <dgm:pt modelId="{72DD6D07-2B3F-45D7-A5CF-5CC98406802F}" type="pres">
      <dgm:prSet presAssocID="{9B6F0671-2022-4AFB-8BAD-9C9608C11A9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AABBB75-2D44-46A9-B17F-0C4D7772E61A}" type="presOf" srcId="{C2417D9B-4A06-4113-822F-DE84396B17C3}" destId="{FBD9F2B0-ABAD-4722-9E71-D7AC9D384062}" srcOrd="0" destOrd="0" presId="urn:microsoft.com/office/officeart/2005/8/layout/chevron1"/>
    <dgm:cxn modelId="{3750D7BD-10F9-40FF-B2CF-29B8A7412C93}" type="presOf" srcId="{11DC445C-F69D-4944-9D37-44D2A5A3E15F}" destId="{0B070BFA-FBE8-40B3-BAEB-5FA39B33A31E}" srcOrd="0" destOrd="0" presId="urn:microsoft.com/office/officeart/2005/8/layout/chevron1"/>
    <dgm:cxn modelId="{5281AEE4-1DD1-4ABD-85CC-8229E90C0EAD}" srcId="{C2417D9B-4A06-4113-822F-DE84396B17C3}" destId="{FF5750FC-A735-4A0A-B1FB-FA3A491BF7C8}" srcOrd="1" destOrd="0" parTransId="{3C8EBF0E-37FF-4B16-B02E-D9F6EB7F029A}" sibTransId="{44E10298-D45B-488E-9D23-64073ADA0A8A}"/>
    <dgm:cxn modelId="{A4B74793-7A55-4FA5-9501-BC24EA76DFDE}" srcId="{C2417D9B-4A06-4113-822F-DE84396B17C3}" destId="{11DC445C-F69D-4944-9D37-44D2A5A3E15F}" srcOrd="3" destOrd="0" parTransId="{973E3285-761C-4E9A-A424-44EF6192712D}" sibTransId="{111BEE86-5BC9-4FFB-821D-B97E3ED14684}"/>
    <dgm:cxn modelId="{5C046E6D-51CB-4B55-A7BE-82C8033B2185}" srcId="{C2417D9B-4A06-4113-822F-DE84396B17C3}" destId="{C362146E-7A43-44C2-AF3E-6BC8370DA76B}" srcOrd="2" destOrd="0" parTransId="{6A26BE8D-D0F7-47E9-8B7D-6C7AEBC269EF}" sibTransId="{B6D53864-4B81-4780-8604-377ADC698E79}"/>
    <dgm:cxn modelId="{43A8CD92-E4D6-4C76-87DD-52481A9840F7}" type="presOf" srcId="{F20FEC21-77F0-4748-BEB7-A4E4D3BAE977}" destId="{72458736-0193-4040-AD76-E8A4EFA70D83}" srcOrd="0" destOrd="0" presId="urn:microsoft.com/office/officeart/2005/8/layout/chevron1"/>
    <dgm:cxn modelId="{65017F24-6640-473B-9F55-DCCF5A80916C}" type="presOf" srcId="{FF5750FC-A735-4A0A-B1FB-FA3A491BF7C8}" destId="{E130F6AE-7EDC-4AB7-B7E1-916C84720581}" srcOrd="0" destOrd="0" presId="urn:microsoft.com/office/officeart/2005/8/layout/chevron1"/>
    <dgm:cxn modelId="{C97B3BBB-F84E-4C25-8052-0DE1836C638E}" srcId="{C2417D9B-4A06-4113-822F-DE84396B17C3}" destId="{9B6F0671-2022-4AFB-8BAD-9C9608C11A9D}" srcOrd="4" destOrd="0" parTransId="{BAE35388-093F-431B-9E8A-C3B225B73A9A}" sibTransId="{5CEECED0-2AB1-47EF-8741-CA5C28B8145B}"/>
    <dgm:cxn modelId="{EE8930CA-0E01-4DA9-A410-4CDD70B66404}" srcId="{C2417D9B-4A06-4113-822F-DE84396B17C3}" destId="{F20FEC21-77F0-4748-BEB7-A4E4D3BAE977}" srcOrd="0" destOrd="0" parTransId="{9043053C-1C28-48B6-8281-CDEECDED4D18}" sibTransId="{1B13BB47-D35C-4E3F-895C-B1EDF1F4F243}"/>
    <dgm:cxn modelId="{3708D2B8-FB0F-46F8-A80F-DDDEBABBF183}" type="presOf" srcId="{9B6F0671-2022-4AFB-8BAD-9C9608C11A9D}" destId="{72DD6D07-2B3F-45D7-A5CF-5CC98406802F}" srcOrd="0" destOrd="0" presId="urn:microsoft.com/office/officeart/2005/8/layout/chevron1"/>
    <dgm:cxn modelId="{5235FAA9-BAD1-4FF7-BCDC-7A2BA876B957}" type="presOf" srcId="{C362146E-7A43-44C2-AF3E-6BC8370DA76B}" destId="{0C956212-C20F-4FE4-BC80-BB307C0A7094}" srcOrd="0" destOrd="0" presId="urn:microsoft.com/office/officeart/2005/8/layout/chevron1"/>
    <dgm:cxn modelId="{88F17C05-0B42-4932-8BF6-56F172CF83FF}" type="presParOf" srcId="{FBD9F2B0-ABAD-4722-9E71-D7AC9D384062}" destId="{72458736-0193-4040-AD76-E8A4EFA70D83}" srcOrd="0" destOrd="0" presId="urn:microsoft.com/office/officeart/2005/8/layout/chevron1"/>
    <dgm:cxn modelId="{3CF09B9D-E11F-4839-BA72-99CFE71E8118}" type="presParOf" srcId="{FBD9F2B0-ABAD-4722-9E71-D7AC9D384062}" destId="{80DF26E6-3B79-463D-A2D3-297F7750D57E}" srcOrd="1" destOrd="0" presId="urn:microsoft.com/office/officeart/2005/8/layout/chevron1"/>
    <dgm:cxn modelId="{4D70D2F5-9C0D-49AB-897D-01A26B29A4C3}" type="presParOf" srcId="{FBD9F2B0-ABAD-4722-9E71-D7AC9D384062}" destId="{E130F6AE-7EDC-4AB7-B7E1-916C84720581}" srcOrd="2" destOrd="0" presId="urn:microsoft.com/office/officeart/2005/8/layout/chevron1"/>
    <dgm:cxn modelId="{17D79315-2385-43AD-9EE7-C17CA7BA43B0}" type="presParOf" srcId="{FBD9F2B0-ABAD-4722-9E71-D7AC9D384062}" destId="{D532D86C-4864-45AF-A4C8-230CA5A10D50}" srcOrd="3" destOrd="0" presId="urn:microsoft.com/office/officeart/2005/8/layout/chevron1"/>
    <dgm:cxn modelId="{D5D4BC4A-7C06-4338-B947-04813ACFC8CB}" type="presParOf" srcId="{FBD9F2B0-ABAD-4722-9E71-D7AC9D384062}" destId="{0C956212-C20F-4FE4-BC80-BB307C0A7094}" srcOrd="4" destOrd="0" presId="urn:microsoft.com/office/officeart/2005/8/layout/chevron1"/>
    <dgm:cxn modelId="{383312C3-02E1-4490-AE6E-093D9AEAD98E}" type="presParOf" srcId="{FBD9F2B0-ABAD-4722-9E71-D7AC9D384062}" destId="{B44C3ADF-E0BA-4CC7-8078-BDA979F2578B}" srcOrd="5" destOrd="0" presId="urn:microsoft.com/office/officeart/2005/8/layout/chevron1"/>
    <dgm:cxn modelId="{2C0B048B-C25F-44D4-80B4-2AAD69B9BB86}" type="presParOf" srcId="{FBD9F2B0-ABAD-4722-9E71-D7AC9D384062}" destId="{0B070BFA-FBE8-40B3-BAEB-5FA39B33A31E}" srcOrd="6" destOrd="0" presId="urn:microsoft.com/office/officeart/2005/8/layout/chevron1"/>
    <dgm:cxn modelId="{83AB1705-3013-4333-9F83-D99B3D85C030}" type="presParOf" srcId="{FBD9F2B0-ABAD-4722-9E71-D7AC9D384062}" destId="{1FCFABE0-7ABC-453C-AACD-A372F407A5B8}" srcOrd="7" destOrd="0" presId="urn:microsoft.com/office/officeart/2005/8/layout/chevron1"/>
    <dgm:cxn modelId="{1694271D-3A4A-413E-90C2-87DC7EF3B0B9}" type="presParOf" srcId="{FBD9F2B0-ABAD-4722-9E71-D7AC9D384062}" destId="{72DD6D07-2B3F-45D7-A5CF-5CC98406802F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58736-0193-4040-AD76-E8A4EFA70D83}">
      <dsp:nvSpPr>
        <dsp:cNvPr id="0" name=""/>
        <dsp:cNvSpPr/>
      </dsp:nvSpPr>
      <dsp:spPr>
        <a:xfrm>
          <a:off x="2191" y="7454"/>
          <a:ext cx="1950435" cy="780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err="1" smtClean="0"/>
            <a:t>Request</a:t>
          </a:r>
          <a:r>
            <a:rPr lang="pl-PL" sz="1500" kern="1200" dirty="0" smtClean="0"/>
            <a:t> </a:t>
          </a:r>
          <a:r>
            <a:rPr lang="pl-PL" sz="1500" kern="1200" dirty="0" err="1" smtClean="0"/>
            <a:t>submission</a:t>
          </a:r>
          <a:endParaRPr lang="pl-PL" sz="1500" kern="1200" dirty="0"/>
        </a:p>
      </dsp:txBody>
      <dsp:txXfrm>
        <a:off x="392278" y="7454"/>
        <a:ext cx="1170261" cy="780174"/>
      </dsp:txXfrm>
    </dsp:sp>
    <dsp:sp modelId="{E130F6AE-7EDC-4AB7-B7E1-916C84720581}">
      <dsp:nvSpPr>
        <dsp:cNvPr id="0" name=""/>
        <dsp:cNvSpPr/>
      </dsp:nvSpPr>
      <dsp:spPr>
        <a:xfrm>
          <a:off x="1757583" y="7454"/>
          <a:ext cx="1950435" cy="780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err="1" smtClean="0"/>
            <a:t>Matchmaking</a:t>
          </a:r>
          <a:endParaRPr lang="pl-PL" sz="1500" kern="1200" dirty="0"/>
        </a:p>
      </dsp:txBody>
      <dsp:txXfrm>
        <a:off x="2147670" y="7454"/>
        <a:ext cx="1170261" cy="780174"/>
      </dsp:txXfrm>
    </dsp:sp>
    <dsp:sp modelId="{0C956212-C20F-4FE4-BC80-BB307C0A7094}">
      <dsp:nvSpPr>
        <dsp:cNvPr id="0" name=""/>
        <dsp:cNvSpPr/>
      </dsp:nvSpPr>
      <dsp:spPr>
        <a:xfrm>
          <a:off x="3512976" y="7454"/>
          <a:ext cx="1950435" cy="780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err="1" smtClean="0"/>
            <a:t>Propose</a:t>
          </a:r>
          <a:r>
            <a:rPr lang="pl-PL" sz="1500" kern="1200" dirty="0" smtClean="0"/>
            <a:t> &amp;</a:t>
          </a:r>
          <a:br>
            <a:rPr lang="pl-PL" sz="1500" kern="1200" dirty="0" smtClean="0"/>
          </a:br>
          <a:r>
            <a:rPr lang="pl-PL" sz="1500" kern="1200" dirty="0" err="1" smtClean="0"/>
            <a:t>Sign</a:t>
          </a:r>
          <a:r>
            <a:rPr lang="pl-PL" sz="1500" kern="1200" dirty="0" smtClean="0"/>
            <a:t/>
          </a:r>
          <a:br>
            <a:rPr lang="pl-PL" sz="1500" kern="1200" dirty="0" smtClean="0"/>
          </a:br>
          <a:r>
            <a:rPr lang="pl-PL" sz="1500" kern="1200" dirty="0" err="1" smtClean="0"/>
            <a:t>OLAs</a:t>
          </a:r>
          <a:endParaRPr lang="pl-PL" sz="1500" kern="1200" dirty="0"/>
        </a:p>
      </dsp:txBody>
      <dsp:txXfrm>
        <a:off x="3903063" y="7454"/>
        <a:ext cx="1170261" cy="780174"/>
      </dsp:txXfrm>
    </dsp:sp>
    <dsp:sp modelId="{0B070BFA-FBE8-40B3-BAEB-5FA39B33A31E}">
      <dsp:nvSpPr>
        <dsp:cNvPr id="0" name=""/>
        <dsp:cNvSpPr/>
      </dsp:nvSpPr>
      <dsp:spPr>
        <a:xfrm>
          <a:off x="5268368" y="7454"/>
          <a:ext cx="1950435" cy="780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err="1" smtClean="0"/>
            <a:t>Creating</a:t>
          </a:r>
          <a:r>
            <a:rPr lang="pl-PL" sz="1500" kern="1200" dirty="0" smtClean="0"/>
            <a:t> SLA</a:t>
          </a:r>
          <a:endParaRPr lang="pl-PL" sz="1500" kern="1200" dirty="0"/>
        </a:p>
      </dsp:txBody>
      <dsp:txXfrm>
        <a:off x="5658455" y="7454"/>
        <a:ext cx="1170261" cy="780174"/>
      </dsp:txXfrm>
    </dsp:sp>
    <dsp:sp modelId="{72DD6D07-2B3F-45D7-A5CF-5CC98406802F}">
      <dsp:nvSpPr>
        <dsp:cNvPr id="0" name=""/>
        <dsp:cNvSpPr/>
      </dsp:nvSpPr>
      <dsp:spPr>
        <a:xfrm>
          <a:off x="7023760" y="7454"/>
          <a:ext cx="1950435" cy="780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err="1" smtClean="0"/>
            <a:t>Propose</a:t>
          </a:r>
          <a:r>
            <a:rPr lang="pl-PL" sz="1500" kern="1200" dirty="0" smtClean="0"/>
            <a:t> &amp; </a:t>
          </a:r>
          <a:r>
            <a:rPr lang="pl-PL" sz="1500" kern="1200" dirty="0" err="1" smtClean="0"/>
            <a:t>Sign</a:t>
          </a:r>
          <a:r>
            <a:rPr lang="pl-PL" sz="1500" kern="1200" dirty="0" smtClean="0"/>
            <a:t> SLA</a:t>
          </a:r>
          <a:endParaRPr lang="pl-PL" sz="1500" kern="1200" dirty="0"/>
        </a:p>
      </dsp:txBody>
      <dsp:txXfrm>
        <a:off x="7413847" y="7454"/>
        <a:ext cx="1170261" cy="780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C91F9-3EB0-469C-B353-CACE5510A885}" type="datetimeFigureOut">
              <a:rPr lang="pl-PL" smtClean="0"/>
              <a:t>2014-05-16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30913-40B4-422B-81EA-CF4CAB6F9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848497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EB8DC-9E0D-4207-8951-D186A6BFD3DD}" type="datetimeFigureOut">
              <a:rPr lang="pl-PL" smtClean="0"/>
              <a:t>2014-05-16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2E766-55CD-4F27-B559-A294CD30CA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427373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2E766-55CD-4F27-B559-A294CD30CAE1}" type="slidenum">
              <a:rPr lang="pl-PL" smtClean="0"/>
              <a:t>1</a:t>
            </a:fld>
            <a:endParaRPr lang="pl-PL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822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Licencja dla </a:t>
            </a:r>
            <a:r>
              <a:rPr lang="pl-PL" dirty="0" err="1" smtClean="0"/>
              <a:t>Frame</a:t>
            </a:r>
            <a:r>
              <a:rPr lang="pl-PL" dirty="0" smtClean="0"/>
              <a:t> –</a:t>
            </a:r>
            <a:r>
              <a:rPr lang="pl-PL" dirty="0" err="1" smtClean="0"/>
              <a:t>propriatary</a:t>
            </a:r>
            <a:r>
              <a:rPr lang="pl-PL" dirty="0" smtClean="0"/>
              <a:t> </a:t>
            </a:r>
            <a:r>
              <a:rPr lang="pl-PL" dirty="0" err="1" smtClean="0"/>
              <a:t>licence</a:t>
            </a:r>
            <a:r>
              <a:rPr lang="pl-PL" dirty="0" smtClean="0"/>
              <a:t>, </a:t>
            </a:r>
            <a:r>
              <a:rPr lang="pl-PL" dirty="0" err="1" smtClean="0"/>
              <a:t>cyfronet</a:t>
            </a:r>
            <a:r>
              <a:rPr lang="pl-PL" baseline="0" dirty="0" smtClean="0"/>
              <a:t> ma licencja na ten </a:t>
            </a:r>
            <a:r>
              <a:rPr lang="pl-PL" baseline="0" dirty="0" err="1" smtClean="0"/>
              <a:t>framework</a:t>
            </a:r>
            <a:r>
              <a:rPr lang="pl-PL" baseline="0" dirty="0" smtClean="0"/>
              <a:t> w </a:t>
            </a:r>
            <a:r>
              <a:rPr lang="pl-PL" baseline="0" dirty="0" err="1" smtClean="0"/>
              <a:t>egi</a:t>
            </a:r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92E766-55CD-4F27-B559-A294CD30CAE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6571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l-PL" dirty="0" smtClean="0"/>
              <a:t>Input/</a:t>
            </a:r>
            <a:r>
              <a:rPr lang="pl-PL" dirty="0" err="1" smtClean="0"/>
              <a:t>output</a:t>
            </a:r>
            <a:endParaRPr lang="pl-PL" dirty="0" smtClean="0"/>
          </a:p>
          <a:p>
            <a:pPr lvl="1"/>
            <a:r>
              <a:rPr lang="pl-PL" dirty="0" err="1" smtClean="0"/>
              <a:t>Actors</a:t>
            </a:r>
            <a:endParaRPr lang="pl-PL" dirty="0" smtClean="0"/>
          </a:p>
          <a:p>
            <a:pPr lvl="1"/>
            <a:r>
              <a:rPr lang="pl-PL" dirty="0" err="1" smtClean="0"/>
              <a:t>Documents</a:t>
            </a:r>
            <a:endParaRPr lang="pl-PL" dirty="0" smtClean="0"/>
          </a:p>
          <a:p>
            <a:pPr lvl="1"/>
            <a:r>
              <a:rPr lang="pl-PL" dirty="0" err="1" smtClean="0"/>
              <a:t>Activities</a:t>
            </a:r>
            <a:endParaRPr lang="pl-PL" dirty="0" smtClean="0"/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RA </a:t>
            </a:r>
            <a:r>
              <a:rPr lang="pl-PL" dirty="0" err="1" smtClean="0"/>
              <a:t>Taskforce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implemented</a:t>
            </a:r>
            <a:r>
              <a:rPr lang="pl-PL" baseline="0" dirty="0" smtClean="0"/>
              <a:t> RA </a:t>
            </a:r>
            <a:r>
              <a:rPr lang="pl-PL" baseline="0" dirty="0" err="1" smtClean="0"/>
              <a:t>PRocess</a:t>
            </a:r>
            <a:endParaRPr lang="pl-PL" dirty="0" smtClean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92E766-55CD-4F27-B559-A294CD30CAE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470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AC36-4BEA-468B-8250-5A8FD336EBD7}" type="datetime1">
              <a:rPr lang="pl-PL" smtClean="0"/>
              <a:t>2014-05-16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9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9013-5933-41FD-8571-8CB0D0895445}" type="datetime1">
              <a:rPr lang="pl-PL" smtClean="0"/>
              <a:t>2014-05-16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89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861E-C2D7-4CA4-A814-5ACA3A534502}" type="datetime1">
              <a:rPr lang="pl-PL" smtClean="0"/>
              <a:t>2014-05-16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77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CA48-C4D3-4F1B-B20B-DEB2C47BA0FB}" type="datetime1">
              <a:rPr lang="pl-PL" smtClean="0"/>
              <a:t>2014-05-16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05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D080-BF50-48ED-BDEC-A092B32A6DEB}" type="datetime1">
              <a:rPr lang="pl-PL" smtClean="0"/>
              <a:t>2014-05-16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20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168E-0ED5-4554-907B-549080BF64A2}" type="datetime1">
              <a:rPr lang="pl-PL" smtClean="0"/>
              <a:t>2014-05-16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376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D7D-239C-41A2-9DB8-47F0ED7F29A6}" type="datetime1">
              <a:rPr lang="pl-PL" smtClean="0"/>
              <a:t>2014-05-16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090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98F1-8121-4244-A48C-223AF3142506}" type="datetime1">
              <a:rPr lang="pl-PL" smtClean="0"/>
              <a:t>2014-05-16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34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1A93-3D9E-4B5E-A571-A1FCD2B90DA4}" type="datetime1">
              <a:rPr lang="pl-PL" smtClean="0"/>
              <a:t>2014-05-16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170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0895-9C99-48E2-B60F-79397949760A}" type="datetime1">
              <a:rPr lang="pl-PL" smtClean="0"/>
              <a:t>2014-05-16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15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AF6D-1F26-467F-A0E2-8D3CB5651B7C}" type="datetime1">
              <a:rPr lang="pl-PL" smtClean="0"/>
              <a:t>2014-05-16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77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2195-8108-4349-AC2A-A1D0C5212A40}" type="datetime1">
              <a:rPr lang="pl-PL" smtClean="0"/>
              <a:t>2014-05-16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992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.Szepieniec@cyfronet.pl" TargetMode="External"/><Relationship Id="rId2" Type="http://schemas.openxmlformats.org/officeDocument/2006/relationships/hyperlink" Target="https://e-grant.egi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R.Rozanska@cyfronet.p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Resource_Alloc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-grant.egi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jpe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1.png"/><Relationship Id="rId5" Type="http://schemas.openxmlformats.org/officeDocument/2006/relationships/image" Target="../media/image6.gif"/><Relationship Id="rId10" Type="http://schemas.microsoft.com/office/2007/relationships/diagramDrawing" Target="../diagrams/drawing1.xml"/><Relationship Id="rId4" Type="http://schemas.openxmlformats.org/officeDocument/2006/relationships/image" Target="../media/image5.jpeg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rive.google.com/file/d/0B_YtID4o7LsmVzJpX0dyV3ZHM1k/edit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80831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e-G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RANT: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EGI 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esource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llocation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ool</a:t>
            </a: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2800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</a:rPr>
              <a:t>urrent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status and development roadmap</a:t>
            </a:r>
            <a:endParaRPr lang="pl-PL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913656"/>
          </a:xfrm>
        </p:spPr>
        <p:txBody>
          <a:bodyPr>
            <a:normAutofit/>
          </a:bodyPr>
          <a:lstStyle/>
          <a:p>
            <a:r>
              <a:rPr lang="pl-PL" sz="2000" dirty="0" smtClean="0"/>
              <a:t>Roksana Różańska, Tomasz </a:t>
            </a:r>
            <a:r>
              <a:rPr lang="pl-PL" sz="2000" dirty="0" err="1" smtClean="0"/>
              <a:t>Szepieniec</a:t>
            </a:r>
            <a:endParaRPr lang="pl-PL" sz="2000" dirty="0" smtClean="0"/>
          </a:p>
          <a:p>
            <a:r>
              <a:rPr lang="pl-PL" sz="2000" i="1" dirty="0"/>
              <a:t>ACC </a:t>
            </a:r>
            <a:r>
              <a:rPr lang="pl-PL" sz="2000" i="1" dirty="0" err="1"/>
              <a:t>Cyfronet</a:t>
            </a:r>
            <a:r>
              <a:rPr lang="pl-PL" sz="2000" i="1" dirty="0"/>
              <a:t> AGH, Poland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08" y="116632"/>
            <a:ext cx="16963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57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accent5">
                    <a:lumMod val="75000"/>
                  </a:schemeClr>
                </a:solidFill>
              </a:rPr>
              <a:t>Plans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 f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or EGI-Inspire Y5</a:t>
            </a: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en-US" dirty="0" err="1" smtClean="0"/>
              <a:t>FedCloud</a:t>
            </a:r>
            <a:r>
              <a:rPr lang="en-US" dirty="0" smtClean="0"/>
              <a:t> </a:t>
            </a:r>
            <a:r>
              <a:rPr lang="pl-PL" dirty="0" err="1" smtClean="0"/>
              <a:t>resources</a:t>
            </a:r>
            <a:r>
              <a:rPr lang="pl-PL" dirty="0" smtClean="0"/>
              <a:t> </a:t>
            </a:r>
            <a:r>
              <a:rPr lang="pl-PL" dirty="0" err="1" smtClean="0"/>
              <a:t>integration</a:t>
            </a:r>
            <a:endParaRPr lang="en-US" dirty="0" smtClean="0">
              <a:effectLst/>
            </a:endParaRPr>
          </a:p>
          <a:p>
            <a:r>
              <a:rPr lang="pl-PL" dirty="0" err="1"/>
              <a:t>C</a:t>
            </a:r>
            <a:r>
              <a:rPr lang="pl-PL" dirty="0" err="1" smtClean="0"/>
              <a:t>hanges</a:t>
            </a:r>
            <a:r>
              <a:rPr lang="pl-PL" dirty="0" smtClean="0"/>
              <a:t> in RA proces: </a:t>
            </a:r>
            <a:r>
              <a:rPr lang="pl-PL" dirty="0" err="1" smtClean="0"/>
              <a:t>e.g</a:t>
            </a:r>
            <a:r>
              <a:rPr lang="pl-PL" dirty="0" smtClean="0"/>
              <a:t>. </a:t>
            </a:r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en-US" dirty="0" smtClean="0"/>
              <a:t>offers </a:t>
            </a:r>
            <a:r>
              <a:rPr lang="en-US" dirty="0"/>
              <a:t>to </a:t>
            </a:r>
            <a:r>
              <a:rPr lang="pl-PL" dirty="0" smtClean="0"/>
              <a:t>the </a:t>
            </a:r>
            <a:r>
              <a:rPr lang="en-US" dirty="0" smtClean="0"/>
              <a:t>users</a:t>
            </a:r>
            <a:endParaRPr lang="en-US" dirty="0" smtClean="0">
              <a:effectLst/>
            </a:endParaRPr>
          </a:p>
          <a:p>
            <a:r>
              <a:rPr lang="pl-PL" dirty="0"/>
              <a:t>P</a:t>
            </a:r>
            <a:r>
              <a:rPr lang="en-US" dirty="0" smtClean="0"/>
              <a:t>ay-per-use </a:t>
            </a:r>
            <a:r>
              <a:rPr lang="pl-PL" dirty="0" err="1" smtClean="0"/>
              <a:t>integration</a:t>
            </a:r>
            <a:endParaRPr lang="pl-PL" dirty="0" smtClean="0"/>
          </a:p>
          <a:p>
            <a:r>
              <a:rPr lang="pl-PL" dirty="0" smtClean="0"/>
              <a:t>E</a:t>
            </a:r>
            <a:r>
              <a:rPr lang="en-US" dirty="0" err="1" smtClean="0"/>
              <a:t>xtentions</a:t>
            </a:r>
            <a:r>
              <a:rPr lang="en-US" dirty="0" smtClean="0"/>
              <a:t> </a:t>
            </a:r>
            <a:r>
              <a:rPr lang="en-US" dirty="0"/>
              <a:t>needed for efficient </a:t>
            </a:r>
            <a:r>
              <a:rPr lang="pl-PL" dirty="0" err="1" smtClean="0"/>
              <a:t>brokering</a:t>
            </a:r>
            <a:r>
              <a:rPr lang="pl-PL" dirty="0" smtClean="0"/>
              <a:t> of </a:t>
            </a:r>
            <a:r>
              <a:rPr lang="en-US" dirty="0" smtClean="0"/>
              <a:t>resource</a:t>
            </a:r>
            <a:r>
              <a:rPr lang="pl-PL" dirty="0" smtClean="0"/>
              <a:t>s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10</a:t>
            </a:fld>
            <a:endParaRPr lang="pl-P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08" y="116632"/>
            <a:ext cx="16963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77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accent5">
                    <a:lumMod val="75000"/>
                  </a:schemeClr>
                </a:solidFill>
              </a:rPr>
              <a:t>Summary</a:t>
            </a: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pl-PL" dirty="0" smtClean="0"/>
              <a:t>Project </a:t>
            </a:r>
            <a:r>
              <a:rPr lang="pl-PL" dirty="0" err="1" smtClean="0"/>
              <a:t>realization</a:t>
            </a:r>
            <a:r>
              <a:rPr lang="pl-PL" dirty="0" smtClean="0"/>
              <a:t>: March 2013 – March 2014</a:t>
            </a:r>
          </a:p>
          <a:p>
            <a:r>
              <a:rPr lang="pl-PL" dirty="0" err="1" smtClean="0"/>
              <a:t>Further</a:t>
            </a:r>
            <a:r>
              <a:rPr lang="pl-PL" dirty="0" smtClean="0"/>
              <a:t> development </a:t>
            </a:r>
            <a:r>
              <a:rPr lang="pl-PL" dirty="0" err="1" smtClean="0"/>
              <a:t>needed</a:t>
            </a:r>
            <a:r>
              <a:rPr lang="pl-PL" dirty="0" smtClean="0"/>
              <a:t>, </a:t>
            </a:r>
            <a:r>
              <a:rPr lang="pl-PL" dirty="0" err="1" smtClean="0"/>
              <a:t>plans</a:t>
            </a:r>
            <a:r>
              <a:rPr lang="pl-PL" dirty="0" smtClean="0"/>
              <a:t> for </a:t>
            </a:r>
            <a:r>
              <a:rPr lang="pl-PL" dirty="0" err="1" smtClean="0"/>
              <a:t>extensions</a:t>
            </a:r>
            <a:r>
              <a:rPr lang="pl-PL" dirty="0" smtClean="0"/>
              <a:t> </a:t>
            </a:r>
            <a:r>
              <a:rPr lang="pl-PL" dirty="0" err="1" smtClean="0"/>
              <a:t>due</a:t>
            </a:r>
            <a:r>
              <a:rPr lang="pl-PL" dirty="0" smtClean="0"/>
              <a:t> to EGI </a:t>
            </a:r>
            <a:r>
              <a:rPr lang="pl-PL" dirty="0" err="1" smtClean="0"/>
              <a:t>Inspire</a:t>
            </a:r>
            <a:endParaRPr lang="pl-PL" dirty="0" smtClean="0"/>
          </a:p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e-grant.egi.eu</a:t>
            </a:r>
            <a:endParaRPr lang="pl-PL" dirty="0" smtClean="0"/>
          </a:p>
          <a:p>
            <a:r>
              <a:rPr lang="pl-PL" dirty="0" err="1" smtClean="0"/>
              <a:t>Contact</a:t>
            </a:r>
            <a:r>
              <a:rPr lang="pl-PL" dirty="0" smtClean="0"/>
              <a:t> </a:t>
            </a:r>
            <a:r>
              <a:rPr lang="pl-PL" dirty="0" err="1" smtClean="0"/>
              <a:t>us</a:t>
            </a:r>
            <a:r>
              <a:rPr lang="pl-PL" dirty="0" smtClean="0"/>
              <a:t>:</a:t>
            </a:r>
          </a:p>
          <a:p>
            <a:pPr lvl="1"/>
            <a:r>
              <a:rPr lang="pl-PL" dirty="0" smtClean="0">
                <a:hlinkClick r:id="rId3"/>
              </a:rPr>
              <a:t>T.Szepieniec@cyfronet.pl</a:t>
            </a:r>
            <a:endParaRPr lang="pl-PL" dirty="0" smtClean="0"/>
          </a:p>
          <a:p>
            <a:pPr lvl="1"/>
            <a:r>
              <a:rPr lang="pl-PL" dirty="0" smtClean="0">
                <a:hlinkClick r:id="rId4"/>
              </a:rPr>
              <a:t>R.Rozanska@cyfronet.pl</a:t>
            </a:r>
            <a:endParaRPr lang="pl-PL" dirty="0" smtClean="0"/>
          </a:p>
          <a:p>
            <a:pPr marL="457200" lvl="1" indent="0">
              <a:buNone/>
            </a:pPr>
            <a:endParaRPr lang="pl-PL" dirty="0" smtClean="0"/>
          </a:p>
          <a:p>
            <a:pPr marL="457200" lvl="1" indent="0">
              <a:buNone/>
            </a:pPr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11</a:t>
            </a:fld>
            <a:endParaRPr lang="pl-P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08" y="116632"/>
            <a:ext cx="16963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5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accent5">
                    <a:lumMod val="75000"/>
                  </a:schemeClr>
                </a:solidFill>
              </a:rPr>
              <a:t>What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 e-GRANT?</a:t>
            </a: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2800" dirty="0" err="1"/>
              <a:t>D</a:t>
            </a:r>
            <a:r>
              <a:rPr lang="pl-PL" sz="2800" dirty="0" err="1" smtClean="0"/>
              <a:t>edicated</a:t>
            </a:r>
            <a:r>
              <a:rPr lang="pl-PL" sz="2800" dirty="0" smtClean="0"/>
              <a:t> </a:t>
            </a:r>
            <a:r>
              <a:rPr lang="pl-PL" sz="2800" dirty="0" err="1" smtClean="0"/>
              <a:t>tool</a:t>
            </a:r>
            <a:r>
              <a:rPr lang="pl-PL" sz="2800" dirty="0" smtClean="0"/>
              <a:t> </a:t>
            </a:r>
            <a:r>
              <a:rPr lang="pl-PL" sz="2800" dirty="0" err="1" smtClean="0"/>
              <a:t>supporting</a:t>
            </a:r>
            <a:r>
              <a:rPr lang="pl-PL" sz="2800" dirty="0" smtClean="0"/>
              <a:t> </a:t>
            </a:r>
            <a:r>
              <a:rPr lang="pl-PL" sz="2800" b="1" dirty="0" smtClean="0"/>
              <a:t>EGI Resource </a:t>
            </a:r>
            <a:r>
              <a:rPr lang="pl-PL" sz="2800" b="1" dirty="0" err="1" smtClean="0"/>
              <a:t>Allocation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Process</a:t>
            </a:r>
            <a:r>
              <a:rPr lang="pl-PL" sz="2800" b="1" dirty="0" smtClean="0"/>
              <a:t> </a:t>
            </a:r>
            <a:r>
              <a:rPr lang="pl-PL" sz="2800" dirty="0" smtClean="0"/>
              <a:t>(</a:t>
            </a:r>
            <a:r>
              <a:rPr lang="pl-PL" sz="2800" dirty="0" smtClean="0">
                <a:hlinkClick r:id="rId3"/>
              </a:rPr>
              <a:t>https://wiki.egi.eu/wiki/Resource_Allocation</a:t>
            </a:r>
            <a:r>
              <a:rPr lang="pl-PL" sz="2800" dirty="0" smtClean="0"/>
              <a:t>) - </a:t>
            </a:r>
            <a:r>
              <a:rPr lang="pl-PL" sz="2800" dirty="0" err="1" smtClean="0"/>
              <a:t>allowing</a:t>
            </a:r>
            <a:r>
              <a:rPr lang="pl-PL" sz="2800" dirty="0" smtClean="0"/>
              <a:t> </a:t>
            </a:r>
            <a:r>
              <a:rPr lang="en-US" sz="2800" dirty="0" smtClean="0"/>
              <a:t>researchers to request an amount of compute and storage resources, for a given amount of time</a:t>
            </a:r>
            <a:endParaRPr lang="pl-PL" sz="2800" dirty="0" smtClean="0"/>
          </a:p>
          <a:p>
            <a:r>
              <a:rPr lang="pl-PL" sz="2800" dirty="0" err="1" smtClean="0"/>
              <a:t>Result</a:t>
            </a:r>
            <a:r>
              <a:rPr lang="pl-PL" sz="2800" dirty="0" smtClean="0"/>
              <a:t> of mini-</a:t>
            </a:r>
            <a:r>
              <a:rPr lang="pl-PL" sz="2800" dirty="0" err="1" smtClean="0"/>
              <a:t>project</a:t>
            </a:r>
            <a:r>
              <a:rPr lang="pl-PL" sz="2800" dirty="0" smtClean="0"/>
              <a:t> (</a:t>
            </a:r>
            <a:r>
              <a:rPr lang="pl-PL" sz="2800" dirty="0" err="1" smtClean="0"/>
              <a:t>concluded</a:t>
            </a:r>
            <a:r>
              <a:rPr lang="pl-PL" sz="2800" dirty="0" smtClean="0"/>
              <a:t> March 2014), </a:t>
            </a:r>
            <a:r>
              <a:rPr lang="pl-PL" sz="2800" dirty="0" err="1" smtClean="0"/>
              <a:t>extensions</a:t>
            </a:r>
            <a:r>
              <a:rPr lang="pl-PL" sz="2800" dirty="0" smtClean="0"/>
              <a:t> </a:t>
            </a:r>
            <a:r>
              <a:rPr lang="pl-PL" sz="2800" dirty="0" err="1" smtClean="0"/>
              <a:t>planned</a:t>
            </a:r>
            <a:r>
              <a:rPr lang="pl-PL" sz="2800" dirty="0" smtClean="0"/>
              <a:t> in EGI </a:t>
            </a:r>
            <a:r>
              <a:rPr lang="pl-PL" sz="2800" dirty="0" err="1" smtClean="0"/>
              <a:t>Inspire</a:t>
            </a:r>
            <a:r>
              <a:rPr lang="pl-PL" sz="2800" dirty="0" smtClean="0"/>
              <a:t> Y5 (JRA2) </a:t>
            </a:r>
          </a:p>
          <a:p>
            <a:r>
              <a:rPr lang="pl-PL" sz="2800" dirty="0" err="1" smtClean="0"/>
              <a:t>Process</a:t>
            </a:r>
            <a:r>
              <a:rPr lang="pl-PL" sz="2800" dirty="0" smtClean="0"/>
              <a:t> </a:t>
            </a:r>
            <a:r>
              <a:rPr lang="pl-PL" sz="2800" dirty="0" err="1" smtClean="0"/>
              <a:t>implemented</a:t>
            </a:r>
            <a:r>
              <a:rPr lang="pl-PL" sz="2800" dirty="0" smtClean="0"/>
              <a:t> by </a:t>
            </a:r>
            <a:r>
              <a:rPr lang="pl-PL" sz="2800" dirty="0" err="1" smtClean="0"/>
              <a:t>Cyfronet</a:t>
            </a:r>
            <a:r>
              <a:rPr lang="pl-PL" sz="2800" dirty="0" smtClean="0"/>
              <a:t> </a:t>
            </a:r>
            <a:r>
              <a:rPr lang="pl-PL" sz="2800" dirty="0" err="1" smtClean="0"/>
              <a:t>based</a:t>
            </a:r>
            <a:r>
              <a:rPr lang="pl-PL" sz="2800" dirty="0" smtClean="0"/>
              <a:t> on </a:t>
            </a:r>
            <a:r>
              <a:rPr lang="pl-PL" sz="2800" dirty="0" err="1" smtClean="0"/>
              <a:t>Agreemount</a:t>
            </a:r>
            <a:r>
              <a:rPr lang="pl-PL" sz="2800" dirty="0" smtClean="0"/>
              <a:t> Framework</a:t>
            </a:r>
          </a:p>
          <a:p>
            <a:r>
              <a:rPr lang="pl-PL" sz="2800" b="1" dirty="0" err="1"/>
              <a:t>Promoted</a:t>
            </a:r>
            <a:r>
              <a:rPr lang="pl-PL" sz="2800" b="1" dirty="0"/>
              <a:t> on EGI </a:t>
            </a:r>
            <a:r>
              <a:rPr lang="pl-PL" sz="2800" b="1" dirty="0" err="1" smtClean="0"/>
              <a:t>main</a:t>
            </a:r>
            <a:r>
              <a:rPr lang="pl-PL" sz="2800" b="1" dirty="0" smtClean="0"/>
              <a:t> web </a:t>
            </a:r>
          </a:p>
          <a:p>
            <a:pPr marL="0" indent="0">
              <a:buNone/>
            </a:pPr>
            <a:r>
              <a:rPr lang="pl-PL" sz="2800" b="1" dirty="0"/>
              <a:t> </a:t>
            </a:r>
            <a:r>
              <a:rPr lang="pl-PL" sz="2800" b="1" dirty="0" smtClean="0"/>
              <a:t>   </a:t>
            </a:r>
            <a:r>
              <a:rPr lang="pl-PL" sz="2800" b="1" dirty="0" err="1" smtClean="0"/>
              <a:t>page</a:t>
            </a:r>
            <a:endParaRPr lang="pl-PL" sz="2800" b="1" dirty="0"/>
          </a:p>
          <a:p>
            <a:pPr marL="0" indent="0">
              <a:buNone/>
            </a:pPr>
            <a:endParaRPr lang="pl-P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25144"/>
            <a:ext cx="3653647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2</a:t>
            </a:fld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08" y="116632"/>
            <a:ext cx="16963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accent5">
                    <a:lumMod val="75000"/>
                  </a:schemeClr>
                </a:solidFill>
              </a:rPr>
              <a:t>Implementation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 Status</a:t>
            </a: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 err="1" smtClean="0"/>
              <a:t>Released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final</a:t>
            </a:r>
            <a:r>
              <a:rPr lang="pl-PL" sz="2000" b="1" dirty="0" smtClean="0"/>
              <a:t> version </a:t>
            </a:r>
            <a:r>
              <a:rPr lang="pl-PL" sz="2000" b="1" dirty="0" err="1" smtClean="0"/>
              <a:t>enabled</a:t>
            </a:r>
            <a:r>
              <a:rPr lang="pl-PL" sz="2000" b="1" dirty="0" smtClean="0"/>
              <a:t> in </a:t>
            </a:r>
            <a:r>
              <a:rPr lang="pl-PL" sz="2000" b="1" dirty="0" err="1" smtClean="0"/>
              <a:t>production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operation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infrastructure</a:t>
            </a:r>
            <a:r>
              <a:rPr lang="pl-PL" sz="2000" b="1" dirty="0" smtClean="0"/>
              <a:t> </a:t>
            </a:r>
            <a:r>
              <a:rPr lang="pl-PL" sz="2000" dirty="0" smtClean="0"/>
              <a:t>(</a:t>
            </a:r>
            <a:r>
              <a:rPr lang="pl-PL" sz="2000" dirty="0" smtClean="0">
                <a:hlinkClick r:id="rId2"/>
              </a:rPr>
              <a:t>https://e-grant.egi.eu</a:t>
            </a:r>
            <a:r>
              <a:rPr lang="pl-PL" sz="2000" dirty="0" smtClean="0"/>
              <a:t>), status of </a:t>
            </a:r>
            <a:r>
              <a:rPr lang="pl-PL" sz="2000" dirty="0" err="1" smtClean="0"/>
              <a:t>tool’s</a:t>
            </a:r>
            <a:r>
              <a:rPr lang="pl-PL" sz="2000" dirty="0" smtClean="0"/>
              <a:t> </a:t>
            </a:r>
            <a:r>
              <a:rPr lang="pl-PL" sz="2000" dirty="0" err="1" smtClean="0"/>
              <a:t>requirements</a:t>
            </a:r>
            <a:r>
              <a:rPr lang="pl-PL" sz="2000" dirty="0" smtClean="0"/>
              <a:t>: </a:t>
            </a:r>
          </a:p>
          <a:p>
            <a:r>
              <a:rPr lang="pl-PL" sz="2000" dirty="0" err="1"/>
              <a:t>I</a:t>
            </a:r>
            <a:r>
              <a:rPr lang="pl-PL" sz="2000" dirty="0" err="1" smtClean="0"/>
              <a:t>mplemented</a:t>
            </a:r>
            <a:r>
              <a:rPr lang="pl-PL" sz="2000" dirty="0" smtClean="0"/>
              <a:t> </a:t>
            </a:r>
            <a:r>
              <a:rPr lang="pl-PL" sz="2000" dirty="0" err="1"/>
              <a:t>C</a:t>
            </a:r>
            <a:r>
              <a:rPr lang="pl-PL" sz="2000" dirty="0" err="1" smtClean="0"/>
              <a:t>ustomer’s</a:t>
            </a:r>
            <a:r>
              <a:rPr lang="pl-PL" sz="2000" dirty="0" smtClean="0"/>
              <a:t> and </a:t>
            </a:r>
            <a:r>
              <a:rPr lang="pl-PL" sz="2000" dirty="0" err="1" smtClean="0"/>
              <a:t>Provider’s</a:t>
            </a:r>
            <a:r>
              <a:rPr lang="pl-PL" sz="2000" dirty="0" smtClean="0"/>
              <a:t> </a:t>
            </a:r>
            <a:r>
              <a:rPr lang="pl-PL" sz="2000" dirty="0" err="1"/>
              <a:t>authentication</a:t>
            </a:r>
            <a:r>
              <a:rPr lang="pl-PL" sz="2000" dirty="0"/>
              <a:t> and </a:t>
            </a:r>
            <a:r>
              <a:rPr lang="pl-PL" sz="2000" dirty="0" err="1" smtClean="0"/>
              <a:t>authorisation</a:t>
            </a:r>
            <a:endParaRPr lang="pl-PL" sz="2000" dirty="0"/>
          </a:p>
          <a:p>
            <a:pPr lvl="1"/>
            <a:r>
              <a:rPr lang="pl-PL" sz="1600" dirty="0" smtClean="0"/>
              <a:t>GOCDB </a:t>
            </a:r>
            <a:r>
              <a:rPr lang="pl-PL" sz="1600" dirty="0" err="1" smtClean="0"/>
              <a:t>based</a:t>
            </a:r>
            <a:r>
              <a:rPr lang="pl-PL" sz="1600" dirty="0" smtClean="0"/>
              <a:t> </a:t>
            </a:r>
            <a:r>
              <a:rPr lang="pl-PL" sz="1600" dirty="0" err="1" smtClean="0"/>
              <a:t>mechanisms</a:t>
            </a:r>
            <a:r>
              <a:rPr lang="pl-PL" sz="1600" dirty="0" smtClean="0"/>
              <a:t> for Providers </a:t>
            </a:r>
          </a:p>
          <a:p>
            <a:pPr lvl="1"/>
            <a:r>
              <a:rPr lang="pl-PL" sz="1600" dirty="0" smtClean="0"/>
              <a:t>EGI SSO </a:t>
            </a:r>
            <a:r>
              <a:rPr lang="pl-PL" sz="1600" dirty="0" err="1" smtClean="0"/>
              <a:t>based</a:t>
            </a:r>
            <a:r>
              <a:rPr lang="pl-PL" sz="1600" dirty="0" smtClean="0"/>
              <a:t> </a:t>
            </a:r>
            <a:r>
              <a:rPr lang="pl-PL" sz="1600" dirty="0" err="1" smtClean="0"/>
              <a:t>mechanisms</a:t>
            </a:r>
            <a:r>
              <a:rPr lang="pl-PL" sz="1600" dirty="0" smtClean="0"/>
              <a:t> for </a:t>
            </a:r>
            <a:r>
              <a:rPr lang="pl-PL" sz="1600" dirty="0" err="1" smtClean="0"/>
              <a:t>Customers</a:t>
            </a:r>
            <a:r>
              <a:rPr lang="pl-PL" sz="1600" dirty="0" smtClean="0"/>
              <a:t> </a:t>
            </a:r>
          </a:p>
          <a:p>
            <a:r>
              <a:rPr lang="pl-PL" sz="2000" dirty="0" smtClean="0"/>
              <a:t>UI for Provider, Broker and </a:t>
            </a:r>
            <a:r>
              <a:rPr lang="pl-PL" sz="2000" dirty="0" err="1" smtClean="0"/>
              <a:t>Customer</a:t>
            </a:r>
            <a:endParaRPr lang="pl-PL" sz="2000" dirty="0" smtClean="0"/>
          </a:p>
          <a:p>
            <a:r>
              <a:rPr lang="pl-PL" sz="2000" dirty="0" err="1" smtClean="0"/>
              <a:t>Pools</a:t>
            </a:r>
            <a:r>
              <a:rPr lang="pl-PL" sz="2000" dirty="0" smtClean="0"/>
              <a:t> management for Providers</a:t>
            </a:r>
          </a:p>
          <a:p>
            <a:pPr lvl="1"/>
            <a:r>
              <a:rPr lang="pl-PL" sz="1600" dirty="0" err="1" smtClean="0"/>
              <a:t>Pool</a:t>
            </a:r>
            <a:r>
              <a:rPr lang="pl-PL" sz="1600" dirty="0" smtClean="0"/>
              <a:t> </a:t>
            </a:r>
            <a:r>
              <a:rPr lang="pl-PL" sz="1600" dirty="0" err="1" smtClean="0"/>
              <a:t>creation</a:t>
            </a:r>
            <a:r>
              <a:rPr lang="pl-PL" sz="1600" dirty="0" smtClean="0"/>
              <a:t> (</a:t>
            </a:r>
            <a:r>
              <a:rPr lang="pl-PL" sz="1600" dirty="0" err="1" smtClean="0"/>
              <a:t>policies</a:t>
            </a:r>
            <a:r>
              <a:rPr lang="pl-PL" sz="1600" dirty="0" smtClean="0"/>
              <a:t>, </a:t>
            </a:r>
            <a:r>
              <a:rPr lang="pl-PL" sz="1600" dirty="0" err="1" smtClean="0"/>
              <a:t>QoS</a:t>
            </a:r>
            <a:r>
              <a:rPr lang="pl-PL" sz="1600" dirty="0" smtClean="0"/>
              <a:t>, </a:t>
            </a:r>
            <a:r>
              <a:rPr lang="pl-PL" sz="1600" dirty="0" err="1" smtClean="0"/>
              <a:t>metrics</a:t>
            </a:r>
            <a:r>
              <a:rPr lang="pl-PL" sz="1600" dirty="0" smtClean="0"/>
              <a:t>)</a:t>
            </a:r>
          </a:p>
          <a:p>
            <a:pPr lvl="1"/>
            <a:r>
              <a:rPr lang="pl-PL" sz="1600" dirty="0" err="1" smtClean="0"/>
              <a:t>Pool</a:t>
            </a:r>
            <a:r>
              <a:rPr lang="pl-PL" sz="1600" dirty="0" smtClean="0"/>
              <a:t> </a:t>
            </a:r>
            <a:r>
              <a:rPr lang="pl-PL" sz="1600" dirty="0" err="1" smtClean="0"/>
              <a:t>allocation</a:t>
            </a:r>
            <a:r>
              <a:rPr lang="pl-PL" sz="1600" dirty="0" smtClean="0"/>
              <a:t> </a:t>
            </a:r>
            <a:r>
              <a:rPr lang="pl-PL" sz="1600" dirty="0" err="1" smtClean="0"/>
              <a:t>visualisation</a:t>
            </a:r>
            <a:r>
              <a:rPr lang="pl-PL" sz="1600" dirty="0" smtClean="0"/>
              <a:t> </a:t>
            </a:r>
          </a:p>
          <a:p>
            <a:r>
              <a:rPr lang="pl-PL" sz="2000" dirty="0"/>
              <a:t>H</a:t>
            </a:r>
            <a:r>
              <a:rPr lang="pl-PL" sz="2000" dirty="0" smtClean="0"/>
              <a:t>andling RA </a:t>
            </a:r>
            <a:r>
              <a:rPr lang="pl-PL" sz="2000" dirty="0" err="1" smtClean="0"/>
              <a:t>activities</a:t>
            </a:r>
            <a:r>
              <a:rPr lang="pl-PL" sz="2000" dirty="0" smtClean="0"/>
              <a:t>:</a:t>
            </a:r>
          </a:p>
          <a:p>
            <a:pPr lvl="1"/>
            <a:r>
              <a:rPr lang="pl-PL" sz="1600" dirty="0" err="1" smtClean="0"/>
              <a:t>Request</a:t>
            </a:r>
            <a:r>
              <a:rPr lang="pl-PL" sz="1600" dirty="0" smtClean="0"/>
              <a:t> </a:t>
            </a:r>
            <a:r>
              <a:rPr lang="pl-PL" sz="1600" dirty="0" err="1" smtClean="0"/>
              <a:t>creation</a:t>
            </a:r>
            <a:r>
              <a:rPr lang="pl-PL" sz="1600" dirty="0" smtClean="0"/>
              <a:t> and </a:t>
            </a:r>
            <a:r>
              <a:rPr lang="pl-PL" sz="1600" dirty="0" err="1" smtClean="0"/>
              <a:t>negotiation</a:t>
            </a:r>
            <a:endParaRPr lang="pl-PL" sz="1600" dirty="0" smtClean="0"/>
          </a:p>
          <a:p>
            <a:pPr lvl="1"/>
            <a:r>
              <a:rPr lang="pl-PL" sz="1600" dirty="0" smtClean="0"/>
              <a:t>OLA-</a:t>
            </a:r>
            <a:r>
              <a:rPr lang="pl-PL" sz="1600" dirty="0" err="1" smtClean="0"/>
              <a:t>related</a:t>
            </a:r>
            <a:r>
              <a:rPr lang="pl-PL" sz="1600" dirty="0" smtClean="0"/>
              <a:t> </a:t>
            </a:r>
            <a:r>
              <a:rPr lang="pl-PL" sz="1600" dirty="0" err="1" smtClean="0"/>
              <a:t>actions</a:t>
            </a:r>
            <a:r>
              <a:rPr lang="pl-PL" sz="1600" dirty="0" smtClean="0"/>
              <a:t> (OLA </a:t>
            </a:r>
            <a:r>
              <a:rPr lang="pl-PL" sz="1600" dirty="0" err="1" smtClean="0"/>
              <a:t>creation</a:t>
            </a:r>
            <a:r>
              <a:rPr lang="pl-PL" sz="1600" dirty="0" smtClean="0"/>
              <a:t> – </a:t>
            </a:r>
            <a:r>
              <a:rPr lang="pl-PL" sz="1600" dirty="0" err="1" smtClean="0"/>
              <a:t>pool</a:t>
            </a:r>
            <a:r>
              <a:rPr lang="pl-PL" sz="1600" dirty="0" smtClean="0"/>
              <a:t> </a:t>
            </a:r>
            <a:r>
              <a:rPr lang="pl-PL" sz="1600" dirty="0" err="1" smtClean="0"/>
              <a:t>matching</a:t>
            </a:r>
            <a:r>
              <a:rPr lang="pl-PL" sz="1600" dirty="0" smtClean="0"/>
              <a:t>, (re)</a:t>
            </a:r>
            <a:r>
              <a:rPr lang="pl-PL" sz="1600" dirty="0" err="1" smtClean="0"/>
              <a:t>negotiation</a:t>
            </a:r>
            <a:r>
              <a:rPr lang="pl-PL" sz="1600" dirty="0" smtClean="0"/>
              <a:t>, </a:t>
            </a:r>
            <a:r>
              <a:rPr lang="pl-PL" sz="1600" dirty="0" err="1" smtClean="0"/>
              <a:t>confirmation</a:t>
            </a:r>
            <a:r>
              <a:rPr lang="pl-PL" sz="1600" dirty="0" smtClean="0"/>
              <a:t>/</a:t>
            </a:r>
            <a:r>
              <a:rPr lang="pl-PL" sz="1600" dirty="0" err="1" smtClean="0"/>
              <a:t>rejection</a:t>
            </a:r>
            <a:r>
              <a:rPr lang="pl-PL" sz="1600" dirty="0" smtClean="0"/>
              <a:t>)</a:t>
            </a:r>
          </a:p>
          <a:p>
            <a:pPr lvl="1"/>
            <a:r>
              <a:rPr lang="pl-PL" sz="1600" dirty="0" smtClean="0"/>
              <a:t>SLA-</a:t>
            </a:r>
            <a:r>
              <a:rPr lang="pl-PL" sz="1600" dirty="0" err="1" smtClean="0"/>
              <a:t>related</a:t>
            </a:r>
            <a:r>
              <a:rPr lang="pl-PL" sz="1600" dirty="0" smtClean="0"/>
              <a:t> </a:t>
            </a:r>
            <a:r>
              <a:rPr lang="pl-PL" sz="1600" dirty="0" err="1" smtClean="0"/>
              <a:t>actions</a:t>
            </a:r>
            <a:r>
              <a:rPr lang="pl-PL" sz="1600" dirty="0" smtClean="0"/>
              <a:t> (SLA </a:t>
            </a:r>
            <a:r>
              <a:rPr lang="pl-PL" sz="1600" dirty="0" err="1" smtClean="0"/>
              <a:t>creation</a:t>
            </a:r>
            <a:r>
              <a:rPr lang="pl-PL" sz="1600" dirty="0" smtClean="0"/>
              <a:t> , </a:t>
            </a:r>
            <a:r>
              <a:rPr lang="pl-PL" sz="1600" dirty="0" err="1" smtClean="0"/>
              <a:t>negotiation</a:t>
            </a:r>
            <a:r>
              <a:rPr lang="pl-PL" sz="1600" dirty="0" smtClean="0"/>
              <a:t>, </a:t>
            </a:r>
            <a:r>
              <a:rPr lang="pl-PL" sz="1600" dirty="0" err="1" smtClean="0"/>
              <a:t>signing</a:t>
            </a:r>
            <a:r>
              <a:rPr lang="pl-PL" sz="1600" dirty="0" smtClean="0"/>
              <a:t>)</a:t>
            </a:r>
          </a:p>
          <a:p>
            <a:pPr lvl="1"/>
            <a:r>
              <a:rPr lang="pl-PL" sz="1600" dirty="0" smtClean="0"/>
              <a:t>SLA </a:t>
            </a:r>
            <a:r>
              <a:rPr lang="pl-PL" sz="1600" dirty="0" err="1" smtClean="0"/>
              <a:t>Sections</a:t>
            </a:r>
            <a:r>
              <a:rPr lang="pl-PL" sz="1600" dirty="0" smtClean="0"/>
              <a:t> </a:t>
            </a:r>
            <a:r>
              <a:rPr lang="pl-PL" sz="1600" dirty="0" err="1" smtClean="0"/>
              <a:t>negotiation</a:t>
            </a:r>
            <a:r>
              <a:rPr lang="pl-PL" sz="1600" dirty="0" smtClean="0"/>
              <a:t> </a:t>
            </a:r>
          </a:p>
          <a:p>
            <a:pPr lvl="1"/>
            <a:endParaRPr lang="pl-PL" sz="16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3</a:t>
            </a:fld>
            <a:endParaRPr lang="pl-P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08" y="116632"/>
            <a:ext cx="16963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581" y="2649686"/>
            <a:ext cx="2476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331" y="2956475"/>
            <a:ext cx="2476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506" y="3309938"/>
            <a:ext cx="2476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369" y="3992192"/>
            <a:ext cx="2476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293096"/>
            <a:ext cx="2476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719" y="4941168"/>
            <a:ext cx="2476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476557"/>
            <a:ext cx="2476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060" y="5769627"/>
            <a:ext cx="2476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38" y="6052853"/>
            <a:ext cx="2476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7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RA </a:t>
            </a:r>
            <a:r>
              <a:rPr lang="pl-PL" dirty="0" err="1" smtClean="0">
                <a:solidFill>
                  <a:schemeClr val="accent5">
                    <a:lumMod val="75000"/>
                  </a:schemeClr>
                </a:solidFill>
              </a:rPr>
              <a:t>Process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23528" y="3573016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err="1" smtClean="0"/>
              <a:t>Customer</a:t>
            </a:r>
            <a:endParaRPr lang="pl-PL" b="1" dirty="0"/>
          </a:p>
        </p:txBody>
      </p:sp>
      <p:sp>
        <p:nvSpPr>
          <p:cNvPr id="17" name="Document"/>
          <p:cNvSpPr>
            <a:spLocks noEditPoints="1" noChangeArrowheads="1"/>
          </p:cNvSpPr>
          <p:nvPr/>
        </p:nvSpPr>
        <p:spPr bwMode="auto">
          <a:xfrm>
            <a:off x="5264349" y="2427800"/>
            <a:ext cx="747811" cy="64116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dirty="0" smtClean="0"/>
              <a:t>OLA1</a:t>
            </a:r>
            <a:endParaRPr lang="pl-PL" dirty="0"/>
          </a:p>
        </p:txBody>
      </p:sp>
      <p:sp>
        <p:nvSpPr>
          <p:cNvPr id="18" name="Document"/>
          <p:cNvSpPr>
            <a:spLocks noEditPoints="1" noChangeArrowheads="1"/>
          </p:cNvSpPr>
          <p:nvPr/>
        </p:nvSpPr>
        <p:spPr bwMode="auto">
          <a:xfrm>
            <a:off x="5359496" y="3337846"/>
            <a:ext cx="747811" cy="64116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dirty="0" smtClean="0"/>
              <a:t>OLA2</a:t>
            </a:r>
            <a:endParaRPr lang="pl-PL" dirty="0"/>
          </a:p>
        </p:txBody>
      </p:sp>
      <p:sp>
        <p:nvSpPr>
          <p:cNvPr id="20" name="Document"/>
          <p:cNvSpPr>
            <a:spLocks noEditPoints="1" noChangeArrowheads="1"/>
          </p:cNvSpPr>
          <p:nvPr/>
        </p:nvSpPr>
        <p:spPr bwMode="auto">
          <a:xfrm>
            <a:off x="1631848" y="2583376"/>
            <a:ext cx="720080" cy="100811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z="1600" dirty="0" smtClean="0"/>
              <a:t>Re-</a:t>
            </a:r>
            <a:r>
              <a:rPr lang="pl-PL" sz="1600" dirty="0" err="1" smtClean="0"/>
              <a:t>quest</a:t>
            </a:r>
            <a:endParaRPr lang="pl-PL" sz="1600" dirty="0"/>
          </a:p>
        </p:txBody>
      </p:sp>
      <p:sp>
        <p:nvSpPr>
          <p:cNvPr id="7" name="Prostokąt 6"/>
          <p:cNvSpPr/>
          <p:nvPr/>
        </p:nvSpPr>
        <p:spPr>
          <a:xfrm>
            <a:off x="5252917" y="2229866"/>
            <a:ext cx="1440160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23" name="Picture 2" descr="C:\Users\Krakowian\Google Drive\EGI\Images - icons\women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01" y="2666613"/>
            <a:ext cx="878548" cy="80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267" y="1878271"/>
            <a:ext cx="580787" cy="561666"/>
          </a:xfrm>
          <a:prstGeom prst="rect">
            <a:avLst/>
          </a:prstGeom>
        </p:spPr>
      </p:pic>
      <p:pic>
        <p:nvPicPr>
          <p:cNvPr id="25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916" y="2977354"/>
            <a:ext cx="580787" cy="561666"/>
          </a:xfrm>
          <a:prstGeom prst="rect">
            <a:avLst/>
          </a:prstGeom>
        </p:spPr>
      </p:pic>
      <p:sp>
        <p:nvSpPr>
          <p:cNvPr id="28" name="Prostokąt 27"/>
          <p:cNvSpPr/>
          <p:nvPr/>
        </p:nvSpPr>
        <p:spPr>
          <a:xfrm>
            <a:off x="1591955" y="2561281"/>
            <a:ext cx="1121640" cy="11818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n>
                <a:solidFill>
                  <a:schemeClr val="tx1"/>
                </a:solidFill>
              </a:ln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4307950" y="2484085"/>
            <a:ext cx="838886" cy="1202550"/>
            <a:chOff x="4307950" y="2484085"/>
            <a:chExt cx="838886" cy="1202550"/>
          </a:xfrm>
        </p:grpSpPr>
        <p:pic>
          <p:nvPicPr>
            <p:cNvPr id="22" name="Picture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7950" y="2484085"/>
              <a:ext cx="838886" cy="897909"/>
            </a:xfrm>
            <a:prstGeom prst="rect">
              <a:avLst/>
            </a:prstGeom>
          </p:spPr>
        </p:pic>
        <p:sp>
          <p:nvSpPr>
            <p:cNvPr id="15" name="pole tekstowe 14"/>
            <p:cNvSpPr txBox="1"/>
            <p:nvPr/>
          </p:nvSpPr>
          <p:spPr>
            <a:xfrm>
              <a:off x="4318210" y="3317303"/>
              <a:ext cx="8183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/>
                <a:t>Broker</a:t>
              </a:r>
              <a:endParaRPr lang="pl-PL" b="1" dirty="0"/>
            </a:p>
          </p:txBody>
        </p:sp>
      </p:grpSp>
      <p:sp>
        <p:nvSpPr>
          <p:cNvPr id="19" name="pole tekstowe 18"/>
          <p:cNvSpPr txBox="1"/>
          <p:nvPr/>
        </p:nvSpPr>
        <p:spPr>
          <a:xfrm>
            <a:off x="7928735" y="3495026"/>
            <a:ext cx="117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Provider B</a:t>
            </a:r>
            <a:endParaRPr lang="pl-PL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7818865" y="2361458"/>
            <a:ext cx="118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Provider A</a:t>
            </a:r>
            <a:endParaRPr lang="pl-PL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61994471"/>
              </p:ext>
            </p:extLst>
          </p:nvPr>
        </p:nvGraphicFramePr>
        <p:xfrm>
          <a:off x="158309" y="5805264"/>
          <a:ext cx="8976388" cy="795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Prostokąt zaokrąglony 9"/>
          <p:cNvSpPr/>
          <p:nvPr/>
        </p:nvSpPr>
        <p:spPr>
          <a:xfrm>
            <a:off x="179512" y="5733256"/>
            <a:ext cx="1997320" cy="936104"/>
          </a:xfrm>
          <a:prstGeom prst="roundRect">
            <a:avLst/>
          </a:prstGeom>
          <a:noFill/>
          <a:ln w="698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rostokąt zaokrąglony 29"/>
          <p:cNvSpPr/>
          <p:nvPr/>
        </p:nvSpPr>
        <p:spPr>
          <a:xfrm>
            <a:off x="1991888" y="5733256"/>
            <a:ext cx="1997320" cy="936104"/>
          </a:xfrm>
          <a:prstGeom prst="roundRect">
            <a:avLst/>
          </a:prstGeom>
          <a:noFill/>
          <a:ln w="698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rostokąt zaokrąglony 30"/>
          <p:cNvSpPr/>
          <p:nvPr/>
        </p:nvSpPr>
        <p:spPr>
          <a:xfrm>
            <a:off x="3725874" y="5733256"/>
            <a:ext cx="1997320" cy="936104"/>
          </a:xfrm>
          <a:prstGeom prst="roundRect">
            <a:avLst/>
          </a:prstGeom>
          <a:noFill/>
          <a:ln w="698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rostokąt zaokrąglony 32"/>
          <p:cNvSpPr/>
          <p:nvPr/>
        </p:nvSpPr>
        <p:spPr>
          <a:xfrm>
            <a:off x="5580112" y="5733256"/>
            <a:ext cx="1997320" cy="936104"/>
          </a:xfrm>
          <a:prstGeom prst="roundRect">
            <a:avLst/>
          </a:prstGeom>
          <a:noFill/>
          <a:ln w="698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Prostokąt zaokrąglony 33"/>
          <p:cNvSpPr/>
          <p:nvPr/>
        </p:nvSpPr>
        <p:spPr>
          <a:xfrm>
            <a:off x="7117194" y="5740626"/>
            <a:ext cx="1997320" cy="936104"/>
          </a:xfrm>
          <a:prstGeom prst="roundRect">
            <a:avLst/>
          </a:prstGeom>
          <a:noFill/>
          <a:ln w="698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4139952" y="3933056"/>
            <a:ext cx="1015587" cy="1598857"/>
            <a:chOff x="4283968" y="3918375"/>
            <a:chExt cx="1015587" cy="1598857"/>
          </a:xfrm>
        </p:grpSpPr>
        <p:grpSp>
          <p:nvGrpSpPr>
            <p:cNvPr id="4" name="Grupa 3"/>
            <p:cNvGrpSpPr/>
            <p:nvPr/>
          </p:nvGrpSpPr>
          <p:grpSpPr>
            <a:xfrm>
              <a:off x="4283968" y="3918375"/>
              <a:ext cx="998660" cy="1598857"/>
              <a:chOff x="4283968" y="3918375"/>
              <a:chExt cx="998660" cy="1598857"/>
            </a:xfrm>
          </p:grpSpPr>
          <p:sp>
            <p:nvSpPr>
              <p:cNvPr id="26" name="Document"/>
              <p:cNvSpPr>
                <a:spLocks noEditPoints="1" noChangeArrowheads="1"/>
              </p:cNvSpPr>
              <p:nvPr/>
            </p:nvSpPr>
            <p:spPr bwMode="auto">
              <a:xfrm>
                <a:off x="4283968" y="3918375"/>
                <a:ext cx="988004" cy="1598857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pl-PL" dirty="0" smtClean="0"/>
                  <a:t>SLA</a:t>
                </a:r>
                <a:endParaRPr lang="pl-PL" dirty="0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4283968" y="4365104"/>
                <a:ext cx="998660" cy="387503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sz="16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SLASec1 (OLA1)</a:t>
                </a:r>
                <a:endParaRPr lang="pl-PL" sz="16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" name="Prostokąt 34"/>
            <p:cNvSpPr/>
            <p:nvPr/>
          </p:nvSpPr>
          <p:spPr>
            <a:xfrm>
              <a:off x="4300895" y="4817203"/>
              <a:ext cx="998660" cy="387503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SLASec2 (OLA2)</a:t>
              </a:r>
              <a:endParaRPr lang="pl-PL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27" name="Prostokąt 26"/>
          <p:cNvSpPr/>
          <p:nvPr/>
        </p:nvSpPr>
        <p:spPr>
          <a:xfrm>
            <a:off x="4023349" y="3743111"/>
            <a:ext cx="1231865" cy="1886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F014-ACFE-4BC1-B2A0-304B9642FEE8}" type="slidenum">
              <a:rPr lang="pl-PL" smtClean="0"/>
              <a:pPr/>
              <a:t>4</a:t>
            </a:fld>
            <a:endParaRPr lang="pl-PL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08" y="116632"/>
            <a:ext cx="16963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31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1878E-6 L 0.06042 0.03377 C 0.07327 0.0414 0.09184 0.04464 0.11077 0.04233 C 0.13247 0.04001 0.14948 0.03354 0.16111 0.02313 L 0.21719 -0.02289 " pathEditMode="relative" rAng="-269189" ptsTypes="FffFF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7" y="15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0.05521 0.04005 C 0.06667 0.04908 0.0842 0.05394 0.10209 0.05394 C 0.12292 0.05394 0.13941 0.04908 0.15087 0.04005 L 0.20643 -4.44444E-6 " pathEditMode="relative" rAng="0" ptsTypes="FffFF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12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0.05451 0.04005 C 0.06597 0.04908 0.08299 0.05394 0.10087 0.05394 C 0.12118 0.05394 0.1375 0.04908 0.14896 0.04005 L 0.20382 -3.33333E-6 " pathEditMode="relative" rAng="0" ptsTypes="FffFF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9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1785E-6 L -0.07188 0.04 C -0.08698 0.04902 -0.10955 0.05388 -0.13299 0.05388 C -0.15972 0.05388 -0.18125 0.04902 -0.19636 0.04 L -0.26806 4.71785E-6 " pathEditMode="relative" rAng="0" ptsTypes="FffFF">
                                      <p:cBhvr>
                                        <p:cTn id="8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3" y="26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7" grpId="0" animBg="1"/>
      <p:bldP spid="28" grpId="0" animBg="1"/>
      <p:bldP spid="10" grpId="0" animBg="1"/>
      <p:bldP spid="10" grpId="1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Demo </a:t>
            </a:r>
            <a:r>
              <a:rPr lang="pl-PL" dirty="0" err="1" smtClean="0">
                <a:solidFill>
                  <a:schemeClr val="accent5">
                    <a:lumMod val="75000"/>
                  </a:schemeClr>
                </a:solidFill>
              </a:rPr>
              <a:t>movie</a:t>
            </a: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sz="1800" dirty="0" err="1" smtClean="0"/>
              <a:t>Available</a:t>
            </a:r>
            <a:r>
              <a:rPr lang="pl-PL" sz="1800" dirty="0" smtClean="0"/>
              <a:t> on-</a:t>
            </a:r>
            <a:r>
              <a:rPr lang="pl-PL" sz="1800" dirty="0" err="1" smtClean="0"/>
              <a:t>line</a:t>
            </a:r>
            <a:r>
              <a:rPr lang="pl-PL" sz="1800" dirty="0" smtClean="0"/>
              <a:t>:</a:t>
            </a:r>
          </a:p>
          <a:p>
            <a:pPr marL="0" indent="0">
              <a:buNone/>
            </a:pPr>
            <a:r>
              <a:rPr lang="pl-PL" sz="1800" dirty="0" smtClean="0">
                <a:hlinkClick r:id="rId2"/>
              </a:rPr>
              <a:t>https</a:t>
            </a:r>
            <a:r>
              <a:rPr lang="pl-PL" sz="1800" dirty="0">
                <a:hlinkClick r:id="rId2"/>
              </a:rPr>
              <a:t>://</a:t>
            </a:r>
            <a:r>
              <a:rPr lang="pl-PL" sz="1800" dirty="0" smtClean="0">
                <a:hlinkClick r:id="rId2"/>
              </a:rPr>
              <a:t>drive.google.com/file/d/0B_YtID4o7LsmVzJpX0dyV3ZHM1k/edit?usp=sharing</a:t>
            </a:r>
            <a:endParaRPr lang="pl-PL" sz="1800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5</a:t>
            </a:fld>
            <a:endParaRPr lang="pl-P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08" y="116632"/>
            <a:ext cx="16963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2170067"/>
            <a:ext cx="1952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7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53737"/>
            <a:ext cx="4405903" cy="4220319"/>
          </a:xfrm>
          <a:prstGeom prst="rect">
            <a:avLst/>
          </a:prstGeom>
          <a:noFill/>
          <a:ln w="25400">
            <a:solidFill>
              <a:schemeClr val="accent5">
                <a:lumMod val="50000"/>
                <a:alpha val="78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08" y="116632"/>
            <a:ext cx="16963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Broker </a:t>
            </a:r>
            <a:r>
              <a:rPr lang="pl-PL" dirty="0" err="1" smtClean="0">
                <a:solidFill>
                  <a:schemeClr val="accent5">
                    <a:lumMod val="75000"/>
                  </a:schemeClr>
                </a:solidFill>
              </a:rPr>
              <a:t>Functionalities</a:t>
            </a: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6</a:t>
            </a:fld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73272" y="1526720"/>
            <a:ext cx="120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Dashboard</a:t>
            </a:r>
            <a:endParaRPr lang="pl-PL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591" y="3274550"/>
            <a:ext cx="3817615" cy="3023593"/>
          </a:xfrm>
          <a:prstGeom prst="rect">
            <a:avLst/>
          </a:prstGeom>
          <a:noFill/>
          <a:ln w="25400">
            <a:solidFill>
              <a:schemeClr val="accent5">
                <a:lumMod val="50000"/>
                <a:alpha val="8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pole tekstowe 13"/>
          <p:cNvSpPr txBox="1"/>
          <p:nvPr/>
        </p:nvSpPr>
        <p:spPr>
          <a:xfrm>
            <a:off x="2699792" y="2984374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OLA Handling</a:t>
            </a:r>
            <a:endParaRPr lang="pl-P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27949"/>
            <a:ext cx="3816424" cy="4725096"/>
          </a:xfrm>
          <a:prstGeom prst="rect">
            <a:avLst/>
          </a:prstGeom>
          <a:noFill/>
          <a:ln w="25400">
            <a:solidFill>
              <a:schemeClr val="accent5">
                <a:lumMod val="50000"/>
                <a:alpha val="79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4940922" y="1158617"/>
            <a:ext cx="2311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Request</a:t>
            </a:r>
            <a:r>
              <a:rPr lang="pl-PL" dirty="0" smtClean="0"/>
              <a:t> /SLA Handling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38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139308" y="1711349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err="1" smtClean="0"/>
              <a:t>Pool</a:t>
            </a:r>
            <a:r>
              <a:rPr lang="pl-PL" sz="2400" dirty="0" smtClean="0"/>
              <a:t> </a:t>
            </a:r>
            <a:r>
              <a:rPr lang="pl-PL" sz="2400" dirty="0" err="1" smtClean="0"/>
              <a:t>Matching</a:t>
            </a:r>
            <a:r>
              <a:rPr lang="pl-PL" sz="2400" dirty="0" smtClean="0"/>
              <a:t>:</a:t>
            </a:r>
          </a:p>
          <a:p>
            <a:r>
              <a:rPr lang="pl-PL" sz="2400" dirty="0" err="1" smtClean="0"/>
              <a:t>Finding</a:t>
            </a:r>
            <a:r>
              <a:rPr lang="pl-PL" sz="2400" dirty="0" smtClean="0"/>
              <a:t> </a:t>
            </a:r>
            <a:r>
              <a:rPr lang="pl-PL" sz="2400" dirty="0" err="1" smtClean="0"/>
              <a:t>pools</a:t>
            </a:r>
            <a:r>
              <a:rPr lang="pl-PL" sz="2400" dirty="0" smtClean="0"/>
              <a:t> with </a:t>
            </a:r>
            <a:r>
              <a:rPr lang="pl-PL" sz="2400" dirty="0" err="1" smtClean="0"/>
              <a:t>parameters</a:t>
            </a:r>
            <a:r>
              <a:rPr lang="pl-PL" sz="2400" dirty="0" smtClean="0"/>
              <a:t> </a:t>
            </a:r>
            <a:r>
              <a:rPr lang="pl-PL" sz="2400" dirty="0" err="1" smtClean="0"/>
              <a:t>adequate</a:t>
            </a:r>
            <a:r>
              <a:rPr lang="pl-PL" sz="2400" dirty="0" smtClean="0"/>
              <a:t> to </a:t>
            </a:r>
            <a:r>
              <a:rPr lang="pl-PL" sz="2400" dirty="0" err="1" smtClean="0"/>
              <a:t>Request’s</a:t>
            </a:r>
            <a:r>
              <a:rPr lang="pl-PL" sz="2400" dirty="0" smtClean="0"/>
              <a:t> </a:t>
            </a:r>
            <a:r>
              <a:rPr lang="pl-PL" sz="2400" dirty="0" err="1" smtClean="0"/>
              <a:t>metrics</a:t>
            </a:r>
            <a:endParaRPr lang="pl-PL" sz="2400" dirty="0" smtClean="0"/>
          </a:p>
          <a:p>
            <a:r>
              <a:rPr lang="pl-PL" sz="2400" dirty="0" err="1"/>
              <a:t>A</a:t>
            </a:r>
            <a:r>
              <a:rPr lang="pl-PL" sz="2400" dirty="0" err="1" smtClean="0"/>
              <a:t>llowing</a:t>
            </a:r>
            <a:r>
              <a:rPr lang="pl-PL" sz="2400" dirty="0" smtClean="0"/>
              <a:t> Broker to </a:t>
            </a:r>
            <a:r>
              <a:rPr lang="pl-PL" sz="2400" dirty="0" err="1" smtClean="0"/>
              <a:t>choose</a:t>
            </a:r>
            <a:r>
              <a:rPr lang="pl-PL" sz="2400" dirty="0" smtClean="0"/>
              <a:t> most </a:t>
            </a:r>
            <a:r>
              <a:rPr lang="pl-PL" sz="2400" dirty="0" err="1" smtClean="0"/>
              <a:t>suitable</a:t>
            </a:r>
            <a:r>
              <a:rPr lang="pl-PL" sz="2400" dirty="0" smtClean="0"/>
              <a:t> </a:t>
            </a:r>
            <a:r>
              <a:rPr lang="pl-PL" sz="2400" dirty="0" err="1" smtClean="0"/>
              <a:t>pools</a:t>
            </a:r>
            <a:endParaRPr lang="pl-PL" sz="2400" dirty="0" smtClean="0"/>
          </a:p>
          <a:p>
            <a:r>
              <a:rPr lang="pl-PL" sz="2400" dirty="0" err="1"/>
              <a:t>C</a:t>
            </a:r>
            <a:r>
              <a:rPr lang="pl-PL" sz="2400" dirty="0" err="1" smtClean="0"/>
              <a:t>reating</a:t>
            </a:r>
            <a:r>
              <a:rPr lang="pl-PL" sz="2400" dirty="0" smtClean="0"/>
              <a:t> </a:t>
            </a:r>
            <a:r>
              <a:rPr lang="pl-PL" sz="2400" dirty="0" err="1" smtClean="0"/>
              <a:t>OLAs</a:t>
            </a:r>
            <a:r>
              <a:rPr lang="pl-PL" sz="2400" dirty="0" smtClean="0"/>
              <a:t> in </a:t>
            </a:r>
            <a:r>
              <a:rPr lang="pl-PL" sz="2400" dirty="0" err="1" smtClean="0"/>
              <a:t>which</a:t>
            </a:r>
            <a:r>
              <a:rPr lang="pl-PL" sz="2400" dirty="0" smtClean="0"/>
              <a:t> </a:t>
            </a:r>
            <a:r>
              <a:rPr lang="pl-PL" sz="2400" dirty="0" err="1" smtClean="0"/>
              <a:t>technical</a:t>
            </a:r>
            <a:r>
              <a:rPr lang="pl-PL" sz="2400" dirty="0" smtClean="0"/>
              <a:t> </a:t>
            </a:r>
            <a:r>
              <a:rPr lang="pl-PL" sz="2400" dirty="0" err="1" smtClean="0"/>
              <a:t>parameters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calculated</a:t>
            </a:r>
            <a:r>
              <a:rPr lang="pl-PL" sz="2400" dirty="0" smtClean="0"/>
              <a:t> </a:t>
            </a:r>
            <a:r>
              <a:rPr lang="pl-PL" sz="2400" dirty="0" err="1" smtClean="0"/>
              <a:t>automatically</a:t>
            </a:r>
            <a:r>
              <a:rPr lang="pl-PL" sz="2400" dirty="0" smtClean="0"/>
              <a:t> </a:t>
            </a:r>
            <a:r>
              <a:rPr lang="pl-PL" sz="2400" dirty="0" err="1" smtClean="0"/>
              <a:t>based</a:t>
            </a:r>
            <a:r>
              <a:rPr lang="pl-PL" sz="2400" dirty="0" smtClean="0"/>
              <a:t> on </a:t>
            </a:r>
            <a:r>
              <a:rPr lang="pl-PL" sz="2400" dirty="0" err="1" smtClean="0"/>
              <a:t>Broker’s</a:t>
            </a:r>
            <a:r>
              <a:rPr lang="pl-PL" sz="2400" dirty="0" smtClean="0"/>
              <a:t> choice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7</a:t>
            </a:fld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84784"/>
            <a:ext cx="4514902" cy="4752528"/>
          </a:xfrm>
          <a:prstGeom prst="rect">
            <a:avLst/>
          </a:prstGeom>
          <a:noFill/>
          <a:ln w="25400">
            <a:solidFill>
              <a:schemeClr val="accent5">
                <a:lumMod val="50000"/>
                <a:alpha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08" y="116632"/>
            <a:ext cx="16963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Broker </a:t>
            </a:r>
            <a:r>
              <a:rPr lang="pl-PL" dirty="0" err="1" smtClean="0">
                <a:solidFill>
                  <a:schemeClr val="accent5">
                    <a:lumMod val="75000"/>
                  </a:schemeClr>
                </a:solidFill>
              </a:rPr>
              <a:t>Functionalities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 II</a:t>
            </a: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97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8</a:t>
            </a:fld>
            <a:endParaRPr lang="pl-P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08" y="116632"/>
            <a:ext cx="16963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Provider </a:t>
            </a:r>
            <a:r>
              <a:rPr lang="pl-PL" dirty="0" err="1">
                <a:solidFill>
                  <a:schemeClr val="accent5">
                    <a:lumMod val="75000"/>
                  </a:schemeClr>
                </a:solidFill>
              </a:rPr>
              <a:t>Functionalities</a:t>
            </a: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78" y="1648152"/>
            <a:ext cx="4969690" cy="3256781"/>
          </a:xfrm>
          <a:prstGeom prst="rect">
            <a:avLst/>
          </a:prstGeom>
          <a:noFill/>
          <a:ln w="25400">
            <a:solidFill>
              <a:schemeClr val="accent5">
                <a:lumMod val="50000"/>
                <a:alpha val="8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967765" y="1290826"/>
            <a:ext cx="1726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OLA </a:t>
            </a:r>
            <a:r>
              <a:rPr lang="pl-PL" dirty="0" err="1" smtClean="0"/>
              <a:t>Negotiation</a:t>
            </a: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343150"/>
            <a:ext cx="4782294" cy="3900314"/>
          </a:xfrm>
          <a:prstGeom prst="rect">
            <a:avLst/>
          </a:prstGeom>
          <a:noFill/>
          <a:ln w="25400">
            <a:solidFill>
              <a:schemeClr val="accent5">
                <a:lumMod val="50000"/>
                <a:alpha val="8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pole tekstowe 13"/>
          <p:cNvSpPr txBox="1"/>
          <p:nvPr/>
        </p:nvSpPr>
        <p:spPr>
          <a:xfrm>
            <a:off x="5872099" y="1973818"/>
            <a:ext cx="1935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OLA </a:t>
            </a:r>
            <a:r>
              <a:rPr lang="pl-PL" dirty="0" err="1" smtClean="0"/>
              <a:t>Renegotiation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456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9</a:t>
            </a:fld>
            <a:endParaRPr lang="pl-P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08" y="116632"/>
            <a:ext cx="16963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275" y="1660158"/>
            <a:ext cx="3596456" cy="3045083"/>
          </a:xfrm>
          <a:prstGeom prst="rect">
            <a:avLst/>
          </a:prstGeom>
          <a:noFill/>
          <a:ln w="25400">
            <a:solidFill>
              <a:schemeClr val="accent5">
                <a:lumMod val="50000"/>
                <a:alpha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828" y="4961640"/>
            <a:ext cx="5868144" cy="1407015"/>
          </a:xfrm>
          <a:prstGeom prst="rect">
            <a:avLst/>
          </a:prstGeom>
          <a:noFill/>
          <a:ln w="25400">
            <a:solidFill>
              <a:schemeClr val="accent5">
                <a:lumMod val="50000"/>
                <a:alpha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931275" y="1302695"/>
            <a:ext cx="144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Pool</a:t>
            </a:r>
            <a:r>
              <a:rPr lang="pl-PL" dirty="0" smtClean="0"/>
              <a:t> </a:t>
            </a:r>
            <a:r>
              <a:rPr lang="pl-PL" dirty="0" err="1" smtClean="0"/>
              <a:t>Creation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2203200" y="5999323"/>
            <a:ext cx="12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List of </a:t>
            </a:r>
            <a:r>
              <a:rPr lang="pl-PL" dirty="0" err="1"/>
              <a:t>P</a:t>
            </a:r>
            <a:r>
              <a:rPr lang="pl-PL" dirty="0" err="1" smtClean="0"/>
              <a:t>ools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accent5">
                    <a:lumMod val="75000"/>
                  </a:schemeClr>
                </a:solidFill>
              </a:rPr>
              <a:t>Pool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 Management – Provider</a:t>
            </a: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148756" y="1118029"/>
            <a:ext cx="2821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Pool</a:t>
            </a:r>
            <a:r>
              <a:rPr lang="pl-PL" dirty="0" smtClean="0"/>
              <a:t> </a:t>
            </a:r>
            <a:r>
              <a:rPr lang="pl-PL" dirty="0" err="1" smtClean="0"/>
              <a:t>Allocation</a:t>
            </a:r>
            <a:r>
              <a:rPr lang="pl-PL" dirty="0" smtClean="0"/>
              <a:t> </a:t>
            </a:r>
            <a:r>
              <a:rPr lang="pl-PL" dirty="0" err="1" smtClean="0"/>
              <a:t>Visualization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677" y="1412776"/>
            <a:ext cx="4452032" cy="4389911"/>
          </a:xfrm>
          <a:prstGeom prst="rect">
            <a:avLst/>
          </a:prstGeom>
          <a:noFill/>
          <a:ln w="25400">
            <a:solidFill>
              <a:schemeClr val="accent5">
                <a:lumMod val="50000"/>
                <a:alpha val="8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4341</TotalTime>
  <Words>461</Words>
  <Application>Microsoft Office PowerPoint</Application>
  <PresentationFormat>Pokaz na ekranie (4:3)</PresentationFormat>
  <Paragraphs>110</Paragraphs>
  <Slides>11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e-GRANT: EGI Resource Allocation Tool Current status and development roadmap</vt:lpstr>
      <vt:lpstr>What is e-GRANT?</vt:lpstr>
      <vt:lpstr>Implementation Status</vt:lpstr>
      <vt:lpstr>RA Process</vt:lpstr>
      <vt:lpstr>Demo movie</vt:lpstr>
      <vt:lpstr>Broker Functionalities</vt:lpstr>
      <vt:lpstr>Broker Functionalities II</vt:lpstr>
      <vt:lpstr>Provider Functionalities</vt:lpstr>
      <vt:lpstr>Pool Management – Provider</vt:lpstr>
      <vt:lpstr>Plans for EGI-Inspire Y5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e-Grant - The EGI resource allocation tool Current status and development roadmap</dc:title>
  <dc:creator>Roksana Różańska</dc:creator>
  <cp:lastModifiedBy>Roksana Różańska</cp:lastModifiedBy>
  <cp:revision>50</cp:revision>
  <dcterms:created xsi:type="dcterms:W3CDTF">2014-05-13T11:50:40Z</dcterms:created>
  <dcterms:modified xsi:type="dcterms:W3CDTF">2014-05-19T06:49:27Z</dcterms:modified>
</cp:coreProperties>
</file>