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13"/>
  </p:notesMasterIdLst>
  <p:sldIdLst>
    <p:sldId id="309" r:id="rId2"/>
    <p:sldId id="256" r:id="rId3"/>
    <p:sldId id="305" r:id="rId4"/>
    <p:sldId id="320" r:id="rId5"/>
    <p:sldId id="316" r:id="rId6"/>
    <p:sldId id="317" r:id="rId7"/>
    <p:sldId id="318" r:id="rId8"/>
    <p:sldId id="314" r:id="rId9"/>
    <p:sldId id="311" r:id="rId10"/>
    <p:sldId id="315" r:id="rId11"/>
    <p:sldId id="319"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D0D8E8"/>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895" autoAdjust="0"/>
  </p:normalViewPr>
  <p:slideViewPr>
    <p:cSldViewPr>
      <p:cViewPr>
        <p:scale>
          <a:sx n="60" d="100"/>
          <a:sy n="60" d="100"/>
        </p:scale>
        <p:origin x="-1572"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smtClean="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672A105D-3D27-4A51-A2A2-65FB6A3B9EE6}" type="datetimeFigureOut">
              <a:rPr lang="en-US"/>
              <a:pPr>
                <a:defRPr/>
              </a:pPr>
              <a:t>5/22/2014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smtClean="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37501649-B9E3-4875-A626-A9100929597C}" type="slidenum">
              <a:rPr lang="en-US"/>
              <a:pPr>
                <a:defRPr/>
              </a:pPr>
              <a:t>‹nº›</a:t>
            </a:fld>
            <a:endParaRPr lang="en-US"/>
          </a:p>
        </p:txBody>
      </p:sp>
    </p:spTree>
    <p:extLst>
      <p:ext uri="{BB962C8B-B14F-4D97-AF65-F5344CB8AC3E}">
        <p14:creationId xmlns="" xmlns:p14="http://schemas.microsoft.com/office/powerpoint/2010/main" val="233871376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37501649-B9E3-4875-A626-A9100929597C}" type="slidenum">
              <a:rPr lang="en-US" smtClean="0"/>
              <a:pPr>
                <a:defRPr/>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a:bodyPr>
          <a:lstStyle/>
          <a:p>
            <a:endParaRPr lang="pt-PT" sz="1200" kern="1200" dirty="0">
              <a:solidFill>
                <a:schemeClr val="tx1"/>
              </a:solidFill>
              <a:latin typeface="+mn-lt"/>
              <a:ea typeface="+mn-ea"/>
              <a:cs typeface="+mn-cs"/>
            </a:endParaRPr>
          </a:p>
        </p:txBody>
      </p:sp>
      <p:sp>
        <p:nvSpPr>
          <p:cNvPr id="4" name="Marcador de Posição do Número do Diapositivo 3"/>
          <p:cNvSpPr>
            <a:spLocks noGrp="1"/>
          </p:cNvSpPr>
          <p:nvPr>
            <p:ph type="sldNum" sz="quarter" idx="10"/>
          </p:nvPr>
        </p:nvSpPr>
        <p:spPr/>
        <p:txBody>
          <a:bodyPr/>
          <a:lstStyle/>
          <a:p>
            <a:pPr>
              <a:defRPr/>
            </a:pPr>
            <a:fld id="{37501649-B9E3-4875-A626-A9100929597C}" type="slidenum">
              <a:rPr lang="en-US" smtClean="0"/>
              <a:pPr>
                <a:defRPr/>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a:bodyPr>
          <a:lstStyle/>
          <a:p>
            <a:endParaRPr lang="pt-PT" sz="1200" kern="1200" dirty="0">
              <a:solidFill>
                <a:schemeClr val="tx1"/>
              </a:solidFill>
              <a:latin typeface="+mn-lt"/>
              <a:ea typeface="+mn-ea"/>
              <a:cs typeface="+mn-cs"/>
            </a:endParaRPr>
          </a:p>
        </p:txBody>
      </p:sp>
      <p:sp>
        <p:nvSpPr>
          <p:cNvPr id="4" name="Marcador de Posição do Número do Diapositivo 3"/>
          <p:cNvSpPr>
            <a:spLocks noGrp="1"/>
          </p:cNvSpPr>
          <p:nvPr>
            <p:ph type="sldNum" sz="quarter" idx="10"/>
          </p:nvPr>
        </p:nvSpPr>
        <p:spPr/>
        <p:txBody>
          <a:bodyPr/>
          <a:lstStyle/>
          <a:p>
            <a:pPr>
              <a:defRPr/>
            </a:pPr>
            <a:fld id="{37501649-B9E3-4875-A626-A9100929597C}"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a:bodyPr>
          <a:lstStyle/>
          <a:p>
            <a:endParaRPr lang="pt-PT" dirty="0"/>
          </a:p>
        </p:txBody>
      </p:sp>
      <p:sp>
        <p:nvSpPr>
          <p:cNvPr id="4" name="Marcador de Posição do Número do Diapositivo 3"/>
          <p:cNvSpPr>
            <a:spLocks noGrp="1"/>
          </p:cNvSpPr>
          <p:nvPr>
            <p:ph type="sldNum" sz="quarter" idx="10"/>
          </p:nvPr>
        </p:nvSpPr>
        <p:spPr/>
        <p:txBody>
          <a:bodyPr/>
          <a:lstStyle/>
          <a:p>
            <a:pPr>
              <a:defRPr/>
            </a:pPr>
            <a:fld id="{37501649-B9E3-4875-A626-A9100929597C}" type="slidenum">
              <a:rPr lang="en-US" smtClean="0"/>
              <a:pPr>
                <a:defRPr/>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lnSpcReduction="10000"/>
          </a:bodyPr>
          <a:lstStyle/>
          <a:p>
            <a:endParaRPr lang="pt-PT" dirty="0"/>
          </a:p>
        </p:txBody>
      </p:sp>
      <p:sp>
        <p:nvSpPr>
          <p:cNvPr id="4" name="Marcador de Posição do Número do Diapositivo 3"/>
          <p:cNvSpPr>
            <a:spLocks noGrp="1"/>
          </p:cNvSpPr>
          <p:nvPr>
            <p:ph type="sldNum" sz="quarter" idx="10"/>
          </p:nvPr>
        </p:nvSpPr>
        <p:spPr/>
        <p:txBody>
          <a:bodyPr/>
          <a:lstStyle/>
          <a:p>
            <a:pPr>
              <a:defRPr/>
            </a:pPr>
            <a:fld id="{37501649-B9E3-4875-A626-A9100929597C}" type="slidenum">
              <a:rPr lang="en-US" smtClean="0"/>
              <a:pPr>
                <a:defRPr/>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2296410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2238490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2277632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pt-PT" smtClean="0"/>
              <a:t>Clique para editar o estilo</a:t>
            </a:r>
            <a:endParaRPr lang="pt-PT"/>
          </a:p>
        </p:txBody>
      </p:sp>
      <p:sp>
        <p:nvSpPr>
          <p:cNvPr id="3" name="Marcador de Posição de Conteúdo 2"/>
          <p:cNvSpPr>
            <a:spLocks noGrp="1"/>
          </p:cNvSpPr>
          <p:nvPr>
            <p:ph idx="1"/>
          </p:nvPr>
        </p:nvSpPr>
        <p:spPr>
          <a:xfrm>
            <a:off x="457200" y="1600200"/>
            <a:ext cx="8229600" cy="4525963"/>
          </a:xfrm>
          <a:prstGeom prst="rect">
            <a:avLst/>
          </a:prstGeo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a:xfrm>
            <a:off x="457200" y="6356350"/>
            <a:ext cx="2133600" cy="365125"/>
          </a:xfrm>
          <a:prstGeom prst="rect">
            <a:avLst/>
          </a:prstGeom>
        </p:spPr>
        <p:txBody>
          <a:bodyPr/>
          <a:lstStyle/>
          <a:p>
            <a:fld id="{5483D544-932D-49CC-BFDC-EE885632AB55}" type="datetimeFigureOut">
              <a:rPr lang="pt-PT" smtClean="0"/>
              <a:pPr/>
              <a:t>22-05-2014</a:t>
            </a:fld>
            <a:endParaRPr lang="pt-PT"/>
          </a:p>
        </p:txBody>
      </p:sp>
      <p:sp>
        <p:nvSpPr>
          <p:cNvPr id="5" name="Marcador de Posição do Rodapé 4"/>
          <p:cNvSpPr>
            <a:spLocks noGrp="1"/>
          </p:cNvSpPr>
          <p:nvPr>
            <p:ph type="ftr" sz="quarter" idx="11"/>
          </p:nvPr>
        </p:nvSpPr>
        <p:spPr>
          <a:xfrm>
            <a:off x="3124200" y="6356350"/>
            <a:ext cx="2895600" cy="365125"/>
          </a:xfrm>
          <a:prstGeom prst="rect">
            <a:avLst/>
          </a:prstGeom>
        </p:spPr>
        <p:txBody>
          <a:bodyPr/>
          <a:lstStyle/>
          <a:p>
            <a:endParaRPr lang="pt-PT"/>
          </a:p>
        </p:txBody>
      </p:sp>
      <p:sp>
        <p:nvSpPr>
          <p:cNvPr id="6" name="Marcador de Posição do Número do Diapositivo 5"/>
          <p:cNvSpPr>
            <a:spLocks noGrp="1"/>
          </p:cNvSpPr>
          <p:nvPr>
            <p:ph type="sldNum" sz="quarter" idx="12"/>
          </p:nvPr>
        </p:nvSpPr>
        <p:spPr>
          <a:xfrm>
            <a:off x="6553200" y="6356350"/>
            <a:ext cx="2133600" cy="365125"/>
          </a:xfrm>
          <a:prstGeom prst="rect">
            <a:avLst/>
          </a:prstGeom>
        </p:spPr>
        <p:txBody>
          <a:bodyPr/>
          <a:lstStyle/>
          <a:p>
            <a:fld id="{26AC9811-12C7-41B5-B916-7971CF561C11}" type="slidenum">
              <a:rPr lang="pt-PT" smtClean="0"/>
              <a:pPr/>
              <a:t>‹nº›</a:t>
            </a:fld>
            <a:endParaRPr lang="pt-PT"/>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7" r:id="rId1"/>
    <p:sldLayoutId id="2147483656" r:id="rId2"/>
    <p:sldLayoutId id="2147483658" r:id="rId3"/>
    <p:sldLayoutId id="2147483659" r:id="rId4"/>
  </p:sldLayoutIdLst>
  <p:hf hdr="0"/>
  <p:txStyles>
    <p:titleStyle>
      <a:lvl1pPr algn="ctr" rtl="0" eaLnBrk="1" fontAlgn="base" hangingPunct="1">
        <a:spcBef>
          <a:spcPct val="0"/>
        </a:spcBef>
        <a:spcAft>
          <a:spcPct val="0"/>
        </a:spcAft>
        <a:defRPr sz="4400" kern="1200">
          <a:solidFill>
            <a:schemeClr val="bg1"/>
          </a:solidFill>
          <a:latin typeface="Arial" pitchFamily="34" charset="0"/>
          <a:ea typeface="+mj-ea"/>
          <a:cs typeface="Arial" pitchFamily="34" charset="0"/>
        </a:defRPr>
      </a:lvl1pPr>
      <a:lvl2pPr algn="ctr" rtl="0" eaLnBrk="1" fontAlgn="base" hangingPunct="1">
        <a:spcBef>
          <a:spcPct val="0"/>
        </a:spcBef>
        <a:spcAft>
          <a:spcPct val="0"/>
        </a:spcAft>
        <a:defRPr sz="4400">
          <a:solidFill>
            <a:schemeClr val="bg1"/>
          </a:solidFill>
          <a:latin typeface="Arial" pitchFamily="34" charset="0"/>
          <a:cs typeface="Arial" pitchFamily="34" charset="0"/>
        </a:defRPr>
      </a:lvl2pPr>
      <a:lvl3pPr algn="ctr" rtl="0" eaLnBrk="1" fontAlgn="base" hangingPunct="1">
        <a:spcBef>
          <a:spcPct val="0"/>
        </a:spcBef>
        <a:spcAft>
          <a:spcPct val="0"/>
        </a:spcAft>
        <a:defRPr sz="4400">
          <a:solidFill>
            <a:schemeClr val="bg1"/>
          </a:solidFill>
          <a:latin typeface="Arial" pitchFamily="34" charset="0"/>
          <a:cs typeface="Arial" pitchFamily="34" charset="0"/>
        </a:defRPr>
      </a:lvl3pPr>
      <a:lvl4pPr algn="ctr" rtl="0" eaLnBrk="1" fontAlgn="base" hangingPunct="1">
        <a:spcBef>
          <a:spcPct val="0"/>
        </a:spcBef>
        <a:spcAft>
          <a:spcPct val="0"/>
        </a:spcAft>
        <a:defRPr sz="4400">
          <a:solidFill>
            <a:schemeClr val="bg1"/>
          </a:solidFill>
          <a:latin typeface="Arial" pitchFamily="34" charset="0"/>
          <a:cs typeface="Arial" pitchFamily="34" charset="0"/>
        </a:defRPr>
      </a:lvl4pPr>
      <a:lvl5pPr algn="ctr" rtl="0" eaLnBrk="1" fontAlgn="base" hangingPunct="1">
        <a:spcBef>
          <a:spcPct val="0"/>
        </a:spcBef>
        <a:spcAft>
          <a:spcPct val="0"/>
        </a:spcAft>
        <a:defRPr sz="4400">
          <a:solidFill>
            <a:schemeClr val="bg1"/>
          </a:solidFill>
          <a:latin typeface="Arial" pitchFamily="34" charset="0"/>
          <a:cs typeface="Arial" pitchFamily="34" charset="0"/>
        </a:defRPr>
      </a:lvl5pPr>
      <a:lvl6pPr marL="457200" algn="ctr" rtl="0" eaLnBrk="1" fontAlgn="base" hangingPunct="1">
        <a:spcBef>
          <a:spcPct val="0"/>
        </a:spcBef>
        <a:spcAft>
          <a:spcPct val="0"/>
        </a:spcAft>
        <a:defRPr sz="4400">
          <a:solidFill>
            <a:schemeClr val="bg1"/>
          </a:solidFill>
          <a:latin typeface="Arial" pitchFamily="34" charset="0"/>
          <a:cs typeface="Arial" pitchFamily="34" charset="0"/>
        </a:defRPr>
      </a:lvl6pPr>
      <a:lvl7pPr marL="914400" algn="ctr" rtl="0" eaLnBrk="1" fontAlgn="base" hangingPunct="1">
        <a:spcBef>
          <a:spcPct val="0"/>
        </a:spcBef>
        <a:spcAft>
          <a:spcPct val="0"/>
        </a:spcAft>
        <a:defRPr sz="4400">
          <a:solidFill>
            <a:schemeClr val="bg1"/>
          </a:solidFill>
          <a:latin typeface="Arial" pitchFamily="34" charset="0"/>
          <a:cs typeface="Arial" pitchFamily="34" charset="0"/>
        </a:defRPr>
      </a:lvl7pPr>
      <a:lvl8pPr marL="1371600" algn="ctr" rtl="0" eaLnBrk="1" fontAlgn="base" hangingPunct="1">
        <a:spcBef>
          <a:spcPct val="0"/>
        </a:spcBef>
        <a:spcAft>
          <a:spcPct val="0"/>
        </a:spcAft>
        <a:defRPr sz="4400">
          <a:solidFill>
            <a:schemeClr val="bg1"/>
          </a:solidFill>
          <a:latin typeface="Arial" pitchFamily="34" charset="0"/>
          <a:cs typeface="Arial" pitchFamily="34" charset="0"/>
        </a:defRPr>
      </a:lvl8pPr>
      <a:lvl9pPr marL="1828800" algn="ctr" rtl="0" eaLnBrk="1" fontAlgn="base" hangingPunct="1">
        <a:spcBef>
          <a:spcPct val="0"/>
        </a:spcBef>
        <a:spcAft>
          <a:spcPct val="0"/>
        </a:spcAft>
        <a:defRPr sz="4400">
          <a:solidFill>
            <a:schemeClr val="bg1"/>
          </a:solidFill>
          <a:latin typeface="Arial" pitchFamily="34" charset="0"/>
          <a:cs typeface="Arial"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hyperlink" Target="https://wiki.egi.eu/wiki/VT_GAPF" TargetMode="External"/><Relationship Id="rId2" Type="http://schemas.openxmlformats.org/officeDocument/2006/relationships/hyperlink" Target="https://documents.egi.eu/document/2149"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iki.egi.eu/wiki/VT_GAPF"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6" descr="C:\Users\lilianafaria\Desktop\logos\logo_itqb_hor_signature.png"/>
          <p:cNvPicPr>
            <a:picLocks noChangeAspect="1" noChangeArrowheads="1"/>
          </p:cNvPicPr>
          <p:nvPr/>
        </p:nvPicPr>
        <p:blipFill>
          <a:blip r:embed="rId2" cstate="print"/>
          <a:srcRect l="9862" t="16743" r="7669" b="22131"/>
          <a:stretch>
            <a:fillRect/>
          </a:stretch>
        </p:blipFill>
        <p:spPr bwMode="auto">
          <a:xfrm>
            <a:off x="467544" y="5896570"/>
            <a:ext cx="2680047" cy="844798"/>
          </a:xfrm>
          <a:prstGeom prst="rect">
            <a:avLst/>
          </a:prstGeom>
          <a:noFill/>
          <a:ln w="9525">
            <a:noFill/>
            <a:miter lim="800000"/>
            <a:headEnd/>
            <a:tailEnd/>
          </a:ln>
        </p:spPr>
      </p:pic>
      <p:sp>
        <p:nvSpPr>
          <p:cNvPr id="24" name="Marcador de Posição de Conteúdo 2"/>
          <p:cNvSpPr txBox="1">
            <a:spLocks/>
          </p:cNvSpPr>
          <p:nvPr/>
        </p:nvSpPr>
        <p:spPr>
          <a:xfrm>
            <a:off x="2771800" y="4149080"/>
            <a:ext cx="3528392" cy="576064"/>
          </a:xfrm>
          <a:prstGeom prst="rect">
            <a:avLst/>
          </a:prstGeom>
        </p:spPr>
        <p:txBody>
          <a:bodyPr vert="horz" lIns="91440" tIns="45720" rIns="91440" bIns="45720" rtlCol="0">
            <a:no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b="1" i="0" u="none" strike="noStrike" kern="1200" cap="none" spc="0" normalizeH="0" noProof="0" dirty="0" smtClean="0">
                <a:ln>
                  <a:noFill/>
                </a:ln>
                <a:solidFill>
                  <a:schemeClr val="bg1">
                    <a:lumMod val="65000"/>
                  </a:schemeClr>
                </a:solidFill>
                <a:effectLst/>
                <a:uLnTx/>
                <a:uFillTx/>
                <a:latin typeface="+mn-lt"/>
                <a:ea typeface="+mn-ea"/>
                <a:cs typeface="+mn-cs"/>
              </a:rPr>
              <a:t>ITQB-UNL, Portugal</a:t>
            </a:r>
          </a:p>
        </p:txBody>
      </p:sp>
      <p:sp>
        <p:nvSpPr>
          <p:cNvPr id="25" name="Marcador de Posição de Conteúdo 2"/>
          <p:cNvSpPr txBox="1">
            <a:spLocks/>
          </p:cNvSpPr>
          <p:nvPr/>
        </p:nvSpPr>
        <p:spPr>
          <a:xfrm>
            <a:off x="2411760" y="3717032"/>
            <a:ext cx="4392488" cy="936104"/>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pt-PT" sz="2400" b="0" i="0" u="none" strike="noStrike" kern="1200" cap="none" spc="0" normalizeH="0" baseline="0" noProof="0" dirty="0" smtClean="0">
                <a:ln>
                  <a:noFill/>
                </a:ln>
                <a:effectLst/>
                <a:uLnTx/>
                <a:uFillTx/>
                <a:latin typeface="+mn-lt"/>
                <a:ea typeface="+mn-ea"/>
                <a:cs typeface="+mn-cs"/>
              </a:rPr>
              <a:t>Afonso M.S. Duarte</a:t>
            </a:r>
            <a:endParaRPr kumimoji="0" lang="pt-PT" sz="2400" b="0" i="0" u="none" strike="noStrike" kern="1200" cap="none" spc="0" normalizeH="0" baseline="0" noProof="0" dirty="0">
              <a:ln>
                <a:noFill/>
              </a:ln>
              <a:effectLst/>
              <a:uLnTx/>
              <a:uFillTx/>
              <a:latin typeface="+mn-lt"/>
              <a:ea typeface="+mn-ea"/>
              <a:cs typeface="+mn-cs"/>
            </a:endParaRPr>
          </a:p>
        </p:txBody>
      </p:sp>
      <p:sp>
        <p:nvSpPr>
          <p:cNvPr id="18" name="Title 3"/>
          <p:cNvSpPr txBox="1">
            <a:spLocks/>
          </p:cNvSpPr>
          <p:nvPr/>
        </p:nvSpPr>
        <p:spPr>
          <a:xfrm>
            <a:off x="467544" y="1484784"/>
            <a:ext cx="8280920" cy="1368152"/>
          </a:xfrm>
          <a:prstGeom prst="rect">
            <a:avLst/>
          </a:prstGeom>
        </p:spPr>
        <p:txBody>
          <a:bodyPr/>
          <a:lstStyle/>
          <a:p>
            <a:pPr algn="ctr">
              <a:lnSpc>
                <a:spcPct val="150000"/>
              </a:lnSpc>
              <a:defRPr/>
            </a:pPr>
            <a:r>
              <a:rPr kumimoji="0" lang="en-US" sz="3200" i="0" u="none" strike="noStrike" kern="1200" cap="none" spc="0" normalizeH="0" baseline="0" noProof="0" dirty="0" smtClean="0">
                <a:ln>
                  <a:noFill/>
                </a:ln>
                <a:solidFill>
                  <a:srgbClr val="C00000"/>
                </a:solidFill>
                <a:effectLst/>
                <a:uLnTx/>
                <a:uFillTx/>
                <a:latin typeface="Arial" pitchFamily="34" charset="0"/>
                <a:ea typeface="+mj-ea"/>
                <a:cs typeface="Arial" pitchFamily="34" charset="0"/>
              </a:rPr>
              <a:t>Support for genome analysis and protein folding </a:t>
            </a:r>
            <a:r>
              <a:rPr lang="en-US" sz="3200" dirty="0" smtClean="0">
                <a:solidFill>
                  <a:srgbClr val="C00000"/>
                </a:solidFill>
              </a:rPr>
              <a:t>within the e-infrastructure</a:t>
            </a:r>
          </a:p>
          <a:p>
            <a:pPr algn="ctr">
              <a:lnSpc>
                <a:spcPct val="150000"/>
              </a:lnSpc>
              <a:defRPr/>
            </a:pPr>
            <a:endParaRPr kumimoji="0" lang="en-US" sz="2400" i="0" u="none" strike="noStrike" kern="1200" cap="none" spc="0" normalizeH="0" baseline="0" noProof="0" dirty="0" smtClean="0">
              <a:ln>
                <a:noFill/>
              </a:ln>
              <a:solidFill>
                <a:srgbClr val="C00000"/>
              </a:solidFill>
              <a:effectLst/>
              <a:uLnTx/>
              <a:uFillTx/>
              <a:latin typeface="Arial" pitchFamily="34" charset="0"/>
              <a:ea typeface="+mj-ea"/>
              <a:cs typeface="Arial" pitchFamily="34" charset="0"/>
            </a:endParaRPr>
          </a:p>
          <a:p>
            <a:pPr lvl="0" algn="ctr">
              <a:lnSpc>
                <a:spcPct val="150000"/>
              </a:lnSpc>
              <a:defRPr/>
            </a:pPr>
            <a:endParaRPr lang="en-US" sz="2800" dirty="0" smtClean="0">
              <a:solidFill>
                <a:srgbClr val="C00000"/>
              </a:solidFill>
              <a:cs typeface="Arial" pitchFamily="34" charset="0"/>
            </a:endParaRPr>
          </a:p>
        </p:txBody>
      </p:sp>
      <p:pic>
        <p:nvPicPr>
          <p:cNvPr id="3074" name="Picture 2" descr="C:\Users\Afonso\Documents\fundings.png"/>
          <p:cNvPicPr>
            <a:picLocks noChangeAspect="1" noChangeArrowheads="1"/>
          </p:cNvPicPr>
          <p:nvPr/>
        </p:nvPicPr>
        <p:blipFill>
          <a:blip r:embed="rId3" cstate="print"/>
          <a:srcRect t="7213" r="2857" b="13441"/>
          <a:stretch>
            <a:fillRect/>
          </a:stretch>
        </p:blipFill>
        <p:spPr bwMode="auto">
          <a:xfrm>
            <a:off x="3105655" y="5805264"/>
            <a:ext cx="5786825" cy="936104"/>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899592" y="259557"/>
            <a:ext cx="7164288" cy="865187"/>
          </a:xfrm>
          <a:prstGeom prst="rect">
            <a:avLst/>
          </a:prstGeom>
        </p:spPr>
        <p: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GB" sz="4400" b="1" dirty="0" smtClean="0">
                <a:solidFill>
                  <a:srgbClr val="C00000"/>
                </a:solidFill>
                <a:ea typeface="+mj-ea"/>
                <a:cs typeface="Arial" pitchFamily="34" charset="0"/>
              </a:rPr>
              <a:t>Team</a:t>
            </a:r>
            <a:endParaRPr kumimoji="0" lang="en-GB" sz="4400" b="1" i="0" u="none" strike="noStrike" kern="1200" cap="none" spc="0" normalizeH="0" baseline="0" noProof="0" dirty="0" smtClean="0">
              <a:ln>
                <a:noFill/>
              </a:ln>
              <a:solidFill>
                <a:srgbClr val="C00000"/>
              </a:solidFill>
              <a:effectLst/>
              <a:uLnTx/>
              <a:uFillTx/>
              <a:latin typeface="Arial" pitchFamily="34" charset="0"/>
              <a:ea typeface="+mj-ea"/>
              <a:cs typeface="Arial" pitchFamily="34" charset="0"/>
            </a:endParaRPr>
          </a:p>
        </p:txBody>
      </p:sp>
      <p:sp>
        <p:nvSpPr>
          <p:cNvPr id="4" name="Rectângulo 3"/>
          <p:cNvSpPr/>
          <p:nvPr/>
        </p:nvSpPr>
        <p:spPr>
          <a:xfrm>
            <a:off x="755576" y="1196752"/>
            <a:ext cx="7488832" cy="4678204"/>
          </a:xfrm>
          <a:prstGeom prst="rect">
            <a:avLst/>
          </a:prstGeom>
        </p:spPr>
        <p:txBody>
          <a:bodyPr wrap="square">
            <a:spAutoFit/>
          </a:bodyPr>
          <a:lstStyle/>
          <a:p>
            <a:r>
              <a:rPr lang="pt-PT" sz="2000" dirty="0" smtClean="0"/>
              <a:t>Fotis E. Psomopoulos (</a:t>
            </a:r>
            <a:r>
              <a:rPr lang="pt-PT" sz="2000" dirty="0" err="1" smtClean="0"/>
              <a:t>Champion_GR</a:t>
            </a:r>
            <a:r>
              <a:rPr lang="pt-PT" sz="2000" dirty="0" smtClean="0"/>
              <a:t>)</a:t>
            </a:r>
          </a:p>
          <a:p>
            <a:r>
              <a:rPr lang="pt-PT" sz="2000" dirty="0" smtClean="0"/>
              <a:t>Nuno Ferreira (</a:t>
            </a:r>
            <a:r>
              <a:rPr lang="pt-PT" sz="2000" dirty="0" err="1" smtClean="0"/>
              <a:t>EGI.eu</a:t>
            </a:r>
            <a:r>
              <a:rPr lang="pt-PT" sz="2000" dirty="0" smtClean="0"/>
              <a:t>)</a:t>
            </a:r>
          </a:p>
          <a:p>
            <a:r>
              <a:rPr lang="pt-PT" sz="2000" dirty="0" smtClean="0"/>
              <a:t>Gergely Sipos (</a:t>
            </a:r>
            <a:r>
              <a:rPr lang="pt-PT" sz="2000" dirty="0" err="1" smtClean="0"/>
              <a:t>EGI.eu</a:t>
            </a:r>
            <a:r>
              <a:rPr lang="pt-PT" sz="2000" dirty="0" smtClean="0"/>
              <a:t>)</a:t>
            </a:r>
          </a:p>
          <a:p>
            <a:r>
              <a:rPr lang="pt-PT" sz="2000" dirty="0" smtClean="0"/>
              <a:t>Neasan O'Neill (</a:t>
            </a:r>
            <a:r>
              <a:rPr lang="pt-PT" sz="2000" dirty="0" err="1" smtClean="0"/>
              <a:t>EGI.eu</a:t>
            </a:r>
            <a:r>
              <a:rPr lang="pt-PT" sz="2000" dirty="0" smtClean="0"/>
              <a:t>)</a:t>
            </a:r>
          </a:p>
          <a:p>
            <a:endParaRPr lang="pt-PT" sz="2000" dirty="0" smtClean="0"/>
          </a:p>
          <a:p>
            <a:r>
              <a:rPr lang="pt-PT" sz="2000" dirty="0" smtClean="0"/>
              <a:t>Daniele </a:t>
            </a:r>
            <a:r>
              <a:rPr lang="pt-PT" sz="2000" dirty="0" err="1" smtClean="0"/>
              <a:t>Cesini</a:t>
            </a:r>
            <a:r>
              <a:rPr lang="pt-PT" sz="2000" dirty="0" smtClean="0"/>
              <a:t> (NGI_IT)</a:t>
            </a:r>
          </a:p>
          <a:p>
            <a:r>
              <a:rPr lang="pt-PT" sz="2000" dirty="0" smtClean="0"/>
              <a:t>João Pina (NGI_PT - </a:t>
            </a:r>
            <a:r>
              <a:rPr lang="pt-PT" sz="2000" dirty="0" err="1" smtClean="0"/>
              <a:t>IberGrid</a:t>
            </a:r>
            <a:r>
              <a:rPr lang="pt-PT" sz="2000" dirty="0" smtClean="0"/>
              <a:t>)</a:t>
            </a:r>
          </a:p>
          <a:p>
            <a:r>
              <a:rPr lang="pt-PT" sz="2000" dirty="0" smtClean="0"/>
              <a:t>Kostas Koumantaros (NGI_GR - </a:t>
            </a:r>
            <a:r>
              <a:rPr lang="pt-PT" sz="2000" dirty="0" err="1" smtClean="0"/>
              <a:t>GRNet</a:t>
            </a:r>
            <a:r>
              <a:rPr lang="pt-PT" sz="2000" dirty="0" smtClean="0"/>
              <a:t>)</a:t>
            </a:r>
          </a:p>
          <a:p>
            <a:endParaRPr lang="pt-PT" sz="2000" dirty="0" smtClean="0"/>
          </a:p>
          <a:p>
            <a:r>
              <a:rPr lang="pt-PT" sz="2000" dirty="0" smtClean="0"/>
              <a:t>Johan Montagnat (LSGC)</a:t>
            </a:r>
          </a:p>
          <a:p>
            <a:r>
              <a:rPr lang="pt-PT" sz="2000" dirty="0" err="1" smtClean="0"/>
              <a:t>Konrad</a:t>
            </a:r>
            <a:r>
              <a:rPr lang="pt-PT" sz="2000" dirty="0" smtClean="0"/>
              <a:t> </a:t>
            </a:r>
            <a:r>
              <a:rPr lang="pt-PT" sz="2000" dirty="0" err="1" smtClean="0"/>
              <a:t>Förster</a:t>
            </a:r>
            <a:r>
              <a:rPr lang="pt-PT" sz="2000" dirty="0" smtClean="0"/>
              <a:t> (</a:t>
            </a:r>
            <a:r>
              <a:rPr lang="pt-PT" sz="2000" dirty="0" err="1" smtClean="0"/>
              <a:t>Germany</a:t>
            </a:r>
            <a:r>
              <a:rPr lang="pt-PT" sz="2000" dirty="0" smtClean="0"/>
              <a:t>)</a:t>
            </a:r>
          </a:p>
          <a:p>
            <a:r>
              <a:rPr lang="pt-PT" sz="2000" dirty="0" smtClean="0"/>
              <a:t>Alexandre Bonvin (</a:t>
            </a:r>
            <a:r>
              <a:rPr lang="pt-PT" sz="2000" dirty="0" err="1" smtClean="0"/>
              <a:t>WeNMR</a:t>
            </a:r>
            <a:r>
              <a:rPr lang="pt-PT" sz="2000" dirty="0" smtClean="0"/>
              <a:t>)</a:t>
            </a:r>
          </a:p>
          <a:p>
            <a:endParaRPr lang="pt-PT" sz="2000" dirty="0" smtClean="0"/>
          </a:p>
          <a:p>
            <a:pPr algn="r"/>
            <a:r>
              <a:rPr lang="pt-PT" sz="2000" dirty="0" smtClean="0"/>
              <a:t>!!!!  OPEN for </a:t>
            </a:r>
            <a:r>
              <a:rPr lang="pt-PT" sz="2000" dirty="0" err="1" smtClean="0"/>
              <a:t>new</a:t>
            </a:r>
            <a:r>
              <a:rPr lang="pt-PT" sz="2000" dirty="0" smtClean="0"/>
              <a:t> </a:t>
            </a:r>
            <a:r>
              <a:rPr lang="pt-PT" sz="2000" dirty="0" err="1" smtClean="0"/>
              <a:t>members</a:t>
            </a:r>
            <a:r>
              <a:rPr lang="pt-PT" sz="2000" dirty="0" smtClean="0"/>
              <a:t>   !!!!</a:t>
            </a:r>
          </a:p>
          <a:p>
            <a:endParaRPr lang="pt-PT" sz="2000" dirty="0"/>
          </a:p>
        </p:txBody>
      </p:sp>
      <p:sp>
        <p:nvSpPr>
          <p:cNvPr id="5" name="Rectângulo 4"/>
          <p:cNvSpPr/>
          <p:nvPr/>
        </p:nvSpPr>
        <p:spPr>
          <a:xfrm>
            <a:off x="1259632" y="5962054"/>
            <a:ext cx="6624736" cy="923330"/>
          </a:xfrm>
          <a:prstGeom prst="rect">
            <a:avLst/>
          </a:prstGeom>
        </p:spPr>
        <p:txBody>
          <a:bodyPr wrap="square">
            <a:spAutoFit/>
          </a:bodyPr>
          <a:lstStyle/>
          <a:p>
            <a:pPr algn="ctr"/>
            <a:r>
              <a:rPr lang="en-GB" u="sng" dirty="0" smtClean="0"/>
              <a:t>VT scoping phase; </a:t>
            </a:r>
            <a:r>
              <a:rPr lang="en-GB" u="sng" dirty="0" smtClean="0">
                <a:hlinkClick r:id="rId2"/>
              </a:rPr>
              <a:t>https://documents.Egi.Eu/document/2149</a:t>
            </a:r>
            <a:endParaRPr lang="pt-PT" b="1" dirty="0" smtClean="0"/>
          </a:p>
          <a:p>
            <a:pPr algn="ctr"/>
            <a:r>
              <a:rPr lang="en-GB" dirty="0" smtClean="0"/>
              <a:t>VT GAPF wiki page: </a:t>
            </a:r>
            <a:r>
              <a:rPr lang="en-GB" u="sng" dirty="0" smtClean="0">
                <a:hlinkClick r:id="rId3"/>
              </a:rPr>
              <a:t>https://wiki.Egi.Eu/wiki/VT_GAPF</a:t>
            </a:r>
            <a:r>
              <a:rPr lang="en-GB" dirty="0" smtClean="0"/>
              <a:t> </a:t>
            </a:r>
            <a:endParaRPr lang="pt-PT" dirty="0" smtClean="0"/>
          </a:p>
          <a:p>
            <a:pPr algn="ctr"/>
            <a:endParaRPr lang="pt-PT" dirty="0"/>
          </a:p>
        </p:txBody>
      </p:sp>
      <p:pic>
        <p:nvPicPr>
          <p:cNvPr id="1025" name="Picture 1"/>
          <p:cNvPicPr>
            <a:picLocks noChangeAspect="1" noChangeArrowheads="1"/>
          </p:cNvPicPr>
          <p:nvPr/>
        </p:nvPicPr>
        <p:blipFill>
          <a:blip r:embed="rId4" cstate="print"/>
          <a:srcRect l="30158" t="38016" r="44937" b="19657"/>
          <a:stretch>
            <a:fillRect/>
          </a:stretch>
        </p:blipFill>
        <p:spPr bwMode="auto">
          <a:xfrm>
            <a:off x="6444208" y="1268760"/>
            <a:ext cx="1883930" cy="1800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idx="4294967295"/>
          </p:nvPr>
        </p:nvSpPr>
        <p:spPr>
          <a:xfrm>
            <a:off x="323528" y="260648"/>
            <a:ext cx="8496944" cy="1368152"/>
          </a:xfrm>
          <a:prstGeom prst="rect">
            <a:avLst/>
          </a:prstGeom>
        </p:spPr>
        <p:txBody>
          <a:bodyPr/>
          <a:lstStyle/>
          <a:p>
            <a:r>
              <a:rPr lang="en-US" sz="2800" dirty="0" smtClean="0">
                <a:solidFill>
                  <a:srgbClr val="C00000"/>
                </a:solidFill>
              </a:rPr>
              <a:t>"Support for genome analysis and protein folding“ Virtual Team </a:t>
            </a:r>
            <a:endParaRPr lang="en-GB" sz="3200" dirty="0">
              <a:solidFill>
                <a:srgbClr val="C00000"/>
              </a:solidFill>
            </a:endParaRPr>
          </a:p>
        </p:txBody>
      </p:sp>
      <p:sp>
        <p:nvSpPr>
          <p:cNvPr id="22529" name="Rectangle 1"/>
          <p:cNvSpPr>
            <a:spLocks noChangeArrowheads="1"/>
          </p:cNvSpPr>
          <p:nvPr/>
        </p:nvSpPr>
        <p:spPr bwMode="auto">
          <a:xfrm>
            <a:off x="0" y="6140152"/>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GB"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hlinkClick r:id="rId3"/>
              </a:rPr>
              <a:t>https://wiki.egi.eu/wiki/VT_GAPF</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ângulo 5"/>
          <p:cNvSpPr/>
          <p:nvPr/>
        </p:nvSpPr>
        <p:spPr>
          <a:xfrm>
            <a:off x="3347864" y="4246056"/>
            <a:ext cx="5508104" cy="1631216"/>
          </a:xfrm>
          <a:prstGeom prst="rect">
            <a:avLst/>
          </a:prstGeom>
        </p:spPr>
        <p:txBody>
          <a:bodyPr wrap="square">
            <a:spAutoFit/>
          </a:bodyPr>
          <a:lstStyle/>
          <a:p>
            <a:pPr algn="ctr"/>
            <a:r>
              <a:rPr lang="en-GB" sz="2000" i="1" dirty="0" smtClean="0"/>
              <a:t>... investigate and report on applications required and used by the Protein Structural Biology and Protein/DNA/RNA Sequencing communities within the context of the European Grid Infrastructure.  </a:t>
            </a:r>
            <a:endParaRPr lang="pt-PT" sz="2000" i="1" dirty="0"/>
          </a:p>
        </p:txBody>
      </p:sp>
      <p:sp>
        <p:nvSpPr>
          <p:cNvPr id="7" name="Rectângulo 6"/>
          <p:cNvSpPr/>
          <p:nvPr/>
        </p:nvSpPr>
        <p:spPr>
          <a:xfrm>
            <a:off x="251520" y="1844824"/>
            <a:ext cx="6192688" cy="1631216"/>
          </a:xfrm>
          <a:prstGeom prst="rect">
            <a:avLst/>
          </a:prstGeom>
        </p:spPr>
        <p:txBody>
          <a:bodyPr wrap="square">
            <a:spAutoFit/>
          </a:bodyPr>
          <a:lstStyle/>
          <a:p>
            <a:pPr algn="ctr"/>
            <a:r>
              <a:rPr lang="en-GB" sz="2000" i="1" dirty="0" smtClean="0"/>
              <a:t>The information on how new users can approach and use applications and tools is disperse and not obvious to access for users that work in the Biological Sciences field and are inexperienced with large-scale distributed computing systems.</a:t>
            </a:r>
            <a:endParaRPr lang="pt-PT" sz="2000" i="1" dirty="0"/>
          </a:p>
        </p:txBody>
      </p:sp>
      <p:pic>
        <p:nvPicPr>
          <p:cNvPr id="8" name="Picture 1"/>
          <p:cNvPicPr>
            <a:picLocks noChangeAspect="1" noChangeArrowheads="1"/>
          </p:cNvPicPr>
          <p:nvPr/>
        </p:nvPicPr>
        <p:blipFill>
          <a:blip r:embed="rId4" cstate="print"/>
          <a:srcRect l="30158" t="38016" r="44937" b="19657"/>
          <a:stretch>
            <a:fillRect/>
          </a:stretch>
        </p:blipFill>
        <p:spPr bwMode="auto">
          <a:xfrm>
            <a:off x="611560" y="4437112"/>
            <a:ext cx="1523890" cy="14561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ângulo 4"/>
          <p:cNvSpPr/>
          <p:nvPr/>
        </p:nvSpPr>
        <p:spPr>
          <a:xfrm>
            <a:off x="251520" y="1196752"/>
            <a:ext cx="8640960" cy="2376264"/>
          </a:xfrm>
          <a:prstGeom prst="rect">
            <a:avLst/>
          </a:prstGeom>
          <a:solidFill>
            <a:schemeClr val="accent5">
              <a:lumMod val="60000"/>
              <a:lumOff val="40000"/>
            </a:schemeClr>
          </a:solidFill>
          <a:ln>
            <a:solidFill>
              <a:schemeClr val="accent5">
                <a:lumMod val="7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pt-PT" dirty="0">
              <a:solidFill>
                <a:srgbClr val="00B0F0"/>
              </a:solidFill>
            </a:endParaRPr>
          </a:p>
        </p:txBody>
      </p:sp>
      <p:sp>
        <p:nvSpPr>
          <p:cNvPr id="9" name="Title 1"/>
          <p:cNvSpPr>
            <a:spLocks noGrp="1"/>
          </p:cNvSpPr>
          <p:nvPr>
            <p:ph type="title" idx="4294967295"/>
          </p:nvPr>
        </p:nvSpPr>
        <p:spPr>
          <a:xfrm>
            <a:off x="899592" y="259557"/>
            <a:ext cx="7164288" cy="865187"/>
          </a:xfrm>
          <a:prstGeom prst="rect">
            <a:avLst/>
          </a:prstGeom>
        </p:spPr>
        <p:txBody>
          <a:bodyPr/>
          <a:lstStyle/>
          <a:p>
            <a:pPr lvl="0">
              <a:spcBef>
                <a:spcPct val="20000"/>
              </a:spcBef>
              <a:defRPr/>
            </a:pPr>
            <a:r>
              <a:rPr lang="en-GB" b="1" dirty="0" smtClean="0">
                <a:solidFill>
                  <a:srgbClr val="C00000"/>
                </a:solidFill>
              </a:rPr>
              <a:t>Aims </a:t>
            </a:r>
          </a:p>
        </p:txBody>
      </p:sp>
      <p:sp>
        <p:nvSpPr>
          <p:cNvPr id="20481" name="Rectangle 1"/>
          <p:cNvSpPr>
            <a:spLocks noChangeArrowheads="1"/>
          </p:cNvSpPr>
          <p:nvPr/>
        </p:nvSpPr>
        <p:spPr bwMode="auto">
          <a:xfrm>
            <a:off x="539552" y="1284526"/>
            <a:ext cx="8064896" cy="27392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pPr>
            <a:r>
              <a:rPr kumimoji="0" lang="en-GB" sz="2000" b="0" i="0" u="none" strike="noStrike" cap="none" normalizeH="0" baseline="0" dirty="0" smtClean="0">
                <a:ln>
                  <a:noFill/>
                </a:ln>
                <a:solidFill>
                  <a:schemeClr val="tx1"/>
                </a:solidFill>
                <a:effectLst/>
                <a:ea typeface="Calibri" pitchFamily="34" charset="0"/>
                <a:cs typeface="Arial" pitchFamily="34" charset="0"/>
              </a:rPr>
              <a:t>Identify tools already available in the EGI e-infrastructure (</a:t>
            </a:r>
            <a:r>
              <a:rPr kumimoji="0" lang="en-GB" sz="2000" b="0" i="1" u="none" strike="noStrike" cap="none" normalizeH="0" baseline="0" dirty="0" err="1" smtClean="0">
                <a:ln>
                  <a:noFill/>
                </a:ln>
                <a:solidFill>
                  <a:schemeClr val="tx1"/>
                </a:solidFill>
                <a:effectLst/>
                <a:ea typeface="Calibri" pitchFamily="34" charset="0"/>
                <a:cs typeface="Arial" pitchFamily="34" charset="0"/>
              </a:rPr>
              <a:t>AppDB</a:t>
            </a:r>
            <a:r>
              <a:rPr kumimoji="0" lang="en-GB" sz="2000" b="0" i="0" u="none" strike="noStrike" cap="none" normalizeH="0" baseline="0" dirty="0" smtClean="0">
                <a:ln>
                  <a:noFill/>
                </a:ln>
                <a:solidFill>
                  <a:schemeClr val="tx1"/>
                </a:solidFill>
                <a:effectLst/>
                <a:ea typeface="Calibri" pitchFamily="34" charset="0"/>
                <a:cs typeface="Arial" pitchFamily="34" charset="0"/>
              </a:rPr>
              <a:t>).</a:t>
            </a:r>
          </a:p>
          <a:p>
            <a:pPr marL="228600" marR="0" lvl="0" indent="-228600" algn="l" defTabSz="914400" rtl="0" eaLnBrk="1" fontAlgn="base" latinLnBrk="0" hangingPunct="1">
              <a:lnSpc>
                <a:spcPct val="100000"/>
              </a:lnSpc>
              <a:spcBef>
                <a:spcPct val="0"/>
              </a:spcBef>
              <a:spcAft>
                <a:spcPct val="0"/>
              </a:spcAft>
              <a:buClrTx/>
              <a:buSzTx/>
              <a:buFont typeface="+mj-lt"/>
              <a:buAutoNum type="arabicPeriod"/>
              <a:tabLst/>
            </a:pPr>
            <a:endParaRPr kumimoji="0" lang="pt-PT" sz="2000" b="0" i="0" u="none" strike="noStrike" cap="none" normalizeH="0" baseline="0" dirty="0" smtClean="0">
              <a:ln>
                <a:noFill/>
              </a:ln>
              <a:solidFill>
                <a:schemeClr val="tx1"/>
              </a:solidFill>
              <a:effectLst/>
              <a:cs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GB" sz="2000" b="0" i="0" u="none" strike="noStrike" cap="none" normalizeH="0" baseline="0" dirty="0" smtClean="0">
                <a:ln>
                  <a:noFill/>
                </a:ln>
                <a:solidFill>
                  <a:schemeClr val="tx1"/>
                </a:solidFill>
                <a:effectLst/>
                <a:ea typeface="Calibri" pitchFamily="34" charset="0"/>
                <a:cs typeface="Arial" pitchFamily="34" charset="0"/>
              </a:rPr>
              <a:t>Identify reusable tools relevant for the VT interested community not yet supported by EGI, </a:t>
            </a:r>
          </a:p>
          <a:p>
            <a:pPr marL="1257300" lvl="2" indent="-342900" eaLnBrk="0" hangingPunct="0"/>
            <a:r>
              <a:rPr kumimoji="0" lang="en-GB" sz="3200" b="0" i="0" u="none" strike="noStrike" cap="none" normalizeH="0" baseline="0" dirty="0" smtClean="0">
                <a:ln>
                  <a:noFill/>
                </a:ln>
                <a:solidFill>
                  <a:schemeClr val="tx1"/>
                </a:solidFill>
                <a:effectLst/>
                <a:ea typeface="Calibri" pitchFamily="34" charset="0"/>
                <a:cs typeface="Arial" pitchFamily="34" charset="0"/>
              </a:rPr>
              <a:t>→ </a:t>
            </a:r>
            <a:r>
              <a:rPr kumimoji="0" lang="en-GB" sz="2000" b="0" i="0" u="none" strike="noStrike" cap="none" normalizeH="0" baseline="0" dirty="0" smtClean="0">
                <a:ln>
                  <a:noFill/>
                </a:ln>
                <a:solidFill>
                  <a:schemeClr val="tx1"/>
                </a:solidFill>
                <a:effectLst/>
                <a:ea typeface="Calibri" pitchFamily="34" charset="0"/>
                <a:cs typeface="Arial" pitchFamily="34" charset="0"/>
              </a:rPr>
              <a:t>make these available on the EGI production infrastructure.</a:t>
            </a: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endParaRPr kumimoji="0" lang="pt-PT" sz="2000" b="0" i="0" u="none" strike="noStrike" cap="none" normalizeH="0" baseline="0" dirty="0" smtClean="0">
              <a:ln>
                <a:noFill/>
              </a:ln>
              <a:solidFill>
                <a:schemeClr val="tx1"/>
              </a:solidFill>
              <a:effectLst/>
              <a:cs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endParaRPr lang="en-GB" sz="2000" dirty="0" smtClean="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ângulo 4"/>
          <p:cNvSpPr/>
          <p:nvPr/>
        </p:nvSpPr>
        <p:spPr>
          <a:xfrm>
            <a:off x="251520" y="3645024"/>
            <a:ext cx="8640960" cy="2592288"/>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pt-PT"/>
          </a:p>
        </p:txBody>
      </p:sp>
      <p:sp>
        <p:nvSpPr>
          <p:cNvPr id="9" name="Title 1"/>
          <p:cNvSpPr>
            <a:spLocks noGrp="1"/>
          </p:cNvSpPr>
          <p:nvPr>
            <p:ph type="title" idx="4294967295"/>
          </p:nvPr>
        </p:nvSpPr>
        <p:spPr>
          <a:xfrm>
            <a:off x="899592" y="259557"/>
            <a:ext cx="7164288" cy="865187"/>
          </a:xfrm>
          <a:prstGeom prst="rect">
            <a:avLst/>
          </a:prstGeom>
        </p:spPr>
        <p:txBody>
          <a:bodyPr/>
          <a:lstStyle/>
          <a:p>
            <a:pPr lvl="0">
              <a:spcBef>
                <a:spcPct val="20000"/>
              </a:spcBef>
              <a:defRPr/>
            </a:pPr>
            <a:r>
              <a:rPr lang="en-GB" b="1" dirty="0" smtClean="0">
                <a:solidFill>
                  <a:srgbClr val="C00000"/>
                </a:solidFill>
              </a:rPr>
              <a:t>Aims </a:t>
            </a:r>
          </a:p>
        </p:txBody>
      </p:sp>
      <p:sp>
        <p:nvSpPr>
          <p:cNvPr id="20481" name="Rectangle 1"/>
          <p:cNvSpPr>
            <a:spLocks noChangeArrowheads="1"/>
          </p:cNvSpPr>
          <p:nvPr/>
        </p:nvSpPr>
        <p:spPr bwMode="auto">
          <a:xfrm>
            <a:off x="539552" y="1340768"/>
            <a:ext cx="8064896" cy="504753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pPr>
            <a:r>
              <a:rPr kumimoji="0" lang="en-GB" sz="2000" b="0" i="0" u="none" strike="noStrike" cap="none" normalizeH="0" baseline="0" dirty="0" smtClean="0">
                <a:ln>
                  <a:noFill/>
                </a:ln>
                <a:solidFill>
                  <a:schemeClr val="tx1"/>
                </a:solidFill>
                <a:effectLst/>
                <a:ea typeface="Calibri" pitchFamily="34" charset="0"/>
                <a:cs typeface="Arial" pitchFamily="34" charset="0"/>
              </a:rPr>
              <a:t>Identify tools already available in the EGI e-infrastructure (</a:t>
            </a:r>
            <a:r>
              <a:rPr kumimoji="0" lang="en-GB" sz="2000" b="0" i="1" u="none" strike="noStrike" cap="none" normalizeH="0" baseline="0" dirty="0" err="1" smtClean="0">
                <a:ln>
                  <a:noFill/>
                </a:ln>
                <a:solidFill>
                  <a:schemeClr val="tx1"/>
                </a:solidFill>
                <a:effectLst/>
                <a:ea typeface="Calibri" pitchFamily="34" charset="0"/>
                <a:cs typeface="Arial" pitchFamily="34" charset="0"/>
              </a:rPr>
              <a:t>AppDB</a:t>
            </a:r>
            <a:r>
              <a:rPr kumimoji="0" lang="en-GB" sz="2000" b="0" i="0" u="none" strike="noStrike" cap="none" normalizeH="0" baseline="0" dirty="0" smtClean="0">
                <a:ln>
                  <a:noFill/>
                </a:ln>
                <a:solidFill>
                  <a:schemeClr val="tx1"/>
                </a:solidFill>
                <a:effectLst/>
                <a:ea typeface="Calibri" pitchFamily="34" charset="0"/>
                <a:cs typeface="Arial" pitchFamily="34" charset="0"/>
              </a:rPr>
              <a:t>).</a:t>
            </a:r>
          </a:p>
          <a:p>
            <a:pPr marL="228600" marR="0" lvl="0" indent="-228600" algn="l" defTabSz="914400" rtl="0" eaLnBrk="1" fontAlgn="base" latinLnBrk="0" hangingPunct="1">
              <a:lnSpc>
                <a:spcPct val="100000"/>
              </a:lnSpc>
              <a:spcBef>
                <a:spcPct val="0"/>
              </a:spcBef>
              <a:spcAft>
                <a:spcPct val="0"/>
              </a:spcAft>
              <a:buClrTx/>
              <a:buSzTx/>
              <a:buFont typeface="+mj-lt"/>
              <a:buAutoNum type="arabicPeriod"/>
              <a:tabLst/>
            </a:pPr>
            <a:endParaRPr kumimoji="0" lang="pt-PT" sz="2000" b="0" i="0" u="none" strike="noStrike" cap="none" normalizeH="0" baseline="0" dirty="0" smtClean="0">
              <a:ln>
                <a:noFill/>
              </a:ln>
              <a:solidFill>
                <a:schemeClr val="tx1"/>
              </a:solidFill>
              <a:effectLst/>
              <a:cs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GB" sz="2000" b="0" i="0" u="none" strike="noStrike" cap="none" normalizeH="0" baseline="0" dirty="0" smtClean="0">
                <a:ln>
                  <a:noFill/>
                </a:ln>
                <a:solidFill>
                  <a:schemeClr val="tx1"/>
                </a:solidFill>
                <a:effectLst/>
                <a:ea typeface="Calibri" pitchFamily="34" charset="0"/>
                <a:cs typeface="Arial" pitchFamily="34" charset="0"/>
              </a:rPr>
              <a:t>Identify reusable tools relevant for the VT interested community not yet supported by EGI, </a:t>
            </a:r>
          </a:p>
          <a:p>
            <a:pPr marL="1257300" lvl="2" indent="-342900" eaLnBrk="0" hangingPunct="0"/>
            <a:r>
              <a:rPr kumimoji="0" lang="en-GB" sz="3200" b="0" i="0" u="none" strike="noStrike" cap="none" normalizeH="0" baseline="0" dirty="0" smtClean="0">
                <a:ln>
                  <a:noFill/>
                </a:ln>
                <a:solidFill>
                  <a:schemeClr val="tx1"/>
                </a:solidFill>
                <a:effectLst/>
                <a:ea typeface="Calibri" pitchFamily="34" charset="0"/>
                <a:cs typeface="Arial" pitchFamily="34" charset="0"/>
              </a:rPr>
              <a:t>→ </a:t>
            </a:r>
            <a:r>
              <a:rPr kumimoji="0" lang="en-GB" sz="2000" b="0" i="0" u="none" strike="noStrike" cap="none" normalizeH="0" baseline="0" dirty="0" smtClean="0">
                <a:ln>
                  <a:noFill/>
                </a:ln>
                <a:solidFill>
                  <a:schemeClr val="tx1"/>
                </a:solidFill>
                <a:effectLst/>
                <a:ea typeface="Calibri" pitchFamily="34" charset="0"/>
                <a:cs typeface="Arial" pitchFamily="34" charset="0"/>
              </a:rPr>
              <a:t>make these available on the EGI production infrastructure.</a:t>
            </a: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endParaRPr kumimoji="0" lang="pt-PT" sz="2000" b="0" i="0" u="none" strike="noStrike" cap="none" normalizeH="0" baseline="0" dirty="0" smtClean="0">
              <a:ln>
                <a:noFill/>
              </a:ln>
              <a:solidFill>
                <a:schemeClr val="tx1"/>
              </a:solidFill>
              <a:effectLst/>
              <a:cs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GB" sz="2000" b="0" i="0" u="none" strike="noStrike" cap="none" normalizeH="0" baseline="0" dirty="0" smtClean="0">
                <a:ln>
                  <a:noFill/>
                </a:ln>
                <a:solidFill>
                  <a:schemeClr val="tx1"/>
                </a:solidFill>
                <a:effectLst/>
                <a:ea typeface="Calibri" pitchFamily="34" charset="0"/>
                <a:cs typeface="Arial" pitchFamily="34" charset="0"/>
              </a:rPr>
              <a:t>Develop outreach materials to disseminate relevant applications, services and tools. </a:t>
            </a:r>
            <a:endParaRPr lang="en-GB" sz="2000" dirty="0" smtClean="0">
              <a:ea typeface="Calibri" pitchFamily="34" charset="0"/>
              <a:cs typeface="Arial" pitchFamily="34" charset="0"/>
            </a:endParaRPr>
          </a:p>
          <a:p>
            <a:pPr marL="1257300" lvl="2" indent="-342900" eaLnBrk="0" hangingPunct="0"/>
            <a:r>
              <a:rPr lang="en-GB" sz="3200" dirty="0" smtClean="0">
                <a:ea typeface="Calibri" pitchFamily="34" charset="0"/>
                <a:cs typeface="Arial" pitchFamily="34" charset="0"/>
              </a:rPr>
              <a:t>→</a:t>
            </a:r>
            <a:r>
              <a:rPr lang="en-GB" sz="2000" dirty="0" smtClean="0">
                <a:ea typeface="Calibri" pitchFamily="34" charset="0"/>
                <a:cs typeface="Arial" pitchFamily="34" charset="0"/>
              </a:rPr>
              <a:t> </a:t>
            </a:r>
            <a:r>
              <a:rPr kumimoji="0" lang="en-GB" sz="2000" b="0" i="0" u="none" strike="noStrike" cap="none" normalizeH="0" baseline="0" dirty="0" smtClean="0">
                <a:ln>
                  <a:noFill/>
                </a:ln>
                <a:solidFill>
                  <a:schemeClr val="tx1"/>
                </a:solidFill>
                <a:effectLst/>
                <a:ea typeface="Calibri" pitchFamily="34" charset="0"/>
                <a:cs typeface="Arial" pitchFamily="34" charset="0"/>
              </a:rPr>
              <a:t>Training</a:t>
            </a:r>
            <a:r>
              <a:rPr kumimoji="0" lang="en-GB" sz="2000" b="0" i="0" u="none" strike="noStrike" cap="none" normalizeH="0" dirty="0" smtClean="0">
                <a:ln>
                  <a:noFill/>
                </a:ln>
                <a:solidFill>
                  <a:schemeClr val="tx1"/>
                </a:solidFill>
                <a:effectLst/>
                <a:ea typeface="Calibri" pitchFamily="34" charset="0"/>
                <a:cs typeface="Arial" pitchFamily="34" charset="0"/>
              </a:rPr>
              <a:t> and promotional sessions </a:t>
            </a:r>
            <a:endParaRPr kumimoji="0" lang="en-GB" sz="2000" b="0" i="0" u="none" strike="noStrike" cap="none" normalizeH="0" baseline="0" dirty="0" smtClean="0">
              <a:ln>
                <a:noFill/>
              </a:ln>
              <a:solidFill>
                <a:schemeClr val="tx1"/>
              </a:solidFill>
              <a:effectLst/>
              <a:ea typeface="Calibri"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endParaRPr kumimoji="0" lang="pt-PT" sz="2000" b="0" i="0" u="none" strike="noStrike" cap="none" normalizeH="0" baseline="0" dirty="0" smtClean="0">
              <a:ln>
                <a:noFill/>
              </a:ln>
              <a:solidFill>
                <a:schemeClr val="tx1"/>
              </a:solidFill>
              <a:effectLst/>
              <a:cs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GB" sz="2000" b="0" i="0" u="none" strike="noStrike" cap="none" normalizeH="0" baseline="0" dirty="0" smtClean="0">
                <a:ln>
                  <a:noFill/>
                </a:ln>
                <a:solidFill>
                  <a:schemeClr val="tx1"/>
                </a:solidFill>
                <a:effectLst/>
                <a:ea typeface="Calibri" pitchFamily="34" charset="0"/>
                <a:cs typeface="Arial" pitchFamily="34" charset="0"/>
              </a:rPr>
              <a:t>Identify synergies (knowledge networks) within the users in order to increase the EGI usage experience and increase the number of users.</a:t>
            </a: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endParaRPr lang="en-GB" sz="2000" dirty="0" smtClean="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ângulo 4"/>
          <p:cNvSpPr/>
          <p:nvPr/>
        </p:nvSpPr>
        <p:spPr>
          <a:xfrm>
            <a:off x="251520" y="1228284"/>
            <a:ext cx="8640960" cy="472524"/>
          </a:xfrm>
          <a:prstGeom prst="rect">
            <a:avLst/>
          </a:prstGeom>
          <a:solidFill>
            <a:schemeClr val="bg1">
              <a:lumMod val="75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pt-PT"/>
          </a:p>
        </p:txBody>
      </p:sp>
      <p:sp>
        <p:nvSpPr>
          <p:cNvPr id="2" name="Title 1"/>
          <p:cNvSpPr txBox="1">
            <a:spLocks/>
          </p:cNvSpPr>
          <p:nvPr/>
        </p:nvSpPr>
        <p:spPr>
          <a:xfrm>
            <a:off x="899592" y="259557"/>
            <a:ext cx="7164288" cy="865187"/>
          </a:xfrm>
          <a:prstGeom prst="rect">
            <a:avLst/>
          </a:prstGeom>
        </p:spPr>
        <p: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GB" sz="4400" b="1" i="0" u="none" strike="noStrike" kern="1200" cap="none" spc="0" normalizeH="0" baseline="0" noProof="0" dirty="0" smtClean="0">
                <a:ln>
                  <a:noFill/>
                </a:ln>
                <a:solidFill>
                  <a:srgbClr val="C00000"/>
                </a:solidFill>
                <a:effectLst/>
                <a:uLnTx/>
                <a:uFillTx/>
                <a:latin typeface="Arial" pitchFamily="34" charset="0"/>
                <a:ea typeface="+mj-ea"/>
                <a:cs typeface="Arial" pitchFamily="34" charset="0"/>
              </a:rPr>
              <a:t>Tasks</a:t>
            </a:r>
          </a:p>
        </p:txBody>
      </p:sp>
      <p:sp>
        <p:nvSpPr>
          <p:cNvPr id="8193" name="Rectangle 1"/>
          <p:cNvSpPr>
            <a:spLocks noChangeArrowheads="1"/>
          </p:cNvSpPr>
          <p:nvPr/>
        </p:nvSpPr>
        <p:spPr bwMode="auto">
          <a:xfrm>
            <a:off x="648072" y="1268760"/>
            <a:ext cx="7884368" cy="469359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73050" algn="just" defTabSz="914400" rtl="0" eaLnBrk="1" fontAlgn="base" latinLnBrk="0" hangingPunct="1">
              <a:lnSpc>
                <a:spcPct val="100000"/>
              </a:lnSpc>
              <a:spcBef>
                <a:spcPct val="0"/>
              </a:spcBef>
              <a:spcAft>
                <a:spcPct val="0"/>
              </a:spcAft>
              <a:buClrTx/>
              <a:buSzTx/>
              <a:buFontTx/>
              <a:buNone/>
              <a:tabLst/>
            </a:pPr>
            <a:r>
              <a:rPr kumimoji="0" lang="en-GB"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T1</a:t>
            </a:r>
            <a:r>
              <a:rPr kumimoji="0" lang="en-GB"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Identify relevant applications</a:t>
            </a:r>
            <a:r>
              <a:rPr kumimoji="0" lang="en-GB" b="0" i="0" u="none" strike="noStrike" cap="none" normalizeH="0" dirty="0" smtClean="0">
                <a:ln>
                  <a:noFill/>
                </a:ln>
                <a:solidFill>
                  <a:schemeClr val="tx1"/>
                </a:solidFill>
                <a:effectLst/>
                <a:latin typeface="Arial" pitchFamily="34" charset="0"/>
                <a:ea typeface="Times New Roman" pitchFamily="18" charset="0"/>
                <a:cs typeface="Arial" pitchFamily="34" charset="0"/>
              </a:rPr>
              <a:t> already </a:t>
            </a:r>
            <a:r>
              <a:rPr kumimoji="0" lang="en-GB"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ported to EGI e-infrastructure</a:t>
            </a:r>
          </a:p>
          <a:p>
            <a:pPr marL="0" marR="0" lvl="0" indent="273050" algn="just" defTabSz="914400" rtl="0" eaLnBrk="1" fontAlgn="base" latinLnBrk="0" hangingPunct="1">
              <a:lnSpc>
                <a:spcPct val="100000"/>
              </a:lnSpc>
              <a:spcBef>
                <a:spcPct val="0"/>
              </a:spcBef>
              <a:spcAft>
                <a:spcPct val="0"/>
              </a:spcAft>
              <a:buClrTx/>
              <a:buSzTx/>
              <a:buFontTx/>
              <a:buNone/>
              <a:tabLst/>
            </a:pPr>
            <a:endParaRPr kumimoji="0" lang="pt-PT" sz="1100" b="0" i="0" u="none" strike="noStrike" cap="none" normalizeH="0" baseline="0" dirty="0" smtClean="0">
              <a:ln>
                <a:noFill/>
              </a:ln>
              <a:solidFill>
                <a:schemeClr val="tx1"/>
              </a:solidFill>
              <a:effectLst/>
              <a:latin typeface="Arial" pitchFamily="34" charset="0"/>
              <a:cs typeface="Arial" pitchFamily="34" charset="0"/>
            </a:endParaRPr>
          </a:p>
          <a:p>
            <a:pPr marR="0" lvl="0" indent="725488" algn="just" defTabSz="914400" rtl="0" eaLnBrk="0" fontAlgn="base" latinLnBrk="0" hangingPunct="0">
              <a:lnSpc>
                <a:spcPct val="100000"/>
              </a:lnSpc>
              <a:spcBef>
                <a:spcPct val="0"/>
              </a:spcBef>
              <a:spcAft>
                <a:spcPct val="0"/>
              </a:spcAft>
              <a:buClrTx/>
              <a:buSzTx/>
              <a:buFontTx/>
              <a:buNone/>
              <a:tabLst/>
            </a:pPr>
            <a:r>
              <a:rPr kumimoji="0" lang="en-GB"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T1.1 - </a:t>
            </a:r>
            <a:r>
              <a:rPr kumimoji="0" lang="en-GB"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Sanitise applications metadata registered in the EGI Applications Database;</a:t>
            </a:r>
          </a:p>
          <a:p>
            <a:pPr indent="725488" algn="just" eaLnBrk="0" hangingPunct="0"/>
            <a:r>
              <a:rPr lang="en-GB" i="1" dirty="0" smtClean="0"/>
              <a:t>An initial table of applications relevant for the target user communities was initiated.</a:t>
            </a:r>
            <a:endParaRPr lang="pt-PT" i="1" dirty="0" smtClean="0"/>
          </a:p>
          <a:p>
            <a:pPr marR="0" lvl="0" indent="725488" algn="just" defTabSz="914400" rtl="0" eaLnBrk="0" fontAlgn="base" latinLnBrk="0" hangingPunct="0">
              <a:lnSpc>
                <a:spcPct val="100000"/>
              </a:lnSpc>
              <a:spcBef>
                <a:spcPct val="0"/>
              </a:spcBef>
              <a:spcAft>
                <a:spcPct val="0"/>
              </a:spcAft>
              <a:buClrTx/>
              <a:buSzTx/>
              <a:buFontTx/>
              <a:buNone/>
              <a:tabLst/>
            </a:pPr>
            <a:endParaRPr kumimoji="0" lang="en-GB"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R="0" lvl="0" indent="725488" algn="just" defTabSz="914400" rtl="0" eaLnBrk="0" fontAlgn="base" latinLnBrk="0" hangingPunct="0">
              <a:lnSpc>
                <a:spcPct val="100000"/>
              </a:lnSpc>
              <a:spcBef>
                <a:spcPct val="0"/>
              </a:spcBef>
              <a:spcAft>
                <a:spcPct val="0"/>
              </a:spcAft>
              <a:buClrTx/>
              <a:buSzTx/>
              <a:buFontTx/>
              <a:buNone/>
              <a:tabLst/>
            </a:pPr>
            <a:r>
              <a:rPr kumimoji="0" lang="en-GB"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T1.2</a:t>
            </a:r>
            <a:r>
              <a:rPr kumimoji="0" lang="en-GB"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GB"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en-GB"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Check if applications are operational from an end-user perspective;</a:t>
            </a:r>
            <a:endParaRPr kumimoji="0" lang="pt-PT" sz="1100" b="0" i="0" u="none" strike="noStrike" cap="none" normalizeH="0" baseline="0" dirty="0" smtClean="0">
              <a:ln>
                <a:noFill/>
              </a:ln>
              <a:solidFill>
                <a:schemeClr val="tx1"/>
              </a:solidFill>
              <a:effectLst/>
              <a:latin typeface="Arial" pitchFamily="34" charset="0"/>
              <a:cs typeface="Arial" pitchFamily="34" charset="0"/>
            </a:endParaRPr>
          </a:p>
          <a:p>
            <a:pPr marR="0" lvl="0" indent="725488" algn="just" defTabSz="914400" rtl="0" eaLnBrk="0" fontAlgn="base" latinLnBrk="0" hangingPunct="0">
              <a:lnSpc>
                <a:spcPct val="100000"/>
              </a:lnSpc>
              <a:spcBef>
                <a:spcPct val="0"/>
              </a:spcBef>
              <a:spcAft>
                <a:spcPct val="0"/>
              </a:spcAft>
              <a:buClrTx/>
              <a:buSzTx/>
              <a:buFontTx/>
              <a:buNone/>
              <a:tabLst/>
            </a:pPr>
            <a:endParaRPr kumimoji="0" lang="en-GB"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R="0" lvl="0" indent="725488" algn="just" defTabSz="914400" rtl="0" eaLnBrk="0" fontAlgn="base" latinLnBrk="0" hangingPunct="0">
              <a:lnSpc>
                <a:spcPct val="100000"/>
              </a:lnSpc>
              <a:spcBef>
                <a:spcPct val="0"/>
              </a:spcBef>
              <a:spcAft>
                <a:spcPct val="0"/>
              </a:spcAft>
              <a:buClrTx/>
              <a:buSzTx/>
              <a:buFontTx/>
              <a:buNone/>
              <a:tabLst/>
            </a:pPr>
            <a:r>
              <a:rPr kumimoji="0" lang="en-GB"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T1.3</a:t>
            </a:r>
            <a:r>
              <a:rPr kumimoji="0" lang="en-GB"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GB"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GB"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Categorize operational applications by target users;</a:t>
            </a:r>
            <a:endParaRPr kumimoji="0" lang="pt-PT" sz="1100" b="0" i="0" u="none" strike="noStrike" cap="none" normalizeH="0" baseline="0" dirty="0" smtClean="0">
              <a:ln>
                <a:noFill/>
              </a:ln>
              <a:solidFill>
                <a:schemeClr val="tx1"/>
              </a:solidFill>
              <a:effectLst/>
              <a:latin typeface="Arial" pitchFamily="34" charset="0"/>
              <a:cs typeface="Arial" pitchFamily="34" charset="0"/>
            </a:endParaRPr>
          </a:p>
          <a:p>
            <a:pPr marR="0" lvl="0" indent="725488" algn="just" defTabSz="914400" rtl="0" eaLnBrk="0" fontAlgn="base" latinLnBrk="0" hangingPunct="0">
              <a:lnSpc>
                <a:spcPct val="100000"/>
              </a:lnSpc>
              <a:spcBef>
                <a:spcPct val="0"/>
              </a:spcBef>
              <a:spcAft>
                <a:spcPct val="0"/>
              </a:spcAft>
              <a:buClrTx/>
              <a:buSzTx/>
              <a:buFontTx/>
              <a:buNone/>
              <a:tabLst/>
            </a:pPr>
            <a:endParaRPr kumimoji="0" lang="en-GB"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R="0" lvl="0" indent="725488" algn="just" defTabSz="914400" rtl="0" eaLnBrk="0" fontAlgn="base" latinLnBrk="0" hangingPunct="0">
              <a:lnSpc>
                <a:spcPct val="100000"/>
              </a:lnSpc>
              <a:spcBef>
                <a:spcPct val="0"/>
              </a:spcBef>
              <a:spcAft>
                <a:spcPct val="0"/>
              </a:spcAft>
              <a:buClrTx/>
              <a:buSzTx/>
              <a:buFontTx/>
              <a:buNone/>
              <a:tabLst/>
            </a:pPr>
            <a:r>
              <a:rPr kumimoji="0" lang="en-GB"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T1.4</a:t>
            </a:r>
            <a:r>
              <a:rPr kumimoji="0" lang="en-GB"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GB"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en-GB"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If any, make recommendations to the EGI Applications Database to improve the end-user experience;</a:t>
            </a:r>
            <a:endParaRPr kumimoji="0" lang="pt-PT" sz="1100" b="0" i="0" u="none" strike="noStrike" cap="none" normalizeH="0" baseline="0" dirty="0" smtClean="0">
              <a:ln>
                <a:noFill/>
              </a:ln>
              <a:solidFill>
                <a:schemeClr val="tx1"/>
              </a:solidFill>
              <a:effectLst/>
              <a:latin typeface="Arial" pitchFamily="34" charset="0"/>
              <a:cs typeface="Arial" pitchFamily="34" charset="0"/>
            </a:endParaRPr>
          </a:p>
          <a:p>
            <a:pPr marR="0" lvl="0" indent="725488" algn="just" defTabSz="914400" rtl="0" eaLnBrk="0" fontAlgn="base" latinLnBrk="0" hangingPunct="0">
              <a:lnSpc>
                <a:spcPct val="100000"/>
              </a:lnSpc>
              <a:spcBef>
                <a:spcPct val="0"/>
              </a:spcBef>
              <a:spcAft>
                <a:spcPct val="0"/>
              </a:spcAft>
              <a:buClrTx/>
              <a:buSzTx/>
              <a:buFontTx/>
              <a:buNone/>
              <a:tabLst/>
            </a:pPr>
            <a:endParaRPr kumimoji="0" lang="en-GB"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R="0" lvl="0" indent="725488" algn="just" defTabSz="914400" rtl="0" eaLnBrk="0" fontAlgn="base" latinLnBrk="0" hangingPunct="0">
              <a:lnSpc>
                <a:spcPct val="100000"/>
              </a:lnSpc>
              <a:spcBef>
                <a:spcPct val="0"/>
              </a:spcBef>
              <a:spcAft>
                <a:spcPct val="0"/>
              </a:spcAft>
              <a:buClrTx/>
              <a:buSzTx/>
              <a:buFontTx/>
              <a:buNone/>
              <a:tabLst/>
            </a:pPr>
            <a:r>
              <a:rPr kumimoji="0" lang="en-GB"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T1.5</a:t>
            </a:r>
            <a:r>
              <a:rPr kumimoji="0" lang="en-GB"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GB"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en-GB"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Interact with developers and application providers to improve the end-user experience.</a:t>
            </a:r>
            <a:endParaRPr kumimoji="0" lang="pt-PT" sz="11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ângulo 4"/>
          <p:cNvSpPr/>
          <p:nvPr/>
        </p:nvSpPr>
        <p:spPr>
          <a:xfrm>
            <a:off x="251520" y="1221462"/>
            <a:ext cx="8640960" cy="504056"/>
          </a:xfrm>
          <a:prstGeom prst="rect">
            <a:avLst/>
          </a:prstGeom>
          <a:solidFill>
            <a:schemeClr val="bg1">
              <a:lumMod val="75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pt-PT"/>
          </a:p>
        </p:txBody>
      </p:sp>
      <p:sp>
        <p:nvSpPr>
          <p:cNvPr id="2" name="Title 1"/>
          <p:cNvSpPr txBox="1">
            <a:spLocks/>
          </p:cNvSpPr>
          <p:nvPr/>
        </p:nvSpPr>
        <p:spPr>
          <a:xfrm>
            <a:off x="899592" y="259557"/>
            <a:ext cx="7164288" cy="865187"/>
          </a:xfrm>
          <a:prstGeom prst="rect">
            <a:avLst/>
          </a:prstGeom>
        </p:spPr>
        <p: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GB" sz="4400" b="1" i="0" u="none" strike="noStrike" kern="1200" cap="none" spc="0" normalizeH="0" baseline="0" noProof="0" dirty="0" smtClean="0">
                <a:ln>
                  <a:noFill/>
                </a:ln>
                <a:solidFill>
                  <a:srgbClr val="C00000"/>
                </a:solidFill>
                <a:effectLst/>
                <a:uLnTx/>
                <a:uFillTx/>
                <a:latin typeface="Arial" pitchFamily="34" charset="0"/>
                <a:ea typeface="+mj-ea"/>
                <a:cs typeface="Arial" pitchFamily="34" charset="0"/>
              </a:rPr>
              <a:t>Tasks</a:t>
            </a:r>
          </a:p>
        </p:txBody>
      </p:sp>
      <p:sp>
        <p:nvSpPr>
          <p:cNvPr id="8193" name="Rectangle 1"/>
          <p:cNvSpPr>
            <a:spLocks noChangeArrowheads="1"/>
          </p:cNvSpPr>
          <p:nvPr/>
        </p:nvSpPr>
        <p:spPr bwMode="auto">
          <a:xfrm>
            <a:off x="539552" y="1263243"/>
            <a:ext cx="792088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73050" algn="just" defTabSz="914400" rtl="0" eaLnBrk="0" fontAlgn="base" latinLnBrk="0" hangingPunct="0">
              <a:lnSpc>
                <a:spcPct val="100000"/>
              </a:lnSpc>
              <a:spcBef>
                <a:spcPct val="0"/>
              </a:spcBef>
              <a:spcAft>
                <a:spcPct val="0"/>
              </a:spcAft>
              <a:buClrTx/>
              <a:buSzTx/>
              <a:buFontTx/>
              <a:buNone/>
              <a:tabLst/>
            </a:pPr>
            <a:r>
              <a:rPr kumimoji="0" lang="en-GB"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T2</a:t>
            </a:r>
            <a:r>
              <a:rPr kumimoji="0" lang="en-GB"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Identify relevant applications</a:t>
            </a:r>
            <a:r>
              <a:rPr kumimoji="0" lang="en-GB"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en-GB"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not ported to EGI e-infrastructure</a:t>
            </a:r>
          </a:p>
          <a:p>
            <a:pPr marL="0" marR="0" lvl="0" indent="273050" algn="just" defTabSz="914400" rtl="0" eaLnBrk="0" fontAlgn="base" latinLnBrk="0" hangingPunct="0">
              <a:lnSpc>
                <a:spcPct val="100000"/>
              </a:lnSpc>
              <a:spcBef>
                <a:spcPct val="0"/>
              </a:spcBef>
              <a:spcAft>
                <a:spcPct val="0"/>
              </a:spcAft>
              <a:buClrTx/>
              <a:buSzTx/>
              <a:buFontTx/>
              <a:buNone/>
              <a:tabLst/>
            </a:pPr>
            <a:endParaRPr kumimoji="0" lang="pt-PT" b="0" i="0" u="none" strike="noStrike" cap="none" normalizeH="0" baseline="0" dirty="0" smtClean="0">
              <a:ln>
                <a:noFill/>
              </a:ln>
              <a:solidFill>
                <a:schemeClr val="tx1"/>
              </a:solidFill>
              <a:effectLst/>
              <a:latin typeface="Arial" pitchFamily="34" charset="0"/>
              <a:cs typeface="Arial" pitchFamily="34" charset="0"/>
            </a:endParaRPr>
          </a:p>
          <a:p>
            <a:pPr marR="0" lvl="0" indent="725488" algn="just" defTabSz="914400" rtl="0" eaLnBrk="0" fontAlgn="base" latinLnBrk="0" hangingPunct="0">
              <a:lnSpc>
                <a:spcPct val="100000"/>
              </a:lnSpc>
              <a:spcBef>
                <a:spcPct val="0"/>
              </a:spcBef>
              <a:spcAft>
                <a:spcPct val="0"/>
              </a:spcAft>
              <a:buClrTx/>
              <a:buSzTx/>
              <a:buFontTx/>
              <a:buNone/>
              <a:tabLst/>
            </a:pPr>
            <a:r>
              <a:rPr kumimoji="0" lang="en-GB"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T2.1</a:t>
            </a:r>
            <a:r>
              <a:rPr kumimoji="0" lang="en-GB"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GB"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en-GB"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Identify knowledge networks that could profit from the VT outcomes (e.g. European Commission projects);</a:t>
            </a:r>
          </a:p>
          <a:p>
            <a:pPr lvl="0" indent="725488" algn="just" eaLnBrk="0" hangingPunct="0"/>
            <a:r>
              <a:rPr lang="en-GB" i="1" dirty="0" smtClean="0"/>
              <a:t>Compilation of a table with reference and contact person of financed European Projects focused in the areas of this VT will be initiated. This table will be used as a starting point to identify new applications and users.</a:t>
            </a:r>
            <a:endParaRPr lang="en-GB" i="1" dirty="0" smtClean="0">
              <a:cs typeface="Arial" pitchFamily="34" charset="0"/>
            </a:endParaRPr>
          </a:p>
          <a:p>
            <a:pPr marR="0" lvl="0" indent="725488" algn="just" defTabSz="914400" rtl="0" eaLnBrk="0" fontAlgn="base" latinLnBrk="0" hangingPunct="0">
              <a:lnSpc>
                <a:spcPct val="100000"/>
              </a:lnSpc>
              <a:spcBef>
                <a:spcPct val="0"/>
              </a:spcBef>
              <a:spcAft>
                <a:spcPct val="0"/>
              </a:spcAft>
              <a:buClrTx/>
              <a:buSzTx/>
              <a:buFontTx/>
              <a:buNone/>
              <a:tabLst/>
            </a:pPr>
            <a:endParaRPr kumimoji="0" lang="pt-PT" b="0" i="0" u="none" strike="noStrike" cap="none" normalizeH="0" baseline="0" dirty="0" smtClean="0">
              <a:ln>
                <a:noFill/>
              </a:ln>
              <a:solidFill>
                <a:schemeClr val="tx1"/>
              </a:solidFill>
              <a:effectLst/>
              <a:latin typeface="Arial" pitchFamily="34" charset="0"/>
              <a:cs typeface="Arial" pitchFamily="34" charset="0"/>
            </a:endParaRPr>
          </a:p>
          <a:p>
            <a:pPr marR="0" lvl="0" indent="725488" algn="just" defTabSz="914400" rtl="0" eaLnBrk="0" fontAlgn="base" latinLnBrk="0" hangingPunct="0">
              <a:lnSpc>
                <a:spcPct val="100000"/>
              </a:lnSpc>
              <a:spcBef>
                <a:spcPct val="0"/>
              </a:spcBef>
              <a:spcAft>
                <a:spcPct val="0"/>
              </a:spcAft>
              <a:buClrTx/>
              <a:buSzTx/>
              <a:buFontTx/>
              <a:buNone/>
              <a:tabLst/>
            </a:pPr>
            <a:r>
              <a:rPr kumimoji="0" lang="en-GB"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T2.2</a:t>
            </a:r>
            <a:r>
              <a:rPr kumimoji="0" lang="en-GB"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GB"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en-GB"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Identify relevant applications to be ported;</a:t>
            </a:r>
          </a:p>
          <a:p>
            <a:pPr lvl="0" indent="725488" algn="just" eaLnBrk="0" hangingPunct="0"/>
            <a:r>
              <a:rPr lang="en-GB" i="1" dirty="0" smtClean="0"/>
              <a:t>A use case from Sequencing (RNA) field is being ported to the EGI Federated Cloud, with requirements already assessed and Resource Providers match concluded.</a:t>
            </a:r>
          </a:p>
          <a:p>
            <a:pPr lvl="0" indent="725488" algn="just" eaLnBrk="0" hangingPunct="0"/>
            <a:endParaRPr kumimoji="0" lang="pt-PT" b="0" i="1" u="none" strike="noStrike" cap="none" normalizeH="0" baseline="0" dirty="0" smtClean="0">
              <a:ln>
                <a:noFill/>
              </a:ln>
              <a:solidFill>
                <a:schemeClr val="tx1"/>
              </a:solidFill>
              <a:effectLst/>
              <a:latin typeface="Arial" pitchFamily="34" charset="0"/>
              <a:cs typeface="Arial" pitchFamily="34" charset="0"/>
            </a:endParaRPr>
          </a:p>
          <a:p>
            <a:pPr marR="0" lvl="0" indent="725488" algn="just" defTabSz="914400" rtl="0" eaLnBrk="0" fontAlgn="base" latinLnBrk="0" hangingPunct="0">
              <a:lnSpc>
                <a:spcPct val="100000"/>
              </a:lnSpc>
              <a:spcBef>
                <a:spcPct val="0"/>
              </a:spcBef>
              <a:spcAft>
                <a:spcPct val="0"/>
              </a:spcAft>
              <a:buClrTx/>
              <a:buSzTx/>
              <a:buFontTx/>
              <a:buNone/>
              <a:tabLst/>
            </a:pPr>
            <a:r>
              <a:rPr kumimoji="0" lang="en-GB"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T2.3</a:t>
            </a:r>
            <a:r>
              <a:rPr kumimoji="0" lang="en-GB"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GB"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en-GB"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Identify high level platforms that can facilitate the integration of new tools. (</a:t>
            </a:r>
            <a:r>
              <a:rPr kumimoji="0" lang="en-GB"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e.g. Galaxy</a:t>
            </a:r>
            <a:r>
              <a:rPr kumimoji="0" lang="en-GB"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p>
          <a:p>
            <a:pPr marR="0" lvl="0" indent="725488" algn="just" defTabSz="914400" rtl="0" eaLnBrk="0" fontAlgn="base" latinLnBrk="0" hangingPunct="0">
              <a:lnSpc>
                <a:spcPct val="100000"/>
              </a:lnSpc>
              <a:spcBef>
                <a:spcPct val="0"/>
              </a:spcBef>
              <a:spcAft>
                <a:spcPct val="0"/>
              </a:spcAft>
              <a:buClrTx/>
              <a:buSzTx/>
              <a:buFontTx/>
              <a:buNone/>
              <a:tabLst/>
            </a:pPr>
            <a:endParaRPr kumimoji="0" lang="pt-PT" b="0" i="0" u="none" strike="noStrike" cap="none" normalizeH="0" baseline="0" dirty="0" smtClean="0">
              <a:ln>
                <a:noFill/>
              </a:ln>
              <a:solidFill>
                <a:schemeClr val="tx1"/>
              </a:solidFill>
              <a:effectLst/>
              <a:latin typeface="Arial" pitchFamily="34" charset="0"/>
              <a:cs typeface="Arial" pitchFamily="34" charset="0"/>
            </a:endParaRPr>
          </a:p>
          <a:p>
            <a:pPr marR="0" lvl="0" indent="725488" algn="just" defTabSz="914400" rtl="0" eaLnBrk="0" fontAlgn="base" latinLnBrk="0" hangingPunct="0">
              <a:lnSpc>
                <a:spcPct val="100000"/>
              </a:lnSpc>
              <a:spcBef>
                <a:spcPct val="0"/>
              </a:spcBef>
              <a:spcAft>
                <a:spcPct val="0"/>
              </a:spcAft>
              <a:buClrTx/>
              <a:buSzTx/>
              <a:buFontTx/>
              <a:buNone/>
              <a:tabLst/>
            </a:pPr>
            <a:r>
              <a:rPr kumimoji="0" lang="en-GB"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T2.4</a:t>
            </a:r>
            <a:r>
              <a:rPr kumimoji="0" lang="en-GB"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GB"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en-GB"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Spawn pilot projects or independent VTs per application identified in order to integrate them in EGI e-infrastructure.</a:t>
            </a:r>
            <a:endParaRPr kumimoji="0" lang="pt-PT"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ângulo 4"/>
          <p:cNvSpPr/>
          <p:nvPr/>
        </p:nvSpPr>
        <p:spPr>
          <a:xfrm>
            <a:off x="251520" y="1732340"/>
            <a:ext cx="8640960" cy="720080"/>
          </a:xfrm>
          <a:prstGeom prst="rect">
            <a:avLst/>
          </a:prstGeom>
          <a:solidFill>
            <a:schemeClr val="bg1">
              <a:lumMod val="75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pt-PT"/>
          </a:p>
        </p:txBody>
      </p:sp>
      <p:sp>
        <p:nvSpPr>
          <p:cNvPr id="2" name="Title 1"/>
          <p:cNvSpPr txBox="1">
            <a:spLocks/>
          </p:cNvSpPr>
          <p:nvPr/>
        </p:nvSpPr>
        <p:spPr>
          <a:xfrm>
            <a:off x="899592" y="259557"/>
            <a:ext cx="7164288" cy="865187"/>
          </a:xfrm>
          <a:prstGeom prst="rect">
            <a:avLst/>
          </a:prstGeom>
        </p:spPr>
        <p: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GB" sz="4400" b="1" i="0" u="none" strike="noStrike" kern="1200" cap="none" spc="0" normalizeH="0" baseline="0" noProof="0" dirty="0" smtClean="0">
                <a:ln>
                  <a:noFill/>
                </a:ln>
                <a:solidFill>
                  <a:srgbClr val="C00000"/>
                </a:solidFill>
                <a:effectLst/>
                <a:uLnTx/>
                <a:uFillTx/>
                <a:latin typeface="Arial" pitchFamily="34" charset="0"/>
                <a:ea typeface="+mj-ea"/>
                <a:cs typeface="Arial" pitchFamily="34" charset="0"/>
              </a:rPr>
              <a:t>Tasks</a:t>
            </a:r>
          </a:p>
        </p:txBody>
      </p:sp>
      <p:sp>
        <p:nvSpPr>
          <p:cNvPr id="8193" name="Rectangle 1"/>
          <p:cNvSpPr>
            <a:spLocks noChangeArrowheads="1"/>
          </p:cNvSpPr>
          <p:nvPr/>
        </p:nvSpPr>
        <p:spPr bwMode="auto">
          <a:xfrm>
            <a:off x="467544" y="1922349"/>
            <a:ext cx="8136904"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73050" algn="just" defTabSz="914400" rtl="0" eaLnBrk="0" fontAlgn="base" latinLnBrk="0" hangingPunct="0">
              <a:lnSpc>
                <a:spcPct val="100000"/>
              </a:lnSpc>
              <a:spcBef>
                <a:spcPct val="0"/>
              </a:spcBef>
              <a:spcAft>
                <a:spcPct val="0"/>
              </a:spcAft>
              <a:buClrTx/>
              <a:buSzTx/>
              <a:buFontTx/>
              <a:buNone/>
              <a:tabLst/>
            </a:pPr>
            <a:r>
              <a:rPr kumimoji="0" lang="en-GB"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T3</a:t>
            </a:r>
            <a:r>
              <a:rPr kumimoji="0" lang="en-GB"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Promote the outcome of the VT to the target communities</a:t>
            </a:r>
          </a:p>
          <a:p>
            <a:pPr marL="0" marR="0" lvl="0" indent="273050" algn="just" defTabSz="914400" rtl="0" eaLnBrk="0" fontAlgn="base" latinLnBrk="0" hangingPunct="0">
              <a:lnSpc>
                <a:spcPct val="100000"/>
              </a:lnSpc>
              <a:spcBef>
                <a:spcPct val="0"/>
              </a:spcBef>
              <a:spcAft>
                <a:spcPct val="0"/>
              </a:spcAft>
              <a:buClrTx/>
              <a:buSzTx/>
              <a:buFontTx/>
              <a:buNone/>
              <a:tabLst/>
            </a:pPr>
            <a:endParaRPr kumimoji="0" lang="pt-PT" b="0" i="0" u="none" strike="noStrike" cap="none" normalizeH="0" baseline="0" dirty="0" smtClean="0">
              <a:ln>
                <a:noFill/>
              </a:ln>
              <a:solidFill>
                <a:schemeClr val="tx1"/>
              </a:solidFill>
              <a:effectLst/>
              <a:latin typeface="Arial" pitchFamily="34" charset="0"/>
              <a:cs typeface="Arial" pitchFamily="34" charset="0"/>
            </a:endParaRPr>
          </a:p>
          <a:p>
            <a:pPr marL="0" marR="0" lvl="0" indent="273050" algn="just" defTabSz="914400" rtl="0" eaLnBrk="0" fontAlgn="base" latinLnBrk="0" hangingPunct="0">
              <a:lnSpc>
                <a:spcPct val="100000"/>
              </a:lnSpc>
              <a:spcBef>
                <a:spcPct val="0"/>
              </a:spcBef>
              <a:spcAft>
                <a:spcPct val="0"/>
              </a:spcAft>
              <a:buClrTx/>
              <a:buSzTx/>
              <a:buFontTx/>
              <a:buNone/>
              <a:tabLst/>
            </a:pPr>
            <a:r>
              <a:rPr kumimoji="0" lang="en-GB"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T3.1 -</a:t>
            </a:r>
            <a:r>
              <a:rPr kumimoji="0" lang="en-GB"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Produce / disseminate outreach documents for relevant applications identified </a:t>
            </a:r>
          </a:p>
          <a:p>
            <a:pPr marL="0" marR="0" lvl="0" indent="273050" algn="just" defTabSz="914400" rtl="0" eaLnBrk="0" fontAlgn="base" latinLnBrk="0" hangingPunct="0">
              <a:lnSpc>
                <a:spcPct val="100000"/>
              </a:lnSpc>
              <a:spcBef>
                <a:spcPct val="0"/>
              </a:spcBef>
              <a:spcAft>
                <a:spcPct val="0"/>
              </a:spcAft>
              <a:buClrTx/>
              <a:buSzTx/>
              <a:buFontTx/>
              <a:buNone/>
              <a:tabLst/>
            </a:pPr>
            <a:endParaRPr kumimoji="0" lang="pt-PT" b="0" i="0" u="none" strike="noStrike" cap="none" normalizeH="0" baseline="0" dirty="0" smtClean="0">
              <a:ln>
                <a:noFill/>
              </a:ln>
              <a:solidFill>
                <a:schemeClr val="tx1"/>
              </a:solidFill>
              <a:effectLst/>
              <a:latin typeface="Arial" pitchFamily="34" charset="0"/>
              <a:cs typeface="Arial" pitchFamily="34" charset="0"/>
            </a:endParaRPr>
          </a:p>
          <a:p>
            <a:pPr marL="0" marR="0" lvl="0" indent="273050" algn="just" defTabSz="914400" rtl="0" eaLnBrk="0" fontAlgn="base" latinLnBrk="0" hangingPunct="0">
              <a:lnSpc>
                <a:spcPct val="100000"/>
              </a:lnSpc>
              <a:spcBef>
                <a:spcPct val="0"/>
              </a:spcBef>
              <a:spcAft>
                <a:spcPct val="0"/>
              </a:spcAft>
              <a:buClrTx/>
              <a:buSzTx/>
              <a:buFontTx/>
              <a:buNone/>
              <a:tabLst/>
            </a:pPr>
            <a:r>
              <a:rPr kumimoji="0" lang="en-GB"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T3.2</a:t>
            </a:r>
            <a:r>
              <a:rPr kumimoji="0" lang="en-GB"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GB"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en-GB"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Produce training activities for relevant applications identified</a:t>
            </a:r>
            <a:endParaRPr kumimoji="0" lang="en-GB"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ângulo 3"/>
          <p:cNvSpPr/>
          <p:nvPr/>
        </p:nvSpPr>
        <p:spPr>
          <a:xfrm>
            <a:off x="251520" y="1412776"/>
            <a:ext cx="8640960" cy="4464496"/>
          </a:xfrm>
          <a:prstGeom prst="rect">
            <a:avLst/>
          </a:prstGeom>
          <a:solidFill>
            <a:schemeClr val="bg1">
              <a:lumMod val="85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pt-PT"/>
          </a:p>
        </p:txBody>
      </p:sp>
      <p:sp>
        <p:nvSpPr>
          <p:cNvPr id="2" name="Title 1"/>
          <p:cNvSpPr txBox="1">
            <a:spLocks/>
          </p:cNvSpPr>
          <p:nvPr/>
        </p:nvSpPr>
        <p:spPr>
          <a:xfrm>
            <a:off x="899592" y="259557"/>
            <a:ext cx="7164288" cy="865187"/>
          </a:xfrm>
          <a:prstGeom prst="rect">
            <a:avLst/>
          </a:prstGeom>
        </p:spPr>
        <p: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GB" sz="4400" b="1" i="0" u="none" strike="noStrike" kern="1200" cap="none" spc="0" normalizeH="0" baseline="0" noProof="0" dirty="0" smtClean="0">
                <a:ln>
                  <a:noFill/>
                </a:ln>
                <a:solidFill>
                  <a:srgbClr val="C00000"/>
                </a:solidFill>
                <a:effectLst/>
                <a:uLnTx/>
                <a:uFillTx/>
                <a:latin typeface="Arial" pitchFamily="34" charset="0"/>
                <a:ea typeface="+mj-ea"/>
                <a:cs typeface="Arial" pitchFamily="34" charset="0"/>
              </a:rPr>
              <a:t>Outcomes</a:t>
            </a:r>
          </a:p>
        </p:txBody>
      </p:sp>
      <p:sp>
        <p:nvSpPr>
          <p:cNvPr id="7169" name="Rectangle 1"/>
          <p:cNvSpPr>
            <a:spLocks noChangeArrowheads="1"/>
          </p:cNvSpPr>
          <p:nvPr/>
        </p:nvSpPr>
        <p:spPr bwMode="auto">
          <a:xfrm>
            <a:off x="827584" y="1629955"/>
            <a:ext cx="7524328"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O1 - </a:t>
            </a:r>
            <a:r>
              <a:rPr kumimoji="0" lang="en-GB"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Table including applications for the protein </a:t>
            </a:r>
            <a:r>
              <a:rPr kumimoji="0" lang="en-GB"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Structural Biology</a:t>
            </a:r>
            <a:r>
              <a:rPr kumimoji="0" lang="en-GB"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and </a:t>
            </a:r>
            <a:r>
              <a:rPr kumimoji="0" lang="en-GB"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Sequencing (Protein/DNA/RNA) </a:t>
            </a:r>
            <a:r>
              <a:rPr kumimoji="0" lang="en-GB"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communities. </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running state of the applications, version</a:t>
            </a:r>
            <a:r>
              <a:rPr kumimoji="0" lang="en-GB" b="0" i="1" u="none" strike="noStrike" cap="none" normalizeH="0" dirty="0" smtClean="0">
                <a:ln>
                  <a:noFill/>
                </a:ln>
                <a:solidFill>
                  <a:schemeClr val="tx1"/>
                </a:solidFill>
                <a:effectLst/>
                <a:latin typeface="Arial" pitchFamily="34" charset="0"/>
                <a:ea typeface="Times New Roman" pitchFamily="18" charset="0"/>
                <a:cs typeface="Arial" pitchFamily="34" charset="0"/>
              </a:rPr>
              <a:t> - &gt;</a:t>
            </a:r>
            <a:r>
              <a:rPr kumimoji="0" lang="en-GB"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GB" b="0" i="1"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AppDB</a:t>
            </a:r>
            <a:endParaRPr kumimoji="0" lang="en-GB" b="0" i="1"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pt-PT"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O2</a:t>
            </a:r>
            <a:r>
              <a:rPr kumimoji="0" lang="en-GB"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Table with reference and contact person of financed European Projects.</a:t>
            </a:r>
            <a:endParaRPr kumimoji="0" lang="pt-PT"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O3</a:t>
            </a:r>
            <a:r>
              <a:rPr kumimoji="0" lang="en-GB"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GB"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en-GB"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Setup and “set in motion” tutorial sessions and webinars for specific tools and applications.</a:t>
            </a:r>
            <a:endParaRPr kumimoji="0" lang="pt-PT"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O4</a:t>
            </a:r>
            <a:r>
              <a:rPr kumimoji="0" lang="en-GB"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GB"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GB"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Dissemination flyers of working applications</a:t>
            </a:r>
            <a:endParaRPr kumimoji="0" lang="pt-PT"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O5</a:t>
            </a:r>
            <a:r>
              <a:rPr kumimoji="0" lang="en-GB"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GB"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GB"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Make the integration of new tools easier via EGI </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(e.g. by the use of high level platforms)</a:t>
            </a:r>
            <a:endParaRPr kumimoji="0" lang="en-GB" b="0" i="1"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899592" y="259557"/>
            <a:ext cx="7164288" cy="865187"/>
          </a:xfrm>
          <a:prstGeom prst="rect">
            <a:avLst/>
          </a:prstGeom>
        </p:spPr>
        <p: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GB" sz="4400" b="1" i="0" u="none" strike="noStrike" kern="1200" cap="none" spc="0" normalizeH="0" baseline="0" noProof="0" dirty="0" smtClean="0">
                <a:ln>
                  <a:noFill/>
                </a:ln>
                <a:solidFill>
                  <a:srgbClr val="C00000"/>
                </a:solidFill>
                <a:effectLst/>
                <a:uLnTx/>
                <a:uFillTx/>
                <a:latin typeface="Arial" pitchFamily="34" charset="0"/>
                <a:ea typeface="+mj-ea"/>
                <a:cs typeface="Arial" pitchFamily="34" charset="0"/>
              </a:rPr>
              <a:t>Time line</a:t>
            </a:r>
          </a:p>
        </p:txBody>
      </p:sp>
      <p:graphicFrame>
        <p:nvGraphicFramePr>
          <p:cNvPr id="7" name="Tabela 6"/>
          <p:cNvGraphicFramePr>
            <a:graphicFrameLocks noGrp="1"/>
          </p:cNvGraphicFramePr>
          <p:nvPr/>
        </p:nvGraphicFramePr>
        <p:xfrm>
          <a:off x="1403648" y="1556792"/>
          <a:ext cx="6450660" cy="3960445"/>
        </p:xfrm>
        <a:graphic>
          <a:graphicData uri="http://schemas.openxmlformats.org/drawingml/2006/table">
            <a:tbl>
              <a:tblPr/>
              <a:tblGrid>
                <a:gridCol w="920922"/>
                <a:gridCol w="921623"/>
                <a:gridCol w="921623"/>
                <a:gridCol w="921623"/>
                <a:gridCol w="921623"/>
                <a:gridCol w="921623"/>
                <a:gridCol w="921623"/>
              </a:tblGrid>
              <a:tr h="229088">
                <a:tc>
                  <a:txBody>
                    <a:bodyPr/>
                    <a:lstStyle/>
                    <a:p>
                      <a:pPr algn="ctr">
                        <a:spcBef>
                          <a:spcPts val="200"/>
                        </a:spcBef>
                        <a:spcAft>
                          <a:spcPts val="600"/>
                        </a:spcAft>
                      </a:pPr>
                      <a:r>
                        <a:rPr lang="en-GB" sz="1100" b="1">
                          <a:latin typeface="Times New Roman"/>
                          <a:ea typeface="Times New Roman"/>
                        </a:rPr>
                        <a:t>Task</a:t>
                      </a:r>
                      <a:endParaRPr lang="pt-PT" sz="110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200"/>
                        </a:spcBef>
                        <a:spcAft>
                          <a:spcPts val="600"/>
                        </a:spcAft>
                      </a:pPr>
                      <a:r>
                        <a:rPr lang="en-GB" sz="1100" b="1">
                          <a:latin typeface="Times New Roman"/>
                          <a:ea typeface="Times New Roman"/>
                        </a:rPr>
                        <a:t>Month 1</a:t>
                      </a:r>
                      <a:endParaRPr lang="pt-PT" sz="110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200"/>
                        </a:spcBef>
                        <a:spcAft>
                          <a:spcPts val="600"/>
                        </a:spcAft>
                      </a:pPr>
                      <a:r>
                        <a:rPr lang="en-GB" sz="1100" b="1">
                          <a:latin typeface="Times New Roman"/>
                          <a:ea typeface="Times New Roman"/>
                        </a:rPr>
                        <a:t>Month 2</a:t>
                      </a:r>
                      <a:endParaRPr lang="pt-PT" sz="110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200"/>
                        </a:spcBef>
                        <a:spcAft>
                          <a:spcPts val="600"/>
                        </a:spcAft>
                      </a:pPr>
                      <a:r>
                        <a:rPr lang="en-GB" sz="1100" b="1">
                          <a:latin typeface="Times New Roman"/>
                          <a:ea typeface="Times New Roman"/>
                        </a:rPr>
                        <a:t>Month 3</a:t>
                      </a:r>
                      <a:endParaRPr lang="pt-PT" sz="110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200"/>
                        </a:spcBef>
                        <a:spcAft>
                          <a:spcPts val="600"/>
                        </a:spcAft>
                      </a:pPr>
                      <a:r>
                        <a:rPr lang="en-GB" sz="1100" b="1">
                          <a:latin typeface="Times New Roman"/>
                          <a:ea typeface="Times New Roman"/>
                        </a:rPr>
                        <a:t>Month 4</a:t>
                      </a:r>
                      <a:endParaRPr lang="pt-PT" sz="110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200"/>
                        </a:spcBef>
                        <a:spcAft>
                          <a:spcPts val="600"/>
                        </a:spcAft>
                      </a:pPr>
                      <a:r>
                        <a:rPr lang="en-GB" sz="1100" b="1">
                          <a:latin typeface="Times New Roman"/>
                          <a:ea typeface="Times New Roman"/>
                        </a:rPr>
                        <a:t>Month 5</a:t>
                      </a:r>
                      <a:endParaRPr lang="pt-PT" sz="110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200"/>
                        </a:spcBef>
                        <a:spcAft>
                          <a:spcPts val="600"/>
                        </a:spcAft>
                      </a:pPr>
                      <a:r>
                        <a:rPr lang="en-GB" sz="1100" b="1">
                          <a:latin typeface="Times New Roman"/>
                          <a:ea typeface="Times New Roman"/>
                        </a:rPr>
                        <a:t>Month 6</a:t>
                      </a:r>
                      <a:endParaRPr lang="pt-PT" sz="110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9088">
                <a:tc>
                  <a:txBody>
                    <a:bodyPr/>
                    <a:lstStyle/>
                    <a:p>
                      <a:pPr algn="ctr">
                        <a:spcBef>
                          <a:spcPts val="200"/>
                        </a:spcBef>
                        <a:spcAft>
                          <a:spcPts val="600"/>
                        </a:spcAft>
                      </a:pPr>
                      <a:endParaRPr lang="pt-PT" sz="1100" dirty="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r>
              <a:tr h="229088">
                <a:tc>
                  <a:txBody>
                    <a:bodyPr/>
                    <a:lstStyle/>
                    <a:p>
                      <a:pPr algn="ctr">
                        <a:spcBef>
                          <a:spcPts val="200"/>
                        </a:spcBef>
                        <a:spcAft>
                          <a:spcPts val="600"/>
                        </a:spcAft>
                      </a:pPr>
                      <a:r>
                        <a:rPr lang="en-GB" sz="1000" b="1">
                          <a:latin typeface="Times New Roman"/>
                          <a:ea typeface="Times New Roman"/>
                        </a:rPr>
                        <a:t>1.1</a:t>
                      </a:r>
                      <a:endParaRPr lang="pt-PT" sz="1100">
                        <a:latin typeface="Times New Roman"/>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just">
                        <a:spcBef>
                          <a:spcPts val="200"/>
                        </a:spcBef>
                        <a:spcAft>
                          <a:spcPts val="600"/>
                        </a:spcAft>
                      </a:pPr>
                      <a:endParaRPr lang="pt-PT"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a:noFill/>
                    </a:lnT>
                    <a:lnB>
                      <a:noFill/>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a:noFill/>
                    </a:lnT>
                    <a:lnB>
                      <a:noFill/>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a:noFill/>
                    </a:lnT>
                    <a:lnB>
                      <a:noFill/>
                    </a:lnB>
                  </a:tcPr>
                </a:tc>
              </a:tr>
              <a:tr h="229088">
                <a:tc>
                  <a:txBody>
                    <a:bodyPr/>
                    <a:lstStyle/>
                    <a:p>
                      <a:pPr algn="ctr">
                        <a:spcBef>
                          <a:spcPts val="200"/>
                        </a:spcBef>
                        <a:spcAft>
                          <a:spcPts val="600"/>
                        </a:spcAft>
                      </a:pPr>
                      <a:r>
                        <a:rPr lang="en-GB" sz="1000" b="1">
                          <a:latin typeface="Times New Roman"/>
                          <a:ea typeface="Times New Roman"/>
                        </a:rPr>
                        <a:t>1.2</a:t>
                      </a:r>
                      <a:endParaRPr lang="pt-PT" sz="1100">
                        <a:latin typeface="Times New Roman"/>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just">
                        <a:spcBef>
                          <a:spcPts val="200"/>
                        </a:spcBef>
                        <a:spcAft>
                          <a:spcPts val="600"/>
                        </a:spcAft>
                      </a:pPr>
                      <a:endParaRPr lang="pt-PT"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a:noFill/>
                    </a:lnT>
                    <a:lnB>
                      <a:noFill/>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a:noFill/>
                    </a:lnT>
                    <a:lnB>
                      <a:noFill/>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a:noFill/>
                    </a:lnT>
                    <a:lnB>
                      <a:noFill/>
                    </a:lnB>
                  </a:tcPr>
                </a:tc>
              </a:tr>
              <a:tr h="229088">
                <a:tc>
                  <a:txBody>
                    <a:bodyPr/>
                    <a:lstStyle/>
                    <a:p>
                      <a:pPr algn="ctr">
                        <a:spcBef>
                          <a:spcPts val="200"/>
                        </a:spcBef>
                        <a:spcAft>
                          <a:spcPts val="600"/>
                        </a:spcAft>
                      </a:pPr>
                      <a:r>
                        <a:rPr lang="en-GB" sz="1000" b="1">
                          <a:latin typeface="Times New Roman"/>
                          <a:ea typeface="Times New Roman"/>
                        </a:rPr>
                        <a:t>1.3</a:t>
                      </a:r>
                      <a:endParaRPr lang="pt-PT" sz="1100">
                        <a:latin typeface="Times New Roman"/>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just">
                        <a:spcBef>
                          <a:spcPts val="200"/>
                        </a:spcBef>
                        <a:spcAft>
                          <a:spcPts val="600"/>
                        </a:spcAft>
                      </a:pPr>
                      <a:endParaRPr lang="pt-PT"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a:noFill/>
                    </a:lnT>
                    <a:lnB>
                      <a:noFill/>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a:noFill/>
                    </a:lnT>
                    <a:lnB>
                      <a:noFill/>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a:noFill/>
                    </a:lnT>
                    <a:lnB>
                      <a:noFill/>
                    </a:lnB>
                  </a:tcPr>
                </a:tc>
              </a:tr>
              <a:tr h="229088">
                <a:tc>
                  <a:txBody>
                    <a:bodyPr/>
                    <a:lstStyle/>
                    <a:p>
                      <a:pPr algn="ctr">
                        <a:spcBef>
                          <a:spcPts val="200"/>
                        </a:spcBef>
                        <a:spcAft>
                          <a:spcPts val="600"/>
                        </a:spcAft>
                      </a:pPr>
                      <a:r>
                        <a:rPr lang="en-GB" sz="1000" b="1">
                          <a:latin typeface="Times New Roman"/>
                          <a:ea typeface="Times New Roman"/>
                        </a:rPr>
                        <a:t>1.4</a:t>
                      </a:r>
                      <a:endParaRPr lang="pt-PT" sz="1100">
                        <a:latin typeface="Times New Roman"/>
                        <a:ea typeface="Times New Roman"/>
                      </a:endParaRPr>
                    </a:p>
                  </a:txBody>
                  <a:tcPr marL="68580" marR="68580" marT="0" marB="0">
                    <a:lnL>
                      <a:noFill/>
                    </a:lnL>
                    <a:lnR>
                      <a:noFill/>
                    </a:lnR>
                    <a:lnT>
                      <a:noFill/>
                    </a:lnT>
                    <a:lnB>
                      <a:noFill/>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just">
                        <a:spcBef>
                          <a:spcPts val="200"/>
                        </a:spcBef>
                        <a:spcAft>
                          <a:spcPts val="600"/>
                        </a:spcAft>
                      </a:pPr>
                      <a:endParaRPr lang="pt-PT"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just">
                        <a:spcBef>
                          <a:spcPts val="200"/>
                        </a:spcBef>
                        <a:spcAft>
                          <a:spcPts val="600"/>
                        </a:spcAft>
                      </a:pPr>
                      <a:endParaRPr lang="pt-PT"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a:noFill/>
                    </a:lnT>
                    <a:lnB>
                      <a:noFill/>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a:noFill/>
                    </a:lnT>
                    <a:lnB>
                      <a:noFill/>
                    </a:lnB>
                  </a:tcPr>
                </a:tc>
              </a:tr>
              <a:tr h="229088">
                <a:tc>
                  <a:txBody>
                    <a:bodyPr/>
                    <a:lstStyle/>
                    <a:p>
                      <a:pPr algn="ctr">
                        <a:spcBef>
                          <a:spcPts val="200"/>
                        </a:spcBef>
                        <a:spcAft>
                          <a:spcPts val="600"/>
                        </a:spcAft>
                      </a:pPr>
                      <a:r>
                        <a:rPr lang="en-GB" sz="1000" b="1">
                          <a:latin typeface="Times New Roman"/>
                          <a:ea typeface="Times New Roman"/>
                        </a:rPr>
                        <a:t>1.5</a:t>
                      </a:r>
                      <a:endParaRPr lang="pt-PT" sz="1100">
                        <a:latin typeface="Times New Roman"/>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just">
                        <a:spcBef>
                          <a:spcPts val="200"/>
                        </a:spcBef>
                        <a:spcAft>
                          <a:spcPts val="600"/>
                        </a:spcAft>
                      </a:pPr>
                      <a:endParaRPr lang="pt-PT"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a:noFill/>
                    </a:lnT>
                    <a:lnB>
                      <a:noFill/>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a:noFill/>
                    </a:lnT>
                    <a:lnB>
                      <a:noFill/>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a:noFill/>
                    </a:lnT>
                    <a:lnB>
                      <a:noFill/>
                    </a:lnB>
                  </a:tcPr>
                </a:tc>
              </a:tr>
              <a:tr h="229088">
                <a:tc>
                  <a:txBody>
                    <a:bodyPr/>
                    <a:lstStyle/>
                    <a:p>
                      <a:pPr algn="ctr">
                        <a:spcBef>
                          <a:spcPts val="200"/>
                        </a:spcBef>
                        <a:spcAft>
                          <a:spcPts val="600"/>
                        </a:spcAft>
                      </a:pPr>
                      <a:endParaRPr lang="pt-PT" sz="1100">
                        <a:latin typeface="Times New Roman"/>
                        <a:ea typeface="Times New Roman"/>
                      </a:endParaRPr>
                    </a:p>
                  </a:txBody>
                  <a:tcPr marL="68580" marR="68580" marT="0" marB="0">
                    <a:lnL>
                      <a:noFill/>
                    </a:lnL>
                    <a:lnR>
                      <a:noFill/>
                    </a:lnR>
                    <a:lnT>
                      <a:noFill/>
                    </a:lnT>
                    <a:lnB>
                      <a:noFill/>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a:noFill/>
                    </a:lnT>
                    <a:lnB>
                      <a:noFill/>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a:noFill/>
                    </a:lnT>
                    <a:lnB>
                      <a:noFill/>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a:noFill/>
                    </a:lnT>
                    <a:lnB>
                      <a:noFill/>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a:noFill/>
                    </a:lnT>
                    <a:lnB>
                      <a:noFill/>
                    </a:lnB>
                  </a:tcPr>
                </a:tc>
              </a:tr>
              <a:tr h="229088">
                <a:tc>
                  <a:txBody>
                    <a:bodyPr/>
                    <a:lstStyle/>
                    <a:p>
                      <a:pPr algn="ctr">
                        <a:spcBef>
                          <a:spcPts val="200"/>
                        </a:spcBef>
                        <a:spcAft>
                          <a:spcPts val="600"/>
                        </a:spcAft>
                      </a:pPr>
                      <a:r>
                        <a:rPr lang="en-GB" sz="1000" b="1">
                          <a:latin typeface="Times New Roman"/>
                          <a:ea typeface="Times New Roman"/>
                        </a:rPr>
                        <a:t>2.1</a:t>
                      </a:r>
                      <a:endParaRPr lang="pt-PT" sz="1100">
                        <a:latin typeface="Times New Roman"/>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just">
                        <a:spcBef>
                          <a:spcPts val="200"/>
                        </a:spcBef>
                        <a:spcAft>
                          <a:spcPts val="600"/>
                        </a:spcAft>
                      </a:pPr>
                      <a:endParaRPr lang="pt-PT"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a:noFill/>
                    </a:lnT>
                    <a:lnB>
                      <a:noFill/>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a:noFill/>
                    </a:lnT>
                    <a:lnB>
                      <a:noFill/>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a:noFill/>
                    </a:lnT>
                    <a:lnB>
                      <a:noFill/>
                    </a:lnB>
                  </a:tcPr>
                </a:tc>
              </a:tr>
              <a:tr h="229088">
                <a:tc>
                  <a:txBody>
                    <a:bodyPr/>
                    <a:lstStyle/>
                    <a:p>
                      <a:pPr algn="ctr">
                        <a:spcBef>
                          <a:spcPts val="200"/>
                        </a:spcBef>
                        <a:spcAft>
                          <a:spcPts val="600"/>
                        </a:spcAft>
                      </a:pPr>
                      <a:r>
                        <a:rPr lang="en-GB" sz="1000" b="1">
                          <a:latin typeface="Times New Roman"/>
                          <a:ea typeface="Times New Roman"/>
                        </a:rPr>
                        <a:t>2.2</a:t>
                      </a:r>
                      <a:endParaRPr lang="pt-PT" sz="1100">
                        <a:latin typeface="Times New Roman"/>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just">
                        <a:spcBef>
                          <a:spcPts val="200"/>
                        </a:spcBef>
                        <a:spcAft>
                          <a:spcPts val="600"/>
                        </a:spcAft>
                      </a:pPr>
                      <a:endParaRPr lang="pt-PT"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a:noFill/>
                    </a:lnT>
                    <a:lnB>
                      <a:noFill/>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a:noFill/>
                    </a:lnT>
                    <a:lnB>
                      <a:noFill/>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a:noFill/>
                    </a:lnT>
                    <a:lnB>
                      <a:noFill/>
                    </a:lnB>
                  </a:tcPr>
                </a:tc>
              </a:tr>
              <a:tr h="229088">
                <a:tc>
                  <a:txBody>
                    <a:bodyPr/>
                    <a:lstStyle/>
                    <a:p>
                      <a:pPr algn="ctr">
                        <a:spcBef>
                          <a:spcPts val="200"/>
                        </a:spcBef>
                        <a:spcAft>
                          <a:spcPts val="600"/>
                        </a:spcAft>
                      </a:pPr>
                      <a:r>
                        <a:rPr lang="en-GB" sz="1000" b="1">
                          <a:latin typeface="Times New Roman"/>
                          <a:ea typeface="Times New Roman"/>
                        </a:rPr>
                        <a:t>2.3</a:t>
                      </a:r>
                      <a:endParaRPr lang="pt-PT" sz="1100">
                        <a:latin typeface="Times New Roman"/>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just">
                        <a:spcBef>
                          <a:spcPts val="200"/>
                        </a:spcBef>
                        <a:spcAft>
                          <a:spcPts val="600"/>
                        </a:spcAft>
                      </a:pPr>
                      <a:endParaRPr lang="pt-PT"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r>
              <a:tr h="229088">
                <a:tc>
                  <a:txBody>
                    <a:bodyPr/>
                    <a:lstStyle/>
                    <a:p>
                      <a:pPr algn="ctr">
                        <a:spcBef>
                          <a:spcPts val="200"/>
                        </a:spcBef>
                        <a:spcAft>
                          <a:spcPts val="600"/>
                        </a:spcAft>
                      </a:pPr>
                      <a:r>
                        <a:rPr lang="en-GB" sz="1000" b="1">
                          <a:latin typeface="Times New Roman"/>
                          <a:ea typeface="Times New Roman"/>
                        </a:rPr>
                        <a:t>2.4</a:t>
                      </a:r>
                      <a:endParaRPr lang="pt-PT" sz="1100">
                        <a:latin typeface="Times New Roman"/>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r>
              <a:tr h="229088">
                <a:tc>
                  <a:txBody>
                    <a:bodyPr/>
                    <a:lstStyle/>
                    <a:p>
                      <a:pPr algn="ctr">
                        <a:spcBef>
                          <a:spcPts val="200"/>
                        </a:spcBef>
                        <a:spcAft>
                          <a:spcPts val="600"/>
                        </a:spcAft>
                      </a:pPr>
                      <a:endParaRPr lang="pt-PT" sz="1100">
                        <a:latin typeface="Times New Roman"/>
                        <a:ea typeface="Times New Roman"/>
                      </a:endParaRPr>
                    </a:p>
                  </a:txBody>
                  <a:tcPr marL="68580" marR="68580" marT="0" marB="0">
                    <a:lnL>
                      <a:noFill/>
                    </a:lnL>
                    <a:lnR>
                      <a:noFill/>
                    </a:lnR>
                    <a:lnT>
                      <a:noFill/>
                    </a:lnT>
                    <a:lnB>
                      <a:noFill/>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9088">
                <a:tc>
                  <a:txBody>
                    <a:bodyPr/>
                    <a:lstStyle/>
                    <a:p>
                      <a:pPr algn="ctr">
                        <a:spcBef>
                          <a:spcPts val="200"/>
                        </a:spcBef>
                        <a:spcAft>
                          <a:spcPts val="600"/>
                        </a:spcAft>
                      </a:pPr>
                      <a:r>
                        <a:rPr lang="en-GB" sz="1000" b="1">
                          <a:latin typeface="Times New Roman"/>
                          <a:ea typeface="Times New Roman"/>
                        </a:rPr>
                        <a:t>3.1</a:t>
                      </a:r>
                      <a:endParaRPr lang="pt-PT" sz="1100">
                        <a:latin typeface="Times New Roman"/>
                        <a:ea typeface="Times New Roman"/>
                      </a:endParaRPr>
                    </a:p>
                  </a:txBody>
                  <a:tcPr marL="68580" marR="68580" marT="0" marB="0">
                    <a:lnL>
                      <a:noFill/>
                    </a:lnL>
                    <a:lnR>
                      <a:noFill/>
                    </a:lnR>
                    <a:lnT>
                      <a:noFill/>
                    </a:lnT>
                    <a:lnB>
                      <a:noFill/>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a:noFill/>
                    </a:lnT>
                    <a:lnB>
                      <a:noFill/>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r>
              <a:tr h="229088">
                <a:tc>
                  <a:txBody>
                    <a:bodyPr/>
                    <a:lstStyle/>
                    <a:p>
                      <a:pPr algn="ctr">
                        <a:spcBef>
                          <a:spcPts val="200"/>
                        </a:spcBef>
                        <a:spcAft>
                          <a:spcPts val="600"/>
                        </a:spcAft>
                      </a:pPr>
                      <a:r>
                        <a:rPr lang="en-GB" sz="1000" b="1">
                          <a:latin typeface="Times New Roman"/>
                          <a:ea typeface="Times New Roman"/>
                        </a:rPr>
                        <a:t>3.2</a:t>
                      </a:r>
                      <a:endParaRPr lang="pt-PT" sz="1100">
                        <a:latin typeface="Times New Roman"/>
                        <a:ea typeface="Times New Roman"/>
                      </a:endParaRPr>
                    </a:p>
                  </a:txBody>
                  <a:tcPr marL="68580" marR="68580" marT="0" marB="0">
                    <a:lnL>
                      <a:noFill/>
                    </a:lnL>
                    <a:lnR>
                      <a:noFill/>
                    </a:lnR>
                    <a:lnT>
                      <a:noFill/>
                    </a:lnT>
                    <a:lnB>
                      <a:noFill/>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a:noFill/>
                    </a:lnT>
                    <a:lnB>
                      <a:noFill/>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r>
              <a:tr h="229088">
                <a:tc>
                  <a:txBody>
                    <a:bodyPr/>
                    <a:lstStyle/>
                    <a:p>
                      <a:pPr algn="ctr">
                        <a:spcBef>
                          <a:spcPts val="200"/>
                        </a:spcBef>
                        <a:spcAft>
                          <a:spcPts val="600"/>
                        </a:spcAft>
                      </a:pPr>
                      <a:endParaRPr lang="pt-PT" sz="1100">
                        <a:latin typeface="Times New Roman"/>
                        <a:ea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200"/>
                        </a:spcBef>
                        <a:spcAft>
                          <a:spcPts val="600"/>
                        </a:spcAft>
                      </a:pPr>
                      <a:endParaRPr lang="pt-PT" sz="110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037">
                <a:tc>
                  <a:txBody>
                    <a:bodyPr/>
                    <a:lstStyle/>
                    <a:p>
                      <a:pPr algn="ctr">
                        <a:spcBef>
                          <a:spcPts val="200"/>
                        </a:spcBef>
                        <a:spcAft>
                          <a:spcPts val="600"/>
                        </a:spcAft>
                      </a:pPr>
                      <a:r>
                        <a:rPr lang="en-GB" sz="1000" b="1">
                          <a:latin typeface="Times New Roman"/>
                          <a:ea typeface="Times New Roman"/>
                        </a:rPr>
                        <a:t>Outcomes</a:t>
                      </a:r>
                      <a:endParaRPr lang="pt-PT" sz="110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600"/>
                        </a:spcAft>
                      </a:pPr>
                      <a:endParaRPr lang="pt-PT" sz="110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600"/>
                        </a:spcAft>
                      </a:pPr>
                      <a:r>
                        <a:rPr lang="en-GB" sz="1000" b="1">
                          <a:latin typeface="Times New Roman"/>
                          <a:ea typeface="Times New Roman"/>
                        </a:rPr>
                        <a:t>O1/O2</a:t>
                      </a:r>
                      <a:endParaRPr lang="pt-PT" sz="110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600"/>
                        </a:spcAft>
                      </a:pPr>
                      <a:r>
                        <a:rPr lang="en-GB" sz="1000" b="1">
                          <a:latin typeface="Times New Roman"/>
                          <a:ea typeface="Times New Roman"/>
                        </a:rPr>
                        <a:t>O3</a:t>
                      </a:r>
                      <a:endParaRPr lang="pt-PT" sz="110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600"/>
                        </a:spcAft>
                      </a:pPr>
                      <a:endParaRPr lang="pt-PT" sz="110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600"/>
                        </a:spcAft>
                      </a:pPr>
                      <a:endParaRPr lang="pt-PT" sz="110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600"/>
                        </a:spcAft>
                      </a:pPr>
                      <a:r>
                        <a:rPr lang="en-GB" sz="1000" b="1" dirty="0">
                          <a:latin typeface="Times New Roman"/>
                          <a:ea typeface="Times New Roman"/>
                        </a:rPr>
                        <a:t>O4/5</a:t>
                      </a:r>
                      <a:endParaRPr lang="pt-PT" sz="1100" dirty="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CaixaDeTexto 7"/>
          <p:cNvSpPr txBox="1"/>
          <p:nvPr/>
        </p:nvSpPr>
        <p:spPr>
          <a:xfrm>
            <a:off x="1115616" y="6093296"/>
            <a:ext cx="6994222" cy="369332"/>
          </a:xfrm>
          <a:prstGeom prst="rect">
            <a:avLst/>
          </a:prstGeom>
          <a:noFill/>
        </p:spPr>
        <p:txBody>
          <a:bodyPr wrap="none" rtlCol="0">
            <a:spAutoFit/>
          </a:bodyPr>
          <a:lstStyle/>
          <a:p>
            <a:pPr algn="ctr"/>
            <a:r>
              <a:rPr lang="en-US" b="1" smtClean="0"/>
              <a:t>Implementation mode starting this week for the next 6 months</a:t>
            </a:r>
            <a:endParaRPr lang="en-US" b="1"/>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GI-InSPIRE-Slide-Template_v4-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EGI-InSPIRE-Slide-Template_v4-1</Template>
  <TotalTime>1899</TotalTime>
  <Words>634</Words>
  <Application>Microsoft Office PowerPoint</Application>
  <PresentationFormat>Apresentação no Ecrã (4:3)</PresentationFormat>
  <Paragraphs>111</Paragraphs>
  <Slides>11</Slides>
  <Notes>5</Notes>
  <HiddenSlides>0</HiddenSlides>
  <MMClips>0</MMClips>
  <ScaleCrop>false</ScaleCrop>
  <HeadingPairs>
    <vt:vector size="4" baseType="variant">
      <vt:variant>
        <vt:lpstr>Tema</vt:lpstr>
      </vt:variant>
      <vt:variant>
        <vt:i4>1</vt:i4>
      </vt:variant>
      <vt:variant>
        <vt:lpstr>Títulos dos diapositivos</vt:lpstr>
      </vt:variant>
      <vt:variant>
        <vt:i4>11</vt:i4>
      </vt:variant>
    </vt:vector>
  </HeadingPairs>
  <TitlesOfParts>
    <vt:vector size="12" baseType="lpstr">
      <vt:lpstr>EGI-InSPIRE-Slide-Template_v4-1</vt:lpstr>
      <vt:lpstr>Diapositivo 1</vt:lpstr>
      <vt:lpstr>"Support for genome analysis and protein folding“ Virtual Team </vt:lpstr>
      <vt:lpstr>Aims </vt:lpstr>
      <vt:lpstr>Aims </vt:lpstr>
      <vt:lpstr>Diapositivo 5</vt:lpstr>
      <vt:lpstr>Diapositivo 6</vt:lpstr>
      <vt:lpstr>Diapositivo 7</vt:lpstr>
      <vt:lpstr>Diapositivo 8</vt:lpstr>
      <vt:lpstr>Diapositivo 9</vt:lpstr>
      <vt:lpstr>Diapositivo 10</vt:lpstr>
      <vt:lpstr>Diapositivo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Outreach in EGI-InSPIRE PY4 and PY5</dc:title>
  <dc:creator>Tiziana Ferrari</dc:creator>
  <cp:lastModifiedBy>Afonso</cp:lastModifiedBy>
  <cp:revision>195</cp:revision>
  <dcterms:created xsi:type="dcterms:W3CDTF">2013-10-15T23:33:54Z</dcterms:created>
  <dcterms:modified xsi:type="dcterms:W3CDTF">2014-05-22T08:40:29Z</dcterms:modified>
</cp:coreProperties>
</file>