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2"/>
  </p:notesMasterIdLst>
  <p:handoutMasterIdLst>
    <p:handoutMasterId r:id="rId23"/>
  </p:handoutMasterIdLst>
  <p:sldIdLst>
    <p:sldId id="485" r:id="rId3"/>
    <p:sldId id="551" r:id="rId4"/>
    <p:sldId id="605" r:id="rId5"/>
    <p:sldId id="607" r:id="rId6"/>
    <p:sldId id="611" r:id="rId7"/>
    <p:sldId id="624" r:id="rId8"/>
    <p:sldId id="616" r:id="rId9"/>
    <p:sldId id="617" r:id="rId10"/>
    <p:sldId id="603" r:id="rId11"/>
    <p:sldId id="598" r:id="rId12"/>
    <p:sldId id="612" r:id="rId13"/>
    <p:sldId id="618" r:id="rId14"/>
    <p:sldId id="620" r:id="rId15"/>
    <p:sldId id="621" r:id="rId16"/>
    <p:sldId id="622" r:id="rId17"/>
    <p:sldId id="623" r:id="rId18"/>
    <p:sldId id="613" r:id="rId19"/>
    <p:sldId id="614" r:id="rId20"/>
    <p:sldId id="615" r:id="rId21"/>
  </p:sldIdLst>
  <p:sldSz cx="9144000" cy="6858000" type="screen4x3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frameSlides="1"/>
  <p:clrMru>
    <a:srgbClr val="DED1BF"/>
    <a:srgbClr val="00FF00"/>
    <a:srgbClr val="E7EAEF"/>
    <a:srgbClr val="7F2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1505" autoAdjust="0"/>
  </p:normalViewPr>
  <p:slideViewPr>
    <p:cSldViewPr snapToGrid="0" snapToObjects="1">
      <p:cViewPr varScale="1">
        <p:scale>
          <a:sx n="114" d="100"/>
          <a:sy n="114" d="100"/>
        </p:scale>
        <p:origin x="-6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abonvin:Desktop:2014-05-WeNMR-HADDOCK-sta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abonvin:Desktop:2014-05-WeNMR-HADDOCK-sta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 dirty="0"/>
              <a:t>WeNMR VRC users</a:t>
            </a:r>
          </a:p>
        </c:rich>
      </c:tx>
      <c:layout>
        <c:manualLayout>
          <c:xMode val="edge"/>
          <c:yMode val="edge"/>
          <c:x val="0.194685581371338"/>
          <c:y val="0.10943205195868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8057617140596"/>
          <c:y val="0.0656592311752097"/>
          <c:w val="0.782148501429614"/>
          <c:h val="0.64075859246254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WeNMR VRC users</c:v>
                </c:pt>
              </c:strCache>
            </c:strRef>
          </c:tx>
          <c:marker>
            <c:symbol val="none"/>
          </c:marker>
          <c:cat>
            <c:strRef>
              <c:f>Sheet1!$A$2:$A$44</c:f>
              <c:strCache>
                <c:ptCount val="43"/>
                <c:pt idx="0">
                  <c:v>2010-10</c:v>
                </c:pt>
                <c:pt idx="1">
                  <c:v>2010-11</c:v>
                </c:pt>
                <c:pt idx="2">
                  <c:v>2011-01</c:v>
                </c:pt>
                <c:pt idx="3">
                  <c:v>2011-02</c:v>
                </c:pt>
                <c:pt idx="4">
                  <c:v>2011-03</c:v>
                </c:pt>
                <c:pt idx="5">
                  <c:v>2011-04</c:v>
                </c:pt>
                <c:pt idx="6">
                  <c:v>2011-05</c:v>
                </c:pt>
                <c:pt idx="7">
                  <c:v>2011-06</c:v>
                </c:pt>
                <c:pt idx="8">
                  <c:v>2011-07</c:v>
                </c:pt>
                <c:pt idx="9">
                  <c:v>2011-08</c:v>
                </c:pt>
                <c:pt idx="10">
                  <c:v>2011-09</c:v>
                </c:pt>
                <c:pt idx="11">
                  <c:v>2011-10</c:v>
                </c:pt>
                <c:pt idx="12">
                  <c:v>2011-11</c:v>
                </c:pt>
                <c:pt idx="13">
                  <c:v>2011-12</c:v>
                </c:pt>
                <c:pt idx="14">
                  <c:v>2012-01</c:v>
                </c:pt>
                <c:pt idx="15">
                  <c:v>2012-02</c:v>
                </c:pt>
                <c:pt idx="16">
                  <c:v>2012-03</c:v>
                </c:pt>
                <c:pt idx="17">
                  <c:v>2012-04</c:v>
                </c:pt>
                <c:pt idx="18">
                  <c:v>2012-05</c:v>
                </c:pt>
                <c:pt idx="19">
                  <c:v>2012-06</c:v>
                </c:pt>
                <c:pt idx="20">
                  <c:v>2012-07</c:v>
                </c:pt>
                <c:pt idx="21">
                  <c:v>2012-08</c:v>
                </c:pt>
                <c:pt idx="22">
                  <c:v>2012-09</c:v>
                </c:pt>
                <c:pt idx="23">
                  <c:v>2012-10</c:v>
                </c:pt>
                <c:pt idx="24">
                  <c:v>2012-11</c:v>
                </c:pt>
                <c:pt idx="25">
                  <c:v>2012-12</c:v>
                </c:pt>
                <c:pt idx="26">
                  <c:v>2013-01</c:v>
                </c:pt>
                <c:pt idx="27">
                  <c:v>2013-02</c:v>
                </c:pt>
                <c:pt idx="28">
                  <c:v>2013-03</c:v>
                </c:pt>
                <c:pt idx="29">
                  <c:v>2013-04</c:v>
                </c:pt>
                <c:pt idx="30">
                  <c:v>2013-05</c:v>
                </c:pt>
                <c:pt idx="31">
                  <c:v>2013-06</c:v>
                </c:pt>
                <c:pt idx="32">
                  <c:v>2013-07</c:v>
                </c:pt>
                <c:pt idx="33">
                  <c:v>2013-08</c:v>
                </c:pt>
                <c:pt idx="34">
                  <c:v>2013-09</c:v>
                </c:pt>
                <c:pt idx="35">
                  <c:v>2013-10</c:v>
                </c:pt>
                <c:pt idx="36">
                  <c:v>2013-11</c:v>
                </c:pt>
                <c:pt idx="37">
                  <c:v>2013-12</c:v>
                </c:pt>
                <c:pt idx="38">
                  <c:v>2014-01</c:v>
                </c:pt>
                <c:pt idx="39">
                  <c:v>2014-02</c:v>
                </c:pt>
                <c:pt idx="40">
                  <c:v>2014-03</c:v>
                </c:pt>
                <c:pt idx="41">
                  <c:v>2014-04</c:v>
                </c:pt>
                <c:pt idx="42">
                  <c:v>2014-05</c:v>
                </c:pt>
              </c:strCache>
            </c:strRef>
          </c:cat>
          <c:val>
            <c:numRef>
              <c:f>Sheet1!$B$2:$B$44</c:f>
              <c:numCache>
                <c:formatCode>General</c:formatCode>
                <c:ptCount val="43"/>
                <c:pt idx="0">
                  <c:v>1.0</c:v>
                </c:pt>
                <c:pt idx="1">
                  <c:v>30.0</c:v>
                </c:pt>
                <c:pt idx="2">
                  <c:v>34.0</c:v>
                </c:pt>
                <c:pt idx="3">
                  <c:v>45.0</c:v>
                </c:pt>
                <c:pt idx="4">
                  <c:v>50.0</c:v>
                </c:pt>
                <c:pt idx="5">
                  <c:v>56.0</c:v>
                </c:pt>
                <c:pt idx="6">
                  <c:v>67.0</c:v>
                </c:pt>
                <c:pt idx="7">
                  <c:v>73.0</c:v>
                </c:pt>
                <c:pt idx="8">
                  <c:v>83.0</c:v>
                </c:pt>
                <c:pt idx="9">
                  <c:v>93.0</c:v>
                </c:pt>
                <c:pt idx="10">
                  <c:v>105.0</c:v>
                </c:pt>
                <c:pt idx="11">
                  <c:v>120.0</c:v>
                </c:pt>
                <c:pt idx="12">
                  <c:v>147.0</c:v>
                </c:pt>
                <c:pt idx="13">
                  <c:v>157.0</c:v>
                </c:pt>
                <c:pt idx="14">
                  <c:v>189.0</c:v>
                </c:pt>
                <c:pt idx="15">
                  <c:v>204.0</c:v>
                </c:pt>
                <c:pt idx="16">
                  <c:v>227.0</c:v>
                </c:pt>
                <c:pt idx="17">
                  <c:v>256.0</c:v>
                </c:pt>
                <c:pt idx="18">
                  <c:v>280.0</c:v>
                </c:pt>
                <c:pt idx="19">
                  <c:v>307.0</c:v>
                </c:pt>
                <c:pt idx="20">
                  <c:v>326.0</c:v>
                </c:pt>
                <c:pt idx="21">
                  <c:v>337.0</c:v>
                </c:pt>
                <c:pt idx="22">
                  <c:v>362.0</c:v>
                </c:pt>
                <c:pt idx="23">
                  <c:v>388.0</c:v>
                </c:pt>
                <c:pt idx="24">
                  <c:v>418.0</c:v>
                </c:pt>
                <c:pt idx="25">
                  <c:v>449.0</c:v>
                </c:pt>
                <c:pt idx="26">
                  <c:v>469.0</c:v>
                </c:pt>
                <c:pt idx="27">
                  <c:v>493.0</c:v>
                </c:pt>
                <c:pt idx="28">
                  <c:v>573.0</c:v>
                </c:pt>
                <c:pt idx="29">
                  <c:v>619.0</c:v>
                </c:pt>
                <c:pt idx="30">
                  <c:v>682.0</c:v>
                </c:pt>
                <c:pt idx="31">
                  <c:v>708.0</c:v>
                </c:pt>
                <c:pt idx="32">
                  <c:v>752.0</c:v>
                </c:pt>
                <c:pt idx="33">
                  <c:v>788.0</c:v>
                </c:pt>
                <c:pt idx="34">
                  <c:v>829.0</c:v>
                </c:pt>
                <c:pt idx="35">
                  <c:v>866.0</c:v>
                </c:pt>
                <c:pt idx="36">
                  <c:v>910.0</c:v>
                </c:pt>
                <c:pt idx="37">
                  <c:v>964.0</c:v>
                </c:pt>
                <c:pt idx="38">
                  <c:v>1016.0</c:v>
                </c:pt>
                <c:pt idx="39">
                  <c:v>1082.0</c:v>
                </c:pt>
                <c:pt idx="40">
                  <c:v>1145.0</c:v>
                </c:pt>
                <c:pt idx="41">
                  <c:v>1199.0</c:v>
                </c:pt>
                <c:pt idx="42">
                  <c:v>1224.0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3632760"/>
        <c:axId val="2118183672"/>
      </c:lineChart>
      <c:catAx>
        <c:axId val="-21236327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 b="1"/>
            </a:pPr>
            <a:endParaRPr lang="en-US"/>
          </a:p>
        </c:txPr>
        <c:crossAx val="2118183672"/>
        <c:crosses val="autoZero"/>
        <c:auto val="1"/>
        <c:lblAlgn val="ctr"/>
        <c:lblOffset val="100"/>
        <c:noMultiLvlLbl val="0"/>
      </c:catAx>
      <c:valAx>
        <c:axId val="2118183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-212363276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7167296084467"/>
          <c:y val="0.209165777586221"/>
          <c:w val="0.642610000162881"/>
          <c:h val="0.610315386938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EGI!$E$1</c:f>
              <c:strCache>
                <c:ptCount val="1"/>
                <c:pt idx="0">
                  <c:v>#jobs (gLite)</c:v>
                </c:pt>
              </c:strCache>
            </c:strRef>
          </c:tx>
          <c:invertIfNegative val="0"/>
          <c:cat>
            <c:strRef>
              <c:f>EGI!$A$2:$A$6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 (-&gt;14th)</c:v>
                </c:pt>
              </c:strCache>
            </c:strRef>
          </c:cat>
          <c:val>
            <c:numRef>
              <c:f>EGI!$E$2:$E$6</c:f>
              <c:numCache>
                <c:formatCode>0</c:formatCode>
                <c:ptCount val="5"/>
                <c:pt idx="0">
                  <c:v>606636.0</c:v>
                </c:pt>
                <c:pt idx="1">
                  <c:v>335824.0</c:v>
                </c:pt>
                <c:pt idx="2">
                  <c:v>40976.0</c:v>
                </c:pt>
                <c:pt idx="3">
                  <c:v>66060.0</c:v>
                </c:pt>
                <c:pt idx="4">
                  <c:v>27622.0</c:v>
                </c:pt>
              </c:numCache>
            </c:numRef>
          </c:val>
        </c:ser>
        <c:ser>
          <c:idx val="1"/>
          <c:order val="1"/>
          <c:tx>
            <c:strRef>
              <c:f>EGI!$F$1</c:f>
              <c:strCache>
                <c:ptCount val="1"/>
                <c:pt idx="0">
                  <c:v>#jobs (IDGF)</c:v>
                </c:pt>
              </c:strCache>
            </c:strRef>
          </c:tx>
          <c:invertIfNegative val="0"/>
          <c:cat>
            <c:strRef>
              <c:f>EGI!$A$2:$A$6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 (-&gt;14th)</c:v>
                </c:pt>
              </c:strCache>
            </c:strRef>
          </c:cat>
          <c:val>
            <c:numRef>
              <c:f>EGI!$F$2:$F$6</c:f>
              <c:numCache>
                <c:formatCode>0</c:formatCode>
                <c:ptCount val="5"/>
                <c:pt idx="0">
                  <c:v>2880.0</c:v>
                </c:pt>
                <c:pt idx="1">
                  <c:v>19036.0</c:v>
                </c:pt>
                <c:pt idx="2">
                  <c:v>2264.0</c:v>
                </c:pt>
                <c:pt idx="3">
                  <c:v>5818.0</c:v>
                </c:pt>
                <c:pt idx="4">
                  <c:v>7988.0</c:v>
                </c:pt>
              </c:numCache>
            </c:numRef>
          </c:val>
        </c:ser>
        <c:ser>
          <c:idx val="2"/>
          <c:order val="2"/>
          <c:tx>
            <c:strRef>
              <c:f>EGI!$G$1</c:f>
              <c:strCache>
                <c:ptCount val="1"/>
                <c:pt idx="0">
                  <c:v>#jobs (DIRAC)</c:v>
                </c:pt>
              </c:strCache>
            </c:strRef>
          </c:tx>
          <c:invertIfNegative val="0"/>
          <c:cat>
            <c:strRef>
              <c:f>EGI!$A$2:$A$6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 (-&gt;14th)</c:v>
                </c:pt>
              </c:strCache>
            </c:strRef>
          </c:cat>
          <c:val>
            <c:numRef>
              <c:f>EGI!$G$2:$G$6</c:f>
              <c:numCache>
                <c:formatCode>0</c:formatCode>
                <c:ptCount val="5"/>
                <c:pt idx="0">
                  <c:v>5126.0</c:v>
                </c:pt>
                <c:pt idx="1">
                  <c:v>109808.0</c:v>
                </c:pt>
                <c:pt idx="2">
                  <c:v>696308.0</c:v>
                </c:pt>
                <c:pt idx="3">
                  <c:v>369404.0</c:v>
                </c:pt>
                <c:pt idx="4">
                  <c:v>168153.0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7789560"/>
        <c:axId val="2137792568"/>
      </c:barChart>
      <c:catAx>
        <c:axId val="21377895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37792568"/>
        <c:crosses val="autoZero"/>
        <c:auto val="1"/>
        <c:lblAlgn val="ctr"/>
        <c:lblOffset val="100"/>
        <c:noMultiLvlLbl val="0"/>
      </c:catAx>
      <c:valAx>
        <c:axId val="2137792568"/>
        <c:scaling>
          <c:logBase val="10.0"/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13778956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EGI!$B$1</c:f>
              <c:strCache>
                <c:ptCount val="1"/>
                <c:pt idx="0">
                  <c:v>gLite success %</c:v>
                </c:pt>
              </c:strCache>
            </c:strRef>
          </c:tx>
          <c:invertIfNegative val="0"/>
          <c:cat>
            <c:strRef>
              <c:f>EGI!$A$2:$A$6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 (-&gt;14th)</c:v>
                </c:pt>
              </c:strCache>
            </c:strRef>
          </c:cat>
          <c:val>
            <c:numRef>
              <c:f>EGI!$B$2:$B$6</c:f>
              <c:numCache>
                <c:formatCode>#,#00</c:formatCode>
                <c:ptCount val="5"/>
                <c:pt idx="0">
                  <c:v>56.9</c:v>
                </c:pt>
                <c:pt idx="1">
                  <c:v>87.0</c:v>
                </c:pt>
                <c:pt idx="2">
                  <c:v>67.9</c:v>
                </c:pt>
                <c:pt idx="3">
                  <c:v>91.7</c:v>
                </c:pt>
                <c:pt idx="4">
                  <c:v>45.9</c:v>
                </c:pt>
              </c:numCache>
            </c:numRef>
          </c:val>
        </c:ser>
        <c:ser>
          <c:idx val="2"/>
          <c:order val="1"/>
          <c:tx>
            <c:strRef>
              <c:f>DIRAC4EGI!$B$1</c:f>
              <c:strCache>
                <c:ptCount val="1"/>
                <c:pt idx="0">
                  <c:v>DIRAC4EGI success %</c:v>
                </c:pt>
              </c:strCache>
            </c:strRef>
          </c:tx>
          <c:invertIfNegative val="0"/>
          <c:cat>
            <c:strRef>
              <c:f>EGI!$A$2:$A$6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 (-&gt;14th)</c:v>
                </c:pt>
              </c:strCache>
            </c:strRef>
          </c:cat>
          <c:val>
            <c:numRef>
              <c:f>DIRAC4EGI!$B$2:$B$6</c:f>
              <c:numCache>
                <c:formatCode>General</c:formatCode>
                <c:ptCount val="5"/>
                <c:pt idx="2" formatCode="#,#00">
                  <c:v>67.3</c:v>
                </c:pt>
                <c:pt idx="3" formatCode="#,#00">
                  <c:v>95.6</c:v>
                </c:pt>
                <c:pt idx="4" formatCode="#,#00">
                  <c:v>99.8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6247944"/>
        <c:axId val="2136244920"/>
      </c:barChart>
      <c:catAx>
        <c:axId val="21362479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36244920"/>
        <c:crosses val="autoZero"/>
        <c:auto val="1"/>
        <c:lblAlgn val="ctr"/>
        <c:lblOffset val="100"/>
        <c:noMultiLvlLbl val="0"/>
      </c:catAx>
      <c:valAx>
        <c:axId val="2136244920"/>
        <c:scaling>
          <c:orientation val="minMax"/>
          <c:max val="100.0"/>
        </c:scaling>
        <c:delete val="0"/>
        <c:axPos val="l"/>
        <c:majorGridlines/>
        <c:numFmt formatCode="#,#00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3624794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C11D8E1-8AEE-2F44-9876-3AF68CE9AB10}" type="datetimeFigureOut">
              <a:rPr lang="en-US"/>
              <a:pPr>
                <a:defRPr/>
              </a:pPr>
              <a:t>15/05/14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8AE301A-BA3B-E445-B05A-F60389B9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80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64C6B7A-0E63-DF44-9014-E8E3550910EE}" type="datetime1">
              <a:rPr lang="en-US"/>
              <a:pPr>
                <a:defRPr/>
              </a:pPr>
              <a:t>15/05/14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51DD6BC-95F5-2B46-9B5F-ED7F54BCC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28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69E34C-22D0-455A-8349-EBA48A6A9AA6}" type="slidenum">
              <a:rPr lang="en-US"/>
              <a:pPr/>
              <a:t>16</a:t>
            </a:fld>
            <a:endParaRPr lang="en-US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5179485" y="6513910"/>
            <a:ext cx="3949700" cy="335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D700EDF-1585-4C17-B8DA-304F3455B5B6}" type="slidenum">
              <a:rPr lang="en-US" sz="12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16</a:t>
            </a:fld>
            <a:endParaRPr lang="en-US" sz="1200">
              <a:solidFill>
                <a:srgbClr val="000000"/>
              </a:solidFill>
              <a:latin typeface="Arial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5179484" y="6513910"/>
            <a:ext cx="3958167" cy="340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89D2119-76E9-4DC1-9D1C-9E708CAAD210}" type="slidenum">
              <a:rPr lang="en-US" sz="12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16</a:t>
            </a:fld>
            <a:endParaRPr lang="en-US" sz="1200">
              <a:solidFill>
                <a:srgbClr val="000000"/>
              </a:solidFill>
              <a:latin typeface="Arial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5017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EBDFC4-ED4E-144D-B6E8-CC1B1AEA56B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23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87C60C-7755-7E42-B7DE-AD7E03007AED}" type="slidenum">
              <a:rPr 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5179485" y="6513910"/>
            <a:ext cx="394970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253C211-4B87-A145-BC58-06B8E59D06C7}" type="slidenum">
              <a:rPr lang="en-US" sz="1200">
                <a:solidFill>
                  <a:srgbClr val="000000"/>
                </a:solidFill>
              </a:rPr>
              <a:pPr algn="r" eaLnBrk="1" hangingPunct="1"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5179484" y="6513910"/>
            <a:ext cx="3958167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C5FC644-BDF8-4C40-A706-9A182D07FBE1}" type="slidenum">
              <a:rPr lang="en-US" sz="1200">
                <a:solidFill>
                  <a:srgbClr val="000000"/>
                </a:solidFill>
              </a:rPr>
              <a:pPr algn="r" eaLnBrk="1" hangingPunct="1"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09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902" name="Rectangle 4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  <a:ln/>
        </p:spPr>
        <p:txBody>
          <a:bodyPr lIns="91440" tIns="45720" rIns="91440" bIns="45720"/>
          <a:lstStyle/>
          <a:p>
            <a:endParaRPr lang="it-IT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HADDOCK</a:t>
            </a:r>
            <a:r>
              <a:rPr lang="en-US" baseline="0" dirty="0" smtClean="0"/>
              <a:t> score consists of different energy terms, from which E</a:t>
            </a:r>
            <a:r>
              <a:rPr lang="en-US" baseline="-25000" dirty="0" smtClean="0"/>
              <a:t>AIR</a:t>
            </a:r>
            <a:r>
              <a:rPr lang="en-US" baseline="0" dirty="0" smtClean="0"/>
              <a:t> is the most important one. Additionally, BSA, </a:t>
            </a:r>
            <a:r>
              <a:rPr lang="en-US" baseline="0" dirty="0" err="1" smtClean="0"/>
              <a:t>Desolv</a:t>
            </a:r>
            <a:r>
              <a:rPr lang="en-US" baseline="0" dirty="0" smtClean="0"/>
              <a:t> and extra restraint data, if available, are added.</a:t>
            </a:r>
            <a:r>
              <a:rPr lang="en-US" dirty="0" smtClean="0"/>
              <a:t> In</a:t>
            </a:r>
            <a:r>
              <a:rPr lang="en-US" baseline="0" dirty="0" smtClean="0"/>
              <a:t> </a:t>
            </a:r>
            <a:r>
              <a:rPr lang="en-US" i="1" baseline="0" dirty="0" smtClean="0"/>
              <a:t>it0</a:t>
            </a:r>
            <a:r>
              <a:rPr lang="en-US" i="0" baseline="0" dirty="0" smtClean="0"/>
              <a:t> </a:t>
            </a:r>
            <a:r>
              <a:rPr lang="en-US" i="0" baseline="0" dirty="0" err="1" smtClean="0"/>
              <a:t>E</a:t>
            </a:r>
            <a:r>
              <a:rPr lang="en-US" i="0" baseline="-25000" dirty="0" err="1" smtClean="0"/>
              <a:t>vdW</a:t>
            </a:r>
            <a:r>
              <a:rPr lang="en-US" i="0" baseline="0" dirty="0" smtClean="0"/>
              <a:t> is unimportant, because rigid body. In </a:t>
            </a:r>
            <a:r>
              <a:rPr lang="en-US" i="1" baseline="0" dirty="0" smtClean="0"/>
              <a:t>water</a:t>
            </a:r>
            <a:r>
              <a:rPr lang="en-US" i="0" baseline="0" dirty="0" smtClean="0"/>
              <a:t> electrostatics are turned off.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6DAAB-144B-D446-8A08-25FC686A6A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93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Behind the scenes</a:t>
            </a: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BA668C-2BA4-9441-8E41-79CCA786B4D3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69E34C-22D0-455A-8349-EBA48A6A9AA6}" type="slidenum">
              <a:rPr lang="en-US"/>
              <a:pPr/>
              <a:t>12</a:t>
            </a:fld>
            <a:endParaRPr lang="en-US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5179485" y="6513910"/>
            <a:ext cx="3949700" cy="335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D700EDF-1585-4C17-B8DA-304F3455B5B6}" type="slidenum">
              <a:rPr lang="en-US" sz="12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12</a:t>
            </a:fld>
            <a:endParaRPr lang="en-US" sz="1200">
              <a:solidFill>
                <a:srgbClr val="000000"/>
              </a:solidFill>
              <a:latin typeface="Arial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5179484" y="6513910"/>
            <a:ext cx="3958167" cy="340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89D2119-76E9-4DC1-9D1C-9E708CAAD210}" type="slidenum">
              <a:rPr lang="en-US" sz="12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12</a:t>
            </a:fld>
            <a:endParaRPr lang="en-US" sz="1200">
              <a:solidFill>
                <a:srgbClr val="000000"/>
              </a:solidFill>
              <a:latin typeface="Arial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5017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69E34C-22D0-455A-8349-EBA48A6A9AA6}" type="slidenum">
              <a:rPr lang="en-US"/>
              <a:pPr/>
              <a:t>13</a:t>
            </a:fld>
            <a:endParaRPr lang="en-US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5179485" y="6513910"/>
            <a:ext cx="3949700" cy="335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D700EDF-1585-4C17-B8DA-304F3455B5B6}" type="slidenum">
              <a:rPr lang="en-US" sz="12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13</a:t>
            </a:fld>
            <a:endParaRPr lang="en-US" sz="1200">
              <a:solidFill>
                <a:srgbClr val="000000"/>
              </a:solidFill>
              <a:latin typeface="Arial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5179484" y="6513910"/>
            <a:ext cx="3958167" cy="340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89D2119-76E9-4DC1-9D1C-9E708CAAD210}" type="slidenum">
              <a:rPr lang="en-US" sz="12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13</a:t>
            </a:fld>
            <a:endParaRPr lang="en-US" sz="1200">
              <a:solidFill>
                <a:srgbClr val="000000"/>
              </a:solidFill>
              <a:latin typeface="Arial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5017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69E34C-22D0-455A-8349-EBA48A6A9AA6}" type="slidenum">
              <a:rPr lang="en-US"/>
              <a:pPr/>
              <a:t>14</a:t>
            </a:fld>
            <a:endParaRPr lang="en-US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5179485" y="6513910"/>
            <a:ext cx="3949700" cy="335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D700EDF-1585-4C17-B8DA-304F3455B5B6}" type="slidenum">
              <a:rPr lang="en-US" sz="12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14</a:t>
            </a:fld>
            <a:endParaRPr lang="en-US" sz="1200">
              <a:solidFill>
                <a:srgbClr val="000000"/>
              </a:solidFill>
              <a:latin typeface="Arial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5179484" y="6513910"/>
            <a:ext cx="3958167" cy="340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89D2119-76E9-4DC1-9D1C-9E708CAAD210}" type="slidenum">
              <a:rPr lang="en-US" sz="12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14</a:t>
            </a:fld>
            <a:endParaRPr lang="en-US" sz="1200">
              <a:solidFill>
                <a:srgbClr val="000000"/>
              </a:solidFill>
              <a:latin typeface="Arial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5017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69E34C-22D0-455A-8349-EBA48A6A9AA6}" type="slidenum">
              <a:rPr lang="en-US"/>
              <a:pPr/>
              <a:t>15</a:t>
            </a:fld>
            <a:endParaRPr lang="en-US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5179485" y="6513910"/>
            <a:ext cx="3949700" cy="335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D700EDF-1585-4C17-B8DA-304F3455B5B6}" type="slidenum">
              <a:rPr lang="en-US" sz="12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15</a:t>
            </a:fld>
            <a:endParaRPr lang="en-US" sz="1200">
              <a:solidFill>
                <a:srgbClr val="000000"/>
              </a:solidFill>
              <a:latin typeface="Arial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5179484" y="6513910"/>
            <a:ext cx="3958167" cy="340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89D2119-76E9-4DC1-9D1C-9E708CAAD210}" type="slidenum">
              <a:rPr lang="en-US" sz="12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15</a:t>
            </a:fld>
            <a:endParaRPr lang="en-US" sz="1200">
              <a:solidFill>
                <a:srgbClr val="000000"/>
              </a:solidFill>
              <a:latin typeface="Arial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5017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60FD311-3FA3-6B4E-B001-11EACB5E6077}" type="datetime1">
              <a:rPr lang="en-US"/>
              <a:pPr>
                <a:defRPr/>
              </a:pPr>
              <a:t>15/05/14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0374750F-1E93-7C4B-A37F-BBBE48098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F5851A0-1D52-5E4F-B158-EF0BFF671371}" type="datetime1">
              <a:rPr lang="en-US"/>
              <a:pPr>
                <a:defRPr/>
              </a:pPr>
              <a:t>15/05/14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5B208F4-B8C3-AB4A-B477-862C73749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97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AA44D4B-27A1-114A-B66C-AFBC5B6CCDBA}" type="datetime1">
              <a:rPr lang="en-US"/>
              <a:pPr>
                <a:defRPr/>
              </a:pPr>
              <a:t>15/05/14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F52E885-1FBC-C443-8F93-7BC7DD440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18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76200" y="6477000"/>
            <a:ext cx="53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defTabSz="914400"/>
            <a:fld id="{5366CD20-C303-024E-A00D-437A91C51BD2}" type="slidenum">
              <a:rPr lang="en-US" sz="1200">
                <a:solidFill>
                  <a:srgbClr val="000000"/>
                </a:solidFill>
                <a:latin typeface="Verdana" charset="0"/>
              </a:rPr>
              <a:pPr algn="r" defTabSz="914400"/>
              <a:t>‹#›</a:t>
            </a:fld>
            <a:endParaRPr lang="en-US" sz="14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5" name="Picture 30" descr="basis1024x768 TChemieE.png                                     00029497Macintosh HD                   BB70794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2057400"/>
            <a:ext cx="7010400" cy="1676400"/>
          </a:xfrm>
        </p:spPr>
        <p:txBody>
          <a:bodyPr/>
          <a:lstStyle>
            <a:lvl1pPr algn="r">
              <a:lnSpc>
                <a:spcPts val="4400"/>
              </a:lnSpc>
              <a:spcAft>
                <a:spcPts val="300"/>
              </a:spcAft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3962400"/>
            <a:ext cx="6400800" cy="1752600"/>
          </a:xfrm>
        </p:spPr>
        <p:txBody>
          <a:bodyPr/>
          <a:lstStyle>
            <a:lvl1pPr marL="0" indent="0" algn="r">
              <a:buFont typeface="Webdings" charset="2"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362200" y="6248400"/>
            <a:ext cx="3657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41296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2516560806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2430938302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828800"/>
            <a:ext cx="36195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828800"/>
            <a:ext cx="36195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348499080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39127291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105838333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929651364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088090467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FCF4C0B-C990-4846-911E-315E4EC2A230}" type="datetime1">
              <a:rPr lang="en-US"/>
              <a:pPr>
                <a:defRPr/>
              </a:pPr>
              <a:t>15/05/14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5C44E51-AFE4-EF4E-A11D-C9D64BCE1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22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2021215859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086896671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304800"/>
            <a:ext cx="18478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304800"/>
            <a:ext cx="53911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762356520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391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371600" y="1828800"/>
            <a:ext cx="7391400" cy="3962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2281407141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391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371600" y="1828800"/>
            <a:ext cx="7391400" cy="3962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3011946688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391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71600" y="1828800"/>
            <a:ext cx="7391400" cy="3962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477000"/>
            <a:ext cx="28956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z="1800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3926948680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EE47D43-5E0E-E845-9E98-8845E433B251}" type="datetime1">
              <a:rPr lang="en-US"/>
              <a:pPr>
                <a:defRPr/>
              </a:pPr>
              <a:t>15/05/14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784C9F7-C73A-6E49-BC24-F9A678A39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2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3B9F0E9-A54A-094B-B349-4160427FE150}" type="datetime1">
              <a:rPr lang="en-US"/>
              <a:pPr>
                <a:defRPr/>
              </a:pPr>
              <a:t>15/05/14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810C714-0A4B-AB4A-AF4F-16A6A8D75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9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149D9FF-D707-ED40-901F-F712C71EDB28}" type="datetime1">
              <a:rPr lang="en-US"/>
              <a:pPr>
                <a:defRPr/>
              </a:pPr>
              <a:t>15/05/14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4497045-9FEB-A443-A0DC-A421A56AE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4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99DA121-7643-FE43-BCC1-0444116EA91D}" type="datetime1">
              <a:rPr lang="en-US"/>
              <a:pPr>
                <a:defRPr/>
              </a:pPr>
              <a:t>15/05/14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CE8C085-A8BF-6D42-88BA-A896997A3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3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039D2A74-5B0D-224D-830B-F890A59B9817}" type="datetime1">
              <a:rPr lang="en-US"/>
              <a:pPr>
                <a:defRPr/>
              </a:pPr>
              <a:t>15/05/14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CA41C3B-B6EE-084A-A93E-4C2C16E3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61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BB485E8-44C4-A347-B119-E28D7ED23397}" type="datetime1">
              <a:rPr lang="en-US"/>
              <a:pPr>
                <a:defRPr/>
              </a:pPr>
              <a:t>15/05/14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1F0E07E-687A-A742-A817-50A3C50B1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9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8EDA8A3-7759-E64A-8023-6D4DDC5FF62D}" type="datetime1">
              <a:rPr lang="en-US"/>
              <a:pPr>
                <a:defRPr/>
              </a:pPr>
              <a:t>15/05/14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4659DC1-7820-7C47-935A-B3A28C42E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63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emf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52888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077" name="Picture 6"/>
          <p:cNvPicPr>
            <a:picLocks noChangeAspect="1"/>
          </p:cNvPicPr>
          <p:nvPr userDrawn="1"/>
        </p:nvPicPr>
        <p:blipFill>
          <a:blip r:embed="rId14" cstate="screen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21438"/>
            <a:ext cx="2071688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WeNMR.pn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049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EGI-transparent.png"/>
          <p:cNvPicPr>
            <a:picLocks noChangeAspect="1"/>
          </p:cNvPicPr>
          <p:nvPr userDrawn="1"/>
        </p:nvPicPr>
        <p:blipFill>
          <a:blip r:embed="rId16" cstate="screen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688" y="6455706"/>
            <a:ext cx="336261" cy="3721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6" descr="basis1024x768 BasisC#420031.png                                0041D3BCMacintosh HD                   BB707946: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304800"/>
            <a:ext cx="7391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828800"/>
            <a:ext cx="7391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545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transition xmlns:p14="http://schemas.microsoft.com/office/powerpoint/2010/main"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Verdan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Verdan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Verdan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rgbClr val="0B4499"/>
        </a:buClr>
        <a:buSzPct val="95000"/>
        <a:buFont typeface="Webdings" charset="0"/>
        <a:buChar char="g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folHlink"/>
        </a:buClr>
        <a:buSzPct val="85000"/>
        <a:buFont typeface="Webdings" charset="0"/>
        <a:buChar char="g"/>
        <a:defRPr sz="16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har char="•"/>
        <a:defRPr sz="1400">
          <a:solidFill>
            <a:schemeClr val="tx1"/>
          </a:solidFill>
          <a:latin typeface="+mn-lt"/>
          <a:ea typeface="ＭＳ Ｐゴシック" charset="-128"/>
        </a:defRPr>
      </a:lvl3pPr>
      <a:lvl4pPr marL="1562100" indent="-228600" algn="l" rtl="0" eaLnBrk="0" fontAlgn="base" hangingPunct="0">
        <a:spcBef>
          <a:spcPct val="20000"/>
        </a:spcBef>
        <a:spcAft>
          <a:spcPts val="600"/>
        </a:spcAft>
        <a:buChar char="–"/>
        <a:defRPr sz="1200">
          <a:solidFill>
            <a:schemeClr val="tx1"/>
          </a:solidFill>
          <a:latin typeface="+mn-lt"/>
          <a:ea typeface="ＭＳ Ｐゴシック" charset="-128"/>
        </a:defRPr>
      </a:lvl4pPr>
      <a:lvl5pPr marL="1981200" indent="-228600" algn="l" rtl="0" eaLnBrk="0" fontAlgn="base" hangingPunct="0">
        <a:spcBef>
          <a:spcPct val="20000"/>
        </a:spcBef>
        <a:spcAft>
          <a:spcPts val="60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8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8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8.png"/><Relationship Id="rId5" Type="http://schemas.openxmlformats.org/officeDocument/2006/relationships/chart" Target="../charts/chart2.xml"/><Relationship Id="rId6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gif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1765" y="2004097"/>
            <a:ext cx="7580312" cy="1143000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120000"/>
              </a:lnSpc>
              <a:spcAft>
                <a:spcPts val="2400"/>
              </a:spcAft>
              <a:defRPr/>
            </a:pPr>
            <a:r>
              <a:rPr lang="en-US" sz="3200" b="1" dirty="0" smtClean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The HADDOCK WeNMR portal:</a:t>
            </a:r>
            <a:br>
              <a:rPr lang="en-US" sz="3200" b="1" dirty="0" smtClean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800" b="1" dirty="0" smtClean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From gLite to DIRAC submission in three hours</a:t>
            </a:r>
            <a:endParaRPr lang="de-DE" sz="32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944627" y="3740189"/>
            <a:ext cx="7537450" cy="71437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F6F7F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3" name="Picture 7" descr="WeNM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427" y="393027"/>
            <a:ext cx="2973360" cy="133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11"/>
          <p:cNvSpPr>
            <a:spLocks noChangeArrowheads="1"/>
          </p:cNvSpPr>
          <p:nvPr/>
        </p:nvSpPr>
        <p:spPr bwMode="auto">
          <a:xfrm>
            <a:off x="4564168" y="4881142"/>
            <a:ext cx="4192588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Aft>
                <a:spcPts val="600"/>
              </a:spcAft>
            </a:pPr>
            <a:r>
              <a:rPr lang="en-US" sz="1400" b="1" dirty="0">
                <a:solidFill>
                  <a:srgbClr val="404040"/>
                </a:solidFill>
                <a:latin typeface="Verdana" charset="0"/>
              </a:rPr>
              <a:t>Alexandre M.J.J. </a:t>
            </a:r>
            <a:r>
              <a:rPr lang="en-US" sz="1400" b="1" dirty="0" smtClean="0">
                <a:solidFill>
                  <a:srgbClr val="404040"/>
                </a:solidFill>
                <a:latin typeface="Verdana" charset="0"/>
              </a:rPr>
              <a:t>Bonvin</a:t>
            </a:r>
          </a:p>
          <a:p>
            <a:pPr eaLnBrk="0" hangingPunct="0">
              <a:spcAft>
                <a:spcPts val="600"/>
              </a:spcAft>
            </a:pPr>
            <a:r>
              <a:rPr lang="en-US" sz="1200" b="1" dirty="0" smtClean="0">
                <a:solidFill>
                  <a:srgbClr val="404040"/>
                </a:solidFill>
                <a:latin typeface="Verdana" charset="0"/>
              </a:rPr>
              <a:t>Project coordinator</a:t>
            </a:r>
            <a:endParaRPr lang="en-US" sz="1200" b="1" dirty="0">
              <a:solidFill>
                <a:srgbClr val="404040"/>
              </a:solidFill>
              <a:latin typeface="Verdana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en-US" sz="1200" b="1" dirty="0">
                <a:solidFill>
                  <a:srgbClr val="404040"/>
                </a:solidFill>
                <a:latin typeface="Verdana" charset="0"/>
              </a:rPr>
              <a:t>Bijvoet Center for Biomolecular Research</a:t>
            </a:r>
          </a:p>
          <a:p>
            <a:pPr eaLnBrk="0" hangingPunct="0">
              <a:spcAft>
                <a:spcPts val="600"/>
              </a:spcAft>
            </a:pPr>
            <a:r>
              <a:rPr lang="en-US" sz="1200" b="1" dirty="0">
                <a:solidFill>
                  <a:srgbClr val="404040"/>
                </a:solidFill>
                <a:latin typeface="Verdana" charset="0"/>
              </a:rPr>
              <a:t>Faculty of Science, Utrecht University</a:t>
            </a:r>
          </a:p>
          <a:p>
            <a:pPr eaLnBrk="0" hangingPunct="0">
              <a:spcAft>
                <a:spcPts val="600"/>
              </a:spcAft>
            </a:pPr>
            <a:r>
              <a:rPr lang="en-US" sz="1200" b="1" dirty="0">
                <a:solidFill>
                  <a:srgbClr val="404040"/>
                </a:solidFill>
                <a:latin typeface="Verdana" charset="0"/>
              </a:rPr>
              <a:t>the Netherlands</a:t>
            </a:r>
          </a:p>
          <a:p>
            <a:pPr eaLnBrk="0" hangingPunct="0">
              <a:spcAft>
                <a:spcPts val="600"/>
              </a:spcAft>
            </a:pPr>
            <a:r>
              <a:rPr lang="en-US" sz="1200" b="1" dirty="0" err="1">
                <a:solidFill>
                  <a:srgbClr val="000090"/>
                </a:solidFill>
                <a:latin typeface="Verdana" charset="0"/>
              </a:rPr>
              <a:t>a.m.j.j.bonvin@uu.nl</a:t>
            </a:r>
            <a:endParaRPr lang="en-US" sz="1200" b="1" dirty="0">
              <a:solidFill>
                <a:srgbClr val="000090"/>
              </a:solidFill>
              <a:latin typeface="Verdan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4968" y="3863770"/>
            <a:ext cx="6140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Calibri"/>
                <a:cs typeface="Calibri"/>
              </a:rPr>
              <a:t>DIRAC </a:t>
            </a:r>
            <a:r>
              <a:rPr lang="en-US" sz="2000" b="1" dirty="0" err="1" smtClean="0">
                <a:solidFill>
                  <a:schemeClr val="tx2"/>
                </a:solidFill>
                <a:latin typeface="Calibri"/>
                <a:cs typeface="Calibri"/>
              </a:rPr>
              <a:t>workshop@EGI-CF</a:t>
            </a:r>
            <a:r>
              <a:rPr lang="en-US" sz="2000" b="1" dirty="0" smtClean="0">
                <a:solidFill>
                  <a:schemeClr val="tx2"/>
                </a:solidFill>
                <a:latin typeface="Calibri"/>
                <a:cs typeface="Calibri"/>
              </a:rPr>
              <a:t> 2014, Helsinki, May 21</a:t>
            </a:r>
            <a:r>
              <a:rPr lang="en-US" sz="2000" b="1" baseline="30000" dirty="0" smtClean="0">
                <a:solidFill>
                  <a:schemeClr val="tx2"/>
                </a:solidFill>
                <a:latin typeface="Calibri"/>
                <a:cs typeface="Calibri"/>
              </a:rPr>
              <a:t>th</a:t>
            </a:r>
            <a:r>
              <a:rPr lang="en-US" sz="2000" b="1" dirty="0" smtClean="0">
                <a:solidFill>
                  <a:schemeClr val="tx2"/>
                </a:solidFill>
                <a:latin typeface="Calibri"/>
                <a:cs typeface="Calibri"/>
              </a:rPr>
              <a:t>, 2014</a:t>
            </a:r>
            <a:endParaRPr lang="en-US" sz="2000" b="1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11" name="Picture 1" descr="EGI-stamp.png"/>
          <p:cNvPicPr>
            <a:picLocks noChangeAspect="1"/>
          </p:cNvPicPr>
          <p:nvPr/>
        </p:nvPicPr>
        <p:blipFill>
          <a:blip r:embed="rId3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7495" y="4881142"/>
            <a:ext cx="1615943" cy="16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11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Vertical Text Placeholder 14"/>
          <p:cNvSpPr>
            <a:spLocks noGrp="1"/>
          </p:cNvSpPr>
          <p:nvPr>
            <p:ph type="body" orient="vert" idx="1"/>
          </p:nvPr>
        </p:nvSpPr>
        <p:spPr>
          <a:xfrm>
            <a:off x="241925" y="1035146"/>
            <a:ext cx="8739532" cy="4770437"/>
          </a:xfrm>
        </p:spPr>
        <p:txBody>
          <a:bodyPr vert="horz">
            <a:normAutofit/>
          </a:bodyPr>
          <a:lstStyle/>
          <a:p>
            <a:pPr marL="0" indent="0" algn="ctr" eaLnBrk="1" hangingPunct="1"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 4000 registered (now all have access to the grid-server via robot cert)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 eaLnBrk="1" hangingPunct="1">
              <a:spcAft>
                <a:spcPts val="600"/>
              </a:spcAft>
              <a:buNone/>
            </a:pPr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67699" y="344488"/>
            <a:ext cx="7363501" cy="654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953735"/>
                </a:solidFill>
                <a:ea typeface="ＭＳ Ｐゴシック" charset="0"/>
              </a:rPr>
              <a:t>HADDOCK server users distribution</a:t>
            </a:r>
            <a:endParaRPr lang="it-IT" sz="2800" b="1" dirty="0">
              <a:solidFill>
                <a:srgbClr val="95373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02" y="6402300"/>
            <a:ext cx="1008968" cy="41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6760" y="6379128"/>
            <a:ext cx="536829" cy="43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72165" y="1444241"/>
            <a:ext cx="8588329" cy="5101946"/>
            <a:chOff x="892099" y="1716365"/>
            <a:chExt cx="7949404" cy="5101946"/>
          </a:xfrm>
        </p:grpSpPr>
        <p:pic>
          <p:nvPicPr>
            <p:cNvPr id="10" name="Picture 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099" y="1716365"/>
              <a:ext cx="7949404" cy="5101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677" y="1801980"/>
              <a:ext cx="7608885" cy="4773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61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0" y="609600"/>
            <a:ext cx="9144000" cy="586740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122883" name="Rectangle 2"/>
          <p:cNvSpPr>
            <a:spLocks noGrp="1" noChangeArrowheads="1"/>
          </p:cNvSpPr>
          <p:nvPr>
            <p:ph type="title"/>
          </p:nvPr>
        </p:nvSpPr>
        <p:spPr>
          <a:xfrm>
            <a:off x="893763" y="26988"/>
            <a:ext cx="7358062" cy="544512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anchor="b"/>
          <a:lstStyle/>
          <a:p>
            <a:pPr>
              <a:defRPr/>
            </a:pPr>
            <a:r>
              <a:rPr lang="en-US" sz="2800" b="1" dirty="0">
                <a:solidFill>
                  <a:srgbClr val="953735"/>
                </a:solidFill>
                <a:latin typeface="Calibri"/>
                <a:ea typeface="ＭＳ Ｐゴシック" charset="0"/>
                <a:cs typeface="Calibri"/>
              </a:rPr>
              <a:t>What is happening behind the scene?</a:t>
            </a:r>
            <a:endParaRPr lang="en-US" sz="2800" b="1" dirty="0">
              <a:solidFill>
                <a:srgbClr val="953735"/>
              </a:solidFill>
              <a:latin typeface="Calibri"/>
              <a:ea typeface="ヒラギノ角ゴ ProN W6" charset="0"/>
              <a:cs typeface="Calibri"/>
            </a:endParaRPr>
          </a:p>
        </p:txBody>
      </p:sp>
      <p:sp>
        <p:nvSpPr>
          <p:cNvPr id="54275" name="Line 4"/>
          <p:cNvSpPr>
            <a:spLocks noChangeShapeType="1"/>
          </p:cNvSpPr>
          <p:nvPr/>
        </p:nvSpPr>
        <p:spPr bwMode="auto">
          <a:xfrm>
            <a:off x="-11113" y="6470650"/>
            <a:ext cx="916622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54276" name="Line 5"/>
          <p:cNvSpPr>
            <a:spLocks noChangeShapeType="1"/>
          </p:cNvSpPr>
          <p:nvPr/>
        </p:nvSpPr>
        <p:spPr bwMode="auto">
          <a:xfrm>
            <a:off x="-11113" y="639763"/>
            <a:ext cx="916622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pic>
        <p:nvPicPr>
          <p:cNvPr id="54277" name="Picture 8" descr="haddock_web_flow.jpg                                           0008F5B7Macintosh HD                   7C26854C: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685800"/>
            <a:ext cx="58928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77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338095"/>
            <a:ext cx="3862387" cy="4795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tangolo 6"/>
          <p:cNvSpPr/>
          <p:nvPr/>
        </p:nvSpPr>
        <p:spPr>
          <a:xfrm>
            <a:off x="827088" y="280635"/>
            <a:ext cx="8137525" cy="5847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2400"/>
              </a:spcAft>
            </a:pPr>
            <a:r>
              <a:rPr lang="en-US" sz="3200" b="1" dirty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Grid daemons beyond a portal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6380" y="5299214"/>
            <a:ext cx="936524" cy="75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1100" y="4886118"/>
            <a:ext cx="936524" cy="43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866506" y="1138040"/>
            <a:ext cx="3064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Verdana"/>
                <a:cs typeface="Verdana"/>
              </a:rPr>
              <a:t>Data transfer / jobs</a:t>
            </a:r>
            <a:endParaRPr lang="en-US" sz="2000" b="1" dirty="0">
              <a:solidFill>
                <a:srgbClr val="800000"/>
              </a:solidFill>
              <a:latin typeface="Verdana"/>
              <a:cs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50602" y="1711005"/>
            <a:ext cx="4635760" cy="11572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smtClean="0">
                <a:solidFill>
                  <a:schemeClr val="tx2"/>
                </a:solidFill>
                <a:latin typeface="Verdana"/>
                <a:cs typeface="Verdana"/>
              </a:rPr>
              <a:t>User level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–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data transfer via web interface:</a:t>
            </a:r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="1" dirty="0" smtClean="0">
                <a:solidFill>
                  <a:schemeClr val="tx2"/>
                </a:solidFill>
                <a:latin typeface="Verdana"/>
                <a:cs typeface="Verdana"/>
              </a:rPr>
              <a:t>Data input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: 	~10 </a:t>
            </a:r>
            <a:r>
              <a:rPr 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kB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 to 10 MB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="1" dirty="0" smtClean="0">
                <a:solidFill>
                  <a:srgbClr val="1F497D"/>
                </a:solidFill>
                <a:latin typeface="Verdana"/>
                <a:cs typeface="Verdana"/>
              </a:rPr>
              <a:t>Data </a:t>
            </a:r>
            <a:r>
              <a:rPr lang="en-US" sz="1200" b="1" dirty="0">
                <a:solidFill>
                  <a:srgbClr val="1F497D"/>
                </a:solidFill>
                <a:latin typeface="Verdana"/>
                <a:cs typeface="Verdana"/>
              </a:rPr>
              <a:t>o</a:t>
            </a:r>
            <a:r>
              <a:rPr lang="en-US" sz="1200" b="1" dirty="0" smtClean="0">
                <a:solidFill>
                  <a:srgbClr val="1F497D"/>
                </a:solidFill>
                <a:latin typeface="Verdana"/>
                <a:cs typeface="Verdana"/>
              </a:rPr>
              <a:t>utput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: 	~10MB to a few GB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50603" y="4148882"/>
            <a:ext cx="4635759" cy="13788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smtClean="0">
                <a:solidFill>
                  <a:srgbClr val="1F497D"/>
                </a:solidFill>
                <a:latin typeface="Verdana"/>
                <a:cs typeface="Verdana"/>
              </a:rPr>
              <a:t>Grid level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–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data/jobs transfer 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(UI&lt;-&gt;WMS&lt;-&gt;CE&lt;-&gt;WN)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="1" dirty="0" smtClean="0">
                <a:solidFill>
                  <a:srgbClr val="1F497D"/>
                </a:solidFill>
                <a:latin typeface="Verdana"/>
                <a:cs typeface="Verdana"/>
              </a:rPr>
              <a:t>Job submission: </a:t>
            </a:r>
            <a:r>
              <a:rPr lang="en-US" sz="1200" b="1" dirty="0" smtClean="0">
                <a:solidFill>
                  <a:srgbClr val="404040"/>
                </a:solidFill>
                <a:latin typeface="Verdana"/>
                <a:cs typeface="Verdana"/>
              </a:rPr>
              <a:t>~250 to 2500 single jobs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="1" dirty="0" smtClean="0">
                <a:solidFill>
                  <a:schemeClr val="tx2"/>
                </a:solidFill>
                <a:latin typeface="Verdana"/>
                <a:cs typeface="Verdana"/>
              </a:rPr>
              <a:t>Data transfer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: 	~1 to 10MB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="1" dirty="0" smtClean="0">
                <a:solidFill>
                  <a:srgbClr val="1F497D"/>
                </a:solidFill>
                <a:latin typeface="Verdana"/>
                <a:cs typeface="Verdana"/>
              </a:rPr>
              <a:t>Outpu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t: 		~1-20MB per job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50603" y="3104119"/>
            <a:ext cx="4635759" cy="89870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smtClean="0">
                <a:solidFill>
                  <a:srgbClr val="1F497D"/>
                </a:solidFill>
                <a:latin typeface="Verdana"/>
                <a:cs typeface="Verdana"/>
              </a:rPr>
              <a:t>Local cluster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–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data/jobs transfer: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="1" dirty="0" smtClean="0">
                <a:solidFill>
                  <a:srgbClr val="1F497D"/>
                </a:solidFill>
                <a:latin typeface="Verdana"/>
                <a:cs typeface="Verdana"/>
              </a:rPr>
              <a:t>Job submission: </a:t>
            </a:r>
            <a:r>
              <a:rPr lang="en-US" sz="1200" b="1" dirty="0" smtClean="0">
                <a:solidFill>
                  <a:srgbClr val="404040"/>
                </a:solidFill>
                <a:latin typeface="Verdana"/>
                <a:cs typeface="Verdana"/>
              </a:rPr>
              <a:t>~10 to 50 single jobs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b="1" dirty="0" smtClean="0">
                <a:solidFill>
                  <a:schemeClr val="tx2"/>
                </a:solidFill>
                <a:latin typeface="Verdana"/>
                <a:cs typeface="Verdana"/>
              </a:rPr>
              <a:t>Data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: 	 		   a few GB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8607" y="5844637"/>
            <a:ext cx="38382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Some portals make use of storage elements for the data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4219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1525" y="3182296"/>
            <a:ext cx="8041600" cy="1499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827088" y="280635"/>
            <a:ext cx="8137525" cy="5847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2400"/>
              </a:spcAft>
            </a:pPr>
            <a:r>
              <a:rPr lang="en-US" sz="3200" b="1" dirty="0" smtClean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HADDOCK Grid submission</a:t>
            </a:r>
            <a:endParaRPr lang="en-US" sz="32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02" y="6402300"/>
            <a:ext cx="1008968" cy="41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6760" y="6379128"/>
            <a:ext cx="536829" cy="43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WeNM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00037" y="352425"/>
            <a:ext cx="9588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771525" y="1337734"/>
            <a:ext cx="8342064" cy="49217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Each job in the pool directory consists of: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sz="16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Shell script to be executed on WN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1F497D"/>
                </a:solidFill>
                <a:ea typeface="ＭＳ Ｐゴシック"/>
                <a:cs typeface="ＭＳ Ｐゴシック"/>
              </a:rPr>
              <a:t>Compressed tar archive containing the data/directory structure for the job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1F497D"/>
                </a:solidFill>
                <a:ea typeface="ＭＳ Ｐゴシック"/>
                <a:cs typeface="ＭＳ Ｐゴシック"/>
              </a:rPr>
              <a:t>File specifying the location where results should be copied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sz="16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JDL script with requirements/ranks for selecting suitable sites,</a:t>
            </a:r>
            <a:r>
              <a:rPr lang="en-US" sz="1600" b="1" dirty="0">
                <a:solidFill>
                  <a:srgbClr val="1F497D"/>
                </a:solidFill>
                <a:ea typeface="ＭＳ Ｐゴシック"/>
                <a:cs typeface="ＭＳ Ｐゴシック"/>
              </a:rPr>
              <a:t> </a:t>
            </a:r>
            <a:r>
              <a:rPr lang="en-US" sz="16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e.g.</a:t>
            </a:r>
            <a:r>
              <a:rPr lang="en-US" sz="18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: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endParaRPr lang="en-US" sz="700" b="1" dirty="0" smtClean="0">
              <a:solidFill>
                <a:srgbClr val="1F497D"/>
              </a:solidFill>
              <a:ea typeface="ＭＳ Ｐゴシック"/>
              <a:cs typeface="ＭＳ Ｐゴシック"/>
            </a:endParaRPr>
          </a:p>
          <a:p>
            <a:pPr marL="0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050" b="1" dirty="0" smtClean="0">
                <a:latin typeface="Courier"/>
                <a:ea typeface="ＭＳ Ｐゴシック"/>
                <a:cs typeface="Courier"/>
              </a:rPr>
              <a:t>Requirements = (</a:t>
            </a:r>
            <a:r>
              <a:rPr lang="en-US" sz="1050" b="1" dirty="0">
                <a:latin typeface="Courier"/>
                <a:ea typeface="ＭＳ Ｐゴシック"/>
                <a:cs typeface="Courier"/>
              </a:rPr>
              <a:t>Member("OSG_VERSION",other.GlueHostApplicationSoftwareRunTimeEnvironment) |</a:t>
            </a:r>
            <a:r>
              <a:rPr lang="en-US" sz="1050" b="1" dirty="0" smtClean="0">
                <a:latin typeface="Courier"/>
                <a:ea typeface="ＭＳ Ｐゴシック"/>
                <a:cs typeface="Courier"/>
              </a:rPr>
              <a:t>|</a:t>
            </a:r>
          </a:p>
          <a:p>
            <a:pPr marL="0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050" b="1" dirty="0">
                <a:latin typeface="Courier"/>
                <a:ea typeface="ＭＳ Ｐゴシック"/>
                <a:cs typeface="Courier"/>
              </a:rPr>
              <a:t> </a:t>
            </a:r>
            <a:r>
              <a:rPr lang="en-US" sz="1050" b="1" dirty="0" smtClean="0">
                <a:latin typeface="Courier"/>
                <a:ea typeface="ＭＳ Ｐゴシック"/>
                <a:cs typeface="Courier"/>
              </a:rPr>
              <a:t>        </a:t>
            </a:r>
            <a:r>
              <a:rPr lang="en-US" sz="1050" b="1" dirty="0">
                <a:latin typeface="Courier"/>
                <a:ea typeface="ＭＳ Ｐゴシック"/>
                <a:cs typeface="Courier"/>
              </a:rPr>
              <a:t> </a:t>
            </a:r>
            <a:r>
              <a:rPr lang="en-US" sz="1050" b="1" dirty="0" smtClean="0">
                <a:latin typeface="Courier"/>
                <a:ea typeface="ＭＳ Ｐゴシック"/>
                <a:cs typeface="Courier"/>
              </a:rPr>
              <a:t>     (</a:t>
            </a:r>
            <a:r>
              <a:rPr lang="en-US" sz="1050" b="1" dirty="0" err="1">
                <a:latin typeface="Courier"/>
                <a:ea typeface="ＭＳ Ｐゴシック"/>
                <a:cs typeface="Courier"/>
              </a:rPr>
              <a:t>other.GlueCEPolicyMaxCPUTime</a:t>
            </a:r>
            <a:r>
              <a:rPr lang="en-US" sz="1050" b="1" dirty="0">
                <a:latin typeface="Courier"/>
                <a:ea typeface="ＭＳ Ｐゴシック"/>
                <a:cs typeface="Courier"/>
              </a:rPr>
              <a:t> &lt; 720 &amp;&amp; </a:t>
            </a:r>
            <a:r>
              <a:rPr lang="en-US" sz="1050" b="1" dirty="0" err="1">
                <a:latin typeface="Courier"/>
                <a:ea typeface="ＭＳ Ｐゴシック"/>
                <a:cs typeface="Courier"/>
              </a:rPr>
              <a:t>other.GlueCEPolicyMaxCPUTime</a:t>
            </a:r>
            <a:r>
              <a:rPr lang="en-US" sz="1050" b="1" dirty="0">
                <a:latin typeface="Courier"/>
                <a:ea typeface="ＭＳ Ｐゴシック"/>
                <a:cs typeface="Courier"/>
              </a:rPr>
              <a:t> &gt; 110 &amp;&amp; </a:t>
            </a:r>
            <a:endParaRPr lang="en-US" sz="1050" b="1" dirty="0" smtClean="0">
              <a:latin typeface="Courier"/>
              <a:ea typeface="ＭＳ Ｐゴシック"/>
              <a:cs typeface="Courier"/>
            </a:endParaRPr>
          </a:p>
          <a:p>
            <a:pPr marL="0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050" b="1" dirty="0">
                <a:latin typeface="Courier"/>
                <a:ea typeface="ＭＳ Ｐゴシック"/>
                <a:cs typeface="Courier"/>
              </a:rPr>
              <a:t> </a:t>
            </a:r>
            <a:r>
              <a:rPr lang="en-US" sz="1050" b="1" dirty="0" smtClean="0">
                <a:latin typeface="Courier"/>
                <a:ea typeface="ＭＳ Ｐゴシック"/>
                <a:cs typeface="Courier"/>
              </a:rPr>
              <a:t>              Member</a:t>
            </a:r>
            <a:r>
              <a:rPr lang="en-US" sz="1050" b="1" dirty="0">
                <a:latin typeface="Courier"/>
                <a:ea typeface="ＭＳ Ｐゴシック"/>
                <a:cs typeface="Courier"/>
              </a:rPr>
              <a:t>("VO-</a:t>
            </a:r>
            <a:r>
              <a:rPr lang="en-US" sz="1050" b="1" dirty="0" smtClean="0">
                <a:latin typeface="Courier"/>
                <a:ea typeface="ＭＳ Ｐゴシック"/>
                <a:cs typeface="Courier"/>
              </a:rPr>
              <a:t>enmr.eu-CNS1.2</a:t>
            </a:r>
            <a:r>
              <a:rPr lang="en-US" sz="1050" b="1" dirty="0">
                <a:latin typeface="Courier"/>
                <a:ea typeface="ＭＳ Ｐゴシック"/>
                <a:cs typeface="Courier"/>
              </a:rPr>
              <a:t>",other.GlueHostApplicationSoftwareRunTimeEnvironment)) );</a:t>
            </a:r>
          </a:p>
          <a:p>
            <a:pPr marL="0" lvl="1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600" b="1" dirty="0" smtClean="0">
              <a:latin typeface="Courier"/>
              <a:ea typeface="ＭＳ Ｐゴシック"/>
              <a:cs typeface="Courier"/>
            </a:endParaRPr>
          </a:p>
          <a:p>
            <a:pPr marL="0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050" b="1" dirty="0" smtClean="0">
                <a:latin typeface="Courier"/>
                <a:ea typeface="ＭＳ Ｐゴシック"/>
                <a:cs typeface="Courier"/>
              </a:rPr>
              <a:t>Rank </a:t>
            </a:r>
            <a:r>
              <a:rPr lang="en-US" sz="1050" b="1" dirty="0">
                <a:latin typeface="Courier"/>
                <a:ea typeface="ＭＳ Ｐゴシック"/>
                <a:cs typeface="Courier"/>
              </a:rPr>
              <a:t>= ( </a:t>
            </a:r>
            <a:r>
              <a:rPr lang="en-US" sz="1050" b="1" dirty="0" err="1">
                <a:latin typeface="Courier"/>
                <a:ea typeface="ＭＳ Ｐゴシック"/>
                <a:cs typeface="Courier"/>
              </a:rPr>
              <a:t>other.GlueCEStateFreeJobSlots</a:t>
            </a:r>
            <a:r>
              <a:rPr lang="en-US" sz="1050" b="1" dirty="0">
                <a:latin typeface="Courier"/>
                <a:ea typeface="ＭＳ Ｐゴシック"/>
                <a:cs typeface="Courier"/>
              </a:rPr>
              <a:t> &gt; 0 ? </a:t>
            </a:r>
            <a:r>
              <a:rPr lang="en-US" sz="1050" b="1" dirty="0" err="1">
                <a:latin typeface="Courier"/>
                <a:ea typeface="ＭＳ Ｐゴシック"/>
                <a:cs typeface="Courier"/>
              </a:rPr>
              <a:t>other.GlueCEStateFreeJobSlots</a:t>
            </a:r>
            <a:r>
              <a:rPr lang="en-US" sz="1050" b="1" dirty="0">
                <a:latin typeface="Courier"/>
                <a:ea typeface="ＭＳ Ｐゴシック"/>
                <a:cs typeface="Courier"/>
              </a:rPr>
              <a:t> : </a:t>
            </a:r>
            <a:endParaRPr lang="en-US" sz="1050" b="1" dirty="0" smtClean="0">
              <a:latin typeface="Courier"/>
              <a:ea typeface="ＭＳ Ｐゴシック"/>
              <a:cs typeface="Courier"/>
            </a:endParaRPr>
          </a:p>
          <a:p>
            <a:pPr marL="0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050" b="1" dirty="0">
                <a:latin typeface="Courier"/>
                <a:ea typeface="ＭＳ Ｐゴシック"/>
                <a:cs typeface="Courier"/>
              </a:rPr>
              <a:t> </a:t>
            </a:r>
            <a:r>
              <a:rPr lang="en-US" sz="1050" b="1" dirty="0" smtClean="0">
                <a:latin typeface="Courier"/>
                <a:ea typeface="ＭＳ Ｐゴシック"/>
                <a:cs typeface="Courier"/>
              </a:rPr>
              <a:t>      (</a:t>
            </a:r>
            <a:r>
              <a:rPr lang="en-US" sz="1050" b="1" dirty="0">
                <a:latin typeface="Courier"/>
                <a:ea typeface="ＭＳ Ｐゴシック"/>
                <a:cs typeface="Courier"/>
              </a:rPr>
              <a:t>-</a:t>
            </a:r>
            <a:r>
              <a:rPr lang="en-US" sz="1050" b="1" dirty="0" err="1">
                <a:latin typeface="Courier"/>
                <a:ea typeface="ＭＳ Ｐゴシック"/>
                <a:cs typeface="Courier"/>
              </a:rPr>
              <a:t>other.GlueCEStateWaitingJobs</a:t>
            </a:r>
            <a:r>
              <a:rPr lang="en-US" sz="1050" b="1" dirty="0">
                <a:latin typeface="Courier"/>
                <a:ea typeface="ＭＳ Ｐゴシック"/>
                <a:cs typeface="Courier"/>
              </a:rPr>
              <a:t> * 4 / ( </a:t>
            </a:r>
            <a:r>
              <a:rPr lang="en-US" sz="1050" b="1" dirty="0" err="1">
                <a:latin typeface="Courier"/>
                <a:ea typeface="ＭＳ Ｐゴシック"/>
                <a:cs typeface="Courier"/>
              </a:rPr>
              <a:t>other.GlueCEStateRunningJobs</a:t>
            </a:r>
            <a:r>
              <a:rPr lang="en-US" sz="1050" b="1" dirty="0">
                <a:latin typeface="Courier"/>
                <a:ea typeface="ＭＳ Ｐゴシック"/>
                <a:cs typeface="Courier"/>
              </a:rPr>
              <a:t> + 1 )) - 1 );</a:t>
            </a:r>
            <a:endParaRPr lang="en-US" sz="1050" b="1" dirty="0" smtClean="0">
              <a:latin typeface="Courier"/>
              <a:ea typeface="ＭＳ Ｐゴシック"/>
              <a:cs typeface="Courier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1000" b="1" dirty="0" smtClean="0">
              <a:solidFill>
                <a:srgbClr val="404040"/>
              </a:solidFill>
              <a:ea typeface="ＭＳ Ｐゴシック"/>
              <a:cs typeface="ＭＳ Ｐゴシック"/>
            </a:endParaRPr>
          </a:p>
          <a:p>
            <a:pPr marL="342900" lvl="1" indent="-34290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Software is remotely deployed and CE tagged with a software tag:</a:t>
            </a:r>
          </a:p>
          <a:p>
            <a:pPr marL="742950" lvl="2" indent="-342900">
              <a:spcBef>
                <a:spcPct val="0"/>
              </a:spcBef>
              <a:spcAft>
                <a:spcPts val="600"/>
              </a:spcAft>
            </a:pPr>
            <a:r>
              <a:rPr lang="en-US" sz="14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For HADDOCK: </a:t>
            </a:r>
            <a:r>
              <a:rPr lang="en-US" sz="1400" dirty="0">
                <a:solidFill>
                  <a:srgbClr val="1F497D"/>
                </a:solidFill>
                <a:latin typeface="Courier"/>
                <a:ea typeface="ＭＳ Ｐゴシック"/>
                <a:cs typeface="Courier"/>
              </a:rPr>
              <a:t>VO-enmr.eu-</a:t>
            </a:r>
            <a:r>
              <a:rPr lang="en-US" sz="1400" dirty="0" smtClean="0">
                <a:solidFill>
                  <a:srgbClr val="1F497D"/>
                </a:solidFill>
                <a:latin typeface="Courier"/>
                <a:ea typeface="ＭＳ Ｐゴシック"/>
                <a:cs typeface="Courier"/>
              </a:rPr>
              <a:t>CNS1.2</a:t>
            </a:r>
            <a:endParaRPr lang="en-US" sz="2000" b="1" dirty="0" smtClean="0">
              <a:solidFill>
                <a:srgbClr val="404040"/>
              </a:solidFill>
              <a:ea typeface="ＭＳ Ｐゴシック"/>
              <a:cs typeface="ＭＳ Ｐゴシック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Submission via robot </a:t>
            </a:r>
            <a:r>
              <a:rPr lang="en-US" sz="2000" b="1" dirty="0" err="1" smtClean="0">
                <a:solidFill>
                  <a:srgbClr val="1F497D"/>
                </a:solidFill>
                <a:ea typeface="ＭＳ Ｐゴシック"/>
                <a:cs typeface="ＭＳ Ｐゴシック"/>
              </a:rPr>
              <a:t>proxie</a:t>
            </a:r>
            <a:r>
              <a:rPr lang="en-US" sz="20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 – fully automated – no user/operator intervention.</a:t>
            </a:r>
            <a:endParaRPr lang="en-US" sz="2000" b="1" dirty="0">
              <a:solidFill>
                <a:srgbClr val="1F497D"/>
              </a:solidFill>
              <a:ea typeface="ＭＳ Ｐゴシック"/>
              <a:cs typeface="ＭＳ Ｐゴシック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2000" b="1" dirty="0" smtClean="0">
              <a:solidFill>
                <a:srgbClr val="40404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3021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1525" y="3687179"/>
            <a:ext cx="8026300" cy="1866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827088" y="280635"/>
            <a:ext cx="7323929" cy="5847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2400"/>
              </a:spcAft>
            </a:pPr>
            <a:r>
              <a:rPr lang="en-US" sz="3200" b="1" dirty="0" smtClean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HADDOCK goes DIRAC</a:t>
            </a:r>
            <a:endParaRPr lang="en-US" sz="32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02" y="6402300"/>
            <a:ext cx="1008968" cy="41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771524" y="1337734"/>
            <a:ext cx="8485317" cy="49217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DIRAC submission enabled at minimum cost!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In one afternoon, thanks to the help or Ricardo             and Andrei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Clone of the HADDOCK server on a different machine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No root access required, no EMI software installation required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Minimal changes to our submission and polling scripts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Requirements and ranking no longer needed, only </a:t>
            </a:r>
            <a:r>
              <a:rPr lang="en-US" sz="1800" dirty="0" err="1" smtClean="0">
                <a:solidFill>
                  <a:srgbClr val="1F497D"/>
                </a:solidFill>
                <a:ea typeface="ＭＳ Ｐゴシック"/>
                <a:cs typeface="ＭＳ Ｐゴシック"/>
              </a:rPr>
              <a:t>CPUTime</a:t>
            </a:r>
            <a:endParaRPr lang="en-US" sz="1800" dirty="0" smtClean="0">
              <a:solidFill>
                <a:srgbClr val="1F497D"/>
              </a:solidFill>
              <a:ea typeface="ＭＳ Ｐゴシック"/>
              <a:cs typeface="ＭＳ Ｐゴシック"/>
            </a:endParaRPr>
          </a:p>
          <a:p>
            <a:pPr lvl="1">
              <a:spcBef>
                <a:spcPct val="0"/>
              </a:spcBef>
              <a:spcAft>
                <a:spcPts val="300"/>
              </a:spcAft>
            </a:pPr>
            <a:endParaRPr lang="en-US" sz="800" b="1" dirty="0" smtClean="0">
              <a:solidFill>
                <a:srgbClr val="1F497D"/>
              </a:solidFill>
              <a:ea typeface="ＭＳ Ｐゴシック"/>
              <a:cs typeface="ＭＳ Ｐゴシック"/>
            </a:endParaRPr>
          </a:p>
          <a:p>
            <a:pPr marL="0" lvl="1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en-US" sz="1400" b="1" dirty="0" err="1">
                <a:latin typeface="Courier"/>
                <a:ea typeface="ＭＳ Ｐゴシック"/>
                <a:cs typeface="Courier"/>
              </a:rPr>
              <a:t>JobName</a:t>
            </a:r>
            <a:r>
              <a:rPr lang="en-US" sz="1400" b="1" dirty="0">
                <a:latin typeface="Courier"/>
                <a:ea typeface="ＭＳ Ｐゴシック"/>
                <a:cs typeface="Courier"/>
              </a:rPr>
              <a:t> = "</a:t>
            </a:r>
            <a:r>
              <a:rPr lang="en-US" sz="1400" b="1" dirty="0" err="1">
                <a:latin typeface="Courier"/>
                <a:ea typeface="ＭＳ Ｐゴシック"/>
                <a:cs typeface="Courier"/>
              </a:rPr>
              <a:t>dirac</a:t>
            </a:r>
            <a:r>
              <a:rPr lang="en-US" sz="1400" b="1" dirty="0" smtClean="0">
                <a:latin typeface="Courier"/>
                <a:ea typeface="ＭＳ Ｐゴシック"/>
                <a:cs typeface="Courier"/>
              </a:rPr>
              <a:t>-xxx"</a:t>
            </a:r>
            <a:r>
              <a:rPr lang="en-US" sz="1400" b="1" dirty="0">
                <a:latin typeface="Courier"/>
                <a:ea typeface="ＭＳ Ｐゴシック"/>
                <a:cs typeface="Courier"/>
              </a:rPr>
              <a:t>;</a:t>
            </a:r>
          </a:p>
          <a:p>
            <a:pPr marL="0" lvl="1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en-US" sz="1400" b="1" dirty="0" err="1">
                <a:latin typeface="Courier"/>
                <a:ea typeface="ＭＳ Ｐゴシック"/>
                <a:cs typeface="Courier"/>
              </a:rPr>
              <a:t>CPUTime</a:t>
            </a:r>
            <a:r>
              <a:rPr lang="en-US" sz="1400" b="1" dirty="0">
                <a:latin typeface="Courier"/>
                <a:ea typeface="ＭＳ Ｐゴシック"/>
                <a:cs typeface="Courier"/>
              </a:rPr>
              <a:t> = 100000;</a:t>
            </a:r>
          </a:p>
          <a:p>
            <a:pPr marL="0" lvl="1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en-US" sz="1400" b="1" dirty="0">
                <a:latin typeface="Courier"/>
                <a:ea typeface="ＭＳ Ｐゴシック"/>
                <a:cs typeface="Courier"/>
              </a:rPr>
              <a:t>Executable = "</a:t>
            </a:r>
            <a:r>
              <a:rPr lang="en-US" sz="1400" b="1" dirty="0" err="1">
                <a:latin typeface="Courier"/>
                <a:ea typeface="ＭＳ Ｐゴシック"/>
                <a:cs typeface="Courier"/>
              </a:rPr>
              <a:t>dirac</a:t>
            </a:r>
            <a:r>
              <a:rPr lang="en-US" sz="1400" b="1" dirty="0" err="1" smtClean="0">
                <a:latin typeface="Courier"/>
                <a:ea typeface="ＭＳ Ｐゴシック"/>
                <a:cs typeface="Courier"/>
              </a:rPr>
              <a:t>-xxx.sh</a:t>
            </a:r>
            <a:r>
              <a:rPr lang="en-US" sz="1400" b="1" dirty="0">
                <a:latin typeface="Courier"/>
                <a:ea typeface="ＭＳ Ｐゴシック"/>
                <a:cs typeface="Courier"/>
              </a:rPr>
              <a:t>";</a:t>
            </a:r>
          </a:p>
          <a:p>
            <a:pPr marL="0" lvl="1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en-US" sz="1400" b="1" dirty="0" err="1">
                <a:latin typeface="Courier"/>
                <a:ea typeface="ＭＳ Ｐゴシック"/>
                <a:cs typeface="Courier"/>
              </a:rPr>
              <a:t>StdOutput</a:t>
            </a:r>
            <a:r>
              <a:rPr lang="en-US" sz="1400" b="1" dirty="0">
                <a:latin typeface="Courier"/>
                <a:ea typeface="ＭＳ Ｐゴシック"/>
                <a:cs typeface="Courier"/>
              </a:rPr>
              <a:t> = "</a:t>
            </a:r>
            <a:r>
              <a:rPr lang="en-US" sz="1400" b="1" dirty="0" err="1">
                <a:latin typeface="Courier"/>
                <a:ea typeface="ＭＳ Ｐゴシック"/>
                <a:cs typeface="Courier"/>
              </a:rPr>
              <a:t>dirac</a:t>
            </a:r>
            <a:r>
              <a:rPr lang="en-US" sz="1400" b="1" dirty="0" err="1" smtClean="0">
                <a:latin typeface="Courier"/>
                <a:ea typeface="ＭＳ Ｐゴシック"/>
                <a:cs typeface="Courier"/>
              </a:rPr>
              <a:t>-xxx.out</a:t>
            </a:r>
            <a:r>
              <a:rPr lang="en-US" sz="1400" b="1" dirty="0">
                <a:latin typeface="Courier"/>
                <a:ea typeface="ＭＳ Ｐゴシック"/>
                <a:cs typeface="Courier"/>
              </a:rPr>
              <a:t>";</a:t>
            </a:r>
          </a:p>
          <a:p>
            <a:pPr marL="0" lvl="1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en-US" sz="1400" b="1" dirty="0" err="1">
                <a:latin typeface="Courier"/>
                <a:ea typeface="ＭＳ Ｐゴシック"/>
                <a:cs typeface="Courier"/>
              </a:rPr>
              <a:t>StdError</a:t>
            </a:r>
            <a:r>
              <a:rPr lang="en-US" sz="1400" b="1" dirty="0">
                <a:latin typeface="Courier"/>
                <a:ea typeface="ＭＳ Ｐゴシック"/>
                <a:cs typeface="Courier"/>
              </a:rPr>
              <a:t> = "</a:t>
            </a:r>
            <a:r>
              <a:rPr lang="en-US" sz="1400" b="1" dirty="0" err="1">
                <a:latin typeface="Courier"/>
                <a:ea typeface="ＭＳ Ｐゴシック"/>
                <a:cs typeface="Courier"/>
              </a:rPr>
              <a:t>dirac</a:t>
            </a:r>
            <a:r>
              <a:rPr lang="en-US" sz="1400" b="1" dirty="0" err="1" smtClean="0">
                <a:latin typeface="Courier"/>
                <a:ea typeface="ＭＳ Ｐゴシック"/>
                <a:cs typeface="Courier"/>
              </a:rPr>
              <a:t>-xxx.err</a:t>
            </a:r>
            <a:r>
              <a:rPr lang="en-US" sz="1400" b="1" dirty="0">
                <a:latin typeface="Courier"/>
                <a:ea typeface="ＭＳ Ｐゴシック"/>
                <a:cs typeface="Courier"/>
              </a:rPr>
              <a:t>";</a:t>
            </a:r>
          </a:p>
          <a:p>
            <a:pPr marL="0" lvl="1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en-US" sz="1400" b="1" dirty="0" err="1">
                <a:latin typeface="Courier"/>
                <a:ea typeface="ＭＳ Ｐゴシック"/>
                <a:cs typeface="Courier"/>
              </a:rPr>
              <a:t>InputSandbox</a:t>
            </a:r>
            <a:r>
              <a:rPr lang="en-US" sz="1400" b="1" dirty="0">
                <a:latin typeface="Courier"/>
                <a:ea typeface="ＭＳ Ｐゴシック"/>
                <a:cs typeface="Courier"/>
              </a:rPr>
              <a:t> = {"dirac</a:t>
            </a:r>
            <a:r>
              <a:rPr lang="en-US" sz="1400" b="1" dirty="0" smtClean="0">
                <a:latin typeface="Courier"/>
                <a:ea typeface="ＭＳ Ｐゴシック"/>
                <a:cs typeface="Courier"/>
              </a:rPr>
              <a:t>-xxx.sh</a:t>
            </a:r>
            <a:r>
              <a:rPr lang="en-US" sz="1400" b="1" dirty="0">
                <a:latin typeface="Courier"/>
                <a:ea typeface="ＭＳ Ｐゴシック"/>
                <a:cs typeface="Courier"/>
              </a:rPr>
              <a:t>","</a:t>
            </a:r>
            <a:r>
              <a:rPr lang="en-US" sz="1400" b="1" dirty="0" err="1">
                <a:latin typeface="Courier"/>
                <a:ea typeface="ＭＳ Ｐゴシック"/>
                <a:cs typeface="Courier"/>
              </a:rPr>
              <a:t>dirac</a:t>
            </a:r>
            <a:r>
              <a:rPr lang="en-US" sz="1400" b="1" dirty="0" err="1" smtClean="0">
                <a:latin typeface="Courier"/>
                <a:ea typeface="ＭＳ Ｐゴシック"/>
                <a:cs typeface="Courier"/>
              </a:rPr>
              <a:t>-xxx.tar.gz</a:t>
            </a:r>
            <a:r>
              <a:rPr lang="en-US" sz="1400" b="1" dirty="0">
                <a:latin typeface="Courier"/>
                <a:ea typeface="ＭＳ Ｐゴシック"/>
                <a:cs typeface="Courier"/>
              </a:rPr>
              <a:t>"};</a:t>
            </a:r>
          </a:p>
          <a:p>
            <a:pPr marL="0" lvl="1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en-US" sz="1400" b="1" dirty="0" err="1">
                <a:latin typeface="Courier"/>
                <a:ea typeface="ＭＳ Ｐゴシック"/>
                <a:cs typeface="Courier"/>
              </a:rPr>
              <a:t>OutputSandbox</a:t>
            </a:r>
            <a:r>
              <a:rPr lang="en-US" sz="1400" b="1" dirty="0">
                <a:latin typeface="Courier"/>
                <a:ea typeface="ＭＳ Ｐゴシック"/>
                <a:cs typeface="Courier"/>
              </a:rPr>
              <a:t> = {"</a:t>
            </a:r>
            <a:r>
              <a:rPr lang="en-US" sz="1400" b="1" dirty="0" err="1">
                <a:latin typeface="Courier"/>
                <a:ea typeface="ＭＳ Ｐゴシック"/>
                <a:cs typeface="Courier"/>
              </a:rPr>
              <a:t>dirac</a:t>
            </a:r>
            <a:r>
              <a:rPr lang="en-US" sz="1400" b="1" dirty="0" err="1" smtClean="0">
                <a:latin typeface="Courier"/>
                <a:ea typeface="ＭＳ Ｐゴシック"/>
                <a:cs typeface="Courier"/>
              </a:rPr>
              <a:t>-xxx.out</a:t>
            </a:r>
            <a:r>
              <a:rPr lang="en-US" sz="1400" b="1" dirty="0">
                <a:latin typeface="Courier"/>
                <a:ea typeface="ＭＳ Ｐゴシック"/>
                <a:cs typeface="Courier"/>
              </a:rPr>
              <a:t>", "dirac</a:t>
            </a:r>
            <a:r>
              <a:rPr lang="en-US" sz="1400" b="1" dirty="0" smtClean="0">
                <a:latin typeface="Courier"/>
                <a:ea typeface="ＭＳ Ｐゴシック"/>
                <a:cs typeface="Courier"/>
              </a:rPr>
              <a:t>-xxx.err</a:t>
            </a:r>
            <a:r>
              <a:rPr lang="en-US" sz="1400" b="1" dirty="0">
                <a:latin typeface="Courier"/>
                <a:ea typeface="ＭＳ Ｐゴシック"/>
                <a:cs typeface="Courier"/>
              </a:rPr>
              <a:t>","</a:t>
            </a:r>
            <a:r>
              <a:rPr lang="en-US" sz="1400" b="1" dirty="0" err="1">
                <a:latin typeface="Courier"/>
                <a:ea typeface="ＭＳ Ｐゴシック"/>
                <a:cs typeface="Courier"/>
              </a:rPr>
              <a:t>dirac</a:t>
            </a:r>
            <a:r>
              <a:rPr lang="en-US" sz="1400" b="1" dirty="0" smtClean="0">
                <a:latin typeface="Courier"/>
                <a:ea typeface="ＭＳ Ｐゴシック"/>
                <a:cs typeface="Courier"/>
              </a:rPr>
              <a:t>-xxx-</a:t>
            </a:r>
            <a:r>
              <a:rPr lang="en-US" sz="1400" b="1" dirty="0">
                <a:latin typeface="Courier"/>
                <a:ea typeface="ＭＳ Ｐゴシック"/>
                <a:cs typeface="Courier"/>
              </a:rPr>
              <a:t>result.tar.gz"}; </a:t>
            </a:r>
            <a:endParaRPr lang="en-US" sz="800" b="1" dirty="0" smtClean="0">
              <a:solidFill>
                <a:srgbClr val="404040"/>
              </a:solidFill>
              <a:ea typeface="ＭＳ Ｐゴシック"/>
              <a:cs typeface="ＭＳ Ｐゴシック"/>
            </a:endParaRPr>
          </a:p>
          <a:p>
            <a:pPr marL="342900" lvl="1" indent="-34290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endParaRPr lang="en-US" sz="1200" b="1" dirty="0" smtClean="0">
              <a:solidFill>
                <a:srgbClr val="1F497D"/>
              </a:solidFill>
              <a:ea typeface="ＭＳ Ｐゴシック"/>
              <a:cs typeface="ＭＳ Ｐゴシック"/>
            </a:endParaRPr>
          </a:p>
          <a:p>
            <a:pPr marL="342900" lvl="1" indent="-34290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Very efficient submission</a:t>
            </a:r>
            <a:r>
              <a:rPr lang="en-US" sz="2000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 (~2s per job – without changing our submission mechanism)</a:t>
            </a:r>
            <a:r>
              <a:rPr lang="en-US" sz="20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, high job throughput</a:t>
            </a:r>
          </a:p>
        </p:txBody>
      </p:sp>
      <p:pic>
        <p:nvPicPr>
          <p:cNvPr id="2" name="Picture 1" descr="Screen Shot 2014-05-15 at 11.35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20" y="1444525"/>
            <a:ext cx="459323" cy="579801"/>
          </a:xfrm>
          <a:prstGeom prst="rect">
            <a:avLst/>
          </a:prstGeom>
        </p:spPr>
      </p:pic>
      <p:pic>
        <p:nvPicPr>
          <p:cNvPr id="3" name="Picture 2" descr="Screen Shot 2014-05-15 at 11.34.3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564" y="1468754"/>
            <a:ext cx="491565" cy="5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827088" y="280635"/>
            <a:ext cx="7323929" cy="5847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2400"/>
              </a:spcAft>
            </a:pPr>
            <a:r>
              <a:rPr lang="en-US" sz="3200" b="1" dirty="0" smtClean="0">
                <a:solidFill>
                  <a:srgbClr val="953735"/>
                </a:solidFill>
                <a:latin typeface="Calibri" charset="0"/>
              </a:rPr>
              <a:t>Some statistics</a:t>
            </a:r>
            <a:endParaRPr lang="en-US" sz="32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02" y="6402300"/>
            <a:ext cx="1008968" cy="41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364082" y="945385"/>
            <a:ext cx="5465433" cy="4179947"/>
            <a:chOff x="364082" y="945385"/>
            <a:chExt cx="5465433" cy="4179947"/>
          </a:xfrm>
        </p:grpSpPr>
        <p:pic>
          <p:nvPicPr>
            <p:cNvPr id="11" name="Picture 10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82" y="945385"/>
              <a:ext cx="5465433" cy="4179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CumulateJob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86" y="971184"/>
              <a:ext cx="5174723" cy="388104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080892" y="2367644"/>
            <a:ext cx="5465433" cy="4179947"/>
            <a:chOff x="364082" y="945385"/>
            <a:chExt cx="5465433" cy="4179947"/>
          </a:xfrm>
        </p:grpSpPr>
        <p:pic>
          <p:nvPicPr>
            <p:cNvPr id="19" name="Picture 1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82" y="945385"/>
              <a:ext cx="5465433" cy="4179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86" y="971184"/>
              <a:ext cx="5174722" cy="3881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95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827088" y="280635"/>
            <a:ext cx="7323929" cy="5847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2400"/>
              </a:spcAft>
            </a:pPr>
            <a:r>
              <a:rPr lang="en-US" sz="3200" b="1" dirty="0" smtClean="0">
                <a:solidFill>
                  <a:srgbClr val="953735"/>
                </a:solidFill>
                <a:latin typeface="Calibri" charset="0"/>
              </a:rPr>
              <a:t>Some statistics</a:t>
            </a:r>
            <a:endParaRPr lang="en-US" sz="3200" b="1" dirty="0">
              <a:solidFill>
                <a:srgbClr val="95373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02" y="6402300"/>
            <a:ext cx="1008968" cy="41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1925" y="1026843"/>
            <a:ext cx="6621141" cy="3550103"/>
            <a:chOff x="241925" y="1026843"/>
            <a:chExt cx="6621141" cy="3550103"/>
          </a:xfrm>
        </p:grpSpPr>
        <p:pic>
          <p:nvPicPr>
            <p:cNvPr id="9" name="Picture 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25" y="1026843"/>
              <a:ext cx="6621141" cy="3550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84264807"/>
                </p:ext>
              </p:extLst>
            </p:nvPr>
          </p:nvGraphicFramePr>
          <p:xfrm>
            <a:off x="377889" y="1026843"/>
            <a:ext cx="6314051" cy="34408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" name="TextBox 1"/>
            <p:cNvSpPr txBox="1"/>
            <p:nvPr/>
          </p:nvSpPr>
          <p:spPr>
            <a:xfrm>
              <a:off x="740804" y="1166444"/>
              <a:ext cx="59974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1F497D"/>
                  </a:solidFill>
                  <a:latin typeface="Calibri"/>
                  <a:cs typeface="Calibri"/>
                </a:rPr>
                <a:t>HADDOCK server grid jobs </a:t>
              </a:r>
              <a:r>
                <a:rPr lang="en-US" sz="1800" dirty="0" smtClean="0">
                  <a:solidFill>
                    <a:srgbClr val="1F497D"/>
                  </a:solidFill>
                  <a:latin typeface="Calibri"/>
                  <a:cs typeface="Calibri"/>
                </a:rPr>
                <a:t>(total 2014 ~2.5M / DIRAC~1.35M)</a:t>
              </a:r>
              <a:endParaRPr lang="en-US" sz="1800" dirty="0">
                <a:solidFill>
                  <a:srgbClr val="1F497D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873375" y="2911705"/>
            <a:ext cx="6080125" cy="3676449"/>
            <a:chOff x="2873375" y="2911705"/>
            <a:chExt cx="6080125" cy="3676449"/>
          </a:xfrm>
        </p:grpSpPr>
        <p:pic>
          <p:nvPicPr>
            <p:cNvPr id="11" name="Picture 10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3375" y="2911705"/>
              <a:ext cx="6080125" cy="3676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Chart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65490993"/>
                </p:ext>
              </p:extLst>
            </p:nvPr>
          </p:nvGraphicFramePr>
          <p:xfrm>
            <a:off x="3016249" y="2974756"/>
            <a:ext cx="5762625" cy="34275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1637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2400"/>
              </a:spcAft>
            </a:pPr>
            <a:r>
              <a:rPr lang="en-US" sz="3200" b="1" dirty="0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65" y="1412776"/>
            <a:ext cx="7067128" cy="4525963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1F497D"/>
                </a:solidFill>
                <a:latin typeface="Calibri"/>
                <a:cs typeface="Calibri"/>
              </a:rPr>
              <a:t>Successful and smooth porting of the HADDOCK portal to DIRAC4EGI </a:t>
            </a:r>
            <a:r>
              <a:rPr lang="en-US" sz="2400" dirty="0" smtClean="0">
                <a:solidFill>
                  <a:srgbClr val="1F497D"/>
                </a:solidFill>
                <a:latin typeface="Calibri"/>
                <a:cs typeface="Calibri"/>
              </a:rPr>
              <a:t>(initially tested on DIRAC France Grilles)</a:t>
            </a:r>
          </a:p>
          <a:p>
            <a:pPr marL="0" indent="0">
              <a:spcBef>
                <a:spcPts val="400"/>
              </a:spcBef>
              <a:buNone/>
            </a:pPr>
            <a:endParaRPr lang="en-US" sz="10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1F497D"/>
                </a:solidFill>
                <a:latin typeface="Calibri"/>
                <a:cs typeface="Calibri"/>
              </a:rPr>
              <a:t>Higher performance / reliability than regular gLite-based submission</a:t>
            </a: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105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 marL="342900" lvl="1" indent="-342900"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1F497D"/>
                </a:solidFill>
                <a:ea typeface="ＭＳ Ｐゴシック"/>
                <a:cs typeface="ＭＳ Ｐゴシック"/>
              </a:rPr>
              <a:t>Currently almost all HADDOCK grid-enabled portals redirected to DIRAC</a:t>
            </a: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4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400" b="1" dirty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2400" dirty="0">
              <a:solidFill>
                <a:srgbClr val="1F497D"/>
              </a:solidFill>
              <a:latin typeface="Calibri"/>
              <a:cs typeface="Calibri"/>
            </a:endParaRPr>
          </a:p>
          <a:p>
            <a:pPr lvl="1">
              <a:spcBef>
                <a:spcPts val="400"/>
              </a:spcBef>
              <a:buFont typeface="Wingdings" charset="2"/>
              <a:buChar char="§"/>
            </a:pPr>
            <a:endParaRPr lang="en-US" sz="2000" dirty="0" smtClean="0">
              <a:solidFill>
                <a:srgbClr val="1F497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62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4057" y="764704"/>
            <a:ext cx="9710593" cy="612068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55576" y="-99392"/>
            <a:ext cx="6552728" cy="990600"/>
          </a:xfrm>
        </p:spPr>
        <p:txBody>
          <a:bodyPr/>
          <a:lstStyle/>
          <a:p>
            <a:pPr algn="l" eaLnBrk="1" hangingPunct="1"/>
            <a:r>
              <a:rPr lang="en-US" dirty="0" smtClean="0">
                <a:solidFill>
                  <a:schemeClr val="bg1"/>
                </a:solidFill>
                <a:latin typeface="Calibri"/>
                <a:ea typeface="ＭＳ Ｐゴシック" charset="0"/>
                <a:cs typeface="Calibri"/>
              </a:rPr>
              <a:t>Acknowledgments</a:t>
            </a:r>
            <a:endParaRPr lang="en-US" dirty="0">
              <a:solidFill>
                <a:schemeClr val="bg1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55109" y="3244334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Arne Visscher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32108" y="6196176"/>
            <a:ext cx="37702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 smtClean="0">
                <a:solidFill>
                  <a:schemeClr val="bg1"/>
                </a:solidFill>
              </a:rPr>
              <a:t>DDSG</a:t>
            </a:r>
            <a:endParaRPr lang="en-US" sz="500" b="1" dirty="0">
              <a:solidFill>
                <a:schemeClr val="bg1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3965" y="4801776"/>
            <a:ext cx="904875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686264" y="4114146"/>
            <a:ext cx="922101" cy="533400"/>
            <a:chOff x="2400" y="2688"/>
            <a:chExt cx="912" cy="528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400" y="2688"/>
              <a:ext cx="912" cy="5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pic>
          <p:nvPicPr>
            <p:cNvPr id="10" name="Picture 9" descr="logo-nwo.gif                                                   000373D7&#10;Bonvino HD                     B746CC0A: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48" y="2688"/>
              <a:ext cx="819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676945" y="4097808"/>
            <a:ext cx="15852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VICI</a:t>
            </a:r>
            <a:endParaRPr lang="en-US" sz="1400" b="1" dirty="0">
              <a:solidFill>
                <a:srgbClr val="FFFFFF"/>
              </a:solidFill>
              <a:latin typeface="Verdana" charset="0"/>
              <a:cs typeface="Verdana" charset="0"/>
            </a:endParaRPr>
          </a:p>
          <a:p>
            <a:pPr algn="ctr" eaLnBrk="1" hangingPunct="1"/>
            <a:r>
              <a:rPr lang="en-US" sz="14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NCF (</a:t>
            </a:r>
            <a:r>
              <a:rPr lang="en-US" sz="1400" b="1" dirty="0" err="1">
                <a:solidFill>
                  <a:srgbClr val="FFFFFF"/>
                </a:solidFill>
                <a:latin typeface="Verdana" charset="0"/>
                <a:cs typeface="Verdana" charset="0"/>
              </a:rPr>
              <a:t>BigGrid</a:t>
            </a:r>
            <a:r>
              <a:rPr lang="en-US" sz="14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)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684565" y="4835628"/>
            <a:ext cx="14652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 err="1" smtClean="0">
                <a:solidFill>
                  <a:srgbClr val="FFFFFF"/>
                </a:solidFill>
                <a:latin typeface="Verdana" charset="0"/>
                <a:cs typeface="Verdana" charset="0"/>
              </a:rPr>
              <a:t>BioNMR</a:t>
            </a:r>
            <a:endParaRPr lang="en-US" sz="1400" b="1" dirty="0">
              <a:solidFill>
                <a:srgbClr val="FFFFFF"/>
              </a:solidFill>
              <a:latin typeface="Verdana" charset="0"/>
              <a:cs typeface="Verdana" charset="0"/>
            </a:endParaRPr>
          </a:p>
          <a:p>
            <a:pPr algn="ctr" eaLnBrk="1" hangingPunct="1"/>
            <a:r>
              <a:rPr lang="en-US" sz="1400" b="1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WeNMR </a:t>
            </a:r>
            <a:endParaRPr lang="en-US" sz="1400" b="1" dirty="0">
              <a:solidFill>
                <a:srgbClr val="FFFFFF"/>
              </a:solidFill>
              <a:latin typeface="Verdana" charset="0"/>
              <a:cs typeface="Verdana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44016" y="5725302"/>
            <a:ext cx="8999984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Calibri"/>
                <a:cs typeface="Calibri"/>
              </a:rPr>
              <a:t>HADDOCK Inc.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Gydo</a:t>
            </a:r>
            <a:r>
              <a:rPr lang="en-US" sz="1600" b="1" dirty="0" smtClean="0">
                <a:solidFill>
                  <a:schemeClr val="bg1"/>
                </a:solidFill>
                <a:latin typeface="Calibri"/>
                <a:cs typeface="Calibri"/>
              </a:rPr>
              <a:t> van </a:t>
            </a:r>
            <a:r>
              <a:rPr lang="en-US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Zundert</a:t>
            </a:r>
            <a:r>
              <a:rPr lang="en-US" sz="1600" b="1" dirty="0" smtClean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Charleen</a:t>
            </a:r>
            <a:r>
              <a:rPr lang="en-US" sz="1600" b="1" dirty="0" smtClean="0">
                <a:solidFill>
                  <a:schemeClr val="bg1"/>
                </a:solidFill>
                <a:latin typeface="Calibri"/>
                <a:cs typeface="Calibri"/>
              </a:rPr>
              <a:t> Don, Adrien Melquiond, </a:t>
            </a:r>
            <a:r>
              <a:rPr lang="en-US" sz="1600" b="1" dirty="0" err="1" smtClean="0">
                <a:solidFill>
                  <a:srgbClr val="FFFFFF"/>
                </a:solidFill>
                <a:latin typeface="Calibri"/>
                <a:cs typeface="Calibri"/>
              </a:rPr>
              <a:t>Ezgi</a:t>
            </a:r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 Karaca, </a:t>
            </a:r>
            <a:r>
              <a:rPr lang="en-US" sz="1600" b="1" dirty="0" smtClean="0">
                <a:solidFill>
                  <a:schemeClr val="bg1"/>
                </a:solidFill>
                <a:latin typeface="Calibri"/>
                <a:cs typeface="Calibri"/>
              </a:rPr>
              <a:t>Marc van Dijk, Joao Rodrigues, Mikael </a:t>
            </a:r>
            <a:r>
              <a:rPr lang="en-US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Trellet</a:t>
            </a:r>
            <a:r>
              <a:rPr lang="en-US" sz="1600" b="1" dirty="0" smtClean="0">
                <a:solidFill>
                  <a:schemeClr val="bg1"/>
                </a:solidFill>
                <a:latin typeface="Calibri"/>
                <a:cs typeface="Calibri"/>
              </a:rPr>
              <a:t>, ...,  </a:t>
            </a:r>
            <a:r>
              <a:rPr lang="en-US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Koen</a:t>
            </a:r>
            <a:r>
              <a:rPr lang="en-US" sz="16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Visscher</a:t>
            </a:r>
            <a:r>
              <a:rPr lang="en-US" sz="1600" b="1" dirty="0" smtClean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Manisha</a:t>
            </a:r>
            <a:r>
              <a:rPr lang="en-US" sz="16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Anandbahadoer</a:t>
            </a:r>
            <a:r>
              <a:rPr lang="en-US" sz="1600" b="1" dirty="0" smtClean="0">
                <a:solidFill>
                  <a:schemeClr val="bg1"/>
                </a:solidFill>
                <a:latin typeface="Calibri"/>
                <a:cs typeface="Calibri"/>
              </a:rPr>
              <a:t>, Christophe Schmitz, </a:t>
            </a:r>
            <a:r>
              <a:rPr lang="en-US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Panos</a:t>
            </a:r>
            <a:r>
              <a:rPr lang="en-US" sz="1600" b="1" dirty="0" smtClean="0">
                <a:solidFill>
                  <a:schemeClr val="bg1"/>
                </a:solidFill>
                <a:latin typeface="Calibri"/>
                <a:cs typeface="Calibri"/>
              </a:rPr>
              <a:t> Kastritis,  Jeff </a:t>
            </a:r>
            <a:r>
              <a:rPr lang="en-US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Grinstead</a:t>
            </a:r>
            <a:endParaRPr lang="en-US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sol-geel_smal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517232"/>
            <a:ext cx="649162" cy="633706"/>
          </a:xfrm>
          <a:prstGeom prst="rect">
            <a:avLst/>
          </a:prstGeom>
        </p:spPr>
      </p:pic>
      <p:pic>
        <p:nvPicPr>
          <p:cNvPr id="5" name="Picture 4" descr="SURF-sar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661248"/>
            <a:ext cx="1008112" cy="376161"/>
          </a:xfrm>
          <a:prstGeom prst="rect">
            <a:avLst/>
          </a:prstGeom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44016" y="4509120"/>
            <a:ext cx="4932040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Calibri"/>
                <a:cs typeface="Calibri"/>
              </a:rPr>
              <a:t>DIRAC4EGI VT 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  <a:latin typeface="Calibri"/>
                <a:cs typeface="Calibri"/>
              </a:rPr>
              <a:t>Ricardo </a:t>
            </a:r>
            <a:r>
              <a:rPr lang="en-US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Graciani</a:t>
            </a:r>
            <a:r>
              <a:rPr lang="en-US" sz="1600" b="1" dirty="0" smtClean="0">
                <a:solidFill>
                  <a:schemeClr val="bg1"/>
                </a:solidFill>
                <a:latin typeface="Calibri"/>
                <a:cs typeface="Calibri"/>
              </a:rPr>
              <a:t>, Andrei </a:t>
            </a:r>
            <a:r>
              <a:rPr lang="en-US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Tsaregorodtsev</a:t>
            </a:r>
            <a:r>
              <a:rPr lang="en-US" sz="1600" b="1" dirty="0" smtClean="0">
                <a:solidFill>
                  <a:schemeClr val="bg1"/>
                </a:solidFill>
                <a:latin typeface="Calibri"/>
                <a:cs typeface="Calibri"/>
              </a:rPr>
              <a:t>, ... </a:t>
            </a:r>
            <a:endParaRPr lang="en-US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Screen Shot 2014-05-15 at 11.33.1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93" y="4345056"/>
            <a:ext cx="1626798" cy="506857"/>
          </a:xfrm>
          <a:prstGeom prst="rect">
            <a:avLst/>
          </a:prstGeom>
        </p:spPr>
      </p:pic>
      <p:pic>
        <p:nvPicPr>
          <p:cNvPr id="15" name="Picture 14" descr="EGI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110" y="4300231"/>
            <a:ext cx="498448" cy="55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0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iermonnikoop-zonondergan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0666"/>
            <a:ext cx="9638812" cy="6968058"/>
          </a:xfrm>
          <a:prstGeom prst="rect">
            <a:avLst/>
          </a:prstGeom>
        </p:spPr>
      </p:pic>
      <p:sp>
        <p:nvSpPr>
          <p:cNvPr id="2027523" name="Text Box 3"/>
          <p:cNvSpPr txBox="1">
            <a:spLocks noChangeArrowheads="1"/>
          </p:cNvSpPr>
          <p:nvPr/>
        </p:nvSpPr>
        <p:spPr bwMode="auto">
          <a:xfrm>
            <a:off x="3343275" y="490538"/>
            <a:ext cx="24907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nl-NL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The End</a:t>
            </a:r>
          </a:p>
        </p:txBody>
      </p:sp>
      <p:sp>
        <p:nvSpPr>
          <p:cNvPr id="2027524" name="Text Box 4"/>
          <p:cNvSpPr txBox="1">
            <a:spLocks noChangeArrowheads="1"/>
          </p:cNvSpPr>
          <p:nvPr/>
        </p:nvSpPr>
        <p:spPr bwMode="auto">
          <a:xfrm>
            <a:off x="2124075" y="1628800"/>
            <a:ext cx="52847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nl-NL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Thank</a:t>
            </a:r>
            <a:r>
              <a:rPr lang="nl-NL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 </a:t>
            </a:r>
            <a:r>
              <a:rPr lang="nl-NL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you</a:t>
            </a:r>
            <a:r>
              <a:rPr lang="nl-NL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 </a:t>
            </a:r>
            <a:r>
              <a:rPr lang="nl-NL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for</a:t>
            </a:r>
            <a:r>
              <a:rPr lang="nl-NL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 </a:t>
            </a:r>
            <a:r>
              <a:rPr lang="nl-NL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your</a:t>
            </a:r>
            <a:r>
              <a:rPr lang="nl-NL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 attention!</a:t>
            </a:r>
          </a:p>
        </p:txBody>
      </p:sp>
      <p:sp>
        <p:nvSpPr>
          <p:cNvPr id="2027525" name="Text Box 5"/>
          <p:cNvSpPr txBox="1">
            <a:spLocks noChangeArrowheads="1"/>
          </p:cNvSpPr>
          <p:nvPr/>
        </p:nvSpPr>
        <p:spPr bwMode="auto">
          <a:xfrm>
            <a:off x="6228184" y="5664150"/>
            <a:ext cx="331236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1600" b="1" dirty="0">
                <a:solidFill>
                  <a:schemeClr val="bg1"/>
                </a:solidFill>
                <a:latin typeface="Calibri"/>
                <a:ea typeface="Verdana" charset="0"/>
                <a:cs typeface="Calibri"/>
              </a:rPr>
              <a:t>HADDOCK online: </a:t>
            </a:r>
          </a:p>
          <a:p>
            <a:pPr>
              <a:defRPr/>
            </a:pPr>
            <a:r>
              <a:rPr lang="nl-NL" sz="1600" b="1" dirty="0">
                <a:solidFill>
                  <a:schemeClr val="bg1"/>
                </a:solidFill>
                <a:latin typeface="Calibri"/>
                <a:ea typeface="Verdana" charset="0"/>
                <a:cs typeface="Calibri"/>
              </a:rPr>
              <a:t> </a:t>
            </a:r>
            <a:r>
              <a:rPr lang="nl-NL" sz="1600" b="1" dirty="0" smtClean="0">
                <a:solidFill>
                  <a:schemeClr val="bg1"/>
                </a:solidFill>
                <a:latin typeface="Calibri"/>
                <a:ea typeface="Verdana" charset="0"/>
                <a:cs typeface="Calibri"/>
              </a:rPr>
              <a:t>http:/</a:t>
            </a:r>
            <a:r>
              <a:rPr lang="nl-NL" sz="1600" b="1" dirty="0">
                <a:solidFill>
                  <a:schemeClr val="bg1"/>
                </a:solidFill>
                <a:latin typeface="Calibri"/>
                <a:ea typeface="Verdana" charset="0"/>
                <a:cs typeface="Calibri"/>
              </a:rPr>
              <a:t>/</a:t>
            </a:r>
            <a:r>
              <a:rPr lang="nl-NL" sz="1600" b="1" dirty="0" err="1" smtClean="0">
                <a:solidFill>
                  <a:schemeClr val="bg1"/>
                </a:solidFill>
                <a:latin typeface="Calibri"/>
                <a:ea typeface="Verdana" charset="0"/>
                <a:cs typeface="Calibri"/>
              </a:rPr>
              <a:t>haddock.science.uu.nl</a:t>
            </a:r>
            <a:endParaRPr lang="nl-NL" sz="1600" b="1" dirty="0" smtClean="0">
              <a:solidFill>
                <a:schemeClr val="bg1"/>
              </a:solidFill>
              <a:latin typeface="Calibri"/>
              <a:ea typeface="Verdana" charset="0"/>
              <a:cs typeface="Calibri"/>
            </a:endParaRPr>
          </a:p>
          <a:p>
            <a:pPr>
              <a:defRPr/>
            </a:pPr>
            <a:r>
              <a:rPr lang="nl-NL" sz="1600" b="1" dirty="0" smtClean="0">
                <a:solidFill>
                  <a:schemeClr val="bg1"/>
                </a:solidFill>
                <a:latin typeface="Calibri"/>
                <a:ea typeface="Verdana" charset="0"/>
                <a:cs typeface="Calibri"/>
              </a:rPr>
              <a:t> http://</a:t>
            </a:r>
            <a:r>
              <a:rPr lang="nl-NL" sz="1600" b="1" dirty="0" err="1" smtClean="0">
                <a:solidFill>
                  <a:schemeClr val="bg1"/>
                </a:solidFill>
                <a:latin typeface="Calibri"/>
                <a:ea typeface="Verdana" charset="0"/>
                <a:cs typeface="Calibri"/>
              </a:rPr>
              <a:t>nmr.chem.uu.nl</a:t>
            </a:r>
            <a:r>
              <a:rPr lang="nl-NL" sz="1600" b="1" dirty="0" smtClean="0">
                <a:solidFill>
                  <a:schemeClr val="bg1"/>
                </a:solidFill>
                <a:latin typeface="Calibri"/>
                <a:ea typeface="Verdana" charset="0"/>
                <a:cs typeface="Calibri"/>
              </a:rPr>
              <a:t>/</a:t>
            </a:r>
            <a:r>
              <a:rPr lang="nl-NL" sz="1600" b="1" dirty="0" err="1" smtClean="0">
                <a:solidFill>
                  <a:schemeClr val="bg1"/>
                </a:solidFill>
                <a:latin typeface="Calibri"/>
                <a:ea typeface="Verdana" charset="0"/>
                <a:cs typeface="Calibri"/>
              </a:rPr>
              <a:t>haddock</a:t>
            </a:r>
            <a:endParaRPr lang="nl-NL" sz="1600" b="1" dirty="0" smtClean="0">
              <a:solidFill>
                <a:schemeClr val="bg1"/>
              </a:solidFill>
              <a:latin typeface="Calibri"/>
              <a:ea typeface="Verdana" charset="0"/>
              <a:cs typeface="Calibri"/>
            </a:endParaRPr>
          </a:p>
          <a:p>
            <a:pPr>
              <a:defRPr/>
            </a:pPr>
            <a:r>
              <a:rPr lang="nl-NL" sz="1600" b="1" dirty="0" smtClean="0">
                <a:solidFill>
                  <a:schemeClr val="bg1"/>
                </a:solidFill>
                <a:latin typeface="Calibri"/>
                <a:ea typeface="Verdana" charset="0"/>
                <a:cs typeface="Calibri"/>
              </a:rPr>
              <a:t> http://</a:t>
            </a:r>
            <a:r>
              <a:rPr lang="nl-NL" sz="1600" b="1" dirty="0" err="1" smtClean="0">
                <a:solidFill>
                  <a:schemeClr val="bg1"/>
                </a:solidFill>
                <a:latin typeface="Calibri"/>
                <a:ea typeface="Verdana" charset="0"/>
                <a:cs typeface="Calibri"/>
              </a:rPr>
              <a:t>www.wenmr.eu</a:t>
            </a:r>
            <a:endParaRPr lang="nl-NL" sz="1600" b="1" dirty="0">
              <a:solidFill>
                <a:schemeClr val="bg1"/>
              </a:solidFill>
              <a:latin typeface="Calibri"/>
              <a:ea typeface="Verdana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094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27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27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27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27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9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027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9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027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23" grpId="0" autoUpdateAnimBg="0"/>
      <p:bldP spid="2027523" grpId="1" autoUpdateAnimBg="0"/>
      <p:bldP spid="2027524" grpId="0" autoUpdateAnimBg="0"/>
      <p:bldP spid="2027524" grpId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71538" y="3213100"/>
            <a:ext cx="7580312" cy="1143000"/>
          </a:xfrm>
          <a:effectLst>
            <a:outerShdw blurRad="50800" dist="38100" dir="2700000" algn="br" rotWithShape="0">
              <a:srgbClr val="000000">
                <a:alpha val="42999"/>
              </a:srgbClr>
            </a:outerShdw>
          </a:effectLst>
        </p:spPr>
        <p:txBody>
          <a:bodyPr/>
          <a:lstStyle/>
          <a:p>
            <a:pPr eaLnBrk="1" hangingPunct="1">
              <a:spcAft>
                <a:spcPts val="2400"/>
              </a:spcAft>
              <a:defRPr/>
            </a:pPr>
            <a:r>
              <a:rPr lang="en-US" sz="3600" b="1" dirty="0" smtClean="0">
                <a:solidFill>
                  <a:srgbClr val="953735"/>
                </a:solidFill>
                <a:ea typeface="ＭＳ Ｐゴシック" charset="0"/>
                <a:cs typeface="ＭＳ Ｐゴシック" charset="0"/>
              </a:rPr>
              <a:t>The WeNMR VRC</a:t>
            </a:r>
            <a:endParaRPr lang="de-DE" sz="3600" b="1" dirty="0">
              <a:solidFill>
                <a:srgbClr val="953735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WeNMR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900" y="1654688"/>
            <a:ext cx="3620783" cy="13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28"/>
          <p:cNvGrpSpPr>
            <a:grpSpLocks/>
          </p:cNvGrpSpPr>
          <p:nvPr/>
        </p:nvGrpSpPr>
        <p:grpSpPr bwMode="auto">
          <a:xfrm>
            <a:off x="3944938" y="87313"/>
            <a:ext cx="2217737" cy="2239962"/>
            <a:chOff x="149294" y="798102"/>
            <a:chExt cx="3906048" cy="3944965"/>
          </a:xfrm>
        </p:grpSpPr>
        <p:pic>
          <p:nvPicPr>
            <p:cNvPr id="29709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75742" y="1391855"/>
              <a:ext cx="1879600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0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16992" y="2641217"/>
              <a:ext cx="1265237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9711" name="Group 3"/>
            <p:cNvGrpSpPr>
              <a:grpSpLocks/>
            </p:cNvGrpSpPr>
            <p:nvPr/>
          </p:nvGrpSpPr>
          <p:grpSpPr bwMode="auto">
            <a:xfrm>
              <a:off x="286617" y="1326767"/>
              <a:ext cx="2195512" cy="2205038"/>
              <a:chOff x="6149474" y="2860841"/>
              <a:chExt cx="2195680" cy="2205789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61370" y="2860841"/>
                <a:ext cx="2183784" cy="2203282"/>
              </a:xfrm>
              <a:prstGeom prst="rect">
                <a:avLst/>
              </a:prstGeom>
              <a:effectLst>
                <a:softEdge rad="114300"/>
              </a:effectLst>
            </p:spPr>
          </p:pic>
          <p:sp>
            <p:nvSpPr>
              <p:cNvPr id="29716" name="Rounded Rectangle 5"/>
              <p:cNvSpPr>
                <a:spLocks noChangeArrowheads="1"/>
              </p:cNvSpPr>
              <p:nvPr/>
            </p:nvSpPr>
            <p:spPr bwMode="auto">
              <a:xfrm>
                <a:off x="6149474" y="2860841"/>
                <a:ext cx="2182312" cy="2205789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 anchorCtr="1"/>
              <a:lstStyle/>
              <a:p>
                <a:endParaRPr lang="it-IT" sz="3200" b="1">
                  <a:latin typeface="Calibri" pitchFamily="34" charset="0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9294" y="798102"/>
              <a:ext cx="1079500" cy="1435100"/>
            </a:xfrm>
            <a:prstGeom prst="rect">
              <a:avLst/>
            </a:prstGeom>
            <a:effectLst>
              <a:softEdge rad="101600"/>
            </a:effectLst>
          </p:spPr>
        </p:pic>
        <p:pic>
          <p:nvPicPr>
            <p:cNvPr id="29713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8692" y="3231767"/>
              <a:ext cx="1638300" cy="151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4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39154" y="2799967"/>
              <a:ext cx="930275" cy="97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698" name="Picture 2" descr="figure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43350" y="558800"/>
            <a:ext cx="517048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96863" y="3608388"/>
            <a:ext cx="6008687" cy="461962"/>
          </a:xfrm>
          <a:prstGeom prst="rect">
            <a:avLst/>
          </a:prstGeom>
          <a:noFill/>
          <a:ln>
            <a:noFill/>
          </a:ln>
          <a:effectLst>
            <a:outerShdw dist="38100" dir="2700000" algn="br" rotWithShape="0">
              <a:schemeClr val="bg1">
                <a:alpha val="42998"/>
              </a:schemeClr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WeNMR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VRC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 (May 2014)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Calibri" charset="0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236538" y="4210050"/>
            <a:ext cx="6975475" cy="21240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One of the largest (#users) VO in life sciences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&gt; 620 VO registered users (36% outside EU)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~ 1200 VRC members (&gt;60% outside EU)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~ 100 000 CPU cores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&gt; 2000 SI2K CPU years 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&gt; 5M jobs </a:t>
            </a:r>
          </a:p>
          <a:p>
            <a:pPr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User-friendly access to Grid via web portals</a:t>
            </a:r>
          </a:p>
          <a:p>
            <a:pPr>
              <a:lnSpc>
                <a:spcPct val="90000"/>
              </a:lnSpc>
              <a:defRPr/>
            </a:pPr>
            <a:endParaRPr lang="en-US" sz="1800" b="1" dirty="0">
              <a:solidFill>
                <a:schemeClr val="tx2">
                  <a:lumMod val="75000"/>
                </a:schemeClr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679110" y="5222530"/>
            <a:ext cx="3856945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err="1">
                <a:solidFill>
                  <a:srgbClr val="1F497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</a:rPr>
              <a:t>www.wenmr.eu</a:t>
            </a:r>
            <a:endParaRPr lang="en-US" sz="3200" b="1" dirty="0">
              <a:solidFill>
                <a:srgbClr val="1F49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8" y="1677988"/>
            <a:ext cx="3054350" cy="1752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9703" name="Picture 7" descr="WeNMR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0" y="5969000"/>
            <a:ext cx="1624013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4" name="Group 5"/>
          <p:cNvGrpSpPr>
            <a:grpSpLocks/>
          </p:cNvGrpSpPr>
          <p:nvPr/>
        </p:nvGrpSpPr>
        <p:grpSpPr bwMode="auto">
          <a:xfrm>
            <a:off x="7758113" y="-266700"/>
            <a:ext cx="1476375" cy="2063750"/>
            <a:chOff x="7202488" y="127000"/>
            <a:chExt cx="1878012" cy="2627313"/>
          </a:xfrm>
        </p:grpSpPr>
        <p:pic>
          <p:nvPicPr>
            <p:cNvPr id="29707" name="Picture 25" descr="C:\Papers\Manuscripts\Ubbink_Jun06\FinalMS\figs1.tif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2488" y="566738"/>
              <a:ext cx="1760537" cy="2187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8" name="Picture 26" descr="C:\Papers\Manuscripts\Ubbink_Jun06\FinalMS\figs3_a.tif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2438" y="127000"/>
              <a:ext cx="1008062" cy="133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705" name="TextBox 23"/>
          <p:cNvSpPr txBox="1">
            <a:spLocks noChangeArrowheads="1"/>
          </p:cNvSpPr>
          <p:nvPr/>
        </p:nvSpPr>
        <p:spPr bwMode="auto">
          <a:xfrm>
            <a:off x="4448175" y="34925"/>
            <a:ext cx="3859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Calibri" pitchFamily="34" charset="0"/>
              </a:rPr>
              <a:t>NMR                                           SAXS  </a:t>
            </a: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309885" y="413792"/>
            <a:ext cx="3902075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extLst/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953735"/>
                </a:solidFill>
                <a:latin typeface="Calibri"/>
                <a:ea typeface="ＭＳ Ｐゴシック" charset="0"/>
                <a:cs typeface="Calibri"/>
              </a:rPr>
              <a:t>A worldwide </a:t>
            </a:r>
          </a:p>
          <a:p>
            <a:pPr algn="l" eaLnBrk="1" hangingPunct="1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953735"/>
                </a:solidFill>
                <a:latin typeface="Calibri"/>
                <a:ea typeface="ＭＳ Ｐゴシック" charset="0"/>
                <a:cs typeface="Calibri"/>
              </a:rPr>
              <a:t>e-Infrastructure for NMR and structural biology</a:t>
            </a:r>
            <a:endParaRPr lang="de-DE" sz="2000" b="1" dirty="0">
              <a:solidFill>
                <a:srgbClr val="953735"/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6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uppo 11"/>
          <p:cNvGrpSpPr>
            <a:grpSpLocks/>
          </p:cNvGrpSpPr>
          <p:nvPr/>
        </p:nvGrpSpPr>
        <p:grpSpPr bwMode="auto">
          <a:xfrm>
            <a:off x="801688" y="982663"/>
            <a:ext cx="6683375" cy="5414962"/>
            <a:chOff x="251520" y="1628800"/>
            <a:chExt cx="5400080" cy="4489893"/>
          </a:xfrm>
        </p:grpSpPr>
        <p:pic>
          <p:nvPicPr>
            <p:cNvPr id="2765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628800"/>
              <a:ext cx="5400080" cy="358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4653136"/>
              <a:ext cx="1702196" cy="12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770" y="4797152"/>
              <a:ext cx="1697496" cy="1321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889000" y="274638"/>
            <a:ext cx="7797800" cy="9271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sz="2800" b="1" dirty="0" smtClean="0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 glimpse of the WeNMR services portfolio</a:t>
            </a:r>
            <a:endParaRPr lang="en-US" sz="2800" b="1" dirty="0">
              <a:solidFill>
                <a:srgbClr val="8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093913"/>
            <a:ext cx="208438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101975"/>
            <a:ext cx="2039938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96" y="4652622"/>
            <a:ext cx="1900796" cy="156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2-03-27 at 12.04.5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03" y="5009196"/>
            <a:ext cx="2007336" cy="158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8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11188" y="117575"/>
            <a:ext cx="8280400" cy="719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ts val="2400"/>
              </a:spcAft>
              <a:defRPr sz="3200" b="1">
                <a:solidFill>
                  <a:srgbClr val="953735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algn="ctr" eaLnBrk="0" hangingPunct="0">
              <a:defRPr sz="4400">
                <a:latin typeface="Calibri" charset="0"/>
                <a:cs typeface="ＭＳ Ｐゴシック" charset="-128"/>
              </a:defRPr>
            </a:lvl2pPr>
            <a:lvl3pPr algn="ctr" eaLnBrk="0" hangingPunct="0">
              <a:defRPr sz="4400">
                <a:latin typeface="Calibri" charset="0"/>
                <a:cs typeface="ＭＳ Ｐゴシック" charset="-128"/>
              </a:defRPr>
            </a:lvl3pPr>
            <a:lvl4pPr algn="ctr" eaLnBrk="0" hangingPunct="0">
              <a:defRPr sz="4400">
                <a:latin typeface="Calibri" charset="0"/>
                <a:cs typeface="ＭＳ Ｐゴシック" charset="-128"/>
              </a:defRPr>
            </a:lvl4pPr>
            <a:lvl5pPr algn="ctr" eaLnBrk="0" hangingPunct="0">
              <a:defRPr sz="4400">
                <a:latin typeface="Calibri" charset="0"/>
                <a:cs typeface="ＭＳ Ｐゴシック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cs typeface="ＭＳ Ｐゴシック" charset="-128"/>
              </a:defRPr>
            </a:lvl9pPr>
          </a:lstStyle>
          <a:p>
            <a:r>
              <a:rPr lang="en-US" sz="2800" dirty="0"/>
              <a:t>Distribution of resources</a:t>
            </a: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971600" y="5384325"/>
            <a:ext cx="7046849" cy="9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85750" indent="-285750">
              <a:buClrTx/>
              <a:buFont typeface="Arial"/>
              <a:buChar char="•"/>
            </a:pPr>
            <a:endParaRPr lang="en-US" altLang="it-IT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Verdana" pitchFamily="34" charset="0"/>
              <a:cs typeface="Calibri"/>
            </a:endParaRPr>
          </a:p>
          <a:p>
            <a:pPr algn="ctr">
              <a:buClrTx/>
            </a:pPr>
            <a:r>
              <a:rPr lang="en-US" alt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Verdana" pitchFamily="34" charset="0"/>
                <a:cs typeface="Calibri"/>
              </a:rPr>
              <a:t>Currently (May 2014) ~ 100’000 CPU cores</a:t>
            </a:r>
          </a:p>
          <a:p>
            <a:pPr>
              <a:buClrTx/>
            </a:pPr>
            <a:endParaRPr lang="en-US" altLang="it-IT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Verdana" pitchFamily="34" charset="0"/>
              <a:cs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60070" y="1250795"/>
            <a:ext cx="7770541" cy="4133266"/>
            <a:chOff x="892458" y="983365"/>
            <a:chExt cx="4461599" cy="247383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92458" y="983365"/>
              <a:ext cx="4461599" cy="24738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4008" y="2276872"/>
              <a:ext cx="92075" cy="984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4" name="Picture 7" descr="WeNM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2" y="404664"/>
            <a:ext cx="941438" cy="42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7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 bwMode="auto">
          <a:xfrm>
            <a:off x="1907705" y="332656"/>
            <a:ext cx="5112568" cy="654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953735"/>
                </a:solidFill>
                <a:latin typeface="Calibri"/>
                <a:ea typeface="ＭＳ Ｐゴシック" charset="0"/>
                <a:cs typeface="Calibri"/>
              </a:rPr>
              <a:t>WeNMR VRC users distribution</a:t>
            </a:r>
            <a:endParaRPr lang="it-IT" sz="2800" b="1" dirty="0">
              <a:solidFill>
                <a:srgbClr val="95373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1925" y="1767401"/>
            <a:ext cx="8739532" cy="4685935"/>
            <a:chOff x="892099" y="1716365"/>
            <a:chExt cx="8089358" cy="4685935"/>
          </a:xfrm>
        </p:grpSpPr>
        <p:pic>
          <p:nvPicPr>
            <p:cNvPr id="10" name="Picture 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099" y="1716365"/>
              <a:ext cx="8089358" cy="4685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4664" y="1813915"/>
              <a:ext cx="7807832" cy="4260608"/>
            </a:xfrm>
            <a:prstGeom prst="rect">
              <a:avLst/>
            </a:prstGeom>
          </p:spPr>
        </p:pic>
      </p:grpSp>
      <p:sp>
        <p:nvSpPr>
          <p:cNvPr id="19457" name="Vertical Text Placeholder 14"/>
          <p:cNvSpPr>
            <a:spLocks noGrp="1"/>
          </p:cNvSpPr>
          <p:nvPr>
            <p:ph type="body" orient="vert" idx="1"/>
          </p:nvPr>
        </p:nvSpPr>
        <p:spPr>
          <a:xfrm>
            <a:off x="241925" y="1148607"/>
            <a:ext cx="8739532" cy="4770437"/>
          </a:xfrm>
        </p:spPr>
        <p:txBody>
          <a:bodyPr vert="horz">
            <a:normAutofit/>
          </a:bodyPr>
          <a:lstStyle/>
          <a:p>
            <a:pPr marL="0" indent="0" algn="ctr" eaLnBrk="1" hangingPunct="1"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 1200 VRC and 620 VO members (64% / 36% outside Europe)! </a:t>
            </a:r>
          </a:p>
          <a:p>
            <a:pPr marL="0" indent="0" algn="ctr" eaLnBrk="1" hangingPunct="1">
              <a:spcAft>
                <a:spcPts val="600"/>
              </a:spcAft>
              <a:buNone/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(May 2014)</a:t>
            </a:r>
          </a:p>
          <a:p>
            <a:pPr marL="0" indent="0" algn="ctr" eaLnBrk="1" hangingPunct="1">
              <a:spcAft>
                <a:spcPts val="600"/>
              </a:spcAft>
              <a:buNone/>
            </a:pPr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35757" y="4366840"/>
            <a:ext cx="3499520" cy="2331574"/>
            <a:chOff x="5674659" y="4823576"/>
            <a:chExt cx="3060618" cy="2039153"/>
          </a:xfrm>
        </p:grpSpPr>
        <p:pic>
          <p:nvPicPr>
            <p:cNvPr id="11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4659" y="4823576"/>
              <a:ext cx="3060617" cy="2039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00782573"/>
                </p:ext>
              </p:extLst>
            </p:nvPr>
          </p:nvGraphicFramePr>
          <p:xfrm>
            <a:off x="5674660" y="4823576"/>
            <a:ext cx="3060617" cy="18568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0078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71538" y="3213100"/>
            <a:ext cx="7580312" cy="1143000"/>
          </a:xfrm>
          <a:effectLst>
            <a:outerShdw blurRad="50800" dist="38100" dir="2700000" algn="br" rotWithShape="0">
              <a:srgbClr val="000000">
                <a:alpha val="42999"/>
              </a:srgbClr>
            </a:outerShdw>
          </a:effectLst>
        </p:spPr>
        <p:txBody>
          <a:bodyPr/>
          <a:lstStyle/>
          <a:p>
            <a:pPr eaLnBrk="1" hangingPunct="1">
              <a:spcAft>
                <a:spcPts val="2400"/>
              </a:spcAft>
              <a:defRPr/>
            </a:pPr>
            <a:r>
              <a:rPr lang="en-US" sz="3600" b="1" dirty="0" smtClean="0">
                <a:solidFill>
                  <a:srgbClr val="953735"/>
                </a:solidFill>
                <a:ea typeface="ＭＳ Ｐゴシック" charset="0"/>
                <a:cs typeface="ＭＳ Ｐゴシック" charset="0"/>
              </a:rPr>
              <a:t>The HADDOCK portal</a:t>
            </a:r>
            <a:endParaRPr lang="de-DE" sz="3600" b="1" dirty="0">
              <a:solidFill>
                <a:srgbClr val="953735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WeNMR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900" y="1654688"/>
            <a:ext cx="3620783" cy="13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 descr="haddock-portals-rout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113" y="0"/>
            <a:ext cx="5703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675" y="200025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3600" b="1" dirty="0">
                <a:solidFill>
                  <a:srgbClr val="800000"/>
                </a:solidFill>
              </a:rPr>
              <a:t>Haddock</a:t>
            </a:r>
            <a:br>
              <a:rPr lang="en-US" sz="3600" b="1" dirty="0">
                <a:solidFill>
                  <a:srgbClr val="800000"/>
                </a:solidFill>
              </a:rPr>
            </a:br>
            <a:r>
              <a:rPr lang="en-US" sz="3600" b="1" dirty="0">
                <a:solidFill>
                  <a:srgbClr val="800000"/>
                </a:solidFill>
              </a:rPr>
              <a:t>web portal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34937" y="2341563"/>
            <a:ext cx="381000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wn Arrow 7"/>
          <p:cNvSpPr/>
          <p:nvPr/>
        </p:nvSpPr>
        <p:spPr>
          <a:xfrm>
            <a:off x="1677988" y="3098800"/>
            <a:ext cx="257175" cy="6953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2108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action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900" y="1115222"/>
            <a:ext cx="7183900" cy="55541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2600296" y="404664"/>
            <a:ext cx="3889882" cy="5232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 eaLnBrk="0" hangingPunct="0"/>
            <a:r>
              <a:rPr lang="en-US" sz="2800" b="1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  <a:ea typeface="MS PGothic" charset="0"/>
                <a:cs typeface="MS PGothic" charset="0"/>
              </a:rPr>
              <a:t>Molecular Docking</a:t>
            </a:r>
          </a:p>
        </p:txBody>
      </p:sp>
    </p:spTree>
    <p:extLst>
      <p:ext uri="{BB962C8B-B14F-4D97-AF65-F5344CB8AC3E}">
        <p14:creationId xmlns:p14="http://schemas.microsoft.com/office/powerpoint/2010/main" val="28261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cheikundeEng">
  <a:themeElements>
    <a:clrScheme name="">
      <a:dk1>
        <a:srgbClr val="000000"/>
      </a:dk1>
      <a:lt1>
        <a:srgbClr val="FFFFFF"/>
      </a:lt1>
      <a:dk2>
        <a:srgbClr val="000000"/>
      </a:dk2>
      <a:lt2>
        <a:srgbClr val="89014C"/>
      </a:lt2>
      <a:accent1>
        <a:srgbClr val="008AA3"/>
      </a:accent1>
      <a:accent2>
        <a:srgbClr val="B2131C"/>
      </a:accent2>
      <a:accent3>
        <a:srgbClr val="FFFFFF"/>
      </a:accent3>
      <a:accent4>
        <a:srgbClr val="000000"/>
      </a:accent4>
      <a:accent5>
        <a:srgbClr val="AAC4CE"/>
      </a:accent5>
      <a:accent6>
        <a:srgbClr val="A11018"/>
      </a:accent6>
      <a:hlink>
        <a:srgbClr val="3A66AE"/>
      </a:hlink>
      <a:folHlink>
        <a:srgbClr val="7F7F7F"/>
      </a:folHlink>
    </a:clrScheme>
    <a:fontScheme name="Office 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5079</TotalTime>
  <Words>822</Words>
  <Application>Microsoft Macintosh PowerPoint</Application>
  <PresentationFormat>On-screen Show (4:3)</PresentationFormat>
  <Paragraphs>134</Paragraphs>
  <Slides>19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ScheikundeEng</vt:lpstr>
      <vt:lpstr>The HADDOCK WeNMR portal: From gLite to DIRAC submission in three hours</vt:lpstr>
      <vt:lpstr>The WeNMR VRC</vt:lpstr>
      <vt:lpstr>PowerPoint Presentation</vt:lpstr>
      <vt:lpstr>PowerPoint Presentation</vt:lpstr>
      <vt:lpstr>PowerPoint Presentation</vt:lpstr>
      <vt:lpstr>PowerPoint Presentation</vt:lpstr>
      <vt:lpstr>The HADDOCK portal</vt:lpstr>
      <vt:lpstr>Haddock web portal</vt:lpstr>
      <vt:lpstr>PowerPoint Presentation</vt:lpstr>
      <vt:lpstr>PowerPoint Presentation</vt:lpstr>
      <vt:lpstr>What is happening behind the scene?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Acknowledgments</vt:lpstr>
      <vt:lpstr>PowerPoint Presentation</vt:lpstr>
    </vt:vector>
  </TitlesOfParts>
  <Company>NMR Spectroscopy Department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 Schmitz</dc:creator>
  <cp:lastModifiedBy>Bonvin Alexandre M.J.J.</cp:lastModifiedBy>
  <cp:revision>241</cp:revision>
  <cp:lastPrinted>2012-03-27T08:33:13Z</cp:lastPrinted>
  <dcterms:created xsi:type="dcterms:W3CDTF">2011-06-14T13:35:07Z</dcterms:created>
  <dcterms:modified xsi:type="dcterms:W3CDTF">2014-05-15T12:42:03Z</dcterms:modified>
</cp:coreProperties>
</file>