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5" r:id="rId3"/>
    <p:sldId id="278" r:id="rId4"/>
    <p:sldId id="284" r:id="rId5"/>
    <p:sldId id="285" r:id="rId6"/>
    <p:sldId id="280" r:id="rId7"/>
    <p:sldId id="292" r:id="rId8"/>
    <p:sldId id="271" r:id="rId9"/>
    <p:sldId id="267" r:id="rId10"/>
    <p:sldId id="291" r:id="rId11"/>
    <p:sldId id="273" r:id="rId12"/>
    <p:sldId id="274" r:id="rId13"/>
    <p:sldId id="276" r:id="rId14"/>
    <p:sldId id="290" r:id="rId15"/>
    <p:sldId id="288" r:id="rId16"/>
    <p:sldId id="283" r:id="rId17"/>
    <p:sldId id="289" r:id="rId18"/>
    <p:sldId id="286" r:id="rId19"/>
    <p:sldId id="287" r:id="rId20"/>
    <p:sldId id="268" r:id="rId21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orient="horz" pos="4229">
          <p15:clr>
            <a:srgbClr val="A4A3A4"/>
          </p15:clr>
        </p15:guide>
        <p15:guide id="3" orient="horz" pos="182">
          <p15:clr>
            <a:srgbClr val="A4A3A4"/>
          </p15:clr>
        </p15:guide>
        <p15:guide id="4" orient="horz" pos="3958">
          <p15:clr>
            <a:srgbClr val="A4A3A4"/>
          </p15:clr>
        </p15:guide>
        <p15:guide id="5" orient="horz" pos="91">
          <p15:clr>
            <a:srgbClr val="A4A3A4"/>
          </p15:clr>
        </p15:guide>
        <p15:guide id="6" orient="horz" pos="272">
          <p15:clr>
            <a:srgbClr val="A4A3A4"/>
          </p15:clr>
        </p15:guide>
        <p15:guide id="7" orient="horz" pos="4137">
          <p15:clr>
            <a:srgbClr val="A4A3A4"/>
          </p15:clr>
        </p15:guide>
        <p15:guide id="8" orient="horz" pos="4047">
          <p15:clr>
            <a:srgbClr val="A4A3A4"/>
          </p15:clr>
        </p15:guide>
        <p15:guide id="9" orient="horz" pos="364">
          <p15:clr>
            <a:srgbClr val="A4A3A4"/>
          </p15:clr>
        </p15:guide>
        <p15:guide id="10" orient="horz" pos="454">
          <p15:clr>
            <a:srgbClr val="A4A3A4"/>
          </p15:clr>
        </p15:guide>
        <p15:guide id="11" orient="horz" pos="3866">
          <p15:clr>
            <a:srgbClr val="A4A3A4"/>
          </p15:clr>
        </p15:guide>
        <p15:guide id="12" orient="horz" pos="3775">
          <p15:clr>
            <a:srgbClr val="A4A3A4"/>
          </p15:clr>
        </p15:guide>
        <p15:guide id="13" orient="horz" pos="546">
          <p15:clr>
            <a:srgbClr val="A4A3A4"/>
          </p15:clr>
        </p15:guide>
        <p15:guide id="14" orient="horz" pos="637">
          <p15:clr>
            <a:srgbClr val="A4A3A4"/>
          </p15:clr>
        </p15:guide>
        <p15:guide id="15" orient="horz" pos="727">
          <p15:clr>
            <a:srgbClr val="A4A3A4"/>
          </p15:clr>
        </p15:guide>
        <p15:guide id="16" orient="horz" pos="818">
          <p15:clr>
            <a:srgbClr val="A4A3A4"/>
          </p15:clr>
        </p15:guide>
        <p15:guide id="17" orient="horz" pos="908">
          <p15:clr>
            <a:srgbClr val="A4A3A4"/>
          </p15:clr>
        </p15:guide>
        <p15:guide id="18" orient="horz" pos="998">
          <p15:clr>
            <a:srgbClr val="A4A3A4"/>
          </p15:clr>
        </p15:guide>
        <p15:guide id="19" orient="horz" pos="1089">
          <p15:clr>
            <a:srgbClr val="A4A3A4"/>
          </p15:clr>
        </p15:guide>
        <p15:guide id="20" orient="horz" pos="1181">
          <p15:clr>
            <a:srgbClr val="A4A3A4"/>
          </p15:clr>
        </p15:guide>
        <p15:guide id="21" orient="horz" pos="1272">
          <p15:clr>
            <a:srgbClr val="A4A3A4"/>
          </p15:clr>
        </p15:guide>
        <p15:guide id="22" orient="horz" pos="1362">
          <p15:clr>
            <a:srgbClr val="A4A3A4"/>
          </p15:clr>
        </p15:guide>
        <p15:guide id="23" orient="horz" pos="1452">
          <p15:clr>
            <a:srgbClr val="A4A3A4"/>
          </p15:clr>
        </p15:guide>
        <p15:guide id="24" orient="horz" pos="1542">
          <p15:clr>
            <a:srgbClr val="A4A3A4"/>
          </p15:clr>
        </p15:guide>
        <p15:guide id="25" orient="horz" pos="1633">
          <p15:clr>
            <a:srgbClr val="A4A3A4"/>
          </p15:clr>
        </p15:guide>
        <p15:guide id="26" orient="horz" pos="3685">
          <p15:clr>
            <a:srgbClr val="A4A3A4"/>
          </p15:clr>
        </p15:guide>
        <p15:guide id="27" orient="horz" pos="3594">
          <p15:clr>
            <a:srgbClr val="A4A3A4"/>
          </p15:clr>
        </p15:guide>
        <p15:guide id="28" orient="horz" pos="3502">
          <p15:clr>
            <a:srgbClr val="A4A3A4"/>
          </p15:clr>
        </p15:guide>
        <p15:guide id="29" orient="horz" pos="3412">
          <p15:clr>
            <a:srgbClr val="A4A3A4"/>
          </p15:clr>
        </p15:guide>
        <p15:guide id="30" pos="2880">
          <p15:clr>
            <a:srgbClr val="A4A3A4"/>
          </p15:clr>
        </p15:guide>
        <p15:guide id="31" pos="181">
          <p15:clr>
            <a:srgbClr val="A4A3A4"/>
          </p15:clr>
        </p15:guide>
        <p15:guide id="32" pos="274">
          <p15:clr>
            <a:srgbClr val="A4A3A4"/>
          </p15:clr>
        </p15:guide>
        <p15:guide id="33" pos="363">
          <p15:clr>
            <a:srgbClr val="A4A3A4"/>
          </p15:clr>
        </p15:guide>
        <p15:guide id="34" pos="90">
          <p15:clr>
            <a:srgbClr val="A4A3A4"/>
          </p15:clr>
        </p15:guide>
        <p15:guide id="35" pos="5670">
          <p15:clr>
            <a:srgbClr val="A4A3A4"/>
          </p15:clr>
        </p15:guide>
        <p15:guide id="36" pos="5579">
          <p15:clr>
            <a:srgbClr val="A4A3A4"/>
          </p15:clr>
        </p15:guide>
        <p15:guide id="37" pos="2835">
          <p15:clr>
            <a:srgbClr val="A4A3A4"/>
          </p15:clr>
        </p15:guide>
        <p15:guide id="38" pos="2926">
          <p15:clr>
            <a:srgbClr val="A4A3A4"/>
          </p15:clr>
        </p15:guide>
        <p15:guide id="39" pos="5398">
          <p15:clr>
            <a:srgbClr val="A4A3A4"/>
          </p15:clr>
        </p15:guide>
        <p15:guide id="40" pos="5488">
          <p15:clr>
            <a:srgbClr val="A4A3A4"/>
          </p15:clr>
        </p15:guide>
        <p15:guide id="41" pos="453">
          <p15:clr>
            <a:srgbClr val="A4A3A4"/>
          </p15:clr>
        </p15:guide>
        <p15:guide id="42" pos="5307">
          <p15:clr>
            <a:srgbClr val="A4A3A4"/>
          </p15:clr>
        </p15:guide>
        <p15:guide id="43" pos="1887">
          <p15:clr>
            <a:srgbClr val="A4A3A4"/>
          </p15:clr>
        </p15:guide>
        <p15:guide id="44" pos="1977">
          <p15:clr>
            <a:srgbClr val="A4A3A4"/>
          </p15:clr>
        </p15:guide>
        <p15:guide id="45" pos="3782">
          <p15:clr>
            <a:srgbClr val="A4A3A4"/>
          </p15:clr>
        </p15:guide>
        <p15:guide id="46" pos="3874">
          <p15:clr>
            <a:srgbClr val="A4A3A4"/>
          </p15:clr>
        </p15:guide>
        <p15:guide id="47" pos="2069">
          <p15:clr>
            <a:srgbClr val="A4A3A4"/>
          </p15:clr>
        </p15:guide>
        <p15:guide id="48" pos="369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3CF"/>
    <a:srgbClr val="FBB040"/>
    <a:srgbClr val="FDD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56" autoAdjust="0"/>
    <p:restoredTop sz="75038" autoAdjust="0"/>
  </p:normalViewPr>
  <p:slideViewPr>
    <p:cSldViewPr snapToGrid="0">
      <p:cViewPr varScale="1">
        <p:scale>
          <a:sx n="59" d="100"/>
          <a:sy n="59" d="100"/>
        </p:scale>
        <p:origin x="-2136" y="-104"/>
      </p:cViewPr>
      <p:guideLst>
        <p:guide orient="horz" pos="2161"/>
        <p:guide orient="horz" pos="4229"/>
        <p:guide orient="horz" pos="182"/>
        <p:guide orient="horz" pos="3958"/>
        <p:guide orient="horz" pos="91"/>
        <p:guide orient="horz" pos="272"/>
        <p:guide orient="horz" pos="4137"/>
        <p:guide orient="horz" pos="4047"/>
        <p:guide orient="horz" pos="364"/>
        <p:guide orient="horz" pos="454"/>
        <p:guide orient="horz" pos="3866"/>
        <p:guide orient="horz" pos="3775"/>
        <p:guide orient="horz" pos="546"/>
        <p:guide orient="horz" pos="637"/>
        <p:guide orient="horz" pos="727"/>
        <p:guide orient="horz" pos="818"/>
        <p:guide orient="horz" pos="908"/>
        <p:guide orient="horz" pos="998"/>
        <p:guide orient="horz" pos="1089"/>
        <p:guide orient="horz" pos="1181"/>
        <p:guide orient="horz" pos="1272"/>
        <p:guide orient="horz" pos="1362"/>
        <p:guide orient="horz" pos="1452"/>
        <p:guide orient="horz" pos="1542"/>
        <p:guide orient="horz" pos="1633"/>
        <p:guide orient="horz" pos="3685"/>
        <p:guide orient="horz" pos="3594"/>
        <p:guide orient="horz" pos="3502"/>
        <p:guide orient="horz" pos="3412"/>
        <p:guide pos="2880"/>
        <p:guide pos="181"/>
        <p:guide pos="274"/>
        <p:guide pos="363"/>
        <p:guide pos="90"/>
        <p:guide pos="5670"/>
        <p:guide pos="5579"/>
        <p:guide pos="2835"/>
        <p:guide pos="2926"/>
        <p:guide pos="5398"/>
        <p:guide pos="5488"/>
        <p:guide pos="453"/>
        <p:guide pos="5307"/>
        <p:guide pos="1887"/>
        <p:guide pos="1977"/>
        <p:guide pos="3782"/>
        <p:guide pos="3874"/>
        <p:guide pos="2069"/>
        <p:guide pos="36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30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tags" Target="tags/tag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13719-9F5E-4B85-A78F-3C278C353A0A}" type="datetimeFigureOut">
              <a:rPr lang="nl-NL" smtClean="0"/>
              <a:pPr/>
              <a:t>5/19/14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7F003-FF96-4FFF-B179-3F49A694194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382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18AE1-1792-42F7-8388-41230FC629A7}" type="datetimeFigureOut">
              <a:rPr lang="nl-NL" smtClean="0"/>
              <a:pPr/>
              <a:t>5/19/14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A07B9-C6B0-4601-82BC-9FBC743D722E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91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Target audience: Medical</a:t>
            </a:r>
            <a:r>
              <a:rPr lang="en-US" baseline="0" dirty="0" smtClean="0"/>
              <a:t> informatics, </a:t>
            </a:r>
            <a:r>
              <a:rPr lang="en-US" baseline="0" dirty="0" err="1" smtClean="0"/>
              <a:t>BioInformatics</a:t>
            </a:r>
            <a:r>
              <a:rPr lang="en-US" baseline="0" dirty="0" smtClean="0"/>
              <a:t>, Genetic Epidemiology (identify genes), wide experience in teaching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Tell a story about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mooc</a:t>
            </a:r>
            <a:r>
              <a:rPr lang="en-US" baseline="0" dirty="0" smtClean="0"/>
              <a:t> developed at </a:t>
            </a:r>
            <a:r>
              <a:rPr lang="en-US" baseline="0" dirty="0" err="1" smtClean="0"/>
              <a:t>SURFsara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07B9-C6B0-4601-82BC-9FBC743D722E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199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Massive – teach a course/share ideas with the world. Like teaching a course in a stadium. People who look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further education or career training</a:t>
            </a:r>
            <a:endParaRPr lang="en-US" dirty="0" smtClean="0"/>
          </a:p>
          <a:p>
            <a:r>
              <a:rPr lang="en-US" dirty="0" smtClean="0"/>
              <a:t>Open – without paying (maybe for the credit).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 of the learning comes from online comments, questions and discussions (wiki &amp; online discussion forum – social network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dirty="0" smtClean="0"/>
          </a:p>
          <a:p>
            <a:r>
              <a:rPr lang="en-US" dirty="0" smtClean="0"/>
              <a:t>Online – only need for</a:t>
            </a:r>
            <a:r>
              <a:rPr lang="en-US" baseline="0" dirty="0" smtClean="0"/>
              <a:t> internet access. (blogs, tweets, </a:t>
            </a:r>
            <a:r>
              <a:rPr lang="en-US" baseline="0" dirty="0" err="1" smtClean="0"/>
              <a:t>facebook</a:t>
            </a:r>
            <a:r>
              <a:rPr lang="en-US" baseline="0" dirty="0" smtClean="0"/>
              <a:t>)</a:t>
            </a:r>
            <a:endParaRPr lang="en-US" dirty="0" smtClean="0"/>
          </a:p>
          <a:p>
            <a:r>
              <a:rPr lang="en-US" dirty="0" smtClean="0"/>
              <a:t>Course</a:t>
            </a:r>
            <a:r>
              <a:rPr lang="en-US" baseline="0" dirty="0" smtClean="0"/>
              <a:t> – </a:t>
            </a:r>
            <a:r>
              <a:rPr lang="en-US" dirty="0" smtClean="0">
                <a:cs typeface="Calibri"/>
              </a:rPr>
              <a:t>Virtual classes,</a:t>
            </a:r>
            <a:r>
              <a:rPr lang="en-US" baseline="0" dirty="0" smtClean="0">
                <a:cs typeface="Calibri"/>
              </a:rPr>
              <a:t> </a:t>
            </a:r>
            <a:r>
              <a:rPr lang="en-US" dirty="0" smtClean="0">
                <a:cs typeface="Calibri"/>
              </a:rPr>
              <a:t>high quality course normally by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quality universities or institutes </a:t>
            </a:r>
            <a:r>
              <a:rPr lang="en-US" dirty="0" smtClean="0">
                <a:cs typeface="Calibri"/>
              </a:rPr>
              <a:t>.</a:t>
            </a:r>
            <a:r>
              <a:rPr lang="en-US" baseline="0" dirty="0" smtClean="0">
                <a:cs typeface="Calibri"/>
              </a:rPr>
              <a:t> A prof is able to </a:t>
            </a:r>
            <a:r>
              <a:rPr lang="en-US" baseline="0" dirty="0" err="1" smtClean="0">
                <a:cs typeface="Calibri"/>
              </a:rPr>
              <a:t>tache</a:t>
            </a:r>
            <a:r>
              <a:rPr lang="en-US" baseline="0" dirty="0" smtClean="0">
                <a:cs typeface="Calibri"/>
              </a:rPr>
              <a:t> not 10 but hundreds of students at a time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- The MOOC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 elements: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Student: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researchers </a:t>
            </a:r>
            <a:r>
              <a:rPr lang="en-US" dirty="0" smtClean="0"/>
              <a:t>who want an edge on to facilitate their research,</a:t>
            </a:r>
            <a:r>
              <a:rPr lang="en-US" b="0" dirty="0" smtClean="0"/>
              <a:t> </a:t>
            </a:r>
            <a:r>
              <a:rPr lang="en-US" dirty="0" smtClean="0"/>
              <a:t>aspiring</a:t>
            </a:r>
            <a:r>
              <a:rPr lang="en-US" baseline="0" dirty="0" smtClean="0"/>
              <a:t> people </a:t>
            </a:r>
            <a:r>
              <a:rPr lang="en-US" dirty="0" smtClean="0"/>
              <a:t>who don’t want to pay for a degree or care about the diploma,</a:t>
            </a:r>
            <a:r>
              <a:rPr lang="en-US" baseline="0" dirty="0" smtClean="0"/>
              <a:t> </a:t>
            </a:r>
            <a:r>
              <a:rPr lang="en-US" dirty="0" smtClean="0"/>
              <a:t>retirees or similar who enjoy continuous learning,</a:t>
            </a:r>
            <a:r>
              <a:rPr lang="en-US" baseline="0" dirty="0" smtClean="0"/>
              <a:t> </a:t>
            </a:r>
            <a:r>
              <a:rPr lang="en-US" dirty="0" smtClean="0"/>
              <a:t>international students who aim remote access to higher education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Teacher: instructors from various scientific fields responsible for the course coordination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lectures, assignments, quizzes, exams. For the EGI-Inspire project, infrastructure resources will be also provided.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All this communication happens</a:t>
            </a:r>
            <a:r>
              <a:rPr lang="en-US" baseline="0" dirty="0" smtClean="0"/>
              <a:t> via the web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Long lectures are broken</a:t>
            </a:r>
            <a:r>
              <a:rPr lang="en-US" baseline="0" dirty="0" smtClean="0"/>
              <a:t> down to short lectures (pause/back /forth)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07B9-C6B0-4601-82BC-9FBC743D722E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14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More than a decade ago, MIT started a project called </a:t>
            </a:r>
            <a:r>
              <a:rPr lang="en-US" dirty="0" err="1" smtClean="0"/>
              <a:t>OpenCourseWare</a:t>
            </a:r>
            <a:r>
              <a:rPr lang="en-US" dirty="0" smtClean="0"/>
              <a:t>, to make all of its course materials available free online. But most of those are text-only lecture notes and not interactive.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MOOCs had exploded in 2011, when a free artificial-intelligence course offered by Stanford University in California attracted 160,000 students from around the world,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10% of whom finished it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Who are the major players?</a:t>
            </a:r>
          </a:p>
          <a:p>
            <a:r>
              <a:rPr lang="en-US" sz="1200" dirty="0" smtClean="0"/>
              <a:t>Several start-up companies are working with universities and experts to offer MOOCs:</a:t>
            </a:r>
          </a:p>
          <a:p>
            <a:pPr marL="171450" indent="-171450">
              <a:buFontTx/>
              <a:buChar char="-"/>
            </a:pPr>
            <a:r>
              <a:rPr lang="en-US" sz="1200" b="1" dirty="0" err="1" smtClean="0"/>
              <a:t>Coursera</a:t>
            </a:r>
            <a:r>
              <a:rPr lang="en-US" sz="1200" b="1" dirty="0" smtClean="0"/>
              <a:t>: </a:t>
            </a:r>
            <a:r>
              <a:rPr lang="en-US" sz="1200" dirty="0" smtClean="0"/>
              <a:t>Stanford</a:t>
            </a:r>
          </a:p>
          <a:p>
            <a:pPr marL="171450" indent="-171450">
              <a:buFontTx/>
              <a:buChar char="-"/>
            </a:pPr>
            <a:r>
              <a:rPr lang="en-US" sz="1200" b="1" dirty="0" smtClean="0"/>
              <a:t>Canvas network:</a:t>
            </a:r>
            <a:r>
              <a:rPr lang="en-US" sz="1200" b="1" baseline="0" dirty="0" smtClean="0"/>
              <a:t> </a:t>
            </a:r>
            <a:r>
              <a:rPr lang="en-US" sz="1200" dirty="0" smtClean="0"/>
              <a:t>startup with an industry-pushing platform</a:t>
            </a:r>
            <a:r>
              <a:rPr lang="en-US" sz="1200" baseline="0" dirty="0" smtClean="0"/>
              <a:t> </a:t>
            </a:r>
            <a:r>
              <a:rPr lang="en-US" sz="1200" dirty="0" smtClean="0"/>
              <a:t>(Selected by Cisco Networking</a:t>
            </a:r>
            <a:r>
              <a:rPr lang="en-US" sz="1200" baseline="0" dirty="0" smtClean="0"/>
              <a:t> </a:t>
            </a:r>
            <a:r>
              <a:rPr lang="en-US" sz="1200" dirty="0" smtClean="0"/>
              <a:t>Academy to power “the world’s</a:t>
            </a:r>
            <a:r>
              <a:rPr lang="en-US" sz="1200" baseline="0" dirty="0" smtClean="0"/>
              <a:t> </a:t>
            </a:r>
            <a:r>
              <a:rPr lang="en-US" sz="1200" dirty="0" smtClean="0"/>
              <a:t>largest classroom”) </a:t>
            </a:r>
            <a:endParaRPr lang="en-US" sz="1200" b="1" dirty="0" smtClean="0"/>
          </a:p>
          <a:p>
            <a:r>
              <a:rPr lang="en-US" sz="1200" b="1" dirty="0" smtClean="0"/>
              <a:t>- </a:t>
            </a:r>
            <a:r>
              <a:rPr lang="en-US" sz="1200" b="1" dirty="0" err="1" smtClean="0"/>
              <a:t>Udacity</a:t>
            </a:r>
            <a:r>
              <a:rPr lang="en-US" sz="1200" dirty="0" smtClean="0"/>
              <a:t>: Stanford, </a:t>
            </a:r>
            <a:r>
              <a:rPr lang="en-US" sz="1200" baseline="0" dirty="0" smtClean="0"/>
              <a:t>focused</a:t>
            </a:r>
            <a:r>
              <a:rPr lang="en-US" sz="1200" dirty="0" smtClean="0"/>
              <a:t> on computer science courses and related fields.</a:t>
            </a:r>
          </a:p>
          <a:p>
            <a:r>
              <a:rPr lang="en-US" sz="1200" b="1" dirty="0" smtClean="0"/>
              <a:t>- </a:t>
            </a:r>
            <a:r>
              <a:rPr lang="en-US" sz="1200" b="1" dirty="0" err="1" smtClean="0"/>
              <a:t>EdX</a:t>
            </a:r>
            <a:r>
              <a:rPr lang="en-US" sz="1200" b="1" dirty="0" smtClean="0"/>
              <a:t>: </a:t>
            </a:r>
            <a:r>
              <a:rPr lang="en-US" sz="1200" dirty="0" err="1" smtClean="0"/>
              <a:t>MIT+Harvard</a:t>
            </a:r>
            <a:r>
              <a:rPr lang="en-US" sz="1200" baseline="0" dirty="0" err="1" smtClean="0"/>
              <a:t>+</a:t>
            </a:r>
            <a:r>
              <a:rPr lang="en-US" sz="1200" dirty="0" err="1" smtClean="0"/>
              <a:t>Berkeley+Google</a:t>
            </a:r>
            <a:r>
              <a:rPr lang="en-US" sz="1200" b="1" dirty="0" smtClean="0"/>
              <a:t>, </a:t>
            </a:r>
            <a:r>
              <a:rPr lang="en-US" sz="1200" dirty="0" smtClean="0"/>
              <a:t>freely gives</a:t>
            </a:r>
            <a:r>
              <a:rPr lang="en-US" sz="1200" baseline="0" dirty="0" smtClean="0"/>
              <a:t> </a:t>
            </a:r>
            <a:r>
              <a:rPr lang="en-US" sz="1200" dirty="0" smtClean="0"/>
              <a:t>the software platform it is building to offer the free courses, so that anyone can use it to run MOOCs.</a:t>
            </a:r>
          </a:p>
          <a:p>
            <a:endParaRPr lang="en-US" sz="1200" dirty="0" smtClean="0"/>
          </a:p>
          <a:p>
            <a:r>
              <a:rPr lang="en-US" sz="1200" dirty="0" smtClean="0"/>
              <a:t>Meanwhile, some colleges &amp; Universities or some individual professors are starting their own efforts,</a:t>
            </a:r>
            <a:r>
              <a:rPr lang="en-US" sz="1200" baseline="0" dirty="0" smtClean="0"/>
              <a:t> </a:t>
            </a:r>
            <a:r>
              <a:rPr lang="en-US" sz="1200" dirty="0" err="1" smtClean="0"/>
              <a:t>eg</a:t>
            </a:r>
            <a:r>
              <a:rPr lang="en-US" sz="1200" dirty="0" smtClean="0"/>
              <a:t> </a:t>
            </a:r>
            <a:r>
              <a:rPr lang="en-US" sz="1200" dirty="0" err="1" smtClean="0"/>
              <a:t>UvA</a:t>
            </a:r>
            <a:r>
              <a:rPr lang="en-US" sz="1200" dirty="0" smtClean="0"/>
              <a:t> MOOC</a:t>
            </a:r>
          </a:p>
          <a:p>
            <a:endParaRPr lang="en-US" sz="1200" dirty="0" smtClean="0"/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07B9-C6B0-4601-82BC-9FBC743D722E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435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primary beneficiaries are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because of the knowledge they gain.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SURFsara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dirty="0" smtClean="0"/>
              <a:t>supports research in the Netherlands with advanced ICT infrastructure, services and expertise.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providing services in the areas of computing, data storage, visualization, networking, cloud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supports researchers in the Netherlands and works closely together with the academic community (including researchers, educational institutions and academic medical centers) and industry.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Searched for real experiences – the message</a:t>
            </a:r>
            <a:r>
              <a:rPr lang="en-US" baseline="0" dirty="0" smtClean="0"/>
              <a:t> was clear: it takes time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developed a number of animations using the D3.js library. These animations were used to visually explain the key concepts used in grid computing,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07B9-C6B0-4601-82BC-9FBC743D722E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607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Wacom – a tablet to interact with a computer with</a:t>
            </a:r>
            <a:r>
              <a:rPr lang="en-US" baseline="0" dirty="0" smtClean="0"/>
              <a:t> a pen instead of </a:t>
            </a:r>
            <a:r>
              <a:rPr lang="en-US" dirty="0" smtClean="0"/>
              <a:t>a mouse and keyboard,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Look into a webcam above the computer screen while using a Wacom tablet to draw annotations.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lectures used in the Grid MOOC were either recorded in the </a:t>
            </a:r>
            <a:r>
              <a:rPr lang="en-US" dirty="0" err="1" smtClean="0"/>
              <a:t>Collaboratorium</a:t>
            </a:r>
            <a:r>
              <a:rPr lang="en-US" dirty="0" smtClean="0"/>
              <a:t> with a HD camera or produced with screen recording software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07B9-C6B0-4601-82BC-9FBC743D722E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103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education of students and researchers on e-infrastructures and particularly on the European Grid Infrastructure.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07B9-C6B0-4601-82BC-9FBC743D722E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10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Measuring the direct effect of the courseware is difficult due to the educational purpose of the project.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350 participants</a:t>
            </a:r>
            <a:r>
              <a:rPr lang="en-US" baseline="0" dirty="0" smtClean="0"/>
              <a:t> – intentional not massive to avoid the risk (no prior advertisement, platform not active as </a:t>
            </a:r>
            <a:r>
              <a:rPr lang="en-US" baseline="0" dirty="0" err="1" smtClean="0"/>
              <a:t>coursera</a:t>
            </a:r>
            <a:r>
              <a:rPr lang="en-US" baseline="0" dirty="0" smtClean="0"/>
              <a:t>)</a:t>
            </a:r>
            <a:endParaRPr lang="en-US" sz="1200" dirty="0" smtClean="0"/>
          </a:p>
          <a:p>
            <a:pPr lvl="0"/>
            <a:endParaRPr lang="en-US" sz="1200" dirty="0" smtClean="0"/>
          </a:p>
          <a:p>
            <a:pPr lvl="0"/>
            <a:r>
              <a:rPr lang="en-US" sz="1200" dirty="0" smtClean="0"/>
              <a:t>Increase availability of knowledge on distributed computing and parallel platform infrastructure</a:t>
            </a:r>
          </a:p>
          <a:p>
            <a:pPr lvl="0"/>
            <a:endParaRPr lang="en-US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Experience on MOOCs: for</a:t>
            </a:r>
            <a:r>
              <a:rPr lang="en-US" baseline="0" dirty="0" smtClean="0"/>
              <a:t> other topics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07B9-C6B0-4601-82BC-9FBC743D722E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133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Existing content and tools? – blackboard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are the restrictions? … software, data 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Risk of using shared e-infrastructure instead of local resources (like the traditional online courses do):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specific configurations, accounts and operational support (VOs, dedicated clusters)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07B9-C6B0-4601-82BC-9FBC743D722E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613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c 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142875" y="6041894"/>
            <a:ext cx="8858250" cy="704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aseline="0" noProof="0" dirty="0" smtClean="0"/>
              <a:t>		    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aseline="0" noProof="0" dirty="0" smtClean="0"/>
              <a:t>		      Jan Bot			EGI</a:t>
            </a:r>
            <a:endParaRPr lang="nl-NL" sz="2000" noProof="0" dirty="0" smtClean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42875" y="144001"/>
            <a:ext cx="8858250" cy="5790973"/>
          </a:xfrm>
          <a:prstGeom prst="roundRect">
            <a:avLst>
              <a:gd name="adj" fmla="val 273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62" y="6101068"/>
            <a:ext cx="1274067" cy="4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2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 me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44463"/>
            <a:ext cx="8856000" cy="5992812"/>
          </a:xfrm>
          <a:prstGeom prst="roundRect">
            <a:avLst>
              <a:gd name="adj" fmla="val 2376"/>
            </a:avLst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16205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gee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4464"/>
            <a:ext cx="8856000" cy="5992811"/>
          </a:xfrm>
          <a:prstGeom prst="roundRect">
            <a:avLst>
              <a:gd name="adj" fmla="val 2349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4"/>
          </p:nvPr>
        </p:nvSpPr>
        <p:spPr>
          <a:xfrm>
            <a:off x="287338" y="285222"/>
            <a:ext cx="8569325" cy="5707592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40963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geen header 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4463"/>
            <a:ext cx="8856000" cy="6569075"/>
          </a:xfrm>
          <a:prstGeom prst="roundRect">
            <a:avLst>
              <a:gd name="adj" fmla="val 2164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87339" y="288000"/>
            <a:ext cx="8569324" cy="62794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12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, geen header 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44463"/>
            <a:ext cx="8856000" cy="6569075"/>
          </a:xfrm>
          <a:prstGeom prst="roundRect">
            <a:avLst>
              <a:gd name="adj" fmla="val 2163"/>
            </a:avLst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547504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42875" y="1441449"/>
            <a:ext cx="8856000" cy="4695825"/>
          </a:xfrm>
          <a:prstGeom prst="roundRect">
            <a:avLst>
              <a:gd name="adj" fmla="val 294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84325"/>
            <a:ext cx="4213226" cy="44084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645024" y="1584325"/>
            <a:ext cx="4210975" cy="44084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026584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recht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42875" y="1441449"/>
            <a:ext cx="8856000" cy="4695825"/>
          </a:xfrm>
          <a:prstGeom prst="roundRect">
            <a:avLst>
              <a:gd name="adj" fmla="val 294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7337" y="1584325"/>
            <a:ext cx="4213225" cy="44084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45025" y="1584324"/>
            <a:ext cx="4211638" cy="4408489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544931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link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7338" y="1584324"/>
            <a:ext cx="4212000" cy="4408489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42875" y="1441450"/>
            <a:ext cx="8856000" cy="4695826"/>
          </a:xfrm>
          <a:prstGeom prst="roundRect">
            <a:avLst>
              <a:gd name="adj" fmla="val 294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45025" y="1584325"/>
            <a:ext cx="4207238" cy="44084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18789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, recht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42875" y="1441449"/>
            <a:ext cx="4357687" cy="4695825"/>
          </a:xfrm>
          <a:prstGeom prst="roundRect">
            <a:avLst>
              <a:gd name="adj" fmla="val 3274"/>
            </a:avLst>
          </a:prstGeom>
          <a:solidFill>
            <a:schemeClr val="accent1"/>
          </a:solidFill>
        </p:spPr>
        <p:txBody>
          <a:bodyPr lIns="97200" tIns="64800" rIns="144000" bIns="14400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45024" y="1441450"/>
            <a:ext cx="4356101" cy="4695826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81380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, link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45025" y="1441449"/>
            <a:ext cx="4356099" cy="4695825"/>
          </a:xfrm>
          <a:prstGeom prst="roundRect">
            <a:avLst>
              <a:gd name="adj" fmla="val 3274"/>
            </a:avLst>
          </a:prstGeom>
          <a:solidFill>
            <a:schemeClr val="accent1"/>
          </a:solidFill>
        </p:spPr>
        <p:txBody>
          <a:bodyPr lIns="97200" tIns="64800" rIns="144000" bIns="144000">
            <a:noAutofit/>
          </a:bodyPr>
          <a:lstStyle>
            <a:lvl1pPr marL="144000" indent="-144000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42875" y="1441450"/>
            <a:ext cx="4357687" cy="4695825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999360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45025" y="1441450"/>
            <a:ext cx="4356100" cy="4695826"/>
          </a:xfrm>
          <a:prstGeom prst="roundRect">
            <a:avLst>
              <a:gd name="adj" fmla="val 3274"/>
            </a:avLst>
          </a:prstGeom>
          <a:solidFill>
            <a:schemeClr val="accent1"/>
          </a:solidFill>
        </p:spPr>
        <p:txBody>
          <a:bodyPr lIns="97200" tIns="64800" rIns="144000" bIns="14400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142875" y="1441450"/>
            <a:ext cx="4357687" cy="4695826"/>
          </a:xfrm>
          <a:prstGeom prst="roundRect">
            <a:avLst>
              <a:gd name="adj" fmla="val 3274"/>
            </a:avLst>
          </a:prstGeom>
          <a:ln w="12700">
            <a:solidFill>
              <a:schemeClr val="accent1"/>
            </a:solidFill>
          </a:ln>
        </p:spPr>
        <p:txBody>
          <a:bodyPr lIns="97200" tIns="64800" rIns="144000" bIns="14400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79332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mo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lang="en-US" sz="3200" b="1" kern="1200" cap="none" baseline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150381" y="1536700"/>
            <a:ext cx="8855770" cy="4362450"/>
          </a:xfrm>
          <a:ln w="25400">
            <a:solidFill>
              <a:srgbClr val="D1E2D2"/>
            </a:solidFill>
          </a:ln>
        </p:spPr>
        <p:txBody>
          <a:bodyPr lIns="72000"/>
          <a:lstStyle>
            <a:lvl1pPr marL="360000" indent="-360000">
              <a:spcAft>
                <a:spcPts val="600"/>
              </a:spcAft>
              <a:buClrTx/>
              <a:buSzPct val="65000"/>
              <a:buFont typeface="Wingdings" charset="2"/>
              <a:buChar char="q"/>
              <a:defRPr sz="2400" b="1" baseline="0">
                <a:solidFill>
                  <a:schemeClr val="accent6"/>
                </a:solidFill>
              </a:defRPr>
            </a:lvl1pPr>
            <a:lvl2pPr marL="720000" indent="-360000">
              <a:spcAft>
                <a:spcPts val="600"/>
              </a:spcAft>
              <a:buSzPct val="80000"/>
              <a:buFont typeface="Wingdings" charset="2"/>
              <a:buChar char="§"/>
              <a:defRPr sz="2000" baseline="0">
                <a:solidFill>
                  <a:schemeClr val="tx2"/>
                </a:solidFill>
              </a:defRPr>
            </a:lvl2pPr>
            <a:lvl3pPr marL="1080000" indent="-360000">
              <a:spcAft>
                <a:spcPts val="600"/>
              </a:spcAft>
              <a:buSzPct val="80000"/>
              <a:buFont typeface="Wingdings" charset="2"/>
              <a:buChar char="ü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42875" y="6041894"/>
            <a:ext cx="8858250" cy="704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aseline="0" noProof="0" dirty="0" smtClean="0"/>
              <a:t>		    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aseline="0" noProof="0" dirty="0" smtClean="0"/>
              <a:t>		      Jan Bot			EGI</a:t>
            </a:r>
            <a:endParaRPr lang="nl-NL" sz="2000" noProof="0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54" y="6106821"/>
            <a:ext cx="1274067" cy="4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4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4645025" y="1441450"/>
            <a:ext cx="4356100" cy="4695825"/>
          </a:xfrm>
          <a:prstGeom prst="roundRect">
            <a:avLst>
              <a:gd name="adj" fmla="val 3274"/>
            </a:avLst>
          </a:prstGeom>
          <a:ln w="12700">
            <a:solidFill>
              <a:schemeClr val="accent1"/>
            </a:solidFill>
          </a:ln>
        </p:spPr>
        <p:txBody>
          <a:bodyPr lIns="97200" tIns="64800" rIns="144000" bIns="14400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42875" y="1441450"/>
            <a:ext cx="4357688" cy="4695825"/>
          </a:xfrm>
          <a:prstGeom prst="roundRect">
            <a:avLst>
              <a:gd name="adj" fmla="val 3274"/>
            </a:avLst>
          </a:prstGeom>
          <a:solidFill>
            <a:schemeClr val="accent1"/>
          </a:solidFill>
        </p:spPr>
        <p:txBody>
          <a:bodyPr lIns="97200" tIns="64800" rIns="144000" bIns="14400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1936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42875" y="1441449"/>
            <a:ext cx="8858250" cy="4695825"/>
          </a:xfrm>
          <a:prstGeom prst="roundRect">
            <a:avLst>
              <a:gd name="adj" fmla="val 294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84325"/>
            <a:ext cx="2761200" cy="44084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6098400" y="1584325"/>
            <a:ext cx="2761200" cy="44084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6"/>
          </p:nvPr>
        </p:nvSpPr>
        <p:spPr>
          <a:xfrm>
            <a:off x="3193200" y="1584325"/>
            <a:ext cx="2761200" cy="44084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1307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43507" y="1441450"/>
            <a:ext cx="2852106" cy="469582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  <a:ln>
            <a:noFill/>
          </a:ln>
        </p:spPr>
        <p:txBody>
          <a:bodyPr lIns="90000" tIns="648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1753" y="1441450"/>
            <a:ext cx="2872172" cy="469582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17"/>
          </p:nvPr>
        </p:nvSpPr>
        <p:spPr>
          <a:xfrm>
            <a:off x="6149974" y="1441450"/>
            <a:ext cx="2850025" cy="469582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073473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6149975" y="1441450"/>
            <a:ext cx="2851149" cy="469582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138488" y="1441450"/>
            <a:ext cx="2865437" cy="4695826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17"/>
          </p:nvPr>
        </p:nvSpPr>
        <p:spPr>
          <a:xfrm>
            <a:off x="142875" y="1441450"/>
            <a:ext cx="2852738" cy="4695826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15804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49975" y="1441450"/>
            <a:ext cx="2851150" cy="469582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1753" y="1441450"/>
            <a:ext cx="2872172" cy="469582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17"/>
          </p:nvPr>
        </p:nvSpPr>
        <p:spPr>
          <a:xfrm>
            <a:off x="142875" y="1441450"/>
            <a:ext cx="2852738" cy="4695826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05526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1753" y="1441450"/>
            <a:ext cx="2872172" cy="4695826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42875" y="1441450"/>
            <a:ext cx="2852738" cy="4695826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buNone/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6149974" y="1441450"/>
            <a:ext cx="2851151" cy="4695826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394606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41450"/>
            <a:ext cx="2852738" cy="4695826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138488" y="1441450"/>
            <a:ext cx="2865437" cy="4695826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buNone/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6149974" y="1441450"/>
            <a:ext cx="2850025" cy="469582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869827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41450"/>
            <a:ext cx="2852738" cy="469582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149975" y="1441450"/>
            <a:ext cx="2851150" cy="4695825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buNone/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3132000" y="1441450"/>
            <a:ext cx="2871925" cy="469582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61984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2000" y="1441450"/>
            <a:ext cx="2865437" cy="469582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49975" y="1441450"/>
            <a:ext cx="2851150" cy="469582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42874" y="1441450"/>
            <a:ext cx="2852739" cy="4695825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buNone/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88266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138488" y="1441450"/>
            <a:ext cx="2865437" cy="4695825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buNone/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42875" y="1441450"/>
            <a:ext cx="2852738" cy="469582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6149974" y="1441450"/>
            <a:ext cx="2851151" cy="469582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9676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, 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to 1.jpg"/>
          <p:cNvPicPr>
            <a:picLocks noChangeAspect="1"/>
          </p:cNvPicPr>
          <p:nvPr userDrawn="1"/>
        </p:nvPicPr>
        <p:blipFill>
          <a:blip r:embed="rId2" cstate="print"/>
          <a:srcRect b="9725"/>
          <a:stretch>
            <a:fillRect/>
          </a:stretch>
        </p:blipFill>
        <p:spPr>
          <a:xfrm>
            <a:off x="0" y="0"/>
            <a:ext cx="9144000" cy="5503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7" y="293688"/>
            <a:ext cx="8568000" cy="1837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562000"/>
            <a:ext cx="8856000" cy="1151814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88000" y="1548000"/>
            <a:ext cx="8568000" cy="576000"/>
          </a:xfrm>
          <a:prstGeom prst="rect">
            <a:avLst/>
          </a:prstGeom>
          <a:noFill/>
        </p:spPr>
        <p:txBody>
          <a:bodyPr lIns="1440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88000" y="288000"/>
            <a:ext cx="8568000" cy="1152000"/>
          </a:xfrm>
          <a:prstGeom prst="rect">
            <a:avLst/>
          </a:prstGeom>
          <a:noFill/>
        </p:spPr>
        <p:txBody>
          <a:bodyPr lIns="1440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42875" y="5562000"/>
            <a:ext cx="6480000" cy="115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4000" y="5562000"/>
            <a:ext cx="6768938" cy="1152000"/>
          </a:xfrm>
          <a:prstGeom prst="rect">
            <a:avLst/>
          </a:prstGeom>
          <a:noFill/>
          <a:ln>
            <a:noFill/>
          </a:ln>
        </p:spPr>
        <p:txBody>
          <a:bodyPr lIns="144000" tIns="0" rIns="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4908"/>
            <a:ext cx="9144000" cy="396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41450"/>
            <a:ext cx="2852738" cy="469582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149975" y="1441449"/>
            <a:ext cx="2851150" cy="4695825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buNone/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138488" y="1441450"/>
            <a:ext cx="2865437" cy="469582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08395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49975" y="1441450"/>
            <a:ext cx="2851150" cy="4695826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41450"/>
            <a:ext cx="2852738" cy="4695826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132000" y="1441449"/>
            <a:ext cx="2871925" cy="4695825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buNone/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21964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ide teks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44463"/>
            <a:ext cx="8858250" cy="5992812"/>
          </a:xfrm>
          <a:prstGeom prst="roundRect">
            <a:avLst>
              <a:gd name="adj" fmla="val 2416"/>
            </a:avLst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87337" y="288000"/>
            <a:ext cx="4217987" cy="1152000"/>
          </a:xfrm>
          <a:prstGeom prst="roundRect">
            <a:avLst>
              <a:gd name="adj" fmla="val 12412"/>
            </a:avLst>
          </a:prstGeom>
          <a:solidFill>
            <a:schemeClr val="accent1"/>
          </a:solidFill>
        </p:spPr>
        <p:txBody>
          <a:bodyPr lIns="108000">
            <a:normAutofit/>
          </a:bodyPr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287338" y="1584324"/>
            <a:ext cx="4213226" cy="2555479"/>
          </a:xfrm>
          <a:prstGeom prst="roundRect">
            <a:avLst>
              <a:gd name="adj" fmla="val 5184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79200" tIns="61200" rIns="14400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992897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ide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44463"/>
            <a:ext cx="8858249" cy="5992812"/>
          </a:xfrm>
          <a:prstGeom prst="roundRect">
            <a:avLst>
              <a:gd name="adj" fmla="val 2416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45025" y="1584324"/>
            <a:ext cx="4211638" cy="2555479"/>
          </a:xfrm>
          <a:prstGeom prst="roundRect">
            <a:avLst>
              <a:gd name="adj" fmla="val 5184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79200" tIns="61200" rIns="14400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45026" y="287999"/>
            <a:ext cx="4211638" cy="1152000"/>
          </a:xfrm>
          <a:prstGeom prst="roundRect">
            <a:avLst>
              <a:gd name="adj" fmla="val 12412"/>
            </a:avLst>
          </a:prstGeom>
          <a:solidFill>
            <a:schemeClr val="accent1"/>
          </a:solidFill>
        </p:spPr>
        <p:txBody>
          <a:bodyPr lIns="108000">
            <a:normAutofit/>
          </a:bodyPr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60343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et header 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21964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e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09638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179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0809" y="2395428"/>
            <a:ext cx="439978" cy="48768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56324" y="4105536"/>
            <a:ext cx="5183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3200" b="1" noProof="0" smtClean="0">
                <a:latin typeface="Verdana"/>
              </a:rPr>
              <a:t>W</a:t>
            </a:r>
            <a:endParaRPr lang="nl-NL" sz="3200" b="1" noProof="0">
              <a:latin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/>
          <a:srcRect l="15710" t="25985" r="10978" b="26771"/>
          <a:stretch/>
        </p:blipFill>
        <p:spPr>
          <a:xfrm>
            <a:off x="582213" y="838200"/>
            <a:ext cx="504000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/>
          <a:srcRect l="16248" t="16610" r="12305" b="16953"/>
          <a:stretch/>
        </p:blipFill>
        <p:spPr>
          <a:xfrm>
            <a:off x="582213" y="4980593"/>
            <a:ext cx="432000" cy="4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/>
          <a:srcRect l="20095" t="23375" r="24921" b="18180"/>
          <a:stretch/>
        </p:blipFill>
        <p:spPr>
          <a:xfrm>
            <a:off x="582213" y="1580814"/>
            <a:ext cx="504000" cy="432000"/>
          </a:xfrm>
          <a:prstGeom prst="rect">
            <a:avLst/>
          </a:prstGeom>
        </p:spPr>
      </p:pic>
      <p:pic>
        <p:nvPicPr>
          <p:cNvPr id="13" name="Picture 12" descr="linked.png"/>
          <p:cNvPicPr>
            <a:picLocks noChangeAspect="1"/>
          </p:cNvPicPr>
          <p:nvPr userDrawn="1"/>
        </p:nvPicPr>
        <p:blipFill>
          <a:blip r:embed="rId6" cstate="print"/>
          <a:srcRect l="10784" t="10784" r="10784" b="10784"/>
          <a:stretch>
            <a:fillRect/>
          </a:stretch>
        </p:blipFill>
        <p:spPr>
          <a:xfrm>
            <a:off x="585831" y="3265722"/>
            <a:ext cx="457200" cy="457200"/>
          </a:xfrm>
          <a:prstGeom prst="rect">
            <a:avLst/>
          </a:prstGeom>
        </p:spPr>
      </p:pic>
      <p:sp>
        <p:nvSpPr>
          <p:cNvPr id="1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59721" y="883200"/>
            <a:ext cx="7596941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[Email]</a:t>
            </a:r>
            <a:endParaRPr lang="nl-NL" noProof="0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259721" y="1621333"/>
            <a:ext cx="7596941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[@twiternaam]</a:t>
            </a:r>
            <a:endParaRPr lang="nl-NL" noProof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59721" y="2504268"/>
            <a:ext cx="7596941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[Skype adres]</a:t>
            </a:r>
            <a:endParaRPr lang="nl-NL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59721" y="3359322"/>
            <a:ext cx="7596941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[LinkedIn adres]</a:t>
            </a:r>
            <a:endParaRPr lang="nl-NL" noProof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259721" y="4216757"/>
            <a:ext cx="7596941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www.surfsara.nl</a:t>
            </a:r>
            <a:endParaRPr lang="nl-NL" noProof="0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259721" y="5061593"/>
            <a:ext cx="7596941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[Telefoon]</a:t>
            </a:r>
            <a:endParaRPr lang="nl-NL" noProof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114026" y="5889129"/>
            <a:ext cx="6742636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Creative Commons “Attribution” license:</a:t>
            </a:r>
          </a:p>
          <a:p>
            <a:pPr lvl="0"/>
            <a:r>
              <a:rPr lang="nl-NL" noProof="0" smtClean="0"/>
              <a:t>http://creativecommons.org/licenses/by/3.0/</a:t>
            </a:r>
            <a:endParaRPr lang="nl-NL" noProof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69820"/>
            <a:ext cx="1474750" cy="5186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0" y="5547643"/>
            <a:ext cx="2247432" cy="8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70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Surf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0" y="5547643"/>
            <a:ext cx="2247432" cy="8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77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66606" y="5535324"/>
            <a:ext cx="3888432" cy="8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3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,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oto 2.jpg"/>
          <p:cNvPicPr>
            <a:picLocks noChangeAspect="1"/>
          </p:cNvPicPr>
          <p:nvPr userDrawn="1"/>
        </p:nvPicPr>
        <p:blipFill>
          <a:blip r:embed="rId2" cstate="print"/>
          <a:srcRect b="9725"/>
          <a:stretch>
            <a:fillRect/>
          </a:stretch>
        </p:blipFill>
        <p:spPr>
          <a:xfrm>
            <a:off x="0" y="0"/>
            <a:ext cx="9144000" cy="5503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7" y="293688"/>
            <a:ext cx="8568000" cy="1837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562000"/>
            <a:ext cx="8856000" cy="115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3454"/>
            <a:ext cx="9144000" cy="39624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88000" y="1548000"/>
            <a:ext cx="8568000" cy="576000"/>
          </a:xfrm>
          <a:prstGeom prst="rect">
            <a:avLst/>
          </a:prstGeom>
          <a:noFill/>
        </p:spPr>
        <p:txBody>
          <a:bodyPr lIns="1440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88000" y="288000"/>
            <a:ext cx="8568000" cy="1152000"/>
          </a:xfrm>
          <a:prstGeom prst="rect">
            <a:avLst/>
          </a:prstGeom>
          <a:noFill/>
        </p:spPr>
        <p:txBody>
          <a:bodyPr lIns="1440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42875" y="5562000"/>
            <a:ext cx="6480000" cy="115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4000" y="5562000"/>
            <a:ext cx="6768938" cy="1152000"/>
          </a:xfrm>
          <a:prstGeom prst="rect">
            <a:avLst/>
          </a:prstGeom>
          <a:noFill/>
          <a:ln>
            <a:noFill/>
          </a:ln>
        </p:spPr>
        <p:txBody>
          <a:bodyPr lIns="144000" tIns="0" rIns="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583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Surf blanco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69820"/>
            <a:ext cx="1474750" cy="518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0" y="5547643"/>
            <a:ext cx="2247432" cy="8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775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 met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5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66606" y="5535324"/>
            <a:ext cx="3888432" cy="853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69820"/>
            <a:ext cx="1474750" cy="5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69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tekst logo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0" y="5547643"/>
            <a:ext cx="2247432" cy="8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04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5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66606" y="5535324"/>
            <a:ext cx="3888432" cy="8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04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tekst, logo Surf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69820"/>
            <a:ext cx="1474750" cy="51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0" y="5547643"/>
            <a:ext cx="2247432" cy="8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21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tekst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6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66606" y="5535324"/>
            <a:ext cx="3888432" cy="853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69820"/>
            <a:ext cx="1474750" cy="5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212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personalia logo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[Naam]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263" y="1886634"/>
            <a:ext cx="39946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noProof="0" dirty="0" smtClean="0">
                <a:solidFill>
                  <a:schemeClr val="bg1"/>
                </a:solidFill>
              </a:rPr>
              <a:t>www.surfsara.nl</a:t>
            </a:r>
            <a:endParaRPr lang="nl-NL" sz="1600" noProof="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[Email]</a:t>
            </a:r>
            <a:endParaRPr lang="nl-NL" noProof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0" y="5547643"/>
            <a:ext cx="2247432" cy="8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9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person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[Naam]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263" y="1886634"/>
            <a:ext cx="39946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noProof="0" dirty="0" smtClean="0">
                <a:solidFill>
                  <a:schemeClr val="bg1"/>
                </a:solidFill>
              </a:rPr>
              <a:t>www.surfsara.nl</a:t>
            </a:r>
            <a:endParaRPr lang="nl-NL" sz="1600" noProof="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[Email]</a:t>
            </a:r>
            <a:endParaRPr lang="nl-NL" noProof="0"/>
          </a:p>
        </p:txBody>
      </p:sp>
      <p:pic>
        <p:nvPicPr>
          <p:cNvPr id="7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66606" y="5535324"/>
            <a:ext cx="3888432" cy="8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9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personalia, logo Surf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[Naam]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263" y="1886634"/>
            <a:ext cx="39946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noProof="0" dirty="0" smtClean="0">
                <a:solidFill>
                  <a:schemeClr val="bg1"/>
                </a:solidFill>
              </a:rPr>
              <a:t>www.surfsara.nl</a:t>
            </a:r>
            <a:endParaRPr lang="nl-NL" sz="1600" noProof="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[Email]</a:t>
            </a:r>
            <a:endParaRPr lang="nl-NL" noProof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69820"/>
            <a:ext cx="1474750" cy="518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0" y="5547643"/>
            <a:ext cx="2247432" cy="8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484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personalia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[Naam]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263" y="1886634"/>
            <a:ext cx="39946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noProof="0" dirty="0" smtClean="0">
                <a:solidFill>
                  <a:schemeClr val="bg1"/>
                </a:solidFill>
              </a:rPr>
              <a:t>www.surfsara.nl</a:t>
            </a:r>
            <a:endParaRPr lang="nl-NL" sz="1600" noProof="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[Email]</a:t>
            </a:r>
            <a:endParaRPr lang="nl-NL" noProof="0"/>
          </a:p>
        </p:txBody>
      </p:sp>
      <p:pic>
        <p:nvPicPr>
          <p:cNvPr id="10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66606" y="5535324"/>
            <a:ext cx="3888432" cy="8531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69820"/>
            <a:ext cx="1474750" cy="5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4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,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oto3.jpg"/>
          <p:cNvPicPr>
            <a:picLocks noChangeAspect="1"/>
          </p:cNvPicPr>
          <p:nvPr userDrawn="1"/>
        </p:nvPicPr>
        <p:blipFill>
          <a:blip r:embed="rId2" cstate="print"/>
          <a:srcRect b="10000"/>
          <a:stretch>
            <a:fillRect/>
          </a:stretch>
        </p:blipFill>
        <p:spPr>
          <a:xfrm>
            <a:off x="0" y="0"/>
            <a:ext cx="91440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7" y="293688"/>
            <a:ext cx="8568000" cy="1837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562000"/>
            <a:ext cx="8856000" cy="115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3454"/>
            <a:ext cx="9144000" cy="39624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88000" y="1548000"/>
            <a:ext cx="8568000" cy="576000"/>
          </a:xfrm>
          <a:prstGeom prst="rect">
            <a:avLst/>
          </a:prstGeom>
          <a:noFill/>
        </p:spPr>
        <p:txBody>
          <a:bodyPr lIns="1440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88000" y="288000"/>
            <a:ext cx="8568000" cy="1152000"/>
          </a:xfrm>
          <a:prstGeom prst="rect">
            <a:avLst/>
          </a:prstGeom>
          <a:noFill/>
        </p:spPr>
        <p:txBody>
          <a:bodyPr lIns="1440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42875" y="5562000"/>
            <a:ext cx="6480000" cy="115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4000" y="5562000"/>
            <a:ext cx="6768938" cy="1152000"/>
          </a:xfrm>
          <a:prstGeom prst="rect">
            <a:avLst/>
          </a:prstGeom>
          <a:noFill/>
          <a:ln>
            <a:noFill/>
          </a:ln>
        </p:spPr>
        <p:txBody>
          <a:bodyPr lIns="144000" tIns="0" rIns="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91088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LOGO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76" y="5547643"/>
            <a:ext cx="2272120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147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6" y="5545053"/>
            <a:ext cx="3875983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394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LOGO Surf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7374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76" y="5547643"/>
            <a:ext cx="2272120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65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6" y="5545053"/>
            <a:ext cx="3875983" cy="847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7374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3609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tekst logo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76" y="5547643"/>
            <a:ext cx="2272120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73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6" y="5545053"/>
            <a:ext cx="3875983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73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tekst, logo Surf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7374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76" y="5547643"/>
            <a:ext cx="2272120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59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tekst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6" y="5545053"/>
            <a:ext cx="3875983" cy="847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7374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031597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personalia en logo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[Naam]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263" y="1886634"/>
            <a:ext cx="39946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noProof="0" dirty="0" smtClean="0">
                <a:solidFill>
                  <a:schemeClr val="bg1"/>
                </a:solidFill>
              </a:rPr>
              <a:t>www.surfsara.nl</a:t>
            </a:r>
            <a:endParaRPr lang="nl-NL" sz="1600" noProof="0" dirty="0">
              <a:solidFill>
                <a:schemeClr val="bg1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[Email]</a:t>
            </a:r>
            <a:endParaRPr lang="nl-NL" noProof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76" y="5547643"/>
            <a:ext cx="2272120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041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person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[Naam]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263" y="1886634"/>
            <a:ext cx="39946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noProof="0" dirty="0" smtClean="0">
                <a:solidFill>
                  <a:schemeClr val="bg1"/>
                </a:solidFill>
              </a:rPr>
              <a:t>www.surfsara.nl</a:t>
            </a:r>
            <a:endParaRPr lang="nl-NL" sz="1600" noProof="0" dirty="0">
              <a:solidFill>
                <a:schemeClr val="bg1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[Email]</a:t>
            </a:r>
            <a:endParaRPr lang="nl-NL" noProof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6" y="5545053"/>
            <a:ext cx="3875983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0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42875" y="1441450"/>
            <a:ext cx="8856000" cy="4695826"/>
          </a:xfrm>
          <a:prstGeom prst="roundRect">
            <a:avLst>
              <a:gd name="adj" fmla="val 294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84325"/>
            <a:ext cx="8568000" cy="44084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499315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personalia, logo Surf en C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[Naam]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263" y="1886634"/>
            <a:ext cx="39946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noProof="0" dirty="0" smtClean="0">
                <a:solidFill>
                  <a:schemeClr val="bg1"/>
                </a:solidFill>
              </a:rPr>
              <a:t>www.surfsara.nl</a:t>
            </a:r>
            <a:endParaRPr lang="nl-NL" sz="1600" noProof="0" dirty="0">
              <a:solidFill>
                <a:schemeClr val="bg1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[Email]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7374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76" y="5547643"/>
            <a:ext cx="2272120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53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personalia en C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142875" y="144000"/>
            <a:ext cx="8856000" cy="6570000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[Naam]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263" y="1886634"/>
            <a:ext cx="39946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noProof="0" dirty="0" smtClean="0">
                <a:solidFill>
                  <a:schemeClr val="bg1"/>
                </a:solidFill>
              </a:rPr>
              <a:t>www.surfsara.nl</a:t>
            </a:r>
            <a:endParaRPr lang="nl-NL" sz="1600" noProof="0" dirty="0">
              <a:solidFill>
                <a:schemeClr val="bg1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 smtClean="0"/>
              <a:t>[Email]</a:t>
            </a:r>
            <a:endParaRPr lang="nl-NL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7374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6" y="5545053"/>
            <a:ext cx="3875983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5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1 kolom, ge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13" name="Rounded Rectangle 12"/>
          <p:cNvSpPr/>
          <p:nvPr userDrawn="1"/>
        </p:nvSpPr>
        <p:spPr>
          <a:xfrm>
            <a:off x="142875" y="1441450"/>
            <a:ext cx="8856000" cy="5272088"/>
          </a:xfrm>
          <a:prstGeom prst="roundRect">
            <a:avLst>
              <a:gd name="adj" fmla="val 2626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84325"/>
            <a:ext cx="8568000" cy="4983163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4125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ide, 1 kolom, ge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441450"/>
            <a:ext cx="8856000" cy="5272088"/>
          </a:xfrm>
          <a:prstGeom prst="roundRect">
            <a:avLst>
              <a:gd name="adj" fmla="val 306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186"/>
            <a:ext cx="1323430" cy="239608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41259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 met header 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44000"/>
            <a:ext cx="8856000" cy="1151814"/>
          </a:xfrm>
          <a:prstGeom prst="rect">
            <a:avLst/>
          </a:prstGeom>
        </p:spPr>
      </p:pic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441450"/>
            <a:ext cx="8856000" cy="4695825"/>
          </a:xfrm>
          <a:prstGeom prst="roundRect">
            <a:avLst>
              <a:gd name="adj" fmla="val 3062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Drag picture to placeholder or click icon to add</a:t>
            </a:r>
            <a:endParaRPr lang="nl-NL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" y="6283922"/>
            <a:ext cx="8855208" cy="434378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2347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999" y="1584325"/>
            <a:ext cx="8568663" cy="44084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44000" y="143999"/>
            <a:ext cx="8856000" cy="1154575"/>
          </a:xfrm>
          <a:prstGeom prst="rect">
            <a:avLst/>
          </a:prstGeom>
          <a:noFill/>
          <a:ln>
            <a:noFill/>
          </a:ln>
        </p:spPr>
        <p:txBody>
          <a:bodyPr vert="horz" lIns="144000" tIns="0" rIns="14400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875" y="6282000"/>
            <a:ext cx="6480000" cy="432000"/>
          </a:xfrm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5803951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36943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‹#›</a:t>
            </a:fld>
            <a:endParaRPr lang="nl-NL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32" r:id="rId2"/>
    <p:sldLayoutId id="2147483649" r:id="rId3"/>
    <p:sldLayoutId id="2147483657" r:id="rId4"/>
    <p:sldLayoutId id="2147483658" r:id="rId5"/>
    <p:sldLayoutId id="2147483661" r:id="rId6"/>
    <p:sldLayoutId id="2147483698" r:id="rId7"/>
    <p:sldLayoutId id="2147483730" r:id="rId8"/>
    <p:sldLayoutId id="2147483696" r:id="rId9"/>
    <p:sldLayoutId id="2147483694" r:id="rId10"/>
    <p:sldLayoutId id="2147483680" r:id="rId11"/>
    <p:sldLayoutId id="2147483693" r:id="rId12"/>
    <p:sldLayoutId id="2147483695" r:id="rId13"/>
    <p:sldLayoutId id="2147483665" r:id="rId14"/>
    <p:sldLayoutId id="2147483663" r:id="rId15"/>
    <p:sldLayoutId id="2147483664" r:id="rId16"/>
    <p:sldLayoutId id="2147483666" r:id="rId17"/>
    <p:sldLayoutId id="2147483675" r:id="rId18"/>
    <p:sldLayoutId id="2147483667" r:id="rId19"/>
    <p:sldLayoutId id="2147483668" r:id="rId20"/>
    <p:sldLayoutId id="2147483676" r:id="rId21"/>
    <p:sldLayoutId id="2147483678" r:id="rId22"/>
    <p:sldLayoutId id="2147483700" r:id="rId23"/>
    <p:sldLayoutId id="2147483699" r:id="rId24"/>
    <p:sldLayoutId id="2147483702" r:id="rId25"/>
    <p:sldLayoutId id="2147483703" r:id="rId26"/>
    <p:sldLayoutId id="2147483704" r:id="rId27"/>
    <p:sldLayoutId id="2147483701" r:id="rId28"/>
    <p:sldLayoutId id="2147483705" r:id="rId29"/>
    <p:sldLayoutId id="2147483706" r:id="rId30"/>
    <p:sldLayoutId id="2147483707" r:id="rId31"/>
    <p:sldLayoutId id="2147483688" r:id="rId32"/>
    <p:sldLayoutId id="2147483689" r:id="rId33"/>
    <p:sldLayoutId id="2147483731" r:id="rId34"/>
    <p:sldLayoutId id="2147483673" r:id="rId35"/>
    <p:sldLayoutId id="2147483714" r:id="rId36"/>
    <p:sldLayoutId id="2147483717" r:id="rId37"/>
    <p:sldLayoutId id="2147483718" r:id="rId38"/>
    <p:sldLayoutId id="2147483674" r:id="rId39"/>
    <p:sldLayoutId id="2147483721" r:id="rId40"/>
    <p:sldLayoutId id="2147483687" r:id="rId41"/>
    <p:sldLayoutId id="2147483722" r:id="rId42"/>
    <p:sldLayoutId id="2147483708" r:id="rId43"/>
    <p:sldLayoutId id="2147483723" r:id="rId44"/>
    <p:sldLayoutId id="2147483709" r:id="rId45"/>
    <p:sldLayoutId id="2147483726" r:id="rId46"/>
    <p:sldLayoutId id="2147483685" r:id="rId47"/>
    <p:sldLayoutId id="2147483727" r:id="rId48"/>
    <p:sldLayoutId id="2147483686" r:id="rId49"/>
    <p:sldLayoutId id="2147483710" r:id="rId50"/>
    <p:sldLayoutId id="2147483719" r:id="rId51"/>
    <p:sldLayoutId id="2147483720" r:id="rId52"/>
    <p:sldLayoutId id="2147483711" r:id="rId53"/>
    <p:sldLayoutId id="2147483724" r:id="rId54"/>
    <p:sldLayoutId id="2147483715" r:id="rId55"/>
    <p:sldLayoutId id="2147483725" r:id="rId56"/>
    <p:sldLayoutId id="2147483716" r:id="rId57"/>
    <p:sldLayoutId id="2147483728" r:id="rId58"/>
    <p:sldLayoutId id="2147483712" r:id="rId59"/>
    <p:sldLayoutId id="2147483729" r:id="rId60"/>
    <p:sldLayoutId id="2147483713" r:id="rId6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spcBef>
          <a:spcPts val="0"/>
        </a:spcBef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spcBef>
          <a:spcPts val="0"/>
        </a:spcBef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ts val="1200"/>
        </a:spcBef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ooc-inst.sara.cloudlet.sara.nl/mooc/" TargetMode="External"/><Relationship Id="rId4" Type="http://schemas.openxmlformats.org/officeDocument/2006/relationships/hyperlink" Target="https://grid.sara.nl/wiki/index.php/MOOC_on_Grid_Computing" TargetMode="External"/><Relationship Id="rId5" Type="http://schemas.openxmlformats.org/officeDocument/2006/relationships/hyperlink" Target="https://www.coursera.org/" TargetMode="External"/><Relationship Id="rId6" Type="http://schemas.openxmlformats.org/officeDocument/2006/relationships/hyperlink" Target="https://www.edx.org/" TargetMode="External"/><Relationship Id="rId7" Type="http://schemas.openxmlformats.org/officeDocument/2006/relationships/hyperlink" Target="http://code.edx.org/" TargetMode="External"/><Relationship Id="rId8" Type="http://schemas.openxmlformats.org/officeDocument/2006/relationships/hyperlink" Target="https://github.com/edx/edx-platform/wiki/Open-edx-sandbox-website" TargetMode="External"/><Relationship Id="rId9" Type="http://schemas.openxmlformats.org/officeDocument/2006/relationships/hyperlink" Target="http://edtechfrontier.com/2013/05/11/the-pedagogy-of-mooc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ooc.uva.nl/porta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3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 idx="4294967295"/>
          </p:nvPr>
        </p:nvSpPr>
        <p:spPr>
          <a:xfrm>
            <a:off x="288000" y="0"/>
            <a:ext cx="8568000" cy="1152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Grid MOOC</a:t>
            </a:r>
            <a:endParaRPr lang="en-US" sz="48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frontp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3358" r="2093" b="4272"/>
          <a:stretch/>
        </p:blipFill>
        <p:spPr>
          <a:xfrm>
            <a:off x="501540" y="1778139"/>
            <a:ext cx="8110920" cy="3899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586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Main VM</a:t>
            </a:r>
          </a:p>
          <a:p>
            <a:pPr lvl="1"/>
            <a:r>
              <a:rPr lang="en-US" dirty="0" smtClean="0"/>
              <a:t>Complete UI installation</a:t>
            </a:r>
          </a:p>
          <a:p>
            <a:pPr lvl="1"/>
            <a:r>
              <a:rPr lang="en-US" dirty="0" smtClean="0"/>
              <a:t>Torque queue</a:t>
            </a:r>
          </a:p>
          <a:p>
            <a:r>
              <a:rPr lang="en-US" dirty="0" smtClean="0"/>
              <a:t>WS-</a:t>
            </a:r>
            <a:r>
              <a:rPr lang="en-US" dirty="0" err="1" smtClean="0"/>
              <a:t>Pgrade</a:t>
            </a:r>
            <a:r>
              <a:rPr lang="en-US" dirty="0" smtClean="0"/>
              <a:t> VM</a:t>
            </a:r>
          </a:p>
        </p:txBody>
      </p:sp>
    </p:spTree>
    <p:extLst>
      <p:ext uri="{BB962C8B-B14F-4D97-AF65-F5344CB8AC3E}">
        <p14:creationId xmlns:p14="http://schemas.microsoft.com/office/powerpoint/2010/main" val="211043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4-06 at 19.03.56.pn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t="11634" r="8660" b="1830"/>
          <a:stretch/>
        </p:blipFill>
        <p:spPr>
          <a:xfrm>
            <a:off x="3927917" y="343223"/>
            <a:ext cx="5130268" cy="3026188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	</a:t>
            </a:r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 overall:</a:t>
            </a:r>
          </a:p>
          <a:p>
            <a:pPr lvl="1"/>
            <a:r>
              <a:rPr lang="en-US" dirty="0" smtClean="0"/>
              <a:t>350 participants</a:t>
            </a:r>
          </a:p>
          <a:p>
            <a:pPr lvl="1"/>
            <a:r>
              <a:rPr lang="en-US" dirty="0" smtClean="0"/>
              <a:t>13% submitted all the quizzes</a:t>
            </a:r>
          </a:p>
          <a:p>
            <a:pPr lvl="1"/>
            <a:r>
              <a:rPr lang="en-US" dirty="0" smtClean="0"/>
              <a:t>9</a:t>
            </a:r>
            <a:r>
              <a:rPr lang="en-US" dirty="0"/>
              <a:t>% succeeded</a:t>
            </a:r>
            <a:r>
              <a:rPr lang="en-US" dirty="0" smtClean="0"/>
              <a:t>: rate of dropouts expected</a:t>
            </a:r>
          </a:p>
          <a:p>
            <a:r>
              <a:rPr lang="en-US" dirty="0" smtClean="0"/>
              <a:t>Effort:</a:t>
            </a:r>
            <a:endParaRPr lang="en-US" dirty="0"/>
          </a:p>
          <a:p>
            <a:pPr lvl="1"/>
            <a:r>
              <a:rPr lang="en-US" dirty="0" smtClean="0"/>
              <a:t>6 months of preparation (4 people crew-part time)</a:t>
            </a:r>
          </a:p>
          <a:p>
            <a:pPr lvl="1"/>
            <a:r>
              <a:rPr lang="en-US" dirty="0" smtClean="0"/>
              <a:t>2 months running the course: announcements, discussion forums, extra videos</a:t>
            </a:r>
          </a:p>
          <a:p>
            <a:pPr lvl="1"/>
            <a:r>
              <a:rPr lang="en-US" dirty="0" smtClean="0"/>
              <a:t>1 month to wrap up</a:t>
            </a:r>
          </a:p>
          <a:p>
            <a:r>
              <a:rPr lang="en-US" dirty="0" smtClean="0"/>
              <a:t>Benefits:</a:t>
            </a:r>
          </a:p>
          <a:p>
            <a:pPr lvl="1"/>
            <a:r>
              <a:rPr lang="en-US" dirty="0" smtClean="0"/>
              <a:t>Increase visibility of ‘Grid Computing’, tools, services (</a:t>
            </a:r>
            <a:r>
              <a:rPr lang="en-US" dirty="0" err="1" smtClean="0"/>
              <a:t>EGI+SURFsara</a:t>
            </a:r>
            <a:r>
              <a:rPr lang="en-US" dirty="0" smtClean="0"/>
              <a:t>)</a:t>
            </a:r>
          </a:p>
          <a:p>
            <a:pPr lvl="1"/>
            <a:r>
              <a:rPr lang="en-US" sz="2100" dirty="0"/>
              <a:t>Increase availability of knowledge on </a:t>
            </a:r>
            <a:r>
              <a:rPr lang="en-US" sz="2100" dirty="0" smtClean="0"/>
              <a:t>‘</a:t>
            </a:r>
            <a:r>
              <a:rPr lang="en-US" sz="2100" dirty="0"/>
              <a:t>Grid Computing</a:t>
            </a:r>
            <a:r>
              <a:rPr lang="en-US" sz="2100" dirty="0" smtClean="0"/>
              <a:t>’: existing &amp; new users</a:t>
            </a:r>
            <a:endParaRPr lang="en-US" sz="2100" dirty="0"/>
          </a:p>
          <a:p>
            <a:pPr lvl="1"/>
            <a:r>
              <a:rPr lang="en-US" dirty="0" smtClean="0"/>
              <a:t>Reusability of the content</a:t>
            </a:r>
          </a:p>
          <a:p>
            <a:pPr lvl="1"/>
            <a:r>
              <a:rPr lang="en-US" dirty="0" smtClean="0"/>
              <a:t>Experience in MOOCs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oc(18_11-18_01)_ba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8"/>
          <a:stretch/>
        </p:blipFill>
        <p:spPr>
          <a:xfrm>
            <a:off x="560805" y="967678"/>
            <a:ext cx="8170838" cy="5069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Few statistics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00977" y="1274836"/>
            <a:ext cx="6432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 Usage throughout the course (18/11/2013-18/01/2014)</a:t>
            </a:r>
          </a:p>
        </p:txBody>
      </p:sp>
    </p:spTree>
    <p:extLst>
      <p:ext uri="{BB962C8B-B14F-4D97-AF65-F5344CB8AC3E}">
        <p14:creationId xmlns:p14="http://schemas.microsoft.com/office/powerpoint/2010/main" val="359681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 after course end</a:t>
            </a:r>
            <a:endParaRPr lang="en-US" dirty="0"/>
          </a:p>
        </p:txBody>
      </p:sp>
      <p:pic>
        <p:nvPicPr>
          <p:cNvPr id="4" name="Picture 3" descr="mooc(18_01-today)_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4" y="1394316"/>
            <a:ext cx="6812125" cy="4538310"/>
          </a:xfrm>
          <a:prstGeom prst="rect">
            <a:avLst/>
          </a:prstGeom>
        </p:spPr>
      </p:pic>
      <p:pic>
        <p:nvPicPr>
          <p:cNvPr id="5" name="Picture 4" descr="mooc_resources(18_01-today)_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43" y="1633053"/>
            <a:ext cx="3733887" cy="248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8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Google docs questionnaire send to participants</a:t>
            </a:r>
          </a:p>
          <a:p>
            <a:r>
              <a:rPr lang="en-US" dirty="0" smtClean="0"/>
              <a:t>User statistics</a:t>
            </a:r>
          </a:p>
          <a:p>
            <a:pPr lvl="1"/>
            <a:r>
              <a:rPr lang="en-US" dirty="0" smtClean="0"/>
              <a:t>Participants were often familiar with the Linux command line and scripting languages</a:t>
            </a:r>
          </a:p>
          <a:p>
            <a:pPr lvl="1"/>
            <a:r>
              <a:rPr lang="en-US" dirty="0" smtClean="0"/>
              <a:t>Mostly PhDs and scientific programmers</a:t>
            </a:r>
          </a:p>
          <a:p>
            <a:pPr lvl="1"/>
            <a:r>
              <a:rPr lang="en-US" dirty="0" smtClean="0"/>
              <a:t>&gt;300 people registered, 29 people got a certificate of participation</a:t>
            </a:r>
          </a:p>
          <a:p>
            <a:r>
              <a:rPr lang="en-US" dirty="0" smtClean="0"/>
              <a:t>Evaluation</a:t>
            </a:r>
          </a:p>
          <a:p>
            <a:pPr lvl="1"/>
            <a:r>
              <a:rPr lang="en-US" dirty="0" smtClean="0"/>
              <a:t>Mostly positive feedback, both on the course’s content and structure</a:t>
            </a:r>
          </a:p>
          <a:p>
            <a:pPr lvl="1"/>
            <a:r>
              <a:rPr lang="en-US" dirty="0" smtClean="0"/>
              <a:t>The final assignment needs some work though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Teaching a MOOC is very time consuming</a:t>
            </a:r>
          </a:p>
          <a:p>
            <a:r>
              <a:rPr lang="en-US" dirty="0" smtClean="0"/>
              <a:t>Keep in mind that we are not experienced lecturers</a:t>
            </a:r>
          </a:p>
          <a:p>
            <a:r>
              <a:rPr lang="en-US" dirty="0" smtClean="0"/>
              <a:t>Providing semi-anonymous access to a production compute infrastructure is tricky</a:t>
            </a:r>
          </a:p>
          <a:p>
            <a:pPr lvl="1"/>
            <a:r>
              <a:rPr lang="en-US" dirty="0" smtClean="0"/>
              <a:t>Setting up accounts</a:t>
            </a:r>
          </a:p>
          <a:p>
            <a:pPr lvl="1"/>
            <a:r>
              <a:rPr lang="en-US" dirty="0" smtClean="0"/>
              <a:t>Grid certificates</a:t>
            </a:r>
          </a:p>
          <a:p>
            <a:pPr lvl="1"/>
            <a:r>
              <a:rPr lang="en-US" dirty="0" smtClean="0"/>
              <a:t>VO membership</a:t>
            </a:r>
          </a:p>
          <a:p>
            <a:r>
              <a:rPr lang="en-US" dirty="0" smtClean="0"/>
              <a:t>Having a predefined timeline forces </a:t>
            </a:r>
            <a:r>
              <a:rPr lang="en-US" dirty="0" smtClean="0"/>
              <a:t>you and the participants </a:t>
            </a:r>
            <a:r>
              <a:rPr lang="en-US" dirty="0" smtClean="0"/>
              <a:t>to commit to such a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88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To use a MOOC or not</a:t>
            </a:r>
          </a:p>
          <a:p>
            <a:pPr lvl="1"/>
            <a:r>
              <a:rPr lang="en-US" dirty="0" smtClean="0"/>
              <a:t>What is the motivation?</a:t>
            </a:r>
          </a:p>
          <a:p>
            <a:pPr lvl="1"/>
            <a:r>
              <a:rPr lang="en-US" dirty="0" smtClean="0"/>
              <a:t>What is the target group?</a:t>
            </a:r>
          </a:p>
          <a:p>
            <a:r>
              <a:rPr lang="en-US" dirty="0" smtClean="0"/>
              <a:t>To create a MOOC</a:t>
            </a:r>
          </a:p>
          <a:p>
            <a:pPr lvl="1"/>
            <a:r>
              <a:rPr lang="en-US" dirty="0" smtClean="0"/>
              <a:t>Which platform?</a:t>
            </a:r>
          </a:p>
          <a:p>
            <a:pPr lvl="1"/>
            <a:r>
              <a:rPr lang="en-US" dirty="0" smtClean="0"/>
              <a:t>Prior experience in teaching?</a:t>
            </a:r>
          </a:p>
          <a:p>
            <a:pPr lvl="1"/>
            <a:r>
              <a:rPr lang="en-US" dirty="0" smtClean="0"/>
              <a:t>Existing content and tools? </a:t>
            </a:r>
          </a:p>
          <a:p>
            <a:pPr lvl="1"/>
            <a:r>
              <a:rPr lang="en-US" dirty="0" smtClean="0"/>
              <a:t>What are the restrictions? … infrastructure, software, data access, security</a:t>
            </a:r>
          </a:p>
          <a:p>
            <a:r>
              <a:rPr lang="en-US" dirty="0"/>
              <a:t>To </a:t>
            </a:r>
            <a:r>
              <a:rPr lang="en-US" dirty="0" smtClean="0"/>
              <a:t>run a MOOC</a:t>
            </a:r>
          </a:p>
          <a:p>
            <a:pPr lvl="1"/>
            <a:r>
              <a:rPr lang="en-US" dirty="0" smtClean="0"/>
              <a:t>Invest time: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100" dirty="0"/>
              <a:t>takes many hours to produce </a:t>
            </a:r>
            <a:r>
              <a:rPr lang="en-US" sz="2100" dirty="0" smtClean="0"/>
              <a:t>1 hour </a:t>
            </a:r>
            <a:r>
              <a:rPr lang="en-US" sz="2100" dirty="0"/>
              <a:t>of quality video and the </a:t>
            </a:r>
            <a:r>
              <a:rPr lang="en-US" sz="2100" dirty="0" smtClean="0"/>
              <a:t>content </a:t>
            </a:r>
            <a:r>
              <a:rPr lang="en-US" sz="2100" dirty="0"/>
              <a:t>is heavy load to prepare</a:t>
            </a:r>
          </a:p>
          <a:p>
            <a:pPr lvl="1"/>
            <a:r>
              <a:rPr lang="en-US" dirty="0" smtClean="0"/>
              <a:t>Get used to the new role model: </a:t>
            </a:r>
            <a:r>
              <a:rPr lang="en-US" dirty="0"/>
              <a:t>teachers, students, and </a:t>
            </a:r>
            <a:r>
              <a:rPr lang="en-US" dirty="0" smtClean="0"/>
              <a:t>universities</a:t>
            </a:r>
          </a:p>
          <a:p>
            <a:pPr lvl="2"/>
            <a:r>
              <a:rPr lang="en-US" dirty="0" smtClean="0"/>
              <a:t>Interactive tools (forums, quizzes, </a:t>
            </a:r>
            <a:r>
              <a:rPr lang="en-US" smtClean="0"/>
              <a:t>monitor commitment)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865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Combine MOOC and ‘real life’ teaching to get more feedback</a:t>
            </a:r>
          </a:p>
          <a:p>
            <a:pPr lvl="1"/>
            <a:r>
              <a:rPr lang="en-US" dirty="0" smtClean="0"/>
              <a:t>Involve e.g. universities of applied sciences</a:t>
            </a:r>
          </a:p>
          <a:p>
            <a:r>
              <a:rPr lang="en-US" dirty="0" smtClean="0"/>
              <a:t>Modify teaching platform to directly interface with the compute infrastructure</a:t>
            </a:r>
          </a:p>
          <a:p>
            <a:r>
              <a:rPr lang="en-US" dirty="0" smtClean="0"/>
              <a:t>Consider teaching a class without a time constraint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6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contributors for 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Afonso</a:t>
            </a:r>
            <a:r>
              <a:rPr lang="en-US" sz="2000" dirty="0"/>
              <a:t> </a:t>
            </a:r>
            <a:r>
              <a:rPr lang="en-US" sz="2000" dirty="0" smtClean="0"/>
              <a:t>Duarte: </a:t>
            </a:r>
            <a:r>
              <a:rPr lang="en-US" sz="2000" dirty="0"/>
              <a:t>Structural Biology in the </a:t>
            </a:r>
            <a:r>
              <a:rPr lang="en-US" sz="2000" dirty="0" smtClean="0"/>
              <a:t>Grid</a:t>
            </a:r>
            <a:endParaRPr lang="en-US" sz="2000" dirty="0" smtClean="0"/>
          </a:p>
          <a:p>
            <a:r>
              <a:rPr lang="en-US" sz="2000" dirty="0" err="1" smtClean="0"/>
              <a:t>Eleni</a:t>
            </a:r>
            <a:r>
              <a:rPr lang="en-US" sz="2000" dirty="0" smtClean="0"/>
              <a:t> </a:t>
            </a:r>
            <a:r>
              <a:rPr lang="en-US" sz="2000" dirty="0" err="1" smtClean="0"/>
              <a:t>Katragkou</a:t>
            </a:r>
            <a:r>
              <a:rPr lang="en-US" sz="2000" dirty="0" smtClean="0"/>
              <a:t>: Climate change over Europe</a:t>
            </a:r>
            <a:endParaRPr lang="en-US" sz="2000" dirty="0" smtClean="0"/>
          </a:p>
          <a:p>
            <a:r>
              <a:rPr lang="en-US" sz="2000" dirty="0" err="1" smtClean="0"/>
              <a:t>Gergely</a:t>
            </a:r>
            <a:r>
              <a:rPr lang="en-US" sz="2000" dirty="0" smtClean="0"/>
              <a:t> </a:t>
            </a:r>
            <a:r>
              <a:rPr lang="en-US" sz="2000" dirty="0" err="1" smtClean="0"/>
              <a:t>Sipos</a:t>
            </a:r>
            <a:r>
              <a:rPr lang="en-US" sz="2000" dirty="0" smtClean="0"/>
              <a:t>: EGI</a:t>
            </a:r>
            <a:endParaRPr lang="en-US" sz="2000" dirty="0" smtClean="0"/>
          </a:p>
          <a:p>
            <a:r>
              <a:rPr lang="en-US" sz="2000" dirty="0" err="1" smtClean="0"/>
              <a:t>Joeri</a:t>
            </a:r>
            <a:r>
              <a:rPr lang="en-US" sz="2000" dirty="0" smtClean="0"/>
              <a:t> </a:t>
            </a:r>
            <a:r>
              <a:rPr lang="en-US" sz="2000" dirty="0"/>
              <a:t>van </a:t>
            </a:r>
            <a:r>
              <a:rPr lang="en-US" sz="2000" dirty="0" err="1" smtClean="0"/>
              <a:t>Leeuwen</a:t>
            </a:r>
            <a:r>
              <a:rPr lang="en-US" sz="2000" dirty="0" smtClean="0"/>
              <a:t>: LOFAR: Extreme physics in space</a:t>
            </a:r>
            <a:endParaRPr lang="en-US" sz="2000" dirty="0" smtClean="0"/>
          </a:p>
          <a:p>
            <a:r>
              <a:rPr lang="en-US" sz="2000" dirty="0" err="1" smtClean="0"/>
              <a:t>Michiel</a:t>
            </a:r>
            <a:r>
              <a:rPr lang="en-US" sz="2000" dirty="0" smtClean="0"/>
              <a:t> </a:t>
            </a:r>
            <a:r>
              <a:rPr lang="en-US" sz="2000" dirty="0"/>
              <a:t>van </a:t>
            </a:r>
            <a:r>
              <a:rPr lang="en-US" sz="2000" dirty="0" smtClean="0"/>
              <a:t>Galen: </a:t>
            </a:r>
            <a:r>
              <a:rPr lang="en-US" sz="2000" dirty="0"/>
              <a:t>RNA-</a:t>
            </a:r>
            <a:r>
              <a:rPr lang="en-US" sz="2000" dirty="0" err="1"/>
              <a:t>seq</a:t>
            </a:r>
            <a:r>
              <a:rPr lang="en-US" sz="2000" dirty="0"/>
              <a:t> analysis with </a:t>
            </a:r>
            <a:r>
              <a:rPr lang="en-US" sz="2000" dirty="0" err="1" smtClean="0"/>
              <a:t>PiCaS</a:t>
            </a:r>
            <a:endParaRPr lang="en-US" sz="2000" dirty="0" smtClean="0"/>
          </a:p>
          <a:p>
            <a:r>
              <a:rPr lang="en-US" sz="2000" dirty="0" smtClean="0"/>
              <a:t>Eva </a:t>
            </a:r>
            <a:r>
              <a:rPr lang="en-US" sz="2000" dirty="0" smtClean="0"/>
              <a:t>Sciacca: </a:t>
            </a:r>
            <a:r>
              <a:rPr lang="en-US" sz="2000" dirty="0" err="1"/>
              <a:t>VisIVO</a:t>
            </a:r>
            <a:r>
              <a:rPr lang="en-US" sz="2000" dirty="0"/>
              <a:t> Science </a:t>
            </a:r>
            <a:r>
              <a:rPr lang="en-US" sz="2000" dirty="0" smtClean="0"/>
              <a:t>Gateway</a:t>
            </a:r>
            <a:endParaRPr lang="en-US" sz="2000" dirty="0" smtClean="0"/>
          </a:p>
          <a:p>
            <a:r>
              <a:rPr lang="en-US" sz="2000" dirty="0" err="1" smtClean="0"/>
              <a:t>Jeroen</a:t>
            </a:r>
            <a:r>
              <a:rPr lang="en-US" sz="2000" dirty="0" smtClean="0"/>
              <a:t> </a:t>
            </a:r>
            <a:r>
              <a:rPr lang="en-US" sz="2000" dirty="0" err="1" smtClean="0"/>
              <a:t>Schot</a:t>
            </a:r>
            <a:r>
              <a:rPr lang="en-US" sz="2000" dirty="0" smtClean="0"/>
              <a:t>: Data parallel processing with </a:t>
            </a:r>
            <a:r>
              <a:rPr lang="en-US" sz="2000" dirty="0" err="1" smtClean="0"/>
              <a:t>Hadoop</a:t>
            </a:r>
            <a:endParaRPr lang="en-US" sz="2000" dirty="0"/>
          </a:p>
          <a:p>
            <a:r>
              <a:rPr lang="en-US" sz="2000" dirty="0"/>
              <a:t>Silvia Delgado </a:t>
            </a:r>
            <a:r>
              <a:rPr lang="en-US" sz="2000" dirty="0" err="1" smtClean="0"/>
              <a:t>Olabarriaga</a:t>
            </a:r>
            <a:r>
              <a:rPr lang="en-US" sz="2000" dirty="0" smtClean="0"/>
              <a:t>: P-Grade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568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pic>
        <p:nvPicPr>
          <p:cNvPr id="4" name="Picture 3" descr="Tijs_deKler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91" y="2303037"/>
            <a:ext cx="1532133" cy="2286000"/>
          </a:xfrm>
          <a:prstGeom prst="rect">
            <a:avLst/>
          </a:prstGeom>
        </p:spPr>
      </p:pic>
      <p:pic>
        <p:nvPicPr>
          <p:cNvPr id="5" name="Picture 4" descr="Anatoli-Danezi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3" y="2303037"/>
            <a:ext cx="1453981" cy="2286000"/>
          </a:xfrm>
          <a:prstGeom prst="rect">
            <a:avLst/>
          </a:prstGeom>
        </p:spPr>
      </p:pic>
      <p:pic>
        <p:nvPicPr>
          <p:cNvPr id="6" name="Picture 5" descr="Jeroen-Schot 1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45" y="2303037"/>
            <a:ext cx="1473015" cy="2286000"/>
          </a:xfrm>
          <a:prstGeom prst="rect">
            <a:avLst/>
          </a:prstGeom>
        </p:spPr>
      </p:pic>
      <p:pic>
        <p:nvPicPr>
          <p:cNvPr id="7" name="Picture 6" descr="Nico-Kruithof 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55" y="2303037"/>
            <a:ext cx="1524574" cy="2286000"/>
          </a:xfrm>
          <a:prstGeom prst="rect">
            <a:avLst/>
          </a:prstGeom>
        </p:spPr>
      </p:pic>
      <p:pic>
        <p:nvPicPr>
          <p:cNvPr id="14" name="Content Placeholder 13" descr="Jan-Bot 1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r="-647"/>
          <a:stretch/>
        </p:blipFill>
        <p:spPr>
          <a:xfrm>
            <a:off x="7362562" y="2311552"/>
            <a:ext cx="1568078" cy="2286000"/>
          </a:xfrm>
        </p:spPr>
      </p:pic>
      <p:sp>
        <p:nvSpPr>
          <p:cNvPr id="15" name="TextBox 14"/>
          <p:cNvSpPr txBox="1"/>
          <p:nvPr/>
        </p:nvSpPr>
        <p:spPr>
          <a:xfrm>
            <a:off x="279863" y="4617703"/>
            <a:ext cx="135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Anatoli</a:t>
            </a:r>
            <a:endParaRPr lang="en-US" dirty="0" smtClean="0"/>
          </a:p>
          <a:p>
            <a:pPr algn="ctr"/>
            <a:r>
              <a:rPr lang="en-US" dirty="0" err="1" smtClean="0"/>
              <a:t>Danezi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46860" y="4617703"/>
            <a:ext cx="135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Jeroen</a:t>
            </a:r>
            <a:endParaRPr lang="en-US" dirty="0"/>
          </a:p>
          <a:p>
            <a:pPr algn="ctr"/>
            <a:r>
              <a:rPr lang="en-US" dirty="0" err="1" smtClean="0"/>
              <a:t>Schot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12152" y="4617703"/>
            <a:ext cx="135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Tijs</a:t>
            </a:r>
            <a:endParaRPr lang="en-US" dirty="0"/>
          </a:p>
          <a:p>
            <a:pPr algn="ctr"/>
            <a:r>
              <a:rPr lang="en-US" dirty="0" smtClean="0"/>
              <a:t>de </a:t>
            </a:r>
            <a:r>
              <a:rPr lang="en-US" dirty="0" err="1" smtClean="0"/>
              <a:t>Kler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43732" y="4617703"/>
            <a:ext cx="135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Nico</a:t>
            </a:r>
            <a:endParaRPr lang="en-US" dirty="0" smtClean="0"/>
          </a:p>
          <a:p>
            <a:pPr algn="ctr"/>
            <a:r>
              <a:rPr lang="en-US" dirty="0" err="1" smtClean="0"/>
              <a:t>Kruithof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95137" y="4617703"/>
            <a:ext cx="135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Bot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>
                <a:cs typeface="Calibri"/>
              </a:rPr>
              <a:t>Distance education offered via the internet to a large </a:t>
            </a:r>
            <a:r>
              <a:rPr lang="en-US" dirty="0">
                <a:cs typeface="Calibri"/>
              </a:rPr>
              <a:t>numbers of </a:t>
            </a:r>
            <a:r>
              <a:rPr lang="en-US" dirty="0" smtClean="0">
                <a:cs typeface="Calibri"/>
              </a:rPr>
              <a:t>people </a:t>
            </a:r>
            <a:r>
              <a:rPr lang="en-US" dirty="0">
                <a:cs typeface="Calibri"/>
              </a:rPr>
              <a:t>for </a:t>
            </a:r>
            <a:r>
              <a:rPr lang="en-US" dirty="0" smtClean="0">
                <a:cs typeface="Calibri"/>
              </a:rPr>
              <a:t>free.</a:t>
            </a:r>
          </a:p>
          <a:p>
            <a:pPr marL="0" indent="0">
              <a:buNone/>
            </a:pPr>
            <a:endParaRPr lang="en-US" dirty="0" smtClean="0">
              <a:cs typeface="Calibri"/>
            </a:endParaRPr>
          </a:p>
          <a:p>
            <a:pPr lvl="1"/>
            <a:r>
              <a:rPr lang="en-US" dirty="0" smtClean="0">
                <a:cs typeface="Calibri"/>
              </a:rPr>
              <a:t>Massive</a:t>
            </a:r>
          </a:p>
          <a:p>
            <a:pPr lvl="1"/>
            <a:r>
              <a:rPr lang="en-US" dirty="0" smtClean="0">
                <a:cs typeface="Calibri"/>
              </a:rPr>
              <a:t>Open</a:t>
            </a:r>
          </a:p>
          <a:p>
            <a:pPr lvl="1"/>
            <a:r>
              <a:rPr lang="en-US" dirty="0" smtClean="0">
                <a:cs typeface="Calibri"/>
              </a:rPr>
              <a:t>Online</a:t>
            </a:r>
          </a:p>
          <a:p>
            <a:pPr lvl="1"/>
            <a:r>
              <a:rPr lang="en-US" dirty="0" smtClean="0">
                <a:cs typeface="Calibri"/>
              </a:rPr>
              <a:t>Course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0257" y="2814418"/>
            <a:ext cx="50976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cs typeface="Calibri"/>
              </a:rPr>
              <a:t>Short video lectures (5-10 min)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schemeClr val="tx2"/>
                </a:solidFill>
                <a:cs typeface="Calibri"/>
              </a:rPr>
              <a:t>V</a:t>
            </a:r>
            <a:r>
              <a:rPr lang="en-US" sz="2000" dirty="0" smtClean="0">
                <a:solidFill>
                  <a:schemeClr val="tx2"/>
                </a:solidFill>
                <a:cs typeface="Calibri"/>
              </a:rPr>
              <a:t>irtual </a:t>
            </a:r>
            <a:r>
              <a:rPr lang="en-US" sz="2000" dirty="0">
                <a:solidFill>
                  <a:schemeClr val="tx2"/>
                </a:solidFill>
                <a:cs typeface="Calibri"/>
              </a:rPr>
              <a:t>class </a:t>
            </a:r>
            <a:r>
              <a:rPr lang="en-US" sz="2000" dirty="0" smtClean="0">
                <a:solidFill>
                  <a:schemeClr val="tx2"/>
                </a:solidFill>
                <a:cs typeface="Calibri"/>
              </a:rPr>
              <a:t>environment: material, quizzes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cs typeface="Calibri"/>
              </a:rPr>
              <a:t>Discussion forums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cs typeface="Calibri"/>
              </a:rPr>
              <a:t>Interactive</a:t>
            </a:r>
            <a:endParaRPr lang="en-US" sz="2000" dirty="0">
              <a:solidFill>
                <a:schemeClr val="tx2"/>
              </a:solidFill>
              <a:cs typeface="Calibri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cs typeface="Calibri"/>
              </a:rPr>
              <a:t>Sometimes: Certificate </a:t>
            </a:r>
            <a:r>
              <a:rPr lang="en-US" sz="2000" dirty="0">
                <a:solidFill>
                  <a:schemeClr val="tx2"/>
                </a:solidFill>
                <a:cs typeface="Calibri"/>
              </a:rPr>
              <a:t>of </a:t>
            </a:r>
            <a:r>
              <a:rPr lang="en-US" sz="2000" dirty="0" smtClean="0">
                <a:solidFill>
                  <a:schemeClr val="tx2"/>
                </a:solidFill>
                <a:cs typeface="Calibri"/>
              </a:rPr>
              <a:t>Achievement</a:t>
            </a:r>
            <a:endParaRPr lang="en-US" sz="2000" dirty="0">
              <a:solidFill>
                <a:schemeClr val="tx2"/>
              </a:solidFill>
              <a:cs typeface="Calibri"/>
            </a:endParaRPr>
          </a:p>
        </p:txBody>
      </p:sp>
      <p:pic>
        <p:nvPicPr>
          <p:cNvPr id="5" name="Picture 4" descr="Screen Shot 2014-03-04 at 10.31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0"/>
          <a:stretch/>
        </p:blipFill>
        <p:spPr>
          <a:xfrm>
            <a:off x="2252782" y="3057345"/>
            <a:ext cx="1400907" cy="10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6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SURFsara</a:t>
            </a:r>
            <a:r>
              <a:rPr lang="en-US" dirty="0" smtClean="0"/>
              <a:t> MOOC: </a:t>
            </a:r>
            <a:r>
              <a:rPr lang="en-US" dirty="0">
                <a:hlinkClick r:id="rId2"/>
              </a:rPr>
              <a:t>http://mooc.uva.nl/</a:t>
            </a:r>
            <a:r>
              <a:rPr lang="en-US" dirty="0" smtClean="0">
                <a:hlinkClick r:id="rId2"/>
              </a:rPr>
              <a:t>portal</a:t>
            </a:r>
            <a:endParaRPr lang="en-US" dirty="0" smtClean="0"/>
          </a:p>
          <a:p>
            <a:pPr lvl="1"/>
            <a:r>
              <a:rPr lang="en-US" dirty="0" smtClean="0"/>
              <a:t>Enroll to check the content</a:t>
            </a:r>
          </a:p>
          <a:p>
            <a:r>
              <a:rPr lang="en-US" dirty="0"/>
              <a:t>Animations: </a:t>
            </a:r>
            <a:r>
              <a:rPr lang="en-US" dirty="0">
                <a:hlinkClick r:id="rId3"/>
              </a:rPr>
              <a:t>http://mooc-inst.sara.cloudlet.sara.nl/mooc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/>
              <a:t>SURFsara wiki: </a:t>
            </a:r>
            <a:r>
              <a:rPr lang="en-US" dirty="0">
                <a:hlinkClick r:id="rId4"/>
              </a:rPr>
              <a:t>https://grid.sara.nl/wiki/index.php/</a:t>
            </a:r>
            <a:r>
              <a:rPr lang="en-US" dirty="0" smtClean="0">
                <a:hlinkClick r:id="rId4"/>
              </a:rPr>
              <a:t>MOOC_on_Grid_Computing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err="1" smtClean="0"/>
              <a:t>Coursera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https://www.coursera.org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 err="1" smtClean="0"/>
              <a:t>edX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https://www.edx.org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marL="360000" lvl="1" indent="0">
              <a:buNone/>
            </a:pPr>
            <a:endParaRPr lang="en-US" dirty="0"/>
          </a:p>
          <a:p>
            <a:r>
              <a:rPr lang="en-US" dirty="0" smtClean="0"/>
              <a:t>Try out the </a:t>
            </a:r>
            <a:r>
              <a:rPr lang="en-US" dirty="0" err="1" smtClean="0"/>
              <a:t>openEdX</a:t>
            </a:r>
            <a:r>
              <a:rPr lang="en-US" dirty="0" smtClean="0"/>
              <a:t> </a:t>
            </a:r>
            <a:r>
              <a:rPr lang="en-US" dirty="0"/>
              <a:t>platform: </a:t>
            </a:r>
            <a:r>
              <a:rPr lang="en-US" dirty="0">
                <a:hlinkClick r:id="rId7"/>
              </a:rPr>
              <a:t>http://code.edx.org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Navigate to: </a:t>
            </a:r>
            <a:r>
              <a:rPr lang="en-US" sz="1800" dirty="0" smtClean="0">
                <a:hlinkClick r:id="rId8"/>
              </a:rPr>
              <a:t>https</a:t>
            </a:r>
            <a:r>
              <a:rPr lang="en-US" sz="1800" dirty="0">
                <a:hlinkClick r:id="rId8"/>
              </a:rPr>
              <a:t>://github.com/edx/edx-platform/wiki/Open-edx-sandbox-</a:t>
            </a:r>
            <a:r>
              <a:rPr lang="en-US" sz="1800" dirty="0" smtClean="0">
                <a:hlinkClick r:id="rId8"/>
              </a:rPr>
              <a:t>website</a:t>
            </a:r>
            <a:endParaRPr lang="en-US" sz="1800" dirty="0" smtClean="0"/>
          </a:p>
          <a:p>
            <a:pPr lvl="1"/>
            <a:endParaRPr lang="en-US" sz="1800" dirty="0" smtClean="0"/>
          </a:p>
          <a:p>
            <a:r>
              <a:rPr lang="en-US" dirty="0"/>
              <a:t>The Pedagogy of MOOCs: </a:t>
            </a:r>
            <a:r>
              <a:rPr lang="en-US" dirty="0">
                <a:hlinkClick r:id="rId9"/>
              </a:rPr>
              <a:t>http://edtechfrontier.com/2013/05/11/the-pedagogy-of-moocs/</a:t>
            </a:r>
            <a:endParaRPr lang="en-US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779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platforms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urse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400664" cy="5886030"/>
          </a:xfrm>
          <a:prstGeom prst="rect">
            <a:avLst/>
          </a:prstGeom>
        </p:spPr>
      </p:pic>
      <p:pic>
        <p:nvPicPr>
          <p:cNvPr id="5" name="Picture 4" descr="canv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000" y="0"/>
            <a:ext cx="5535000" cy="6858000"/>
          </a:xfrm>
          <a:prstGeom prst="rect">
            <a:avLst/>
          </a:prstGeom>
        </p:spPr>
      </p:pic>
      <p:pic>
        <p:nvPicPr>
          <p:cNvPr id="6" name="Picture 5" descr="ed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420"/>
            <a:ext cx="5229412" cy="5031579"/>
          </a:xfrm>
          <a:prstGeom prst="rect">
            <a:avLst/>
          </a:prstGeom>
        </p:spPr>
      </p:pic>
      <p:pic>
        <p:nvPicPr>
          <p:cNvPr id="7" name="Picture 6" descr="Udacit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53" y="2176288"/>
            <a:ext cx="5169646" cy="4681711"/>
          </a:xfrm>
          <a:prstGeom prst="rect">
            <a:avLst/>
          </a:prstGeom>
        </p:spPr>
      </p:pic>
      <p:pic>
        <p:nvPicPr>
          <p:cNvPr id="8" name="Picture 7" descr="UvA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536" b="11021"/>
          <a:stretch/>
        </p:blipFill>
        <p:spPr>
          <a:xfrm>
            <a:off x="2368978" y="3471586"/>
            <a:ext cx="4123765" cy="224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3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MOOC on grid computing?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Grid computing has a high learning curve</a:t>
            </a:r>
          </a:p>
          <a:p>
            <a:r>
              <a:rPr lang="en-US" dirty="0" smtClean="0"/>
              <a:t>One day seminars don’t have the desired effect</a:t>
            </a:r>
          </a:p>
          <a:p>
            <a:r>
              <a:rPr lang="en-US" dirty="0" smtClean="0"/>
              <a:t>International nature of grid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5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Mini-project </a:t>
            </a: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Get experience teaching a MOOC</a:t>
            </a:r>
          </a:p>
          <a:p>
            <a:r>
              <a:rPr lang="en-US" dirty="0" smtClean="0"/>
              <a:t>Creating grid documentation</a:t>
            </a:r>
          </a:p>
          <a:p>
            <a:r>
              <a:rPr lang="en-US" dirty="0" smtClean="0"/>
              <a:t>Teach an international audience about grid computing</a:t>
            </a:r>
          </a:p>
          <a:p>
            <a:r>
              <a:rPr lang="en-US" dirty="0" smtClean="0"/>
              <a:t>Increase visibility of the grid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3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Motivation and target group</a:t>
            </a:r>
          </a:p>
          <a:p>
            <a:pPr lvl="1"/>
            <a:r>
              <a:rPr lang="en-US" dirty="0" smtClean="0"/>
              <a:t>Search for real experiences</a:t>
            </a:r>
          </a:p>
          <a:p>
            <a:pPr lvl="1"/>
            <a:r>
              <a:rPr lang="en-US" dirty="0" smtClean="0"/>
              <a:t>Follow other MOOCs</a:t>
            </a:r>
          </a:p>
          <a:p>
            <a:pPr lvl="1"/>
            <a:r>
              <a:rPr lang="en-US" dirty="0" smtClean="0"/>
              <a:t>Identify roles: instructor, coordinator, developer, tester, video editor, externals </a:t>
            </a:r>
          </a:p>
          <a:p>
            <a:pPr lvl="1"/>
            <a:r>
              <a:rPr lang="en-US" dirty="0" smtClean="0"/>
              <a:t>Choose a MOOC platform</a:t>
            </a:r>
          </a:p>
          <a:p>
            <a:pPr lvl="1"/>
            <a:r>
              <a:rPr lang="en-US" dirty="0" smtClean="0"/>
              <a:t>Create the material: hand-outs, slides,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assignments</a:t>
            </a:r>
            <a:endParaRPr lang="en-US" dirty="0" smtClean="0"/>
          </a:p>
          <a:p>
            <a:pPr lvl="1"/>
            <a:r>
              <a:rPr lang="en-US" dirty="0" smtClean="0"/>
              <a:t>Determine restrictions: software, </a:t>
            </a:r>
            <a:r>
              <a:rPr lang="en-US" dirty="0" smtClean="0"/>
              <a:t>data</a:t>
            </a:r>
            <a:endParaRPr lang="en-US" dirty="0" smtClean="0"/>
          </a:p>
        </p:txBody>
      </p:sp>
      <p:pic>
        <p:nvPicPr>
          <p:cNvPr id="4" name="Picture 3" descr="Leaf-cutter-ants-Atta-cep-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44" y="3742955"/>
            <a:ext cx="3479953" cy="215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71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Introduction to parallel </a:t>
            </a:r>
            <a:br>
              <a:rPr lang="en-US" dirty="0" smtClean="0"/>
            </a:br>
            <a:r>
              <a:rPr lang="en-US" dirty="0" smtClean="0"/>
              <a:t>and distributed computing</a:t>
            </a:r>
          </a:p>
          <a:p>
            <a:r>
              <a:rPr lang="en-US" dirty="0" smtClean="0"/>
              <a:t>Cluster computing</a:t>
            </a:r>
          </a:p>
          <a:p>
            <a:r>
              <a:rPr lang="en-US" dirty="0" smtClean="0"/>
              <a:t>Grid computing overview</a:t>
            </a:r>
          </a:p>
          <a:p>
            <a:r>
              <a:rPr lang="en-US" dirty="0" smtClean="0"/>
              <a:t>Grid security</a:t>
            </a:r>
          </a:p>
          <a:p>
            <a:pPr lvl="1"/>
            <a:r>
              <a:rPr lang="en-US" dirty="0" smtClean="0"/>
              <a:t>Certificates</a:t>
            </a:r>
          </a:p>
          <a:p>
            <a:pPr lvl="1"/>
            <a:r>
              <a:rPr lang="en-US" dirty="0" smtClean="0"/>
              <a:t>Virtual organizations</a:t>
            </a:r>
          </a:p>
          <a:p>
            <a:r>
              <a:rPr lang="en-US" dirty="0" smtClean="0"/>
              <a:t>Grid job life cycle</a:t>
            </a:r>
          </a:p>
          <a:p>
            <a:r>
              <a:rPr lang="en-US" dirty="0" smtClean="0"/>
              <a:t>Grid toolkit</a:t>
            </a:r>
          </a:p>
          <a:p>
            <a:r>
              <a:rPr lang="en-US" dirty="0" smtClean="0"/>
              <a:t>Scripting</a:t>
            </a:r>
          </a:p>
          <a:p>
            <a:r>
              <a:rPr lang="en-US" dirty="0" smtClean="0"/>
              <a:t>Grid storage</a:t>
            </a:r>
          </a:p>
          <a:p>
            <a:r>
              <a:rPr lang="en-US" dirty="0" smtClean="0"/>
              <a:t>Advance grid jobs</a:t>
            </a:r>
          </a:p>
          <a:p>
            <a:r>
              <a:rPr lang="en-US" dirty="0" smtClean="0"/>
              <a:t>Data management</a:t>
            </a:r>
          </a:p>
          <a:p>
            <a:r>
              <a:rPr lang="en-US" dirty="0" smtClean="0"/>
              <a:t>Workflows</a:t>
            </a:r>
          </a:p>
          <a:p>
            <a:r>
              <a:rPr lang="en-US" dirty="0" smtClean="0"/>
              <a:t>Pilot jobs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Curriculum</a:t>
            </a:r>
            <a:endParaRPr lang="en-US" dirty="0"/>
          </a:p>
        </p:txBody>
      </p:sp>
      <p:pic>
        <p:nvPicPr>
          <p:cNvPr id="5" name="wms with status anim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3918" y="2246984"/>
            <a:ext cx="5705602" cy="33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0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Video capture</a:t>
            </a:r>
          </a:p>
          <a:p>
            <a:pPr lvl="1"/>
            <a:r>
              <a:rPr lang="en-US" dirty="0" smtClean="0"/>
              <a:t>Laptop</a:t>
            </a:r>
          </a:p>
          <a:p>
            <a:pPr lvl="1"/>
            <a:r>
              <a:rPr lang="en-US" dirty="0" smtClean="0"/>
              <a:t>Camera + microphone</a:t>
            </a:r>
          </a:p>
          <a:p>
            <a:pPr lvl="1"/>
            <a:r>
              <a:rPr lang="en-US" dirty="0"/>
              <a:t>Screen recording </a:t>
            </a:r>
            <a:r>
              <a:rPr lang="en-US" dirty="0" smtClean="0"/>
              <a:t>software</a:t>
            </a:r>
          </a:p>
          <a:p>
            <a:pPr lvl="1"/>
            <a:r>
              <a:rPr lang="en-US" dirty="0" smtClean="0"/>
              <a:t>Wacom (+drawing software)</a:t>
            </a:r>
          </a:p>
          <a:p>
            <a:pPr lvl="1"/>
            <a:endParaRPr lang="en-US" dirty="0"/>
          </a:p>
          <a:p>
            <a:r>
              <a:rPr lang="en-US" dirty="0" smtClean="0"/>
              <a:t>Screencasts with QuickTime Player</a:t>
            </a:r>
          </a:p>
          <a:p>
            <a:r>
              <a:rPr lang="en-US" dirty="0" smtClean="0"/>
              <a:t>Live recordings in </a:t>
            </a:r>
            <a:r>
              <a:rPr lang="en-US" dirty="0" err="1" smtClean="0"/>
              <a:t>Collaboratorium</a:t>
            </a:r>
            <a:endParaRPr lang="en-US" dirty="0" smtClean="0"/>
          </a:p>
          <a:p>
            <a:r>
              <a:rPr lang="en-US" dirty="0" smtClean="0"/>
              <a:t>MOOC platform of the </a:t>
            </a:r>
            <a:r>
              <a:rPr lang="en-US" dirty="0" err="1" smtClean="0"/>
              <a:t>UvA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2012-12-13-coursera-setup-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779" y="1616558"/>
            <a:ext cx="3488796" cy="23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0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43999"/>
            <a:ext cx="3897091" cy="1154575"/>
          </a:xfrm>
        </p:spPr>
        <p:txBody>
          <a:bodyPr>
            <a:normAutofit/>
          </a:bodyPr>
          <a:lstStyle/>
          <a:p>
            <a:r>
              <a:rPr lang="en-US" dirty="0" smtClean="0"/>
              <a:t>  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50381" y="1536700"/>
            <a:ext cx="4432346" cy="43624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MOOC on </a:t>
            </a:r>
            <a:r>
              <a:rPr lang="en-US" dirty="0" smtClean="0"/>
              <a:t>Grid Computing</a:t>
            </a:r>
          </a:p>
          <a:p>
            <a:pPr lvl="1"/>
            <a:endParaRPr lang="en-US" sz="200" b="1" dirty="0" smtClean="0"/>
          </a:p>
          <a:p>
            <a:pPr lvl="1"/>
            <a:r>
              <a:rPr lang="en-US" b="1" dirty="0" smtClean="0"/>
              <a:t>EGI</a:t>
            </a:r>
            <a:r>
              <a:rPr lang="en-US" b="1" dirty="0"/>
              <a:t>-</a:t>
            </a:r>
            <a:r>
              <a:rPr lang="en-US" b="1" dirty="0" err="1"/>
              <a:t>InSPIRE</a:t>
            </a:r>
            <a:r>
              <a:rPr lang="en-US" b="1" dirty="0"/>
              <a:t> project </a:t>
            </a:r>
            <a:r>
              <a:rPr lang="en-US" b="1" dirty="0" smtClean="0"/>
              <a:t>by </a:t>
            </a:r>
            <a:r>
              <a:rPr lang="en-US" b="1" dirty="0" err="1" smtClean="0"/>
              <a:t>SURFsara</a:t>
            </a:r>
            <a:endParaRPr lang="en-US" dirty="0" smtClean="0"/>
          </a:p>
          <a:p>
            <a:pPr lvl="1"/>
            <a:r>
              <a:rPr lang="en-US" dirty="0" smtClean="0"/>
              <a:t>8 weeks duration</a:t>
            </a:r>
          </a:p>
          <a:p>
            <a:pPr lvl="2"/>
            <a:r>
              <a:rPr lang="en-US" dirty="0" smtClean="0"/>
              <a:t>~ 5 lectures per week</a:t>
            </a:r>
          </a:p>
          <a:p>
            <a:pPr lvl="2"/>
            <a:r>
              <a:rPr lang="en-US" dirty="0" smtClean="0"/>
              <a:t>1 mandatory quiz per week</a:t>
            </a:r>
          </a:p>
          <a:p>
            <a:pPr lvl="2"/>
            <a:r>
              <a:rPr lang="en-US" dirty="0" smtClean="0"/>
              <a:t>Several exercises per week</a:t>
            </a:r>
          </a:p>
          <a:p>
            <a:pPr lvl="2"/>
            <a:r>
              <a:rPr lang="en-US" dirty="0" smtClean="0"/>
              <a:t>Final assignment</a:t>
            </a:r>
          </a:p>
          <a:p>
            <a:pPr lvl="1"/>
            <a:r>
              <a:rPr lang="en-US" dirty="0" smtClean="0"/>
              <a:t>37 lectures</a:t>
            </a:r>
          </a:p>
          <a:p>
            <a:pPr lvl="2"/>
            <a:r>
              <a:rPr lang="en-US" dirty="0" smtClean="0"/>
              <a:t>Video lectures</a:t>
            </a:r>
          </a:p>
          <a:p>
            <a:pPr lvl="2"/>
            <a:r>
              <a:rPr lang="en-US" dirty="0" smtClean="0"/>
              <a:t>Start up guides</a:t>
            </a:r>
          </a:p>
          <a:p>
            <a:pPr lvl="2"/>
            <a:r>
              <a:rPr lang="en-US" dirty="0" smtClean="0"/>
              <a:t>Use cases</a:t>
            </a:r>
          </a:p>
          <a:p>
            <a:pPr lvl="1"/>
            <a:r>
              <a:rPr lang="en-US" dirty="0" smtClean="0"/>
              <a:t>Hands-On prerequisites</a:t>
            </a:r>
          </a:p>
          <a:p>
            <a:pPr lvl="2"/>
            <a:r>
              <a:rPr lang="en-US" dirty="0" smtClean="0"/>
              <a:t>Virtual Machine – software</a:t>
            </a:r>
          </a:p>
          <a:p>
            <a:pPr lvl="2"/>
            <a:r>
              <a:rPr lang="en-US" dirty="0" smtClean="0"/>
              <a:t>Grid certificates – authentication</a:t>
            </a:r>
          </a:p>
          <a:p>
            <a:pPr lvl="2"/>
            <a:r>
              <a:rPr lang="en-US" dirty="0" smtClean="0"/>
              <a:t>VO memberships – authorization</a:t>
            </a:r>
          </a:p>
          <a:p>
            <a:pPr lvl="1"/>
            <a:r>
              <a:rPr lang="en-US" dirty="0" smtClean="0"/>
              <a:t>Certificate of achievement</a:t>
            </a:r>
          </a:p>
          <a:p>
            <a:endParaRPr lang="en-US" dirty="0"/>
          </a:p>
        </p:txBody>
      </p:sp>
      <p:pic>
        <p:nvPicPr>
          <p:cNvPr id="4" name="Picture 3" descr="Screen Shot 2014-03-03 at 22.52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35" y="131960"/>
            <a:ext cx="3445848" cy="58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5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11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ooctemplate">
  <a:themeElements>
    <a:clrScheme name="Surfsar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741"/>
      </a:accent1>
      <a:accent2>
        <a:srgbClr val="0F9152"/>
      </a:accent2>
      <a:accent3>
        <a:srgbClr val="67A979"/>
      </a:accent3>
      <a:accent4>
        <a:srgbClr val="9FC5A4"/>
      </a:accent4>
      <a:accent5>
        <a:srgbClr val="D1E2D2"/>
      </a:accent5>
      <a:accent6>
        <a:srgbClr val="6D6E71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mooctemplate.potx</Template>
  <TotalTime>0</TotalTime>
  <Words>1535</Words>
  <Application>Microsoft Macintosh PowerPoint</Application>
  <PresentationFormat>On-screen Show (4:3)</PresentationFormat>
  <Paragraphs>232</Paragraphs>
  <Slides>20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mooctemplate</vt:lpstr>
      <vt:lpstr>Grid MOOC</vt:lpstr>
      <vt:lpstr>MOOCs</vt:lpstr>
      <vt:lpstr>Available platforms</vt:lpstr>
      <vt:lpstr>Why a MOOC on grid computing?</vt:lpstr>
      <vt:lpstr>Mini-project goals</vt:lpstr>
      <vt:lpstr>Preparation</vt:lpstr>
      <vt:lpstr>Curriculum</vt:lpstr>
      <vt:lpstr>Equipment</vt:lpstr>
      <vt:lpstr>   Implementation</vt:lpstr>
      <vt:lpstr>Virtual machines</vt:lpstr>
      <vt:lpstr> Evaluation</vt:lpstr>
      <vt:lpstr>Few statistics</vt:lpstr>
      <vt:lpstr>Usage after course end</vt:lpstr>
      <vt:lpstr>Participant evaluation</vt:lpstr>
      <vt:lpstr>Project evaluation</vt:lpstr>
      <vt:lpstr>Discussion</vt:lpstr>
      <vt:lpstr>The future</vt:lpstr>
      <vt:lpstr>External contributors for use cases</vt:lpstr>
      <vt:lpstr>The team</vt:lpstr>
      <vt:lpstr>Useful links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2013-07-01T11:55:49Z</dcterms:created>
  <dcterms:modified xsi:type="dcterms:W3CDTF">2014-05-22T06:26:05Z</dcterms:modified>
</cp:coreProperties>
</file>