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sldIdLst>
    <p:sldId id="256" r:id="rId2"/>
    <p:sldId id="293" r:id="rId3"/>
    <p:sldId id="380" r:id="rId4"/>
    <p:sldId id="377" r:id="rId5"/>
    <p:sldId id="388" r:id="rId6"/>
    <p:sldId id="387" r:id="rId7"/>
    <p:sldId id="384" r:id="rId8"/>
    <p:sldId id="389" r:id="rId9"/>
    <p:sldId id="325" r:id="rId10"/>
    <p:sldId id="373" r:id="rId11"/>
    <p:sldId id="385" r:id="rId12"/>
    <p:sldId id="34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03" r:id="rId25"/>
    <p:sldId id="407" r:id="rId26"/>
    <p:sldId id="406" r:id="rId27"/>
    <p:sldId id="408" r:id="rId28"/>
    <p:sldId id="404" r:id="rId29"/>
    <p:sldId id="405" r:id="rId30"/>
    <p:sldId id="3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ki" initials="q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2" autoAdjust="0"/>
  </p:normalViewPr>
  <p:slideViewPr>
    <p:cSldViewPr>
      <p:cViewPr>
        <p:scale>
          <a:sx n="85" d="100"/>
          <a:sy n="85" d="100"/>
        </p:scale>
        <p:origin x="-1768" y="-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commentAuthors" Target="commentAuthor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0A0516-2816-43AB-A909-56233CD5A85C}" type="datetimeFigureOut">
              <a:rPr lang="en-US"/>
              <a:pPr>
                <a:defRPr/>
              </a:pPr>
              <a:t>20/05/14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6A22EF-E40A-4C8E-8B20-BD01E9B98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00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Nice to see on Monday that Helix Nebula is following a</a:t>
            </a:r>
            <a:r>
              <a:rPr lang="en-GB" baseline="0" dirty="0" smtClean="0"/>
              <a:t> similar model in initial stages (one-to-many) – increased broker role at later stages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We’ve stated</a:t>
            </a:r>
            <a:r>
              <a:rPr lang="en-GB" baseline="0" dirty="0" smtClean="0"/>
              <a:t> 3 generic models, but can be others (see next slide) – Provides an opportunity for EGI.eu in the future (depends on legal structure changes)</a:t>
            </a:r>
          </a:p>
          <a:p>
            <a:r>
              <a:rPr lang="en-GB" baseline="0" dirty="0" smtClean="0"/>
              <a:t>Opportunity to run a broker-to-broker model with HNX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P4U</a:t>
            </a:r>
            <a:r>
              <a:rPr lang="en-GB" baseline="0" dirty="0" smtClean="0"/>
              <a:t> is just one facet of the overall sustainability strategy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b="0" dirty="0" smtClean="0"/>
              <a:t>Won’t go</a:t>
            </a:r>
            <a:r>
              <a:rPr lang="en-GB" b="0" baseline="0" dirty="0" smtClean="0"/>
              <a:t> through this in detail, just to have a reference slide for the possible broker models mentioned in the previous slide.</a:t>
            </a:r>
            <a:endParaRPr lang="en-GB" sz="1100" b="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4BA037-06A8-DD42-BC15-1C03591FBB83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Cloud for Europe</a:t>
            </a:r>
            <a:r>
              <a:rPr lang="en-US" sz="1600" baseline="0" dirty="0" smtClean="0"/>
              <a:t> is under</a:t>
            </a:r>
            <a:r>
              <a:rPr lang="en-US" sz="1600" dirty="0" smtClean="0"/>
              <a:t> review – to be published Jul/Aug (EGI Cloud site interest)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6A22EF-E40A-4C8E-8B20-BD01E9B983B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27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72388-C497-3245-9A11-626F768618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3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r>
              <a:rPr lang="en-US" baseline="0" dirty="0" smtClean="0"/>
              <a:t> will probably not be applied to current users (at least in the short-term); Just another tool in the toolbox.</a:t>
            </a:r>
          </a:p>
          <a:p>
            <a:r>
              <a:rPr lang="en-US" baseline="0" dirty="0" smtClean="0"/>
              <a:t>What could be shown at least in the short-term is the value that users are getting by showing them the cost of what they are using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6A22EF-E40A-4C8E-8B20-BD01E9B983B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54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are also exploring taxation and VAT aspects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6A22EF-E40A-4C8E-8B20-BD01E9B983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72388-C497-3245-9A11-626F768618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33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Based on the developed User Stories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20/05/14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6B9B1D-45A1-4052-A25E-A159C5BE40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5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6CF0-CCE1-49C5-91B2-BD7880559DB9}" type="datetimeFigureOut">
              <a:rPr lang="en-US"/>
              <a:pPr>
                <a:defRPr/>
              </a:pPr>
              <a:t>20/05/14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A264-474B-4FCF-BC4F-D5F43632E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0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A70AE-0114-47E4-A55C-0E4E5040C02C}" type="datetimeFigureOut">
              <a:rPr lang="en-US"/>
              <a:pPr>
                <a:defRPr/>
              </a:pPr>
              <a:t>20/05/14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0990-8988-4776-BAE7-92C629E8DF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6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4793D29-345A-4AEA-9318-00664121D698}" type="datetimeFigureOut">
              <a:rPr lang="en-US"/>
              <a:pPr>
                <a:defRPr/>
              </a:pPr>
              <a:t>20/05/14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7F0AA2-8494-42EF-8E82-1A897FAAD5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7168DF8-5A64-4A85-BCF0-8573A7C4D3BF}" type="slidenum">
              <a:rPr lang="en-US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1484784"/>
            <a:ext cx="7200800" cy="1872208"/>
          </a:xfrm>
        </p:spPr>
        <p:txBody>
          <a:bodyPr/>
          <a:lstStyle/>
          <a:p>
            <a:r>
              <a:rPr lang="en-GB" dirty="0" smtClean="0"/>
              <a:t>Session </a:t>
            </a:r>
            <a:r>
              <a:rPr lang="en-GB" dirty="0"/>
              <a:t>Intro </a:t>
            </a:r>
            <a:r>
              <a:rPr lang="en-GB" dirty="0" smtClean="0"/>
              <a:t>and</a:t>
            </a:r>
            <a:br>
              <a:rPr lang="en-GB" dirty="0" smtClean="0"/>
            </a:br>
            <a:r>
              <a:rPr lang="en-GB" dirty="0" smtClean="0"/>
              <a:t>Pay</a:t>
            </a:r>
            <a:r>
              <a:rPr lang="en-GB" dirty="0"/>
              <a:t>-for-Use </a:t>
            </a:r>
            <a:r>
              <a:rPr lang="en-GB" dirty="0" smtClean="0"/>
              <a:t>Overview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670176"/>
            <a:ext cx="5904656" cy="1703040"/>
          </a:xfrm>
        </p:spPr>
        <p:txBody>
          <a:bodyPr/>
          <a:lstStyle/>
          <a:p>
            <a:pPr eaLnBrk="1" hangingPunct="1"/>
            <a:r>
              <a:rPr lang="en-GB" dirty="0" smtClean="0"/>
              <a:t>Sy Holsinger</a:t>
            </a:r>
          </a:p>
          <a:p>
            <a:pPr eaLnBrk="1" hangingPunct="1"/>
            <a:r>
              <a:rPr lang="en-GB" sz="2800" dirty="0" smtClean="0"/>
              <a:t>Senior Strategy and Policy Officer, EGI.eu</a:t>
            </a:r>
          </a:p>
          <a:p>
            <a:pPr eaLnBrk="1" hangingPunct="1"/>
            <a:endParaRPr lang="en-GB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sy.holsinger@egi.eu</a:t>
            </a: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532812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Questions?</a:t>
            </a:r>
          </a:p>
          <a:p>
            <a:pPr marL="0" indent="0" algn="ctr">
              <a:buNone/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080" y="2924944"/>
            <a:ext cx="2265040" cy="226504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11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7168DF8-5A64-4A85-BCF0-8573A7C4D3BF}" type="slidenum">
              <a:rPr lang="en-US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1484784"/>
            <a:ext cx="7200800" cy="1872208"/>
          </a:xfrm>
        </p:spPr>
        <p:txBody>
          <a:bodyPr/>
          <a:lstStyle/>
          <a:p>
            <a:r>
              <a:rPr lang="en-GB" dirty="0" smtClean="0"/>
              <a:t>Pay</a:t>
            </a:r>
            <a:r>
              <a:rPr lang="en-GB" dirty="0"/>
              <a:t>-for-</a:t>
            </a:r>
            <a:r>
              <a:rPr lang="en-GB" dirty="0" smtClean="0"/>
              <a:t>Use</a:t>
            </a:r>
            <a:br>
              <a:rPr lang="en-GB" dirty="0" smtClean="0"/>
            </a:br>
            <a:r>
              <a:rPr lang="en-GB" dirty="0" smtClean="0"/>
              <a:t>Business Scenarios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670176"/>
            <a:ext cx="5904656" cy="1703040"/>
          </a:xfrm>
        </p:spPr>
        <p:txBody>
          <a:bodyPr/>
          <a:lstStyle/>
          <a:p>
            <a:pPr eaLnBrk="1" hangingPunct="1"/>
            <a:r>
              <a:rPr lang="en-GB" dirty="0" smtClean="0"/>
              <a:t>Sy Holsinger</a:t>
            </a:r>
          </a:p>
          <a:p>
            <a:pPr eaLnBrk="1" hangingPunct="1"/>
            <a:r>
              <a:rPr lang="en-GB" sz="2800" dirty="0" smtClean="0"/>
              <a:t>Senior Strategy and Policy Officer, EGI.eu</a:t>
            </a:r>
          </a:p>
          <a:p>
            <a:pPr eaLnBrk="1" hangingPunct="1"/>
            <a:endParaRPr lang="en-GB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sy.holsinger@egi.eu</a:t>
            </a: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56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Business Scenarios and Use Cases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4896544"/>
          </a:xfrm>
        </p:spPr>
        <p:txBody>
          <a:bodyPr/>
          <a:lstStyle/>
          <a:p>
            <a:r>
              <a:rPr lang="en-US" sz="2400" dirty="0" smtClean="0"/>
              <a:t>Business Scenarios</a:t>
            </a:r>
          </a:p>
          <a:p>
            <a:pPr lvl="1"/>
            <a:r>
              <a:rPr lang="en-US" sz="2000" dirty="0" smtClean="0"/>
              <a:t>Created based on developed “User Stories” (role + need/want)</a:t>
            </a:r>
          </a:p>
          <a:p>
            <a:pPr lvl="2"/>
            <a:r>
              <a:rPr lang="en-US" sz="1800" dirty="0" smtClean="0"/>
              <a:t>Phase </a:t>
            </a:r>
            <a:r>
              <a:rPr lang="en-US" sz="1800" dirty="0"/>
              <a:t>1: Basic Ability to Charge for Grid/Cloud Services</a:t>
            </a:r>
          </a:p>
          <a:p>
            <a:pPr lvl="2"/>
            <a:r>
              <a:rPr lang="en-US" sz="1800" dirty="0" smtClean="0"/>
              <a:t>Phase </a:t>
            </a:r>
            <a:r>
              <a:rPr lang="en-US" sz="1800" dirty="0"/>
              <a:t>2: Addition of automated </a:t>
            </a:r>
            <a:r>
              <a:rPr lang="en-US" sz="1800" dirty="0" smtClean="0"/>
              <a:t>processes, pricing schemes and service packages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r>
              <a:rPr lang="en-US" sz="2400" dirty="0" smtClean="0"/>
              <a:t>Business </a:t>
            </a:r>
            <a:r>
              <a:rPr lang="en-US" sz="2400" dirty="0"/>
              <a:t>Use </a:t>
            </a:r>
            <a:r>
              <a:rPr lang="en-US" sz="2400" dirty="0" smtClean="0"/>
              <a:t>Cases</a:t>
            </a:r>
          </a:p>
          <a:p>
            <a:pPr lvl="1"/>
            <a:r>
              <a:rPr lang="en-US" sz="2000" dirty="0" smtClean="0"/>
              <a:t>Real</a:t>
            </a:r>
            <a:r>
              <a:rPr lang="en-US" sz="2000" dirty="0"/>
              <a:t> </a:t>
            </a:r>
            <a:r>
              <a:rPr lang="en-US" sz="2000" dirty="0" smtClean="0"/>
              <a:t>use cases providing input into activities and helping to specify questions to be answered</a:t>
            </a:r>
          </a:p>
          <a:p>
            <a:pPr lvl="2"/>
            <a:r>
              <a:rPr lang="en-US" sz="1800" dirty="0"/>
              <a:t>Helix Nebula Marketplace (HNX)</a:t>
            </a:r>
          </a:p>
          <a:p>
            <a:pPr lvl="2"/>
            <a:r>
              <a:rPr lang="en-US" sz="1800" dirty="0" smtClean="0"/>
              <a:t>European </a:t>
            </a:r>
            <a:r>
              <a:rPr lang="en-US" sz="1800" dirty="0"/>
              <a:t>Space Agency</a:t>
            </a:r>
          </a:p>
          <a:p>
            <a:pPr lvl="2"/>
            <a:r>
              <a:rPr lang="en-US" sz="1800" dirty="0"/>
              <a:t>Cloud for Europe pre-commercial procurement (PCP) </a:t>
            </a:r>
            <a:r>
              <a:rPr lang="en-US" sz="1800" dirty="0" smtClean="0"/>
              <a:t>tenders</a:t>
            </a:r>
          </a:p>
          <a:p>
            <a:pPr lvl="2"/>
            <a:r>
              <a:rPr lang="en-US" sz="1800" dirty="0"/>
              <a:t>100% </a:t>
            </a:r>
            <a:r>
              <a:rPr lang="en-US" sz="1800" dirty="0" smtClean="0"/>
              <a:t>IT</a:t>
            </a: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2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Roles</a:t>
            </a:r>
            <a:endParaRPr lang="en-GB" sz="3200" dirty="0" smtClean="0"/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496855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(Service) Provider: </a:t>
            </a:r>
            <a:r>
              <a:rPr lang="en-GB" sz="2200" dirty="0" smtClean="0"/>
              <a:t>Offers </a:t>
            </a:r>
            <a:r>
              <a:rPr lang="en-GB" sz="2200" dirty="0"/>
              <a:t>access to ICT resources through service abstractions (e.g., computing power, storage</a:t>
            </a:r>
            <a:r>
              <a:rPr lang="en-GB" sz="2200" dirty="0" smtClean="0"/>
              <a:t>)</a:t>
            </a:r>
            <a:endParaRPr lang="en-GB" sz="22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Customer: </a:t>
            </a:r>
            <a:r>
              <a:rPr lang="en-GB" sz="2200" dirty="0" smtClean="0"/>
              <a:t>Negotiates </a:t>
            </a:r>
            <a:r>
              <a:rPr lang="en-GB" sz="2200" dirty="0"/>
              <a:t>the level of services and commissions the service provider or broker and may pay, doing so on behalf of a number of consumers (users</a:t>
            </a:r>
            <a:r>
              <a:rPr lang="en-GB" sz="2200" dirty="0" smtClean="0"/>
              <a:t>)</a:t>
            </a:r>
            <a:endParaRPr lang="en-GB" sz="22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Consumer: T</a:t>
            </a:r>
            <a:r>
              <a:rPr lang="en-GB" sz="2200" dirty="0" smtClean="0"/>
              <a:t>he </a:t>
            </a:r>
            <a:r>
              <a:rPr lang="en-GB" sz="2200" dirty="0"/>
              <a:t>person actually using the service (user)</a:t>
            </a:r>
            <a:r>
              <a:rPr lang="en-GB" sz="2200" dirty="0" smtClean="0"/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dirty="0" smtClean="0"/>
              <a:t>Broker: </a:t>
            </a:r>
            <a:r>
              <a:rPr lang="en-GB" sz="2200" dirty="0"/>
              <a:t>Provides the technology, processes and governance to enable access to an integrated set of services from autonomous </a:t>
            </a:r>
            <a:r>
              <a:rPr lang="en-GB" sz="2200" dirty="0" smtClean="0"/>
              <a:t>organisations</a:t>
            </a:r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2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General Process</a:t>
            </a:r>
            <a:endParaRPr lang="en-GB" sz="3200" dirty="0" smtClean="0"/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8892480" cy="496855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Each </a:t>
            </a:r>
            <a:r>
              <a:rPr lang="en-GB" sz="1800" b="1" dirty="0"/>
              <a:t>provider</a:t>
            </a:r>
            <a:r>
              <a:rPr lang="en-GB" sz="1800" dirty="0"/>
              <a:t> is able to specify the price for each of the services on a central tool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is able to search for all the providers that support </a:t>
            </a:r>
            <a:r>
              <a:rPr lang="en-GB" sz="1800" dirty="0" smtClean="0"/>
              <a:t>pay-for-use services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decides from which provider to buy services and submits a </a:t>
            </a:r>
            <a:r>
              <a:rPr lang="en-GB" sz="1800" dirty="0" smtClean="0"/>
              <a:t>request</a:t>
            </a:r>
            <a:endParaRPr lang="en-GB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agrees and signs an SLA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broker</a:t>
            </a:r>
            <a:r>
              <a:rPr lang="en-GB" sz="1800" dirty="0"/>
              <a:t> </a:t>
            </a:r>
            <a:r>
              <a:rPr lang="en-GB" sz="1800" dirty="0" smtClean="0"/>
              <a:t>creates </a:t>
            </a:r>
            <a:r>
              <a:rPr lang="en-GB" sz="1800" dirty="0"/>
              <a:t>a VO for the contract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Each </a:t>
            </a:r>
            <a:r>
              <a:rPr lang="en-GB" sz="1800" b="1" dirty="0" smtClean="0"/>
              <a:t>provider</a:t>
            </a:r>
            <a:r>
              <a:rPr lang="en-GB" sz="1800" dirty="0" smtClean="0"/>
              <a:t> </a:t>
            </a:r>
            <a:r>
              <a:rPr lang="en-GB" sz="1800" dirty="0"/>
              <a:t>allocates the contracted capacity to the VO and </a:t>
            </a:r>
            <a:r>
              <a:rPr lang="en-GB" sz="1800" dirty="0" smtClean="0"/>
              <a:t>attaches the associated </a:t>
            </a:r>
            <a:r>
              <a:rPr lang="en-GB" sz="1800" dirty="0"/>
              <a:t>price </a:t>
            </a:r>
            <a:r>
              <a:rPr lang="en-GB" sz="1800" dirty="0" smtClean="0"/>
              <a:t>to </a:t>
            </a:r>
            <a:r>
              <a:rPr lang="en-GB" sz="1800" dirty="0"/>
              <a:t>the “user” or “user group” for consumption and provides certificate </a:t>
            </a:r>
            <a:r>
              <a:rPr lang="en-GB" sz="1800" dirty="0" smtClean="0"/>
              <a:t>information</a:t>
            </a:r>
            <a:endParaRPr lang="en-GB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adds all the users that should be enabled to consume resources for the contract through the VOMS interface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 smtClean="0"/>
              <a:t>consumer</a:t>
            </a:r>
            <a:r>
              <a:rPr lang="en-GB" sz="1800" dirty="0" smtClean="0"/>
              <a:t> </a:t>
            </a:r>
            <a:r>
              <a:rPr lang="en-GB" sz="1800" dirty="0"/>
              <a:t>uses the services and </a:t>
            </a:r>
            <a:r>
              <a:rPr lang="en-GB" sz="1800" dirty="0" smtClean="0"/>
              <a:t>receives </a:t>
            </a:r>
            <a:r>
              <a:rPr lang="en-GB" sz="1800" dirty="0"/>
              <a:t>a monthly usage report. However, users will have access to </a:t>
            </a:r>
            <a:r>
              <a:rPr lang="en-GB" sz="1800" dirty="0" smtClean="0"/>
              <a:t>the accounting </a:t>
            </a:r>
            <a:r>
              <a:rPr lang="en-GB" sz="1800" dirty="0"/>
              <a:t>portal for their VO (updated once a day).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receives an invoice and pays directly the service provider(s).</a:t>
            </a:r>
            <a:endParaRPr lang="en-GB" sz="1600" dirty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2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General Process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5" name="Group 12294"/>
          <p:cNvGrpSpPr/>
          <p:nvPr/>
        </p:nvGrpSpPr>
        <p:grpSpPr>
          <a:xfrm>
            <a:off x="3707904" y="1052736"/>
            <a:ext cx="1296144" cy="1798459"/>
            <a:chOff x="3707904" y="1052736"/>
            <a:chExt cx="129614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9" name="Straight Arrow Connector 18"/>
          <p:cNvCxnSpPr>
            <a:stCxn id="4" idx="0"/>
            <a:endCxn id="6" idx="1"/>
          </p:cNvCxnSpPr>
          <p:nvPr/>
        </p:nvCxnSpPr>
        <p:spPr>
          <a:xfrm flipV="1">
            <a:off x="1187624" y="1649636"/>
            <a:ext cx="2550616" cy="105928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9" idx="0"/>
          </p:cNvCxnSpPr>
          <p:nvPr/>
        </p:nvCxnSpPr>
        <p:spPr>
          <a:xfrm flipH="1">
            <a:off x="4367510" y="3451312"/>
            <a:ext cx="2680146" cy="120182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9" idx="0"/>
          </p:cNvCxnSpPr>
          <p:nvPr/>
        </p:nvCxnSpPr>
        <p:spPr>
          <a:xfrm>
            <a:off x="2195736" y="3465004"/>
            <a:ext cx="2171774" cy="118813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195736" y="3271292"/>
            <a:ext cx="4851920" cy="136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0"/>
            <a:endCxn id="6" idx="3"/>
          </p:cNvCxnSpPr>
          <p:nvPr/>
        </p:nvCxnSpPr>
        <p:spPr>
          <a:xfrm flipH="1" flipV="1">
            <a:off x="4932040" y="1649636"/>
            <a:ext cx="3002024" cy="915268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84168" y="172229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Publishes Services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691680" y="17728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Searches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3347864" y="294643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Selects / Submits Request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699792" y="328498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4. Agrees SLA / 10. Provides Invoice &amp; Reports</a:t>
            </a:r>
          </a:p>
          <a:p>
            <a:pPr algn="ctr"/>
            <a:r>
              <a:rPr lang="en-US" sz="1400" dirty="0" smtClean="0"/>
              <a:t>11. Makes payment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5652120" y="398590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Allocates</a:t>
            </a:r>
          </a:p>
          <a:p>
            <a:r>
              <a:rPr lang="en-US" sz="1400" dirty="0" smtClean="0"/>
              <a:t>Capacity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195736" y="4057327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Adds Users / 9. Uses Services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7524328" y="58679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Broker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301" name="Picture 123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5157192"/>
            <a:ext cx="905520" cy="833512"/>
          </a:xfrm>
          <a:prstGeom prst="rect">
            <a:avLst/>
          </a:prstGeom>
        </p:spPr>
      </p:pic>
      <p:cxnSp>
        <p:nvCxnSpPr>
          <p:cNvPr id="55" name="Straight Arrow Connector 54"/>
          <p:cNvCxnSpPr>
            <a:stCxn id="14" idx="2"/>
            <a:endCxn id="12301" idx="0"/>
          </p:cNvCxnSpPr>
          <p:nvPr/>
        </p:nvCxnSpPr>
        <p:spPr>
          <a:xfrm flipH="1">
            <a:off x="7977088" y="4518412"/>
            <a:ext cx="15292" cy="638780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44208" y="458112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Informs About New Customer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12301" idx="1"/>
            <a:endCxn id="9" idx="3"/>
          </p:cNvCxnSpPr>
          <p:nvPr/>
        </p:nvCxnSpPr>
        <p:spPr>
          <a:xfrm flipH="1" flipV="1">
            <a:off x="5220072" y="5291735"/>
            <a:ext cx="2304256" cy="282213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796136" y="544522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Creates VO</a:t>
            </a:r>
            <a:endParaRPr lang="en-US" sz="1400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6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Publish Service / Pricing Info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5" name="Group 12294"/>
          <p:cNvGrpSpPr/>
          <p:nvPr/>
        </p:nvGrpSpPr>
        <p:grpSpPr>
          <a:xfrm>
            <a:off x="3707904" y="1052736"/>
            <a:ext cx="1296144" cy="1798459"/>
            <a:chOff x="3707904" y="1052736"/>
            <a:chExt cx="129614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37" name="Straight Arrow Connector 36"/>
          <p:cNvCxnSpPr>
            <a:stCxn id="8" idx="0"/>
            <a:endCxn id="6" idx="3"/>
          </p:cNvCxnSpPr>
          <p:nvPr/>
        </p:nvCxnSpPr>
        <p:spPr>
          <a:xfrm flipH="1" flipV="1">
            <a:off x="4932040" y="1649636"/>
            <a:ext cx="3002024" cy="915268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84168" y="172229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Publishes Services</a:t>
            </a:r>
            <a:endParaRPr lang="en-US" sz="1400" dirty="0"/>
          </a:p>
        </p:txBody>
      </p:sp>
      <p:sp>
        <p:nvSpPr>
          <p:cNvPr id="36" name="Content Placeholder 4"/>
          <p:cNvSpPr>
            <a:spLocks noGrp="1"/>
          </p:cNvSpPr>
          <p:nvPr>
            <p:ph idx="1"/>
          </p:nvPr>
        </p:nvSpPr>
        <p:spPr>
          <a:xfrm>
            <a:off x="107504" y="3068960"/>
            <a:ext cx="7344816" cy="316835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Each </a:t>
            </a:r>
            <a:r>
              <a:rPr lang="en-GB" sz="2000" b="1" dirty="0"/>
              <a:t>provider</a:t>
            </a:r>
            <a:r>
              <a:rPr lang="en-GB" sz="2000" dirty="0"/>
              <a:t> is able to specify the price for each of the services on a central </a:t>
            </a:r>
            <a:r>
              <a:rPr lang="en-GB" sz="2000" dirty="0" smtClean="0"/>
              <a:t>tool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Specifies </a:t>
            </a:r>
            <a:r>
              <a:rPr lang="en-GB" sz="1800" dirty="0"/>
              <a:t>Price in </a:t>
            </a:r>
            <a:r>
              <a:rPr lang="en-GB" sz="1800" dirty="0" smtClean="0"/>
              <a:t>GOCDB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1: HESPEC/</a:t>
            </a:r>
            <a:r>
              <a:rPr lang="en-GB" sz="1600" dirty="0" err="1" smtClean="0"/>
              <a:t>hr</a:t>
            </a:r>
            <a:r>
              <a:rPr lang="en-GB" sz="1600" dirty="0" smtClean="0"/>
              <a:t> (Grid); </a:t>
            </a:r>
            <a:r>
              <a:rPr lang="en-GB" sz="1600" dirty="0"/>
              <a:t>W</a:t>
            </a:r>
            <a:r>
              <a:rPr lang="en-GB" sz="1600" dirty="0" smtClean="0"/>
              <a:t>allclock/</a:t>
            </a:r>
            <a:r>
              <a:rPr lang="en-GB" sz="1600" dirty="0" err="1" smtClean="0"/>
              <a:t>hr</a:t>
            </a:r>
            <a:r>
              <a:rPr lang="en-GB" sz="1600" dirty="0" smtClean="0"/>
              <a:t> (Cloud); GB/month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2: Pricing schemes and extensions for service package creation (e.g. freemium, reduction based on consumption)</a:t>
            </a:r>
            <a:endParaRPr lang="en-GB" sz="12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Describes Services and Resource Type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1: Wikipage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</a:t>
            </a:r>
            <a:r>
              <a:rPr lang="en-GB" sz="1600" dirty="0"/>
              <a:t>2: </a:t>
            </a:r>
            <a:r>
              <a:rPr lang="en-GB" sz="1600" dirty="0" smtClean="0"/>
              <a:t>Formalize process (e.g. Service Catalogue Record) according to identified tool requirements</a:t>
            </a:r>
            <a:endParaRPr lang="en-GB" sz="1600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2051720" y="115888"/>
            <a:ext cx="7019925" cy="865187"/>
          </a:xfrm>
        </p:spPr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Browse Service Catalogue / Price List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5" name="Group 12294"/>
          <p:cNvGrpSpPr/>
          <p:nvPr/>
        </p:nvGrpSpPr>
        <p:grpSpPr>
          <a:xfrm>
            <a:off x="3707904" y="1052736"/>
            <a:ext cx="1296144" cy="1798459"/>
            <a:chOff x="3707904" y="1052736"/>
            <a:chExt cx="129614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9" name="Straight Arrow Connector 18"/>
          <p:cNvCxnSpPr>
            <a:stCxn id="4" idx="0"/>
            <a:endCxn id="6" idx="1"/>
          </p:cNvCxnSpPr>
          <p:nvPr/>
        </p:nvCxnSpPr>
        <p:spPr>
          <a:xfrm flipV="1">
            <a:off x="1187624" y="1649636"/>
            <a:ext cx="2550616" cy="105928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691680" y="17728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Searches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3419872" y="3284984"/>
            <a:ext cx="5616624" cy="237626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The </a:t>
            </a:r>
            <a:r>
              <a:rPr lang="en-GB" sz="2000" b="1" dirty="0"/>
              <a:t>customer</a:t>
            </a:r>
            <a:r>
              <a:rPr lang="en-GB" sz="2000" dirty="0"/>
              <a:t> is able to search for all the providers that support pay for use services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All relevant information available in publicly </a:t>
            </a:r>
            <a:r>
              <a:rPr lang="en-GB" sz="1800" dirty="0"/>
              <a:t>assessable </a:t>
            </a:r>
            <a:r>
              <a:rPr lang="en-GB" sz="1800" dirty="0" smtClean="0"/>
              <a:t>tool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</a:t>
            </a:r>
            <a:r>
              <a:rPr lang="en-GB" sz="1600" dirty="0"/>
              <a:t>1: </a:t>
            </a:r>
            <a:r>
              <a:rPr lang="en-GB" sz="1600" dirty="0" smtClean="0"/>
              <a:t>Wikipage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</a:t>
            </a:r>
            <a:r>
              <a:rPr lang="en-GB" sz="1600" dirty="0"/>
              <a:t>2: Central </a:t>
            </a:r>
            <a:r>
              <a:rPr lang="en-GB" sz="1600" dirty="0" smtClean="0"/>
              <a:t>tool TBD (e.g. EGI User Portal; e-GRANT; EGI website)</a:t>
            </a:r>
            <a:endParaRPr lang="en-GB" sz="1600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1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Select and Submit Request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5" name="Group 12294"/>
          <p:cNvGrpSpPr/>
          <p:nvPr/>
        </p:nvGrpSpPr>
        <p:grpSpPr>
          <a:xfrm>
            <a:off x="3707904" y="1052736"/>
            <a:ext cx="1296144" cy="1798459"/>
            <a:chOff x="3707904" y="1052736"/>
            <a:chExt cx="129614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V="1">
            <a:off x="2195736" y="3271292"/>
            <a:ext cx="4851920" cy="136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347864" y="294643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Selects / Submits Request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251520" y="4509120"/>
            <a:ext cx="8784976" cy="172819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decides from which provider to buy services and submits a request.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1: Follow steps provided via wikipage (TBC); Contacts Service Provider directly (e.g. email, phone)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2</a:t>
            </a:r>
            <a:r>
              <a:rPr lang="en-GB" sz="1600" dirty="0"/>
              <a:t>: </a:t>
            </a:r>
            <a:r>
              <a:rPr lang="en-GB" sz="1600" dirty="0" smtClean="0"/>
              <a:t>Automated request submission, </a:t>
            </a:r>
            <a:r>
              <a:rPr lang="en-GB" sz="1600" dirty="0"/>
              <a:t>allocation </a:t>
            </a:r>
            <a:r>
              <a:rPr lang="en-GB" sz="1600" dirty="0" smtClean="0"/>
              <a:t>still </a:t>
            </a:r>
            <a:r>
              <a:rPr lang="en-GB" sz="1600" dirty="0"/>
              <a:t>negotiated with the service provider to ensure request parameters can be </a:t>
            </a:r>
            <a:r>
              <a:rPr lang="en-GB" sz="1600" dirty="0" smtClean="0"/>
              <a:t>satisfied</a:t>
            </a:r>
            <a:endParaRPr lang="en-GB" sz="1600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35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SLA / Contract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V="1">
            <a:off x="2195736" y="3271292"/>
            <a:ext cx="4851920" cy="136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491880" y="3284985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Agrees SLA (Signs Contract)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251520" y="4509120"/>
            <a:ext cx="8784976" cy="172819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The </a:t>
            </a:r>
            <a:r>
              <a:rPr lang="en-GB" sz="1800" b="1" dirty="0"/>
              <a:t>customer</a:t>
            </a:r>
            <a:r>
              <a:rPr lang="en-GB" sz="1800" dirty="0"/>
              <a:t> agrees </a:t>
            </a:r>
            <a:r>
              <a:rPr lang="en-GB" sz="1800" dirty="0" smtClean="0"/>
              <a:t>and </a:t>
            </a:r>
            <a:r>
              <a:rPr lang="en-GB" sz="1800" dirty="0"/>
              <a:t>signs an SLA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1: SLA </a:t>
            </a:r>
            <a:r>
              <a:rPr lang="en-GB" sz="1600" dirty="0"/>
              <a:t>is signed between the individual resource provider and the customer - no contract as all bills are </a:t>
            </a:r>
            <a:r>
              <a:rPr lang="en-GB" sz="1600" dirty="0" smtClean="0"/>
              <a:t>virtual (SLA </a:t>
            </a:r>
            <a:r>
              <a:rPr lang="en-GB" sz="1600" dirty="0"/>
              <a:t>based on </a:t>
            </a:r>
            <a:r>
              <a:rPr lang="en-GB" sz="1600" dirty="0" smtClean="0"/>
              <a:t>FitSM)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Phase 2</a:t>
            </a:r>
            <a:r>
              <a:rPr lang="en-GB" sz="1600" dirty="0"/>
              <a:t>: </a:t>
            </a:r>
            <a:r>
              <a:rPr lang="en-GB" sz="1600" dirty="0" smtClean="0"/>
              <a:t>Stronger </a:t>
            </a:r>
            <a:r>
              <a:rPr lang="en-GB" sz="1600" dirty="0"/>
              <a:t>liability language </a:t>
            </a:r>
            <a:r>
              <a:rPr lang="en-GB" sz="1600" dirty="0" smtClean="0"/>
              <a:t>added </a:t>
            </a:r>
            <a:r>
              <a:rPr lang="en-GB" sz="1600" dirty="0"/>
              <a:t>to the </a:t>
            </a:r>
            <a:r>
              <a:rPr lang="en-GB" sz="1600" dirty="0" smtClean="0"/>
              <a:t>SLA; Contract </a:t>
            </a:r>
            <a:r>
              <a:rPr lang="en-GB" sz="1600" dirty="0"/>
              <a:t>is signed with service provider </a:t>
            </a:r>
            <a:r>
              <a:rPr lang="en-GB" sz="1600" dirty="0" smtClean="0"/>
              <a:t>(or broker); Automation part of tool development roadmap</a:t>
            </a:r>
            <a:endParaRPr lang="en-GB" sz="1600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55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Session Agenda / Objectives</a:t>
            </a:r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216024" y="1124744"/>
            <a:ext cx="874846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16:00-16:15 “Session </a:t>
            </a:r>
            <a:r>
              <a:rPr lang="en-US" sz="2000" dirty="0"/>
              <a:t>Intro &amp;</a:t>
            </a:r>
            <a:r>
              <a:rPr lang="en-US" sz="2000" dirty="0" smtClean="0"/>
              <a:t> </a:t>
            </a:r>
            <a:r>
              <a:rPr lang="en-US" sz="2000" dirty="0"/>
              <a:t>Pay-for-Use </a:t>
            </a:r>
            <a:r>
              <a:rPr lang="en-US" sz="2000" dirty="0" smtClean="0"/>
              <a:t>Overview” </a:t>
            </a:r>
            <a:r>
              <a:rPr lang="en-US" sz="1800" dirty="0" smtClean="0"/>
              <a:t>– Sy Holsinger, EGI.eu</a:t>
            </a:r>
          </a:p>
          <a:p>
            <a:pPr lvl="1"/>
            <a:r>
              <a:rPr lang="en-US" sz="1800" dirty="0" smtClean="0"/>
              <a:t>Outline session </a:t>
            </a:r>
            <a:r>
              <a:rPr lang="en-US" sz="1800" dirty="0"/>
              <a:t>goals </a:t>
            </a:r>
            <a:r>
              <a:rPr lang="en-US" sz="1800" dirty="0" smtClean="0"/>
              <a:t>and provide </a:t>
            </a:r>
            <a:r>
              <a:rPr lang="en-US" sz="1800" dirty="0"/>
              <a:t>high-level overview of the </a:t>
            </a:r>
            <a:r>
              <a:rPr lang="en-US" sz="1800" dirty="0" smtClean="0"/>
              <a:t>P4U activities</a:t>
            </a:r>
            <a:endParaRPr lang="en-US" sz="1800" dirty="0"/>
          </a:p>
          <a:p>
            <a:r>
              <a:rPr lang="en-US" sz="2000" dirty="0" smtClean="0"/>
              <a:t>16:15-16:30 “Business Scenarios” </a:t>
            </a:r>
            <a:r>
              <a:rPr lang="en-US" sz="1800" dirty="0" smtClean="0"/>
              <a:t>– Sy </a:t>
            </a:r>
            <a:r>
              <a:rPr lang="en-US" sz="1800" dirty="0"/>
              <a:t>Holsinger, </a:t>
            </a:r>
            <a:r>
              <a:rPr lang="en-US" sz="1800" dirty="0" smtClean="0"/>
              <a:t>EGI.eu</a:t>
            </a:r>
          </a:p>
          <a:p>
            <a:pPr lvl="1"/>
            <a:r>
              <a:rPr lang="en-US" sz="1800" dirty="0" smtClean="0"/>
              <a:t>Describe </a:t>
            </a:r>
            <a:r>
              <a:rPr lang="en-US" sz="1800" dirty="0"/>
              <a:t>business </a:t>
            </a:r>
            <a:r>
              <a:rPr lang="en-US" sz="1800" dirty="0" smtClean="0"/>
              <a:t>scenarios </a:t>
            </a:r>
            <a:r>
              <a:rPr lang="en-US" sz="1800" dirty="0"/>
              <a:t>being used to identify the key processes and </a:t>
            </a:r>
            <a:r>
              <a:rPr lang="en-US" sz="1800" dirty="0" smtClean="0"/>
              <a:t>required tool development, both on a strategic and technical level</a:t>
            </a:r>
          </a:p>
          <a:p>
            <a:r>
              <a:rPr lang="en-US" sz="2000" dirty="0" smtClean="0"/>
              <a:t>16:30-16</a:t>
            </a:r>
            <a:r>
              <a:rPr lang="en-US" sz="2000" dirty="0" smtClean="0"/>
              <a:t>:</a:t>
            </a:r>
            <a:r>
              <a:rPr lang="en-US" sz="2000" dirty="0"/>
              <a:t>4</a:t>
            </a:r>
            <a:r>
              <a:rPr lang="en-US" sz="2000" dirty="0" smtClean="0"/>
              <a:t>5</a:t>
            </a:r>
            <a:r>
              <a:rPr lang="en-US" sz="2000" dirty="0" smtClean="0"/>
              <a:t> </a:t>
            </a:r>
            <a:r>
              <a:rPr lang="en-US" sz="2000" dirty="0" smtClean="0"/>
              <a:t>“Technical Approach &amp; Developments” </a:t>
            </a:r>
            <a:r>
              <a:rPr lang="en-US" sz="1800" dirty="0" smtClean="0"/>
              <a:t>– John Gordon, STFC</a:t>
            </a:r>
          </a:p>
          <a:p>
            <a:pPr lvl="1"/>
            <a:r>
              <a:rPr lang="en-US" sz="1800" dirty="0" smtClean="0"/>
              <a:t>Show how existing tools are being used to support activities and present future developments</a:t>
            </a:r>
          </a:p>
          <a:p>
            <a:r>
              <a:rPr lang="en-US" sz="2000" dirty="0" smtClean="0"/>
              <a:t>16</a:t>
            </a:r>
            <a:r>
              <a:rPr lang="en-US" sz="2000" dirty="0" smtClean="0"/>
              <a:t>:</a:t>
            </a:r>
            <a:r>
              <a:rPr lang="en-US" sz="2000" dirty="0" smtClean="0"/>
              <a:t>45</a:t>
            </a:r>
            <a:r>
              <a:rPr lang="en-US" sz="2000" dirty="0" smtClean="0"/>
              <a:t>-</a:t>
            </a:r>
            <a:r>
              <a:rPr lang="en-US" sz="2000" dirty="0" smtClean="0"/>
              <a:t>17</a:t>
            </a:r>
            <a:r>
              <a:rPr lang="en-US" sz="2000" dirty="0" smtClean="0"/>
              <a:t>:</a:t>
            </a:r>
            <a:r>
              <a:rPr lang="en-US" sz="2000" dirty="0"/>
              <a:t>0</a:t>
            </a:r>
            <a:r>
              <a:rPr lang="en-US" sz="2000" dirty="0" smtClean="0"/>
              <a:t>0 </a:t>
            </a:r>
            <a:r>
              <a:rPr lang="en-US" sz="2000" dirty="0" smtClean="0"/>
              <a:t>“Real </a:t>
            </a:r>
            <a:r>
              <a:rPr lang="en-US" sz="2000" dirty="0"/>
              <a:t>World Use </a:t>
            </a:r>
            <a:r>
              <a:rPr lang="en-US" sz="2000" dirty="0" smtClean="0"/>
              <a:t>Cases” </a:t>
            </a:r>
            <a:r>
              <a:rPr lang="en-US" sz="1800" dirty="0" smtClean="0"/>
              <a:t>– Jesus Marco de Lucas, IFCA</a:t>
            </a:r>
          </a:p>
          <a:p>
            <a:pPr lvl="1"/>
            <a:r>
              <a:rPr lang="en-US" sz="1800" dirty="0"/>
              <a:t>Offer </a:t>
            </a:r>
            <a:r>
              <a:rPr lang="en-US" sz="1800" dirty="0" smtClean="0"/>
              <a:t>use </a:t>
            </a:r>
            <a:r>
              <a:rPr lang="en-US" sz="1800" dirty="0"/>
              <a:t>cases </a:t>
            </a:r>
            <a:r>
              <a:rPr lang="en-US" sz="1800" dirty="0" smtClean="0"/>
              <a:t>and experience of pay-per-use </a:t>
            </a:r>
            <a:r>
              <a:rPr lang="en-US" sz="1800" dirty="0"/>
              <a:t>services </a:t>
            </a:r>
            <a:r>
              <a:rPr lang="en-US" sz="1800" dirty="0" smtClean="0"/>
              <a:t>provided to </a:t>
            </a:r>
            <a:r>
              <a:rPr lang="en-US" sz="1800" dirty="0"/>
              <a:t>researchers in the </a:t>
            </a:r>
            <a:r>
              <a:rPr lang="en-US" sz="1800" dirty="0" smtClean="0"/>
              <a:t>academia </a:t>
            </a:r>
            <a:r>
              <a:rPr lang="en-US" sz="1800" dirty="0"/>
              <a:t>and </a:t>
            </a:r>
            <a:r>
              <a:rPr lang="en-US" sz="1800" dirty="0" smtClean="0"/>
              <a:t>private companies to understand practical applicability</a:t>
            </a:r>
            <a:endParaRPr lang="en-US" sz="1800" dirty="0"/>
          </a:p>
          <a:p>
            <a:r>
              <a:rPr lang="en-US" sz="2000" dirty="0" smtClean="0"/>
              <a:t>17:00-</a:t>
            </a:r>
            <a:r>
              <a:rPr lang="en-US" sz="2000" dirty="0"/>
              <a:t>17</a:t>
            </a:r>
            <a:r>
              <a:rPr lang="en-US" sz="2000" dirty="0" smtClean="0"/>
              <a:t>:15 “Business Engagement” </a:t>
            </a:r>
            <a:r>
              <a:rPr lang="en-US" sz="1800" dirty="0"/>
              <a:t>– </a:t>
            </a:r>
            <a:r>
              <a:rPr lang="en-US" sz="1800" dirty="0" smtClean="0"/>
              <a:t>Javier Jimenez, EGI.eu</a:t>
            </a:r>
            <a:endParaRPr lang="en-US" sz="1800" dirty="0"/>
          </a:p>
          <a:p>
            <a:pPr lvl="1"/>
            <a:r>
              <a:rPr lang="en-US" sz="1800" dirty="0" smtClean="0"/>
              <a:t>Highlight the opportunities and mechanisms for engagement between EGI and Enterprise to facilitate a value chain from science to industry</a:t>
            </a:r>
            <a:endParaRPr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1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Create VO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524328" y="58679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Broker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301" name="Picture 1230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5157192"/>
            <a:ext cx="905520" cy="833512"/>
          </a:xfrm>
          <a:prstGeom prst="rect">
            <a:avLst/>
          </a:prstGeom>
        </p:spPr>
      </p:pic>
      <p:cxnSp>
        <p:nvCxnSpPr>
          <p:cNvPr id="55" name="Straight Arrow Connector 54"/>
          <p:cNvCxnSpPr>
            <a:stCxn id="14" idx="2"/>
            <a:endCxn id="12301" idx="0"/>
          </p:cNvCxnSpPr>
          <p:nvPr/>
        </p:nvCxnSpPr>
        <p:spPr>
          <a:xfrm flipH="1">
            <a:off x="7977088" y="4518412"/>
            <a:ext cx="15292" cy="638780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88224" y="458112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Informs About New Customer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12301" idx="1"/>
            <a:endCxn id="9" idx="3"/>
          </p:cNvCxnSpPr>
          <p:nvPr/>
        </p:nvCxnSpPr>
        <p:spPr>
          <a:xfrm flipH="1" flipV="1">
            <a:off x="5220072" y="5291735"/>
            <a:ext cx="2304256" cy="282213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40152" y="544522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Creates VO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251520" y="1412776"/>
            <a:ext cx="6480720" cy="252028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The </a:t>
            </a:r>
            <a:r>
              <a:rPr lang="en-GB" sz="2000" b="1" dirty="0"/>
              <a:t>broker</a:t>
            </a:r>
            <a:r>
              <a:rPr lang="en-GB" sz="2000" dirty="0"/>
              <a:t> creates a VO for the </a:t>
            </a:r>
            <a:r>
              <a:rPr lang="en-GB" sz="2000" dirty="0" smtClean="0"/>
              <a:t>contract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Phase 1: One VO per customer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Use </a:t>
            </a:r>
            <a:r>
              <a:rPr lang="en-GB" sz="1600" dirty="0"/>
              <a:t>“catch-all" VOMS that is managed by </a:t>
            </a:r>
            <a:r>
              <a:rPr lang="en-GB" sz="1600" dirty="0" smtClean="0"/>
              <a:t>GRNET during pilot phase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2: Investigate longer-term model (e.g. bidding process with associated business model, increased broker role)</a:t>
            </a:r>
            <a:endParaRPr lang="en-GB" sz="1800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6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Allocate Capacity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4" name="Straight Arrow Connector 23"/>
          <p:cNvCxnSpPr>
            <a:stCxn id="8" idx="1"/>
            <a:endCxn id="9" idx="0"/>
          </p:cNvCxnSpPr>
          <p:nvPr/>
        </p:nvCxnSpPr>
        <p:spPr>
          <a:xfrm flipH="1">
            <a:off x="4367510" y="3451312"/>
            <a:ext cx="2680146" cy="120182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52120" y="39859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Allocates</a:t>
            </a:r>
          </a:p>
          <a:p>
            <a:r>
              <a:rPr lang="en-US" sz="1400" dirty="0" smtClean="0"/>
              <a:t>Capacity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251520" y="1268760"/>
            <a:ext cx="6480720" cy="266429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Each </a:t>
            </a:r>
            <a:r>
              <a:rPr lang="en-GB" sz="2000" b="1" dirty="0"/>
              <a:t>provider</a:t>
            </a:r>
            <a:r>
              <a:rPr lang="en-GB" sz="2000" dirty="0"/>
              <a:t> allocates the contracted capacity to the VO and attaches the associated price to the “user” or “user group” for consumption and provides certificate </a:t>
            </a:r>
            <a:r>
              <a:rPr lang="en-GB" sz="2000" dirty="0" smtClean="0"/>
              <a:t>information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</a:t>
            </a:r>
            <a:r>
              <a:rPr lang="en-GB" sz="1800" dirty="0"/>
              <a:t>1: </a:t>
            </a:r>
            <a:r>
              <a:rPr lang="en-GB" sz="1800" dirty="0" smtClean="0"/>
              <a:t>Depends on individual provider’s process; Certificates will need to be processed manually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2: Automated allocation from service request TBD (e.g. e-GRANT); Certificates part of larger discussion</a:t>
            </a:r>
            <a:endParaRPr lang="en-GB" sz="1800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664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Add Users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7" name="Straight Arrow Connector 26"/>
          <p:cNvCxnSpPr>
            <a:stCxn id="4" idx="3"/>
            <a:endCxn id="9" idx="0"/>
          </p:cNvCxnSpPr>
          <p:nvPr/>
        </p:nvCxnSpPr>
        <p:spPr>
          <a:xfrm>
            <a:off x="2195736" y="3465004"/>
            <a:ext cx="2171774" cy="118813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339752" y="405732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Adds Users</a:t>
            </a:r>
            <a:endParaRPr lang="en-US" sz="1400" dirty="0"/>
          </a:p>
        </p:txBody>
      </p: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3419872" y="1340768"/>
            <a:ext cx="5616624" cy="223224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The </a:t>
            </a:r>
            <a:r>
              <a:rPr lang="en-GB" sz="2000" b="1" dirty="0"/>
              <a:t>customer</a:t>
            </a:r>
            <a:r>
              <a:rPr lang="en-GB" sz="2000" dirty="0"/>
              <a:t> adds all the users that should be enabled to consume resources for the contract through the VOMS </a:t>
            </a:r>
            <a:r>
              <a:rPr lang="en-GB" sz="2000" dirty="0" smtClean="0"/>
              <a:t>interface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</a:t>
            </a:r>
            <a:r>
              <a:rPr lang="en-GB" sz="1800" dirty="0"/>
              <a:t>1: </a:t>
            </a:r>
            <a:r>
              <a:rPr lang="en-GB" sz="1800" dirty="0" smtClean="0"/>
              <a:t>Individual certificates will need to be processed manually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2: In discussion</a:t>
            </a:r>
            <a:endParaRPr lang="en-GB" sz="1800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8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Usage / Service Reports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7" name="Straight Arrow Connector 26"/>
          <p:cNvCxnSpPr>
            <a:stCxn id="4" idx="3"/>
            <a:endCxn id="9" idx="0"/>
          </p:cNvCxnSpPr>
          <p:nvPr/>
        </p:nvCxnSpPr>
        <p:spPr>
          <a:xfrm>
            <a:off x="2195736" y="3465004"/>
            <a:ext cx="2171774" cy="118813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31840" y="328498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Provides Usage and Service Reports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267744" y="414908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Uses Services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2195736" y="3212976"/>
            <a:ext cx="4851920" cy="1369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16561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The </a:t>
            </a:r>
            <a:r>
              <a:rPr lang="en-GB" sz="2000" b="1" dirty="0"/>
              <a:t>consumer</a:t>
            </a:r>
            <a:r>
              <a:rPr lang="en-GB" sz="2000" dirty="0"/>
              <a:t> uses the services and </a:t>
            </a:r>
            <a:r>
              <a:rPr lang="en-GB" sz="2000" dirty="0" smtClean="0"/>
              <a:t>receives </a:t>
            </a:r>
            <a:r>
              <a:rPr lang="en-GB" sz="2000" dirty="0"/>
              <a:t>a monthly usage report. However, users will have access to </a:t>
            </a:r>
            <a:r>
              <a:rPr lang="en-GB" sz="2000" dirty="0" smtClean="0"/>
              <a:t>AP </a:t>
            </a:r>
            <a:r>
              <a:rPr lang="en-GB" sz="2000" dirty="0"/>
              <a:t>for their VO (</a:t>
            </a:r>
            <a:r>
              <a:rPr lang="en-GB" sz="2000" dirty="0" err="1" smtClean="0"/>
              <a:t>upd</a:t>
            </a:r>
            <a:r>
              <a:rPr lang="en-GB" sz="2000" dirty="0" smtClean="0"/>
              <a:t>. once/day</a:t>
            </a:r>
            <a:r>
              <a:rPr lang="en-GB" sz="2000" dirty="0"/>
              <a:t>).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</a:t>
            </a:r>
            <a:r>
              <a:rPr lang="en-GB" sz="1800" dirty="0"/>
              <a:t>1: </a:t>
            </a:r>
            <a:r>
              <a:rPr lang="en-GB" sz="1800" dirty="0" smtClean="0"/>
              <a:t>Usage reports provided </a:t>
            </a:r>
            <a:r>
              <a:rPr lang="en-GB" sz="1800" dirty="0"/>
              <a:t>as a .csv file from the </a:t>
            </a:r>
            <a:r>
              <a:rPr lang="en-GB" sz="1800" dirty="0" smtClean="0"/>
              <a:t>AP </a:t>
            </a:r>
            <a:r>
              <a:rPr lang="en-GB" sz="1800" dirty="0"/>
              <a:t>and will be the responsibility of the service provider to deliver to the </a:t>
            </a:r>
            <a:r>
              <a:rPr lang="en-GB" sz="1800" dirty="0" smtClean="0"/>
              <a:t>customer (SR tied to SLA)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2: Automated functionality TBD in tool development roadmap</a:t>
            </a:r>
            <a:endParaRPr lang="en-GB" sz="1800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77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Payments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131840" y="328498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Provides </a:t>
            </a:r>
            <a:r>
              <a:rPr lang="en-US" sz="1400" dirty="0"/>
              <a:t>Invoice </a:t>
            </a:r>
            <a:r>
              <a:rPr lang="en-US" sz="1400" dirty="0" smtClean="0"/>
              <a:t>/ Makes payment</a:t>
            </a:r>
            <a:endParaRPr lang="en-US" sz="1400" dirty="0"/>
          </a:p>
        </p:txBody>
      </p:sp>
      <p:sp>
        <p:nvSpPr>
          <p:cNvPr id="38" name="Content Placeholder 4"/>
          <p:cNvSpPr>
            <a:spLocks noGrp="1"/>
          </p:cNvSpPr>
          <p:nvPr>
            <p:ph idx="1"/>
          </p:nvPr>
        </p:nvSpPr>
        <p:spPr>
          <a:xfrm>
            <a:off x="107504" y="1124744"/>
            <a:ext cx="8712968" cy="16561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/>
              <a:t>The </a:t>
            </a:r>
            <a:r>
              <a:rPr lang="en-GB" sz="2000" b="1" dirty="0"/>
              <a:t>customer</a:t>
            </a:r>
            <a:r>
              <a:rPr lang="en-GB" sz="2000" dirty="0"/>
              <a:t> </a:t>
            </a:r>
            <a:r>
              <a:rPr lang="en-GB" sz="2000" dirty="0" smtClean="0"/>
              <a:t>receives </a:t>
            </a:r>
            <a:r>
              <a:rPr lang="en-GB" sz="2000" dirty="0"/>
              <a:t>invoice and pays directly the service provider(s).</a:t>
            </a:r>
            <a:endParaRPr lang="en-GB" sz="18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Phase 1: Method of payment is bank </a:t>
            </a:r>
            <a:r>
              <a:rPr lang="en-GB" sz="1800" dirty="0" smtClean="0"/>
              <a:t>transfer; VAT </a:t>
            </a:r>
            <a:r>
              <a:rPr lang="en-GB" sz="1800" dirty="0"/>
              <a:t>applies based on provider </a:t>
            </a:r>
            <a:r>
              <a:rPr lang="en-GB" sz="1800" dirty="0" smtClean="0"/>
              <a:t>policies; Multi</a:t>
            </a:r>
            <a:r>
              <a:rPr lang="en-GB" sz="1800" dirty="0"/>
              <a:t>-month relationship means invoices issued at end of </a:t>
            </a:r>
            <a:r>
              <a:rPr lang="en-GB" sz="1800" dirty="0" smtClean="0"/>
              <a:t>agreed </a:t>
            </a:r>
            <a:r>
              <a:rPr lang="en-GB" sz="1800" dirty="0"/>
              <a:t>billing cycle according to service </a:t>
            </a:r>
            <a:r>
              <a:rPr lang="en-GB" sz="1800" dirty="0" smtClean="0"/>
              <a:t>package</a:t>
            </a:r>
            <a:r>
              <a:rPr lang="en-GB" sz="1800" dirty="0"/>
              <a:t>;</a:t>
            </a:r>
            <a:r>
              <a:rPr lang="en-GB" sz="1800" dirty="0" smtClean="0"/>
              <a:t> </a:t>
            </a:r>
            <a:r>
              <a:rPr lang="en-GB" sz="1800" dirty="0"/>
              <a:t>Tiered pricing is applied at the end based on accounting and agreement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195736" y="3271292"/>
            <a:ext cx="4851920" cy="136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4"/>
          <p:cNvSpPr txBox="1">
            <a:spLocks/>
          </p:cNvSpPr>
          <p:nvPr/>
        </p:nvSpPr>
        <p:spPr bwMode="auto">
          <a:xfrm>
            <a:off x="179512" y="4725144"/>
            <a:ext cx="871296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 smtClean="0"/>
              <a:t>Phase 2: Automated billing function; Increased method of payments investigated (e.g. credit cards); Common API for service / usage reports; pay-as-you-go models; broker role defined</a:t>
            </a:r>
            <a:endParaRPr lang="en-GB" sz="1800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0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Broker Model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179512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5" name="Group 12294"/>
          <p:cNvGrpSpPr/>
          <p:nvPr/>
        </p:nvGrpSpPr>
        <p:grpSpPr>
          <a:xfrm>
            <a:off x="3707904" y="1052736"/>
            <a:ext cx="1296144" cy="1798459"/>
            <a:chOff x="3707904" y="1052736"/>
            <a:chExt cx="129614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6948264" y="2564904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03848" y="4653136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9" name="Straight Arrow Connector 18"/>
          <p:cNvCxnSpPr>
            <a:stCxn id="4" idx="0"/>
            <a:endCxn id="6" idx="1"/>
          </p:cNvCxnSpPr>
          <p:nvPr/>
        </p:nvCxnSpPr>
        <p:spPr>
          <a:xfrm flipV="1">
            <a:off x="1187624" y="1649636"/>
            <a:ext cx="2550616" cy="105928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9" idx="0"/>
          </p:cNvCxnSpPr>
          <p:nvPr/>
        </p:nvCxnSpPr>
        <p:spPr>
          <a:xfrm flipH="1">
            <a:off x="4367510" y="3451312"/>
            <a:ext cx="2680146" cy="120182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9" idx="0"/>
          </p:cNvCxnSpPr>
          <p:nvPr/>
        </p:nvCxnSpPr>
        <p:spPr>
          <a:xfrm>
            <a:off x="2195736" y="3465004"/>
            <a:ext cx="2171774" cy="118813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195736" y="3271292"/>
            <a:ext cx="4851920" cy="136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0"/>
            <a:endCxn id="6" idx="3"/>
          </p:cNvCxnSpPr>
          <p:nvPr/>
        </p:nvCxnSpPr>
        <p:spPr>
          <a:xfrm flipH="1" flipV="1">
            <a:off x="4932040" y="1649636"/>
            <a:ext cx="3002024" cy="915268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84168" y="172229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Publishes Services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691680" y="17728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Searches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3347864" y="294643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Selects / Submits Request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843808" y="328498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Agrees SLA / Provides Invoice &amp; Reports</a:t>
            </a:r>
          </a:p>
          <a:p>
            <a:pPr algn="ctr"/>
            <a:r>
              <a:rPr lang="en-US" sz="1400" dirty="0" smtClean="0"/>
              <a:t>Makes payment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5652120" y="39859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Allocates</a:t>
            </a:r>
          </a:p>
          <a:p>
            <a:r>
              <a:rPr lang="en-US" sz="1400" dirty="0" smtClean="0"/>
              <a:t>Capacity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339752" y="405732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Adds Users / </a:t>
            </a:r>
            <a:r>
              <a:rPr lang="en-US" sz="1400" dirty="0"/>
              <a:t>Uses </a:t>
            </a:r>
            <a:r>
              <a:rPr lang="en-US" sz="1400" dirty="0" smtClean="0"/>
              <a:t>Services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7524328" y="58679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Broker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301" name="Picture 123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5157192"/>
            <a:ext cx="905520" cy="833512"/>
          </a:xfrm>
          <a:prstGeom prst="rect">
            <a:avLst/>
          </a:prstGeom>
        </p:spPr>
      </p:pic>
      <p:cxnSp>
        <p:nvCxnSpPr>
          <p:cNvPr id="55" name="Straight Arrow Connector 54"/>
          <p:cNvCxnSpPr>
            <a:stCxn id="14" idx="2"/>
            <a:endCxn id="12301" idx="0"/>
          </p:cNvCxnSpPr>
          <p:nvPr/>
        </p:nvCxnSpPr>
        <p:spPr>
          <a:xfrm flipH="1">
            <a:off x="7977088" y="4518412"/>
            <a:ext cx="15292" cy="638780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88224" y="458112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Informs About New Customer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12301" idx="1"/>
            <a:endCxn id="9" idx="3"/>
          </p:cNvCxnSpPr>
          <p:nvPr/>
        </p:nvCxnSpPr>
        <p:spPr>
          <a:xfrm flipH="1" flipV="1">
            <a:off x="5220072" y="5291735"/>
            <a:ext cx="2304256" cy="282213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40152" y="544522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Creates VO</a:t>
            </a:r>
            <a:endParaRPr lang="en-US" sz="1400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32240" y="4653136"/>
            <a:ext cx="2411760" cy="158417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15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Scenario:</a:t>
            </a:r>
            <a:br>
              <a:rPr lang="en-US" sz="3200" dirty="0"/>
            </a:br>
            <a:r>
              <a:rPr lang="en-US" sz="3200" dirty="0" smtClean="0"/>
              <a:t>Broker Model</a:t>
            </a:r>
            <a:endParaRPr lang="en-GB" sz="3200" dirty="0" smtClean="0"/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i-FI" dirty="0">
              <a:solidFill>
                <a:schemeClr val="bg1"/>
              </a:solidFill>
            </a:endParaRPr>
          </a:p>
        </p:txBody>
      </p:sp>
      <p:grpSp>
        <p:nvGrpSpPr>
          <p:cNvPr id="12296" name="Group 12295"/>
          <p:cNvGrpSpPr/>
          <p:nvPr/>
        </p:nvGrpSpPr>
        <p:grpSpPr>
          <a:xfrm>
            <a:off x="35496" y="2708920"/>
            <a:ext cx="2016224" cy="1872208"/>
            <a:chOff x="179512" y="2708920"/>
            <a:chExt cx="2016224" cy="187220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2" y="2708920"/>
              <a:ext cx="2016224" cy="15121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2117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Customer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5" name="Group 12294"/>
          <p:cNvGrpSpPr/>
          <p:nvPr/>
        </p:nvGrpSpPr>
        <p:grpSpPr>
          <a:xfrm>
            <a:off x="3779912" y="1052736"/>
            <a:ext cx="1656184" cy="1798459"/>
            <a:chOff x="3707904" y="1052736"/>
            <a:chExt cx="1656184" cy="17984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8240" y="1052736"/>
              <a:ext cx="1193800" cy="1193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07904" y="2204864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/ Price List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7" name="Group 12296"/>
          <p:cNvGrpSpPr/>
          <p:nvPr/>
        </p:nvGrpSpPr>
        <p:grpSpPr>
          <a:xfrm>
            <a:off x="7164288" y="2411596"/>
            <a:ext cx="2088232" cy="1953508"/>
            <a:chOff x="6948264" y="2564904"/>
            <a:chExt cx="2088232" cy="19535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47656" y="2564904"/>
              <a:ext cx="1772816" cy="177281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948264" y="414908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Service Provider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298" name="Group 12297"/>
          <p:cNvGrpSpPr/>
          <p:nvPr/>
        </p:nvGrpSpPr>
        <p:grpSpPr>
          <a:xfrm>
            <a:off x="3275856" y="4725144"/>
            <a:ext cx="2376264" cy="1584176"/>
            <a:chOff x="3203848" y="4437112"/>
            <a:chExt cx="2376264" cy="158417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14948" y="4437112"/>
              <a:ext cx="1705124" cy="127719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203848" y="565195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Virtual Organization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9" name="Straight Arrow Connector 18"/>
          <p:cNvCxnSpPr>
            <a:stCxn id="4" idx="0"/>
            <a:endCxn id="6" idx="1"/>
          </p:cNvCxnSpPr>
          <p:nvPr/>
        </p:nvCxnSpPr>
        <p:spPr>
          <a:xfrm flipV="1">
            <a:off x="1043608" y="1649636"/>
            <a:ext cx="2766640" cy="1059284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0"/>
          </p:cNvCxnSpPr>
          <p:nvPr/>
        </p:nvCxnSpPr>
        <p:spPr>
          <a:xfrm flipH="1">
            <a:off x="4439518" y="3573016"/>
            <a:ext cx="2940794" cy="1152128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9" idx="0"/>
          </p:cNvCxnSpPr>
          <p:nvPr/>
        </p:nvCxnSpPr>
        <p:spPr>
          <a:xfrm>
            <a:off x="2123728" y="3717032"/>
            <a:ext cx="2315790" cy="100811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2301" idx="1"/>
          </p:cNvCxnSpPr>
          <p:nvPr/>
        </p:nvCxnSpPr>
        <p:spPr>
          <a:xfrm flipV="1">
            <a:off x="2123728" y="3269692"/>
            <a:ext cx="1872208" cy="1529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0"/>
            <a:endCxn id="6" idx="3"/>
          </p:cNvCxnSpPr>
          <p:nvPr/>
        </p:nvCxnSpPr>
        <p:spPr>
          <a:xfrm flipH="1" flipV="1">
            <a:off x="5004048" y="1649636"/>
            <a:ext cx="3146040" cy="761960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84168" y="162880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Publishes Services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691680" y="17728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Searches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411760" y="27617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Selects / Submits Request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339752" y="326582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Agrees SLA / Handles Payment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5724128" y="41299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Allocates</a:t>
            </a:r>
          </a:p>
          <a:p>
            <a:r>
              <a:rPr lang="en-US" sz="1400" dirty="0" smtClean="0"/>
              <a:t>Capacity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267744" y="42739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Adds Users / </a:t>
            </a:r>
            <a:r>
              <a:rPr lang="en-US" sz="1400" dirty="0"/>
              <a:t>Uses </a:t>
            </a:r>
            <a:r>
              <a:rPr lang="en-US" sz="1400" dirty="0" smtClean="0"/>
              <a:t>Services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995936" y="2852936"/>
            <a:ext cx="936104" cy="1080120"/>
            <a:chOff x="7524328" y="5157192"/>
            <a:chExt cx="936104" cy="1080120"/>
          </a:xfrm>
        </p:grpSpPr>
        <p:sp>
          <p:nvSpPr>
            <p:cNvPr id="53" name="TextBox 52"/>
            <p:cNvSpPr txBox="1"/>
            <p:nvPr/>
          </p:nvSpPr>
          <p:spPr>
            <a:xfrm>
              <a:off x="7524328" y="586798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</a:rPr>
                <a:t>Broker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12301" name="Picture 1230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24328" y="5157192"/>
              <a:ext cx="905520" cy="833512"/>
            </a:xfrm>
            <a:prstGeom prst="rect">
              <a:avLst/>
            </a:prstGeom>
          </p:spPr>
        </p:pic>
      </p:grpSp>
      <p:sp>
        <p:nvSpPr>
          <p:cNvPr id="60" name="TextBox 59"/>
          <p:cNvSpPr txBox="1"/>
          <p:nvPr/>
        </p:nvSpPr>
        <p:spPr>
          <a:xfrm>
            <a:off x="5148064" y="27617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Informs About New Customer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53" idx="2"/>
            <a:endCxn id="9" idx="0"/>
          </p:cNvCxnSpPr>
          <p:nvPr/>
        </p:nvCxnSpPr>
        <p:spPr>
          <a:xfrm flipH="1">
            <a:off x="4439518" y="3933056"/>
            <a:ext cx="24470" cy="792088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51920" y="4077072"/>
            <a:ext cx="115212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Creates VO</a:t>
            </a:r>
            <a:endParaRPr lang="en-US" sz="1400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>
            <a:stCxn id="12301" idx="3"/>
            <a:endCxn id="8" idx="1"/>
          </p:cNvCxnSpPr>
          <p:nvPr/>
        </p:nvCxnSpPr>
        <p:spPr>
          <a:xfrm>
            <a:off x="4901456" y="3269692"/>
            <a:ext cx="2362224" cy="28312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64088" y="333724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Agrees OLA</a:t>
            </a:r>
            <a:endParaRPr lang="en-US" sz="1400" dirty="0"/>
          </a:p>
        </p:txBody>
      </p:sp>
      <p:sp>
        <p:nvSpPr>
          <p:cNvPr id="58" name="Content Placeholder 4"/>
          <p:cNvSpPr txBox="1">
            <a:spLocks/>
          </p:cNvSpPr>
          <p:nvPr/>
        </p:nvSpPr>
        <p:spPr bwMode="auto">
          <a:xfrm>
            <a:off x="4860032" y="4653136"/>
            <a:ext cx="439248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Phase 1: Understood </a:t>
            </a:r>
            <a:r>
              <a:rPr lang="en-GB" sz="1800" dirty="0" smtClean="0"/>
              <a:t>complexity</a:t>
            </a:r>
            <a:endParaRPr lang="en-GB" sz="18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800" dirty="0"/>
              <a:t>Phase 2: Investigation for report; no implementation </a:t>
            </a:r>
            <a:r>
              <a:rPr lang="en-GB" sz="1800" dirty="0" smtClean="0"/>
              <a:t>planned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/>
              <a:t>Business Model can vary with difference levels of responsibility</a:t>
            </a:r>
            <a:endParaRPr lang="en-GB" sz="1600" dirty="0"/>
          </a:p>
        </p:txBody>
      </p:sp>
      <p:sp>
        <p:nvSpPr>
          <p:cNvPr id="33" name="Oval 32"/>
          <p:cNvSpPr/>
          <p:nvPr/>
        </p:nvSpPr>
        <p:spPr>
          <a:xfrm>
            <a:off x="1979712" y="2564904"/>
            <a:ext cx="5040560" cy="144016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</a:rPr>
              <a:t>Broker Business Models</a:t>
            </a:r>
            <a:endParaRPr lang="en-US" sz="3600" dirty="0">
              <a:latin typeface="Arial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DD3795-F628-EE4C-B9B0-5648D5C6F7F5}" type="slidenum">
              <a:rPr lang="en-US" sz="1200">
                <a:solidFill>
                  <a:schemeClr val="bg1"/>
                </a:solidFill>
                <a:cs typeface="Arial" charset="0"/>
              </a:rPr>
              <a:pPr eaLnBrk="1" hangingPunct="1"/>
              <a:t>27</a:t>
            </a:fld>
            <a:endParaRPr lang="en-US" sz="120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65181"/>
              </p:ext>
            </p:extLst>
          </p:nvPr>
        </p:nvGraphicFramePr>
        <p:xfrm>
          <a:off x="107950" y="1556792"/>
          <a:ext cx="8964613" cy="3413760"/>
        </p:xfrm>
        <a:graphic>
          <a:graphicData uri="http://schemas.openxmlformats.org/drawingml/2006/table">
            <a:tbl>
              <a:tblPr/>
              <a:tblGrid>
                <a:gridCol w="1368425"/>
                <a:gridCol w="1223963"/>
                <a:gridCol w="831850"/>
                <a:gridCol w="1255712"/>
                <a:gridCol w="1079500"/>
                <a:gridCol w="865188"/>
                <a:gridCol w="1295400"/>
                <a:gridCol w="10445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Certification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Consultancy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Single SLA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Accounting Reports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Invoicing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Invisible Federator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Advisor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Matchmaker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Trusted Third Party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One Stop Shop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Zapf Dingbats" charset="0"/>
                          <a:ea typeface="ＭＳ Ｐゴシック" charset="0"/>
                          <a:cs typeface="Zapf Dingbats" charset="0"/>
                          <a:sym typeface="Zapf Dingbats" charset="0"/>
                        </a:rPr>
                        <a:t>✔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E4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4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Business Use Cases:</a:t>
            </a:r>
            <a:br>
              <a:rPr lang="en-US" sz="3200" dirty="0" smtClean="0"/>
            </a:br>
            <a:r>
              <a:rPr lang="en-US" sz="3200" dirty="0" smtClean="0"/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184576"/>
          </a:xfrm>
        </p:spPr>
        <p:txBody>
          <a:bodyPr/>
          <a:lstStyle/>
          <a:p>
            <a:r>
              <a:rPr lang="en-US" sz="2000" dirty="0" smtClean="0"/>
              <a:t>Real</a:t>
            </a:r>
            <a:r>
              <a:rPr lang="en-US" sz="2000" dirty="0"/>
              <a:t> </a:t>
            </a:r>
            <a:r>
              <a:rPr lang="en-US" sz="2000" dirty="0" smtClean="0"/>
              <a:t>use cases providing specific questions to be answered</a:t>
            </a:r>
          </a:p>
          <a:p>
            <a:pPr lvl="1"/>
            <a:r>
              <a:rPr lang="en-US" sz="2000" dirty="0" smtClean="0"/>
              <a:t>Helix </a:t>
            </a:r>
            <a:r>
              <a:rPr lang="en-US" sz="2000" dirty="0"/>
              <a:t>Nebula Marketplace (HNX</a:t>
            </a:r>
            <a:r>
              <a:rPr lang="en-US" sz="2000" dirty="0" smtClean="0"/>
              <a:t>)</a:t>
            </a:r>
          </a:p>
          <a:p>
            <a:pPr lvl="2"/>
            <a:r>
              <a:rPr lang="en-US" sz="1600" dirty="0"/>
              <a:t>Service Provider completes service catalogue </a:t>
            </a:r>
            <a:r>
              <a:rPr lang="en-US" sz="1600" dirty="0" smtClean="0"/>
              <a:t>record (SCR)</a:t>
            </a:r>
            <a:endParaRPr lang="en-US" sz="1600" dirty="0"/>
          </a:p>
          <a:p>
            <a:pPr lvl="2"/>
            <a:r>
              <a:rPr lang="en-US" sz="1600" dirty="0"/>
              <a:t>Service Provider integrates with SlipStream </a:t>
            </a:r>
            <a:r>
              <a:rPr lang="en-US" sz="1600" dirty="0" smtClean="0"/>
              <a:t>connector (testing underway)</a:t>
            </a:r>
            <a:endParaRPr lang="en-US" sz="1600" dirty="0"/>
          </a:p>
          <a:p>
            <a:pPr lvl="2"/>
            <a:r>
              <a:rPr lang="en-US" sz="1600" dirty="0"/>
              <a:t>Service Provider signs a commercial contract agreement with CGI (the Marketplace Operator</a:t>
            </a:r>
            <a:r>
              <a:rPr lang="en-US" sz="1600" dirty="0" smtClean="0"/>
              <a:t>) – required to be visible in marketplace</a:t>
            </a:r>
            <a:endParaRPr lang="en-US" sz="1600" dirty="0"/>
          </a:p>
          <a:p>
            <a:pPr lvl="2"/>
            <a:r>
              <a:rPr lang="en-US" sz="1600" dirty="0"/>
              <a:t>Service Provider integrates with the support structure of </a:t>
            </a:r>
            <a:r>
              <a:rPr lang="en-US" sz="1600" dirty="0" smtClean="0"/>
              <a:t>CGI</a:t>
            </a:r>
          </a:p>
          <a:p>
            <a:pPr lvl="3"/>
            <a:r>
              <a:rPr lang="en-US" sz="1400" dirty="0" smtClean="0"/>
              <a:t>Understanding how to incorporate “research only” statement where required</a:t>
            </a:r>
          </a:p>
          <a:p>
            <a:pPr lvl="3"/>
            <a:r>
              <a:rPr lang="en-US" sz="1400" dirty="0" smtClean="0"/>
              <a:t>2 EGI cloud sites have completed the SCR + 2 interested/in progress</a:t>
            </a:r>
            <a:endParaRPr lang="en-US" sz="1400" dirty="0"/>
          </a:p>
          <a:p>
            <a:pPr lvl="1"/>
            <a:r>
              <a:rPr lang="en-US" sz="2000" dirty="0" smtClean="0"/>
              <a:t>European </a:t>
            </a:r>
            <a:r>
              <a:rPr lang="en-US" sz="2000" dirty="0"/>
              <a:t>Space </a:t>
            </a:r>
            <a:r>
              <a:rPr lang="en-US" sz="2000" dirty="0" smtClean="0"/>
              <a:t>Agency</a:t>
            </a:r>
          </a:p>
          <a:p>
            <a:pPr lvl="2"/>
            <a:r>
              <a:rPr lang="en-US" sz="1600" dirty="0" smtClean="0"/>
              <a:t>Review procurement procedures and tender requirements</a:t>
            </a:r>
          </a:p>
          <a:p>
            <a:pPr lvl="3"/>
            <a:r>
              <a:rPr lang="en-US" sz="1400" dirty="0" smtClean="0"/>
              <a:t>Research focused with business practices</a:t>
            </a:r>
          </a:p>
          <a:p>
            <a:pPr lvl="3"/>
            <a:r>
              <a:rPr lang="en-US" sz="1400" dirty="0" smtClean="0"/>
              <a:t>Good example for understanding questions to answer (i.e. financial liability)</a:t>
            </a:r>
            <a:endParaRPr lang="en-US" sz="1400" dirty="0"/>
          </a:p>
          <a:p>
            <a:pPr lvl="1"/>
            <a:r>
              <a:rPr lang="en-US" sz="2000" dirty="0"/>
              <a:t>Cloud for Europe pre-commercial procurement (PCP) </a:t>
            </a:r>
            <a:r>
              <a:rPr lang="en-US" sz="2000" dirty="0" smtClean="0"/>
              <a:t>tender (Jul/Aug)</a:t>
            </a:r>
          </a:p>
          <a:p>
            <a:pPr lvl="1"/>
            <a:r>
              <a:rPr lang="en-US" sz="2000" dirty="0"/>
              <a:t>100% IT (UK Ltd. company)</a:t>
            </a:r>
          </a:p>
          <a:p>
            <a:pPr lvl="2"/>
            <a:r>
              <a:rPr lang="en-US" sz="1600" dirty="0"/>
              <a:t>Commercial organization involved in EGI Federated Cloud/P4U PoC</a:t>
            </a:r>
          </a:p>
          <a:p>
            <a:pPr lvl="2"/>
            <a:r>
              <a:rPr lang="en-US" sz="1600" dirty="0"/>
              <a:t>Providing business and technical </a:t>
            </a:r>
            <a:r>
              <a:rPr lang="en-US" sz="1600" dirty="0" smtClean="0"/>
              <a:t>input</a:t>
            </a:r>
            <a:endParaRPr lang="en-US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78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44624"/>
            <a:ext cx="6840538" cy="951706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1125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Defined business scenarios through developed “user stories”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Specified requirements for tool development (both existing and new)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Coupled activities with real-world use cases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Taken a pragmatic approach by splitting effort into phases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Achieved ambitious targets with majority of work unfunded or supported from other activities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Developed an action plan until end of EGI-InSPIRE (Dec’14) and beyond (EGI-Engage)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Not about replicating </a:t>
            </a:r>
            <a:r>
              <a:rPr lang="en-US" sz="2400" dirty="0" smtClean="0"/>
              <a:t>Amazon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Provide </a:t>
            </a:r>
            <a:r>
              <a:rPr lang="en-US" sz="2000" dirty="0"/>
              <a:t>additional mechanisms for </a:t>
            </a:r>
            <a:r>
              <a:rPr lang="en-US" sz="2000" dirty="0" smtClean="0"/>
              <a:t>researchers </a:t>
            </a:r>
            <a:r>
              <a:rPr lang="en-US" sz="2000" dirty="0"/>
              <a:t>to access </a:t>
            </a:r>
            <a:r>
              <a:rPr lang="en-US" sz="2000" dirty="0" smtClean="0"/>
              <a:t>resources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dirty="0"/>
              <a:t>I</a:t>
            </a:r>
            <a:r>
              <a:rPr lang="en-US" sz="2000" dirty="0" smtClean="0"/>
              <a:t>ncrease sustainability (e.g. cost recovery, new resources)</a:t>
            </a:r>
            <a:endParaRPr lang="en-US" sz="20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Create new opportunities to support R&amp;D and innovation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07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Context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4176464" cy="5184576"/>
          </a:xfrm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u="sng" dirty="0"/>
              <a:t>Current:</a:t>
            </a:r>
          </a:p>
          <a:p>
            <a:pPr>
              <a:lnSpc>
                <a:spcPct val="114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2000" dirty="0"/>
              <a:t>EGI operates in a publicly funded </a:t>
            </a:r>
            <a:r>
              <a:rPr lang="en-US" sz="2000" dirty="0" smtClean="0"/>
              <a:t>research/academic environment</a:t>
            </a:r>
            <a:endParaRPr lang="en-US" sz="2000" dirty="0"/>
          </a:p>
          <a:p>
            <a:pPr>
              <a:lnSpc>
                <a:spcPct val="114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2000" dirty="0"/>
              <a:t>Services free at point of delivery with resources bought from grants dedicated to certain groups or disciplines either by direct allocation or by peer </a:t>
            </a:r>
            <a:r>
              <a:rPr lang="en-US" sz="2000" dirty="0" smtClean="0"/>
              <a:t>review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572000" y="1124744"/>
            <a:ext cx="454425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2000"/>
              </a:lnSpc>
              <a:spcBef>
                <a:spcPts val="900"/>
              </a:spcBef>
              <a:spcAft>
                <a:spcPts val="900"/>
              </a:spcAft>
              <a:buFont typeface="Arial" charset="0"/>
              <a:buNone/>
            </a:pPr>
            <a:r>
              <a:rPr lang="en-GB" sz="2400" u="sng" dirty="0" smtClean="0"/>
              <a:t>Opportunities:</a:t>
            </a:r>
          </a:p>
          <a:p>
            <a:pPr>
              <a:spcBef>
                <a:spcPts val="900"/>
              </a:spcBef>
              <a:spcAft>
                <a:spcPts val="300"/>
              </a:spcAft>
            </a:pPr>
            <a:r>
              <a:rPr lang="en-GB" sz="2000" dirty="0" smtClean="0"/>
              <a:t>Increase flexibility and agility to attract a wider user base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On-demand and pay-for-use becoming increasing attractive by researchers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Adapt to different funding models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Users who receive funds to purchase services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Organisations looking to EGI as service providers (including NGIs)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691680" y="5589240"/>
            <a:ext cx="698477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Pay-for-Use Proof of Concept = 1 facet</a:t>
            </a:r>
            <a:endParaRPr lang="en-US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42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532812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Thank you!</a:t>
            </a:r>
          </a:p>
          <a:p>
            <a:pPr marL="0" indent="0" algn="ctr">
              <a:buNone/>
            </a:pPr>
            <a:endParaRPr lang="en-US" sz="3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bg1">
                    <a:lumMod val="50000"/>
                  </a:schemeClr>
                </a:solidFill>
              </a:rPr>
              <a:t>sy.holsinger@egi.eu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080" y="2748136"/>
            <a:ext cx="2265040" cy="226504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Pay-for-Use PoC:</a:t>
            </a:r>
            <a:br>
              <a:rPr lang="en-US" sz="3200" dirty="0" smtClean="0"/>
            </a:br>
            <a:r>
              <a:rPr lang="en-US" sz="3200" dirty="0" smtClean="0"/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040560"/>
          </a:xfrm>
        </p:spPr>
        <p:txBody>
          <a:bodyPr/>
          <a:lstStyle/>
          <a:p>
            <a:r>
              <a:rPr lang="en-US" sz="2400" dirty="0" smtClean="0"/>
              <a:t>Start / Duration</a:t>
            </a:r>
          </a:p>
          <a:p>
            <a:pPr lvl="1"/>
            <a:r>
              <a:rPr lang="en-US" sz="2200" dirty="0" smtClean="0"/>
              <a:t>PoC started Jan 2014 -&gt; New EGI-InSPIRE PY5 task (NA5.2) in May 2014 running until Dec 2014 (28PMs)</a:t>
            </a:r>
          </a:p>
          <a:p>
            <a:r>
              <a:rPr lang="en-US" sz="2400" dirty="0" smtClean="0"/>
              <a:t>Mandate:</a:t>
            </a:r>
          </a:p>
          <a:p>
            <a:pPr lvl="1"/>
            <a:r>
              <a:rPr lang="en-US" sz="2200" dirty="0"/>
              <a:t>Early 2013, the EGI Council approved a policy to explore business models for pay-for-use service delivery to couple together with the traditional method of free-at-point-of-use </a:t>
            </a:r>
            <a:r>
              <a:rPr lang="pl-PL" sz="2200" dirty="0"/>
              <a:t>(http://go.egi.eu/1391)</a:t>
            </a:r>
          </a:p>
          <a:p>
            <a:pPr lvl="1"/>
            <a:r>
              <a:rPr lang="en-US" sz="2200" dirty="0"/>
              <a:t>EC Reviewer recommendation to expand revenue streams</a:t>
            </a:r>
          </a:p>
          <a:p>
            <a:r>
              <a:rPr lang="en-US" sz="2400" dirty="0" smtClean="0"/>
              <a:t>Goal:</a:t>
            </a:r>
          </a:p>
          <a:p>
            <a:pPr lvl="1"/>
            <a:r>
              <a:rPr lang="en-US" sz="2200" dirty="0" smtClean="0"/>
              <a:t>Create </a:t>
            </a:r>
            <a:r>
              <a:rPr lang="en-US" sz="2200" dirty="0"/>
              <a:t>a pay-for-use proof of concept prototype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23728" y="5733256"/>
            <a:ext cx="5400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Not an overhaul of the current system</a:t>
            </a:r>
            <a:endParaRPr lang="en-US" sz="18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6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Pay-for-Use PoC:</a:t>
            </a:r>
            <a:br>
              <a:rPr lang="en-US" sz="3200" dirty="0"/>
            </a:br>
            <a:r>
              <a:rPr lang="en-US" sz="3200" dirty="0" smtClean="0"/>
              <a:t>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040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Articulate </a:t>
            </a:r>
            <a:r>
              <a:rPr lang="en-US" sz="2000" dirty="0"/>
              <a:t>appropriate business and responsibility models through defined business </a:t>
            </a:r>
            <a:r>
              <a:rPr lang="en-US" sz="2000" dirty="0" smtClean="0"/>
              <a:t>scenarios/cases</a:t>
            </a:r>
            <a:endParaRPr lang="en-US" sz="20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/>
              <a:t>Define prices for services from </a:t>
            </a:r>
            <a:r>
              <a:rPr lang="en-US" sz="2000" dirty="0" smtClean="0"/>
              <a:t>participating </a:t>
            </a:r>
            <a:r>
              <a:rPr lang="en-US" sz="2000" dirty="0"/>
              <a:t>sites </a:t>
            </a:r>
            <a:r>
              <a:rPr lang="en-US" sz="2000" dirty="0" smtClean="0"/>
              <a:t>(compute and storage)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/>
              <a:t>Including service packages and pricing schemes</a:t>
            </a:r>
            <a:endParaRPr lang="en-US" sz="18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Understand required agreements </a:t>
            </a:r>
            <a:r>
              <a:rPr lang="en-US" sz="2000" dirty="0"/>
              <a:t>and service management </a:t>
            </a:r>
            <a:r>
              <a:rPr lang="en-US" sz="2000" dirty="0" smtClean="0"/>
              <a:t>processes</a:t>
            </a:r>
            <a:endParaRPr lang="en-US" sz="20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/>
              <a:t>Identify the tools required and necessary development to </a:t>
            </a:r>
            <a:r>
              <a:rPr lang="en-US" sz="2000" dirty="0" smtClean="0"/>
              <a:t>facilitate </a:t>
            </a:r>
            <a:r>
              <a:rPr lang="en-US" sz="2000" dirty="0"/>
              <a:t>pay-for-use service </a:t>
            </a:r>
            <a:r>
              <a:rPr lang="en-US" sz="2000" dirty="0" smtClean="0"/>
              <a:t>provisioning</a:t>
            </a:r>
            <a:endParaRPr lang="en-US" sz="20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Analyze </a:t>
            </a:r>
            <a:r>
              <a:rPr lang="en-US" sz="2000" dirty="0"/>
              <a:t>the changes within a pre-production environment that would be needed to support and roll out the new functionalities in the production environment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/>
              <a:t>Evaluate legal, policy, and </a:t>
            </a:r>
            <a:r>
              <a:rPr lang="en-US" sz="2000" dirty="0" smtClean="0"/>
              <a:t>organizational </a:t>
            </a:r>
            <a:r>
              <a:rPr lang="en-US" sz="2000" dirty="0"/>
              <a:t>issues around the full implementation of the pay-for-use model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/>
              <a:t>Submit a report covering the overall activities and </a:t>
            </a:r>
            <a:r>
              <a:rPr lang="en-US" sz="2000" dirty="0" smtClean="0"/>
              <a:t>final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4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Pay-for-Use PoC:</a:t>
            </a:r>
            <a:br>
              <a:rPr lang="en-US" sz="3200" dirty="0" smtClean="0"/>
            </a:br>
            <a:r>
              <a:rPr lang="en-US" sz="3200" dirty="0" smtClean="0"/>
              <a:t>Participants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040560"/>
          </a:xfrm>
        </p:spPr>
        <p:txBody>
          <a:bodyPr/>
          <a:lstStyle/>
          <a:p>
            <a:r>
              <a:rPr lang="en-US" sz="2400" dirty="0" smtClean="0"/>
              <a:t>43 Members and Observers</a:t>
            </a:r>
          </a:p>
          <a:p>
            <a:pPr lvl="1"/>
            <a:r>
              <a:rPr lang="en-US" sz="2000" dirty="0" smtClean="0"/>
              <a:t>EGI.eu (Lead), Resource Centers, NGI NILs, Commercial Company</a:t>
            </a:r>
          </a:p>
          <a:p>
            <a:r>
              <a:rPr lang="en-US" sz="2400" dirty="0" smtClean="0"/>
              <a:t>Publishing </a:t>
            </a:r>
            <a:r>
              <a:rPr lang="en-US" sz="2400" dirty="0"/>
              <a:t>Pricing Information</a:t>
            </a:r>
          </a:p>
          <a:p>
            <a:pPr lvl="1"/>
            <a:r>
              <a:rPr lang="en-US" sz="2000" dirty="0"/>
              <a:t>19 Grid Sites (CPU)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</a:rPr>
              <a:t>Belarus; Bulgaria; Germany; Greece; Italy; Latvia; Poland; Spain; Switzerland; Turkey</a:t>
            </a:r>
          </a:p>
          <a:p>
            <a:pPr lvl="1"/>
            <a:r>
              <a:rPr lang="en-US" sz="2000" dirty="0"/>
              <a:t>7 Cloud Sites</a:t>
            </a:r>
          </a:p>
          <a:p>
            <a:pPr lvl="2"/>
            <a:r>
              <a:rPr lang="en-US" sz="1800" dirty="0"/>
              <a:t>Greece; Italy; Poland; Slovakia; Spain; </a:t>
            </a:r>
            <a:r>
              <a:rPr lang="en-US" sz="1800" dirty="0" smtClean="0"/>
              <a:t>UK (Turkey to be added)</a:t>
            </a:r>
          </a:p>
          <a:p>
            <a:pPr lvl="1"/>
            <a:r>
              <a:rPr lang="en-US" sz="2000" dirty="0" smtClean="0"/>
              <a:t>15 Organizations across 12 Countries</a:t>
            </a:r>
          </a:p>
          <a:p>
            <a:pPr lvl="1">
              <a:spcBef>
                <a:spcPts val="100"/>
              </a:spcBef>
              <a:spcAft>
                <a:spcPts val="200"/>
              </a:spcAft>
            </a:pPr>
            <a:r>
              <a:rPr lang="en-GB" sz="2000" dirty="0" smtClean="0"/>
              <a:t>Price Ranges (incl. support)</a:t>
            </a:r>
          </a:p>
          <a:p>
            <a:pPr lvl="2">
              <a:spcBef>
                <a:spcPts val="100"/>
              </a:spcBef>
              <a:spcAft>
                <a:spcPts val="200"/>
              </a:spcAft>
            </a:pPr>
            <a:r>
              <a:rPr lang="en-US" sz="1800" dirty="0" smtClean="0"/>
              <a:t>Grid (HEPSPEC/</a:t>
            </a:r>
            <a:r>
              <a:rPr lang="en-US" sz="1800" dirty="0" err="1" smtClean="0"/>
              <a:t>hr</a:t>
            </a:r>
            <a:r>
              <a:rPr lang="en-US" sz="1800" dirty="0" smtClean="0"/>
              <a:t>): €0.01-</a:t>
            </a:r>
            <a:r>
              <a:rPr lang="en-US" sz="1800" dirty="0"/>
              <a:t>€</a:t>
            </a:r>
            <a:r>
              <a:rPr lang="en-US" sz="1800" dirty="0" smtClean="0"/>
              <a:t>0.07 (Avg. €0.04; Median €0.05)</a:t>
            </a:r>
          </a:p>
          <a:p>
            <a:pPr lvl="2">
              <a:spcBef>
                <a:spcPts val="100"/>
              </a:spcBef>
              <a:spcAft>
                <a:spcPts val="200"/>
              </a:spcAft>
            </a:pPr>
            <a:r>
              <a:rPr lang="en-US" sz="1800" dirty="0" smtClean="0"/>
              <a:t>Cloud (</a:t>
            </a:r>
            <a:r>
              <a:rPr lang="en-US" sz="1800" dirty="0" err="1" smtClean="0"/>
              <a:t>wallclock</a:t>
            </a:r>
            <a:r>
              <a:rPr lang="en-US" sz="1800" dirty="0" smtClean="0"/>
              <a:t>/</a:t>
            </a:r>
            <a:r>
              <a:rPr lang="en-US" sz="1800" dirty="0" err="1" smtClean="0"/>
              <a:t>hr</a:t>
            </a:r>
            <a:r>
              <a:rPr lang="en-US" sz="1800" dirty="0" smtClean="0"/>
              <a:t>): </a:t>
            </a:r>
            <a:r>
              <a:rPr lang="en-US" sz="1800" dirty="0"/>
              <a:t>€</a:t>
            </a:r>
            <a:r>
              <a:rPr lang="en-US" sz="1800" dirty="0" smtClean="0"/>
              <a:t>0.03-</a:t>
            </a:r>
            <a:r>
              <a:rPr lang="en-US" sz="1800" dirty="0"/>
              <a:t>€0.07 (Avg. €</a:t>
            </a:r>
            <a:r>
              <a:rPr lang="en-US" sz="1800" dirty="0" smtClean="0"/>
              <a:t>0.05; </a:t>
            </a:r>
            <a:r>
              <a:rPr lang="en-US" sz="1800" dirty="0"/>
              <a:t>Median €0.05</a:t>
            </a:r>
            <a:r>
              <a:rPr lang="en-US" sz="1800" dirty="0" smtClean="0"/>
              <a:t>)</a:t>
            </a:r>
          </a:p>
          <a:p>
            <a:pPr lvl="2">
              <a:spcBef>
                <a:spcPts val="100"/>
              </a:spcBef>
              <a:spcAft>
                <a:spcPts val="200"/>
              </a:spcAft>
            </a:pPr>
            <a:r>
              <a:rPr lang="en-US" sz="1800" dirty="0" smtClean="0"/>
              <a:t>+</a:t>
            </a:r>
            <a:r>
              <a:rPr lang="en-US" sz="1800" dirty="0"/>
              <a:t>/- VAT </a:t>
            </a:r>
            <a:r>
              <a:rPr lang="en-US" sz="1800" dirty="0" smtClean="0"/>
              <a:t>8%-23% (where applicable)</a:t>
            </a:r>
          </a:p>
          <a:p>
            <a:pPr lvl="2">
              <a:spcBef>
                <a:spcPts val="100"/>
              </a:spcBef>
              <a:spcAft>
                <a:spcPts val="200"/>
              </a:spcAft>
            </a:pPr>
            <a:r>
              <a:rPr lang="en-US" sz="1800" dirty="0" smtClean="0"/>
              <a:t>Storage in progress: €/GB/month</a:t>
            </a:r>
            <a:endParaRPr lang="en-GB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9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Pay-for-Use PoC:</a:t>
            </a:r>
            <a:br>
              <a:rPr lang="en-US" sz="3200" dirty="0"/>
            </a:br>
            <a:r>
              <a:rPr lang="en-US" sz="3200" dirty="0" smtClean="0"/>
              <a:t>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4104456"/>
          </a:xfrm>
        </p:spPr>
        <p:txBody>
          <a:bodyPr/>
          <a:lstStyle/>
          <a:p>
            <a:r>
              <a:rPr lang="en-US" sz="2800" dirty="0" smtClean="0"/>
              <a:t>Activities split in 2 Phases</a:t>
            </a:r>
          </a:p>
          <a:p>
            <a:pPr lvl="1"/>
            <a:r>
              <a:rPr lang="en-US" sz="2400" dirty="0" smtClean="0"/>
              <a:t>Phase 1: Jan-June 2014 </a:t>
            </a:r>
          </a:p>
          <a:p>
            <a:pPr lvl="2"/>
            <a:r>
              <a:rPr lang="en-US" sz="2000" dirty="0" smtClean="0"/>
              <a:t>Set up and implement minimum/basic requirements/functionality</a:t>
            </a:r>
          </a:p>
          <a:p>
            <a:pPr lvl="2"/>
            <a:r>
              <a:rPr lang="en-US" sz="2000" dirty="0" smtClean="0"/>
              <a:t>Present at EC review</a:t>
            </a:r>
          </a:p>
          <a:p>
            <a:pPr lvl="1"/>
            <a:r>
              <a:rPr lang="en-US" sz="2400" dirty="0" smtClean="0"/>
              <a:t>Phase 2: July-Oct 2014</a:t>
            </a:r>
          </a:p>
          <a:p>
            <a:pPr lvl="2"/>
            <a:r>
              <a:rPr lang="en-US" sz="2000" dirty="0" smtClean="0"/>
              <a:t>Expand with pricing schemes and service packages</a:t>
            </a:r>
          </a:p>
          <a:p>
            <a:pPr lvl="2"/>
            <a:r>
              <a:rPr lang="en-US" sz="2000" dirty="0" smtClean="0"/>
              <a:t>Increase automated functionality</a:t>
            </a:r>
          </a:p>
          <a:p>
            <a:pPr lvl="1"/>
            <a:r>
              <a:rPr lang="en-US" sz="2400" dirty="0" smtClean="0"/>
              <a:t>Report: Nov-Dec 2014</a:t>
            </a:r>
          </a:p>
          <a:p>
            <a:pPr lvl="2"/>
            <a:r>
              <a:rPr lang="en-US" sz="2000" dirty="0" smtClean="0"/>
              <a:t>Stand alone, easy to read report published</a:t>
            </a:r>
          </a:p>
          <a:p>
            <a:pPr lvl="2"/>
            <a:r>
              <a:rPr lang="en-US" sz="2000" dirty="0" smtClean="0"/>
              <a:t>Officially part of EGI-InSPIRE Final Periodic Report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71600" y="5589240"/>
            <a:ext cx="770485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More detail in Business Scenario talk to follow</a:t>
            </a:r>
            <a:endParaRPr lang="en-US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8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Pay-for-Use PoC:</a:t>
            </a:r>
            <a:br>
              <a:rPr lang="en-US" sz="3200" dirty="0"/>
            </a:br>
            <a:r>
              <a:rPr lang="en-US" sz="3200" dirty="0" smtClean="0"/>
              <a:t>Main Work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256584"/>
          </a:xfrm>
        </p:spPr>
        <p:txBody>
          <a:bodyPr/>
          <a:lstStyle/>
          <a:p>
            <a:r>
              <a:rPr lang="en-US" sz="2400" dirty="0" smtClean="0"/>
              <a:t>7 Meetings</a:t>
            </a:r>
            <a:r>
              <a:rPr lang="en-US" sz="2000" dirty="0" smtClean="0"/>
              <a:t> (bi-weekly calls)</a:t>
            </a:r>
          </a:p>
          <a:p>
            <a:pPr lvl="1"/>
            <a:r>
              <a:rPr lang="en-US" sz="2000" dirty="0"/>
              <a:t>Avg</a:t>
            </a:r>
            <a:r>
              <a:rPr lang="en-US" sz="2000" dirty="0" smtClean="0"/>
              <a:t>. 19 </a:t>
            </a:r>
            <a:r>
              <a:rPr lang="en-US" sz="2000" dirty="0"/>
              <a:t>active participants per </a:t>
            </a:r>
            <a:r>
              <a:rPr lang="en-US" sz="2000" dirty="0" smtClean="0"/>
              <a:t>call</a:t>
            </a:r>
          </a:p>
          <a:p>
            <a:r>
              <a:rPr lang="en-US" sz="2400" dirty="0" smtClean="0"/>
              <a:t>Phase 1 processes defined</a:t>
            </a:r>
          </a:p>
          <a:p>
            <a:pPr lvl="1"/>
            <a:r>
              <a:rPr lang="en-US" sz="2000" dirty="0" smtClean="0"/>
              <a:t>General understanding of Phase 2</a:t>
            </a:r>
          </a:p>
          <a:p>
            <a:r>
              <a:rPr lang="en-US" sz="2400" dirty="0" smtClean="0"/>
              <a:t>GOCDB extensions added and Accounting Portal accounting information</a:t>
            </a:r>
          </a:p>
          <a:p>
            <a:pPr lvl="1"/>
            <a:r>
              <a:rPr lang="en-US" sz="2000" dirty="0" smtClean="0"/>
              <a:t>To be covered in following presentation by John Gordon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400" dirty="0" smtClean="0"/>
              <a:t>26 Sites </a:t>
            </a:r>
            <a:r>
              <a:rPr lang="en-US" sz="2400" dirty="0"/>
              <a:t>publishing </a:t>
            </a:r>
            <a:r>
              <a:rPr lang="en-US" sz="2400" dirty="0" smtClean="0"/>
              <a:t>pricing information</a:t>
            </a:r>
            <a:r>
              <a:rPr lang="en-US" sz="2000" dirty="0" smtClean="0"/>
              <a:t> </a:t>
            </a:r>
            <a:r>
              <a:rPr lang="en-US" sz="2000" dirty="0"/>
              <a:t>(19 Grid, 7 Cloud</a:t>
            </a:r>
            <a:r>
              <a:rPr lang="en-US" sz="2000" dirty="0" smtClean="0"/>
              <a:t>)</a:t>
            </a:r>
          </a:p>
          <a:p>
            <a:r>
              <a:rPr lang="en-US" sz="2400" dirty="0"/>
              <a:t>3 Business Cases being explored</a:t>
            </a:r>
          </a:p>
          <a:p>
            <a:pPr lvl="1"/>
            <a:r>
              <a:rPr lang="en-US" sz="2000" dirty="0"/>
              <a:t>Helix Nebula, ESA, Cloud for </a:t>
            </a:r>
            <a:r>
              <a:rPr lang="en-US" sz="2000" dirty="0" smtClean="0"/>
              <a:t>Europe + 100% IT</a:t>
            </a:r>
          </a:p>
          <a:p>
            <a:r>
              <a:rPr lang="en-US" sz="2400" dirty="0" smtClean="0"/>
              <a:t>Legal and Policy solutions emerging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.g. research purposes only statements</a:t>
            </a:r>
          </a:p>
          <a:p>
            <a:pPr lvl="1"/>
            <a:r>
              <a:rPr lang="en-US" sz="2000" dirty="0" smtClean="0"/>
              <a:t>A few use cases to </a:t>
            </a:r>
            <a:r>
              <a:rPr lang="en-US" sz="2000" dirty="0"/>
              <a:t>be </a:t>
            </a:r>
            <a:r>
              <a:rPr lang="en-US" sz="2000" dirty="0" smtClean="0"/>
              <a:t>presented by Jesus Marco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84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44624"/>
            <a:ext cx="6840538" cy="951706"/>
          </a:xfrm>
        </p:spPr>
        <p:txBody>
          <a:bodyPr/>
          <a:lstStyle/>
          <a:p>
            <a:r>
              <a:rPr lang="en-US" sz="3600" dirty="0" smtClean="0"/>
              <a:t>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04056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 smtClean="0"/>
              <a:t>Articulate and implement all Phase 1 processes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US" sz="1800" dirty="0" smtClean="0"/>
              <a:t>Started with EGI CF’14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Comments welcome)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US" sz="1800" dirty="0" smtClean="0"/>
              <a:t>Finalize by EC Review</a:t>
            </a:r>
          </a:p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 smtClean="0"/>
              <a:t>Develop more complex pricing schemes and service packages as part of Phase 2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US" sz="1800" dirty="0"/>
              <a:t>e</a:t>
            </a:r>
            <a:r>
              <a:rPr lang="en-US" sz="1800" dirty="0" smtClean="0"/>
              <a:t>.g. reduced prices based on usage increase, storage type, reservation package</a:t>
            </a:r>
          </a:p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 smtClean="0"/>
              <a:t>Collate individual Resource Center feedback on policy and legal issues and solutions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US" sz="1800" dirty="0" smtClean="0"/>
              <a:t>HNX participation and SCR good way get internal answers</a:t>
            </a:r>
            <a:endParaRPr lang="en-US" sz="1800" dirty="0"/>
          </a:p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/>
              <a:t>Run a test </a:t>
            </a:r>
            <a:r>
              <a:rPr lang="en-US" sz="2000" dirty="0" smtClean="0"/>
              <a:t>with select </a:t>
            </a:r>
            <a:r>
              <a:rPr lang="en-US" sz="2000" dirty="0"/>
              <a:t>user group, provide usage report, </a:t>
            </a:r>
            <a:r>
              <a:rPr lang="en-US" sz="2000" dirty="0" smtClean="0"/>
              <a:t>produce invoice (virtual bill)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US" sz="1800" dirty="0" smtClean="0"/>
              <a:t>Maybe attempt </a:t>
            </a:r>
            <a:r>
              <a:rPr lang="en-US" sz="1800" dirty="0"/>
              <a:t>to pay </a:t>
            </a:r>
            <a:r>
              <a:rPr lang="en-US" sz="1800" dirty="0" smtClean="0"/>
              <a:t>invoice for real financial transaction (99% discount)</a:t>
            </a:r>
          </a:p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 smtClean="0"/>
              <a:t>Couple ongoing work and results with Governance Task </a:t>
            </a:r>
            <a:r>
              <a:rPr lang="en-US" sz="2000" dirty="0"/>
              <a:t>F</a:t>
            </a:r>
            <a:r>
              <a:rPr lang="en-US" sz="2000" dirty="0" smtClean="0"/>
              <a:t>orce</a:t>
            </a:r>
          </a:p>
          <a:p>
            <a:pPr>
              <a:spcBef>
                <a:spcPts val="500"/>
              </a:spcBef>
              <a:spcAft>
                <a:spcPts val="0"/>
              </a:spcAft>
            </a:pPr>
            <a:r>
              <a:rPr lang="en-US" sz="2000" dirty="0" smtClean="0"/>
              <a:t>Produce Final Report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243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CF’14 – Pay-for-Use PoC - Helsinki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21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5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13352</TotalTime>
  <Words>3224</Words>
  <Application>Microsoft Macintosh PowerPoint</Application>
  <PresentationFormat>On-screen Show (4:3)</PresentationFormat>
  <Paragraphs>450</Paragraphs>
  <Slides>30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EGI-InSPIRE-Slide-Template_v4</vt:lpstr>
      <vt:lpstr>Session Intro and Pay-for-Use Overview</vt:lpstr>
      <vt:lpstr>Session Agenda / Objectives</vt:lpstr>
      <vt:lpstr>Context</vt:lpstr>
      <vt:lpstr>Pay-for-Use PoC: Overview</vt:lpstr>
      <vt:lpstr>Pay-for-Use PoC: Objectives</vt:lpstr>
      <vt:lpstr>Pay-for-Use PoC: Participants</vt:lpstr>
      <vt:lpstr>Pay-for-Use PoC: Approach</vt:lpstr>
      <vt:lpstr>Pay-for-Use PoC: Main Work to Date</vt:lpstr>
      <vt:lpstr>Next Steps</vt:lpstr>
      <vt:lpstr>PowerPoint Presentation</vt:lpstr>
      <vt:lpstr>Pay-for-Use Business Scenarios</vt:lpstr>
      <vt:lpstr>Business Scenarios and Use Cases</vt:lpstr>
      <vt:lpstr>Business Scenario: Roles</vt:lpstr>
      <vt:lpstr>Business Scenario: General Process</vt:lpstr>
      <vt:lpstr>Business Scenario: General Process</vt:lpstr>
      <vt:lpstr>Business Scenario: Publish Service / Pricing Info</vt:lpstr>
      <vt:lpstr>Business Scenario: Browse Service Catalogue / Price List</vt:lpstr>
      <vt:lpstr>Business Scenario: Select and Submit Request</vt:lpstr>
      <vt:lpstr>Business Scenario: SLA / Contract</vt:lpstr>
      <vt:lpstr>Business Scenario: Create VO</vt:lpstr>
      <vt:lpstr>Business Scenario: Allocate Capacity</vt:lpstr>
      <vt:lpstr>Business Scenario: Add Users</vt:lpstr>
      <vt:lpstr>Business Scenario: Usage / Service Reports</vt:lpstr>
      <vt:lpstr>Business Scenario: Payments</vt:lpstr>
      <vt:lpstr>Business Scenario: Broker Model</vt:lpstr>
      <vt:lpstr>Business Scenario: Broker Model</vt:lpstr>
      <vt:lpstr>Broker Business Models</vt:lpstr>
      <vt:lpstr>Business Use Cases: Overview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qki</dc:creator>
  <cp:lastModifiedBy>Sy Holsinger</cp:lastModifiedBy>
  <cp:revision>325</cp:revision>
  <dcterms:created xsi:type="dcterms:W3CDTF">2012-08-01T06:03:05Z</dcterms:created>
  <dcterms:modified xsi:type="dcterms:W3CDTF">2014-05-20T13:49:27Z</dcterms:modified>
</cp:coreProperties>
</file>