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93" r:id="rId3"/>
    <p:sldId id="380" r:id="rId4"/>
    <p:sldId id="377" r:id="rId5"/>
    <p:sldId id="388" r:id="rId6"/>
    <p:sldId id="387" r:id="rId7"/>
    <p:sldId id="384" r:id="rId8"/>
    <p:sldId id="389" r:id="rId9"/>
    <p:sldId id="325" r:id="rId10"/>
    <p:sldId id="3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ki" initials="q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2" autoAdjust="0"/>
  </p:normalViewPr>
  <p:slideViewPr>
    <p:cSldViewPr>
      <p:cViewPr>
        <p:scale>
          <a:sx n="85" d="100"/>
          <a:sy n="85" d="100"/>
        </p:scale>
        <p:origin x="-17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0A0516-2816-43AB-A909-56233CD5A85C}" type="datetimeFigureOut">
              <a:rPr lang="en-US"/>
              <a:pPr>
                <a:defRPr/>
              </a:pPr>
              <a:t>20/05/14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A22EF-E40A-4C8E-8B20-BD01E9B98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Remaining</a:t>
            </a:r>
            <a:r>
              <a:rPr lang="en-GB" baseline="0" dirty="0" smtClean="0"/>
              <a:t> time, if any, for further discussion </a:t>
            </a:r>
            <a:r>
              <a:rPr lang="en-GB" baseline="0" smtClean="0"/>
              <a:t>and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P4U</a:t>
            </a:r>
            <a:r>
              <a:rPr lang="en-GB" baseline="0" dirty="0" smtClean="0"/>
              <a:t> is just one facet of the overall sustainability strategy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will probably not be applied to current users (at least in the short-term); Just another tool in the toolbox.</a:t>
            </a:r>
          </a:p>
          <a:p>
            <a:r>
              <a:rPr lang="en-US" baseline="0" dirty="0" smtClean="0"/>
              <a:t>What could be shown at least in the short-term is the value that users are getting by showing them the cost of what they are 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5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also exploring taxation and VAT aspects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72388-C497-3245-9A11-626F768618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3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6B9B1D-45A1-4052-A25E-A159C5BE4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6CF0-CCE1-49C5-91B2-BD7880559DB9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70AE-0114-47E4-A55C-0E4E5040C02C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0990-8988-4776-BAE7-92C629E8D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6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793D29-345A-4AEA-9318-00664121D698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7F0AA2-8494-42EF-8E82-1A897FAAD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go.egi.eu/139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168DF8-5A64-4A85-BCF0-8573A7C4D3BF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484784"/>
            <a:ext cx="7200800" cy="1872208"/>
          </a:xfrm>
        </p:spPr>
        <p:txBody>
          <a:bodyPr/>
          <a:lstStyle/>
          <a:p>
            <a:r>
              <a:rPr lang="en-GB" dirty="0" smtClean="0"/>
              <a:t>Session </a:t>
            </a:r>
            <a:r>
              <a:rPr lang="en-GB" dirty="0"/>
              <a:t>Intro </a:t>
            </a: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Pay</a:t>
            </a:r>
            <a:r>
              <a:rPr lang="en-GB" dirty="0"/>
              <a:t>-for-Use </a:t>
            </a:r>
            <a:r>
              <a:rPr lang="en-GB" dirty="0" smtClean="0"/>
              <a:t>Overview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670176"/>
            <a:ext cx="5904656" cy="1703040"/>
          </a:xfrm>
        </p:spPr>
        <p:txBody>
          <a:bodyPr/>
          <a:lstStyle/>
          <a:p>
            <a:pPr eaLnBrk="1" hangingPunct="1"/>
            <a:r>
              <a:rPr lang="en-GB" dirty="0" smtClean="0"/>
              <a:t>Sy Holsinger</a:t>
            </a:r>
          </a:p>
          <a:p>
            <a:pPr eaLnBrk="1" hangingPunct="1"/>
            <a:r>
              <a:rPr lang="en-GB" sz="2800" dirty="0" smtClean="0"/>
              <a:t>Senior Strategy and Policy Officer, EGI.eu</a:t>
            </a:r>
          </a:p>
          <a:p>
            <a:pPr eaLnBrk="1" hangingPunct="1"/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sy.holsinger@egi.eu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3281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080" y="2924944"/>
            <a:ext cx="2265040" cy="226504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1760" y="5301208"/>
            <a:ext cx="4608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sy.holsinger@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</a:rPr>
              <a:t>egi.eu</a:t>
            </a:r>
          </a:p>
          <a:p>
            <a:pPr marL="0" indent="0" algn="ctr">
              <a:buNone/>
            </a:pPr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1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Session Agenda / Objectives</a:t>
            </a: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51520" y="1196752"/>
            <a:ext cx="874846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16:00-16:15 “Session Intro &amp; Pay-for-Use Overview” </a:t>
            </a:r>
            <a:r>
              <a:rPr lang="en-US" sz="1800" dirty="0"/>
              <a:t>– Sy Holsinger, EGI.eu</a:t>
            </a:r>
          </a:p>
          <a:p>
            <a:pPr lvl="1"/>
            <a:r>
              <a:rPr lang="en-US" sz="1800" dirty="0"/>
              <a:t>Outline session goals and provide high-level overview of the P4U activities</a:t>
            </a:r>
          </a:p>
          <a:p>
            <a:r>
              <a:rPr lang="en-US" sz="2000" dirty="0"/>
              <a:t>16:15-16:30 “Business Scenarios” </a:t>
            </a:r>
            <a:r>
              <a:rPr lang="en-US" sz="1800" dirty="0"/>
              <a:t>– Sy Holsinger, EGI.eu</a:t>
            </a:r>
          </a:p>
          <a:p>
            <a:pPr lvl="1"/>
            <a:r>
              <a:rPr lang="en-US" sz="1800" dirty="0"/>
              <a:t>Describe business scenarios being used to identify the key processes and required tool development, both on a strategic and technical level</a:t>
            </a:r>
          </a:p>
          <a:p>
            <a:r>
              <a:rPr lang="en-US" sz="2000" dirty="0"/>
              <a:t>16:30-16:45 “Technical Approach &amp; Developments” </a:t>
            </a:r>
            <a:r>
              <a:rPr lang="en-US" sz="1800" dirty="0"/>
              <a:t>– John Gordon, STFC</a:t>
            </a:r>
          </a:p>
          <a:p>
            <a:pPr lvl="1"/>
            <a:r>
              <a:rPr lang="en-US" sz="1800" dirty="0"/>
              <a:t>Show how existing tools are being used to support activities and present future developments</a:t>
            </a:r>
          </a:p>
          <a:p>
            <a:r>
              <a:rPr lang="en-US" sz="2000" dirty="0"/>
              <a:t>16:45-17:00 “Real World Use Cases” </a:t>
            </a:r>
            <a:r>
              <a:rPr lang="en-US" sz="1800" dirty="0"/>
              <a:t>– Jesus Marco de Lucas, IFCA</a:t>
            </a:r>
          </a:p>
          <a:p>
            <a:pPr lvl="1"/>
            <a:r>
              <a:rPr lang="en-US" sz="1800" dirty="0"/>
              <a:t>Offer use cases and experience of pay-per-use services provided to researchers in the academia and private companies to understand practical applicability</a:t>
            </a:r>
          </a:p>
          <a:p>
            <a:r>
              <a:rPr lang="en-US" sz="2000" dirty="0"/>
              <a:t>17:00-17:15 “Business Engagement” </a:t>
            </a:r>
            <a:r>
              <a:rPr lang="en-US" sz="1800" dirty="0"/>
              <a:t>– Javier Jimenez, EGI.eu</a:t>
            </a:r>
          </a:p>
          <a:p>
            <a:pPr lvl="1"/>
            <a:r>
              <a:rPr lang="en-US" sz="1800" dirty="0"/>
              <a:t>Provide the opportunities and mechanisms for engagement between EGI and Enterprise to facilitate a value chain from science to industry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1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Context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4176464" cy="5184576"/>
          </a:xfrm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u="sng" dirty="0"/>
              <a:t>Current:</a:t>
            </a:r>
          </a:p>
          <a:p>
            <a:pPr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EGI operates in a publicly funded </a:t>
            </a:r>
            <a:r>
              <a:rPr lang="en-US" sz="2000" dirty="0" smtClean="0"/>
              <a:t>research/academic environment</a:t>
            </a:r>
            <a:endParaRPr lang="en-US" sz="2000" dirty="0"/>
          </a:p>
          <a:p>
            <a:pPr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Services free at point of delivery with resources bought from grants dedicated to certain groups or disciplines either by direct allocation or by peer </a:t>
            </a:r>
            <a:r>
              <a:rPr lang="en-US" sz="2000" dirty="0" smtClean="0"/>
              <a:t>review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0" y="1124744"/>
            <a:ext cx="454425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2000"/>
              </a:lnSpc>
              <a:spcBef>
                <a:spcPts val="900"/>
              </a:spcBef>
              <a:spcAft>
                <a:spcPts val="900"/>
              </a:spcAft>
              <a:buFont typeface="Arial" charset="0"/>
              <a:buNone/>
            </a:pPr>
            <a:r>
              <a:rPr lang="en-GB" sz="2400" u="sng" dirty="0" smtClean="0"/>
              <a:t>Opportunities:</a:t>
            </a:r>
          </a:p>
          <a:p>
            <a:pPr>
              <a:spcBef>
                <a:spcPts val="900"/>
              </a:spcBef>
              <a:spcAft>
                <a:spcPts val="300"/>
              </a:spcAft>
            </a:pPr>
            <a:r>
              <a:rPr lang="en-GB" sz="2000" dirty="0" smtClean="0"/>
              <a:t>Increase flexibility and agility to attract a wider user base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On-demand and pay-for-use becoming increasing attractive by researchers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Adapt to different funding models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Users who receive funds to purchase services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Organisations looking to EGI as service providers (including NGIs)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691680" y="5589240"/>
            <a:ext cx="698477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Pay-for-Use Proof of Concept = 1 facet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4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Pay-for-Use PoC:</a:t>
            </a:r>
            <a:br>
              <a:rPr lang="en-US" sz="3200" dirty="0" smtClean="0"/>
            </a:br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</p:spPr>
        <p:txBody>
          <a:bodyPr/>
          <a:lstStyle/>
          <a:p>
            <a:r>
              <a:rPr lang="en-US" sz="2400" dirty="0" smtClean="0"/>
              <a:t>Start / Duration</a:t>
            </a:r>
          </a:p>
          <a:p>
            <a:pPr lvl="1"/>
            <a:r>
              <a:rPr lang="en-US" sz="2200" dirty="0" smtClean="0"/>
              <a:t>PoC started Jan 2014 -&gt; New EGI-InSPIRE PY5 task (NA5.2) in May 2014 running until Dec 2014 (28PMs)</a:t>
            </a:r>
          </a:p>
          <a:p>
            <a:r>
              <a:rPr lang="en-US" sz="2400" dirty="0" smtClean="0"/>
              <a:t>Mandate:</a:t>
            </a:r>
          </a:p>
          <a:p>
            <a:pPr lvl="1"/>
            <a:r>
              <a:rPr lang="en-US" sz="2200" dirty="0"/>
              <a:t>Early 2013, the EGI Council approved a policy to explore business models for pay-for-use service delivery to couple together with the traditional method of free-at-point-of-use </a:t>
            </a:r>
            <a:r>
              <a:rPr lang="pl-PL" sz="2200" dirty="0"/>
              <a:t>(</a:t>
            </a:r>
            <a:r>
              <a:rPr lang="pl-PL" sz="2200" dirty="0">
                <a:hlinkClick r:id="rId3"/>
              </a:rPr>
              <a:t>http://go.egi.eu/1391</a:t>
            </a:r>
            <a:r>
              <a:rPr lang="pl-PL" sz="2200" dirty="0"/>
              <a:t>)</a:t>
            </a:r>
          </a:p>
          <a:p>
            <a:pPr lvl="1"/>
            <a:r>
              <a:rPr lang="en-US" sz="2200" dirty="0"/>
              <a:t>EC Reviewer recommendation to expand revenue streams</a:t>
            </a:r>
          </a:p>
          <a:p>
            <a:r>
              <a:rPr lang="en-US" sz="2400" dirty="0" smtClean="0"/>
              <a:t>Goal:</a:t>
            </a:r>
          </a:p>
          <a:p>
            <a:pPr lvl="1"/>
            <a:r>
              <a:rPr lang="en-US" sz="2200" dirty="0" smtClean="0"/>
              <a:t>Create </a:t>
            </a:r>
            <a:r>
              <a:rPr lang="en-US" sz="2200" dirty="0"/>
              <a:t>a pay-for-use proof of concept prototype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23728" y="5733256"/>
            <a:ext cx="5400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Not an overhaul of the current system</a:t>
            </a:r>
            <a:endParaRPr lang="en-US" sz="18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6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Articulate </a:t>
            </a:r>
            <a:r>
              <a:rPr lang="en-US" sz="2000" dirty="0"/>
              <a:t>appropriate business and responsibility models through defined business </a:t>
            </a:r>
            <a:r>
              <a:rPr lang="en-US" sz="2000" dirty="0" smtClean="0"/>
              <a:t>scenarios/cases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Define prices for services from </a:t>
            </a:r>
            <a:r>
              <a:rPr lang="en-US" sz="2000" dirty="0" smtClean="0"/>
              <a:t>participating </a:t>
            </a:r>
            <a:r>
              <a:rPr lang="en-US" sz="2000" dirty="0"/>
              <a:t>sites </a:t>
            </a:r>
            <a:r>
              <a:rPr lang="en-US" sz="2000" dirty="0" smtClean="0"/>
              <a:t>(compute and storage)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Including service packages and pricing schemes</a:t>
            </a:r>
            <a:endParaRPr lang="en-US" sz="18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Understand required agreements </a:t>
            </a:r>
            <a:r>
              <a:rPr lang="en-US" sz="2000" dirty="0"/>
              <a:t>and service management </a:t>
            </a:r>
            <a:r>
              <a:rPr lang="en-US" sz="2000" dirty="0" smtClean="0"/>
              <a:t>processes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Identify the tools required and necessary development to </a:t>
            </a:r>
            <a:r>
              <a:rPr lang="en-US" sz="2000" dirty="0" smtClean="0"/>
              <a:t>facilitate </a:t>
            </a:r>
            <a:r>
              <a:rPr lang="en-US" sz="2000" dirty="0"/>
              <a:t>pay-for-use service </a:t>
            </a:r>
            <a:r>
              <a:rPr lang="en-US" sz="2000" dirty="0" smtClean="0"/>
              <a:t>provisioning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Analyze </a:t>
            </a:r>
            <a:r>
              <a:rPr lang="en-US" sz="2000" dirty="0"/>
              <a:t>the changes within a pre-production environment that would be needed to support and roll out the new functionalities in the production environment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Evaluate legal, policy, and </a:t>
            </a:r>
            <a:r>
              <a:rPr lang="en-US" sz="2000" dirty="0" smtClean="0"/>
              <a:t>organizational </a:t>
            </a:r>
            <a:r>
              <a:rPr lang="en-US" sz="2000" dirty="0"/>
              <a:t>issues around the full implementation of the pay-for-use model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Submit a report covering the overall activities and </a:t>
            </a:r>
            <a:r>
              <a:rPr lang="en-US" sz="2000" dirty="0" smtClean="0"/>
              <a:t>final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4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Pay-for-Use PoC:</a:t>
            </a:r>
            <a:br>
              <a:rPr lang="en-US" sz="3200" dirty="0" smtClean="0"/>
            </a:br>
            <a:r>
              <a:rPr lang="en-US" sz="3200" dirty="0" smtClean="0"/>
              <a:t>Participants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040560"/>
          </a:xfrm>
        </p:spPr>
        <p:txBody>
          <a:bodyPr/>
          <a:lstStyle/>
          <a:p>
            <a:r>
              <a:rPr lang="en-US" sz="2400" dirty="0" smtClean="0"/>
              <a:t>43 Members and Observers</a:t>
            </a:r>
          </a:p>
          <a:p>
            <a:pPr lvl="1"/>
            <a:r>
              <a:rPr lang="en-US" sz="2000" dirty="0" smtClean="0"/>
              <a:t>EGI.eu (Lead), Resource Centers, NGI NILs, Commercial Company</a:t>
            </a:r>
          </a:p>
          <a:p>
            <a:r>
              <a:rPr lang="en-US" sz="2400" dirty="0" smtClean="0"/>
              <a:t>Publishing </a:t>
            </a:r>
            <a:r>
              <a:rPr lang="en-US" sz="2400" dirty="0"/>
              <a:t>Pricing Information</a:t>
            </a:r>
          </a:p>
          <a:p>
            <a:pPr lvl="1"/>
            <a:r>
              <a:rPr lang="en-US" sz="2000" dirty="0"/>
              <a:t>19 Grid Sites (CPU)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Belarus; Bulgaria; Germany; Greece; Italy; Latvia; Poland; Spain; Switzerland; Turkey</a:t>
            </a:r>
          </a:p>
          <a:p>
            <a:pPr lvl="1"/>
            <a:r>
              <a:rPr lang="en-US" sz="2000" dirty="0"/>
              <a:t>7 Cloud Sites</a:t>
            </a:r>
          </a:p>
          <a:p>
            <a:pPr lvl="2"/>
            <a:r>
              <a:rPr lang="en-US" sz="1800" dirty="0"/>
              <a:t>Greece; Italy; Poland; Slovakia; Spain; </a:t>
            </a:r>
            <a:r>
              <a:rPr lang="en-US" sz="1800" dirty="0" smtClean="0"/>
              <a:t>UK (Turkey to be added)</a:t>
            </a:r>
          </a:p>
          <a:p>
            <a:pPr lvl="1"/>
            <a:r>
              <a:rPr lang="en-US" sz="2000" dirty="0" smtClean="0"/>
              <a:t>15 Organizations across 12 Countries</a:t>
            </a:r>
          </a:p>
          <a:p>
            <a:pPr lvl="1">
              <a:spcBef>
                <a:spcPts val="100"/>
              </a:spcBef>
              <a:spcAft>
                <a:spcPts val="200"/>
              </a:spcAft>
            </a:pPr>
            <a:r>
              <a:rPr lang="en-GB" sz="2000" dirty="0" smtClean="0"/>
              <a:t>Price Ranges (incl. support)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Grid (HEPSPEC/</a:t>
            </a:r>
            <a:r>
              <a:rPr lang="en-US" sz="1800" dirty="0" err="1" smtClean="0"/>
              <a:t>hr</a:t>
            </a:r>
            <a:r>
              <a:rPr lang="en-US" sz="1800" dirty="0" smtClean="0"/>
              <a:t>): €0.01-</a:t>
            </a:r>
            <a:r>
              <a:rPr lang="en-US" sz="1800" dirty="0"/>
              <a:t>€</a:t>
            </a:r>
            <a:r>
              <a:rPr lang="en-US" sz="1800" dirty="0" smtClean="0"/>
              <a:t>0.07 (Avg. €0.04; Median €0.05)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Cloud (</a:t>
            </a:r>
            <a:r>
              <a:rPr lang="en-US" sz="1800" dirty="0" err="1" smtClean="0"/>
              <a:t>wallclock</a:t>
            </a:r>
            <a:r>
              <a:rPr lang="en-US" sz="1800" dirty="0" smtClean="0"/>
              <a:t>/</a:t>
            </a:r>
            <a:r>
              <a:rPr lang="en-US" sz="1800" dirty="0" err="1" smtClean="0"/>
              <a:t>hr</a:t>
            </a:r>
            <a:r>
              <a:rPr lang="en-US" sz="1800" dirty="0" smtClean="0"/>
              <a:t>): </a:t>
            </a:r>
            <a:r>
              <a:rPr lang="en-US" sz="1800" dirty="0"/>
              <a:t>€</a:t>
            </a:r>
            <a:r>
              <a:rPr lang="en-US" sz="1800" dirty="0" smtClean="0"/>
              <a:t>0.03-</a:t>
            </a:r>
            <a:r>
              <a:rPr lang="en-US" sz="1800" dirty="0"/>
              <a:t>€0.07 (Avg. €</a:t>
            </a:r>
            <a:r>
              <a:rPr lang="en-US" sz="1800" dirty="0" smtClean="0"/>
              <a:t>0.05; </a:t>
            </a:r>
            <a:r>
              <a:rPr lang="en-US" sz="1800" dirty="0"/>
              <a:t>Median €0.05</a:t>
            </a:r>
            <a:r>
              <a:rPr lang="en-US" sz="1800" dirty="0" smtClean="0"/>
              <a:t>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+</a:t>
            </a:r>
            <a:r>
              <a:rPr lang="en-US" sz="1800" dirty="0"/>
              <a:t>/- VAT </a:t>
            </a:r>
            <a:r>
              <a:rPr lang="en-US" sz="1800" dirty="0" smtClean="0"/>
              <a:t>8%-23% (where applicable)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Storage in progress: €/GB/month</a:t>
            </a:r>
            <a:endParaRPr lang="en-GB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9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4104456"/>
          </a:xfrm>
        </p:spPr>
        <p:txBody>
          <a:bodyPr/>
          <a:lstStyle/>
          <a:p>
            <a:r>
              <a:rPr lang="en-US" sz="2800" dirty="0" smtClean="0"/>
              <a:t>Activities split in 2 Phases</a:t>
            </a:r>
          </a:p>
          <a:p>
            <a:pPr lvl="1"/>
            <a:r>
              <a:rPr lang="en-US" sz="2400" dirty="0" smtClean="0"/>
              <a:t>Phase 1: Jan-June 2014 </a:t>
            </a:r>
          </a:p>
          <a:p>
            <a:pPr lvl="2"/>
            <a:r>
              <a:rPr lang="en-US" sz="2000" dirty="0" smtClean="0"/>
              <a:t>Set up and implement minimum/basic requirements/functionality</a:t>
            </a:r>
          </a:p>
          <a:p>
            <a:pPr lvl="2"/>
            <a:r>
              <a:rPr lang="en-US" sz="2000" dirty="0" smtClean="0"/>
              <a:t>Present at EC review</a:t>
            </a:r>
          </a:p>
          <a:p>
            <a:pPr lvl="1"/>
            <a:r>
              <a:rPr lang="en-US" sz="2400" dirty="0" smtClean="0"/>
              <a:t>Phase 2: July-Oct 2014</a:t>
            </a:r>
          </a:p>
          <a:p>
            <a:pPr lvl="2"/>
            <a:r>
              <a:rPr lang="en-US" sz="2000" dirty="0" smtClean="0"/>
              <a:t>Expand with pricing schemes and service packages</a:t>
            </a:r>
          </a:p>
          <a:p>
            <a:pPr lvl="2"/>
            <a:r>
              <a:rPr lang="en-US" sz="2000" dirty="0" smtClean="0"/>
              <a:t>Increase automated functionality</a:t>
            </a:r>
          </a:p>
          <a:p>
            <a:pPr lvl="1"/>
            <a:r>
              <a:rPr lang="en-US" sz="2400" dirty="0" smtClean="0"/>
              <a:t>Report: Nov-Dec 2014</a:t>
            </a:r>
          </a:p>
          <a:p>
            <a:pPr lvl="2"/>
            <a:r>
              <a:rPr lang="en-US" sz="2000" dirty="0" smtClean="0"/>
              <a:t>Stand alone, easy to read report published</a:t>
            </a:r>
          </a:p>
          <a:p>
            <a:pPr lvl="2"/>
            <a:r>
              <a:rPr lang="en-US" sz="2000" dirty="0" smtClean="0"/>
              <a:t>Officially part of EGI-InSPIRE Final Periodic Report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71600" y="5589240"/>
            <a:ext cx="770485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More detail in Business Scenario talk to follow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8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Main Work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256584"/>
          </a:xfrm>
        </p:spPr>
        <p:txBody>
          <a:bodyPr/>
          <a:lstStyle/>
          <a:p>
            <a:r>
              <a:rPr lang="en-US" sz="2400" dirty="0" smtClean="0"/>
              <a:t>7 Meetings</a:t>
            </a:r>
            <a:r>
              <a:rPr lang="en-US" sz="2000" dirty="0" smtClean="0"/>
              <a:t> (bi-weekly calls)</a:t>
            </a:r>
          </a:p>
          <a:p>
            <a:pPr lvl="1"/>
            <a:r>
              <a:rPr lang="en-US" sz="2000" dirty="0"/>
              <a:t>Avg</a:t>
            </a:r>
            <a:r>
              <a:rPr lang="en-US" sz="2000" dirty="0" smtClean="0"/>
              <a:t>. 19 </a:t>
            </a:r>
            <a:r>
              <a:rPr lang="en-US" sz="2000" dirty="0"/>
              <a:t>active participants per </a:t>
            </a:r>
            <a:r>
              <a:rPr lang="en-US" sz="2000" dirty="0" smtClean="0"/>
              <a:t>call</a:t>
            </a:r>
          </a:p>
          <a:p>
            <a:r>
              <a:rPr lang="en-US" sz="2400" dirty="0" smtClean="0"/>
              <a:t>Phase 1 processes defined</a:t>
            </a:r>
          </a:p>
          <a:p>
            <a:pPr lvl="1"/>
            <a:r>
              <a:rPr lang="en-US" sz="2000" dirty="0" smtClean="0"/>
              <a:t>General understanding of Phase 2</a:t>
            </a:r>
          </a:p>
          <a:p>
            <a:r>
              <a:rPr lang="en-US" sz="2400" dirty="0" smtClean="0"/>
              <a:t>GOCDB extensions added and Accounting Portal accounting information</a:t>
            </a:r>
          </a:p>
          <a:p>
            <a:pPr lvl="1"/>
            <a:r>
              <a:rPr lang="en-US" sz="2000" dirty="0" smtClean="0"/>
              <a:t>To be covered in following presentation by John Gordon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 smtClean="0"/>
              <a:t>26 Sites </a:t>
            </a:r>
            <a:r>
              <a:rPr lang="en-US" sz="2400" dirty="0"/>
              <a:t>publishing </a:t>
            </a:r>
            <a:r>
              <a:rPr lang="en-US" sz="2400" dirty="0" smtClean="0"/>
              <a:t>pricing information</a:t>
            </a:r>
            <a:r>
              <a:rPr lang="en-US" sz="2000" dirty="0" smtClean="0"/>
              <a:t> </a:t>
            </a:r>
            <a:r>
              <a:rPr lang="en-US" sz="2000" dirty="0"/>
              <a:t>(19 Grid, 7 Cloud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3 Business Cases being explored</a:t>
            </a:r>
          </a:p>
          <a:p>
            <a:pPr lvl="1"/>
            <a:r>
              <a:rPr lang="en-US" sz="2000" dirty="0"/>
              <a:t>Helix Nebula, ESA, Cloud for </a:t>
            </a:r>
            <a:r>
              <a:rPr lang="en-US" sz="2000" dirty="0" smtClean="0"/>
              <a:t>Europe + 100% IT</a:t>
            </a:r>
          </a:p>
          <a:p>
            <a:r>
              <a:rPr lang="en-US" sz="2400" dirty="0" smtClean="0"/>
              <a:t>Legal and Policy solutions emerging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.g. research purposes only statements</a:t>
            </a:r>
          </a:p>
          <a:p>
            <a:pPr lvl="1"/>
            <a:r>
              <a:rPr lang="en-US" sz="2000" dirty="0" smtClean="0"/>
              <a:t>A few use cases to </a:t>
            </a:r>
            <a:r>
              <a:rPr lang="en-US" sz="2000" dirty="0"/>
              <a:t>be </a:t>
            </a:r>
            <a:r>
              <a:rPr lang="en-US" sz="2000" dirty="0" smtClean="0"/>
              <a:t>presented by Jesus Marco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8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951706"/>
          </a:xfrm>
        </p:spPr>
        <p:txBody>
          <a:bodyPr/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4056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Articulate and implement all Phase 1 processes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Started with EGI CF’14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Comments welcome)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Finalize by EC Review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Develop more complex pricing schemes and service packages as part of Phase 2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/>
              <a:t>e</a:t>
            </a:r>
            <a:r>
              <a:rPr lang="en-US" sz="1800" dirty="0" smtClean="0"/>
              <a:t>.g. reduced prices based on usage increase, storage type, reservation package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Collate individual Resource Center feedback on policy and legal issues and solutions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HNX participation and SCR good way get internal answers</a:t>
            </a:r>
            <a:endParaRPr lang="en-US" sz="1800" dirty="0"/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/>
              <a:t>Run a test </a:t>
            </a:r>
            <a:r>
              <a:rPr lang="en-US" sz="2000" dirty="0" smtClean="0"/>
              <a:t>with select </a:t>
            </a:r>
            <a:r>
              <a:rPr lang="en-US" sz="2000" dirty="0"/>
              <a:t>user group, provide usage report, </a:t>
            </a:r>
            <a:r>
              <a:rPr lang="en-US" sz="2000" dirty="0" smtClean="0"/>
              <a:t>produce invoice (virtual bill)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Maybe attempt </a:t>
            </a:r>
            <a:r>
              <a:rPr lang="en-US" sz="1800" dirty="0"/>
              <a:t>to pay </a:t>
            </a:r>
            <a:r>
              <a:rPr lang="en-US" sz="1800" dirty="0" smtClean="0"/>
              <a:t>invoice for real financial transaction (99% discount)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Couple ongoing work and results with Governance Task </a:t>
            </a:r>
            <a:r>
              <a:rPr lang="en-US" sz="2000" dirty="0"/>
              <a:t>F</a:t>
            </a:r>
            <a:r>
              <a:rPr lang="en-US" sz="2000" dirty="0" smtClean="0"/>
              <a:t>orce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Produce Final Report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13327</TotalTime>
  <Words>1224</Words>
  <Application>Microsoft Macintosh PowerPoint</Application>
  <PresentationFormat>On-screen Show (4:3)</PresentationFormat>
  <Paragraphs>139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Session Intro and Pay-for-Use Overview</vt:lpstr>
      <vt:lpstr>Session Agenda / Objectives</vt:lpstr>
      <vt:lpstr>Context</vt:lpstr>
      <vt:lpstr>Pay-for-Use PoC: Overview</vt:lpstr>
      <vt:lpstr>Pay-for-Use PoC: Objectives</vt:lpstr>
      <vt:lpstr>Pay-for-Use PoC: Participants</vt:lpstr>
      <vt:lpstr>Pay-for-Use PoC: Approach</vt:lpstr>
      <vt:lpstr>Pay-for-Use PoC: Main Work to Date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qki</dc:creator>
  <cp:lastModifiedBy>Sy Holsinger</cp:lastModifiedBy>
  <cp:revision>325</cp:revision>
  <dcterms:created xsi:type="dcterms:W3CDTF">2012-08-01T06:03:05Z</dcterms:created>
  <dcterms:modified xsi:type="dcterms:W3CDTF">2014-05-20T13:29:07Z</dcterms:modified>
</cp:coreProperties>
</file>