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5"/>
  </p:notesMasterIdLst>
  <p:handoutMasterIdLst>
    <p:handoutMasterId r:id="rId36"/>
  </p:handoutMasterIdLst>
  <p:sldIdLst>
    <p:sldId id="256" r:id="rId4"/>
    <p:sldId id="259" r:id="rId5"/>
    <p:sldId id="296" r:id="rId6"/>
    <p:sldId id="261" r:id="rId7"/>
    <p:sldId id="262" r:id="rId8"/>
    <p:sldId id="263" r:id="rId9"/>
    <p:sldId id="264" r:id="rId10"/>
    <p:sldId id="265" r:id="rId11"/>
    <p:sldId id="266" r:id="rId12"/>
    <p:sldId id="267" r:id="rId13"/>
    <p:sldId id="268"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6" r:id="rId27"/>
    <p:sldId id="287" r:id="rId28"/>
    <p:sldId id="288" r:id="rId29"/>
    <p:sldId id="289" r:id="rId30"/>
    <p:sldId id="290" r:id="rId31"/>
    <p:sldId id="291" r:id="rId32"/>
    <p:sldId id="292" r:id="rId33"/>
    <p:sldId id="29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5" autoAdjust="0"/>
    <p:restoredTop sz="86392" autoAdjust="0"/>
  </p:normalViewPr>
  <p:slideViewPr>
    <p:cSldViewPr>
      <p:cViewPr>
        <p:scale>
          <a:sx n="50" d="100"/>
          <a:sy n="50" d="100"/>
        </p:scale>
        <p:origin x="-2346" y="-636"/>
      </p:cViewPr>
      <p:guideLst>
        <p:guide orient="horz" pos="2160"/>
        <p:guide pos="2880"/>
      </p:guideLst>
    </p:cSldViewPr>
  </p:slideViewPr>
  <p:outlineViewPr>
    <p:cViewPr>
      <p:scale>
        <a:sx n="33" d="100"/>
        <a:sy n="33" d="100"/>
      </p:scale>
      <p:origin x="0" y="12556"/>
    </p:cViewPr>
  </p:outlineViewPr>
  <p:notesTextViewPr>
    <p:cViewPr>
      <p:scale>
        <a:sx n="100" d="100"/>
        <a:sy n="100" d="100"/>
      </p:scale>
      <p:origin x="0" y="0"/>
    </p:cViewPr>
  </p:notesTextViewPr>
  <p:sorterViewPr>
    <p:cViewPr>
      <p:scale>
        <a:sx n="90" d="100"/>
        <a:sy n="90"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067EA0-4D57-46D5-8D40-FAFDCBE04DF2}" type="datetimeFigureOut">
              <a:rPr lang="en-US" smtClean="0"/>
              <a:pPr/>
              <a:t>5/21/2014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8155B-6616-46C7-AEF2-B9ABDC026B91}" type="slidenum">
              <a:rPr lang="en-US" smtClean="0"/>
              <a:pPr/>
              <a:t>‹#›</a:t>
            </a:fld>
            <a:endParaRPr lang="en-US"/>
          </a:p>
        </p:txBody>
      </p:sp>
    </p:spTree>
    <p:extLst>
      <p:ext uri="{BB962C8B-B14F-4D97-AF65-F5344CB8AC3E}">
        <p14:creationId xmlns:p14="http://schemas.microsoft.com/office/powerpoint/2010/main" xmlns="" val="304488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6DEEE-BF45-48A0-BB1C-CEA06611B5E4}" type="datetimeFigureOut">
              <a:rPr lang="en-GB" smtClean="0"/>
              <a:pPr/>
              <a:t>21/05/2014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98CC5-4DBF-4378-AEAA-11438914B862}" type="slidenum">
              <a:rPr lang="en-GB" smtClean="0"/>
              <a:pPr/>
              <a:t>‹#›</a:t>
            </a:fld>
            <a:endParaRPr lang="en-GB"/>
          </a:p>
        </p:txBody>
      </p:sp>
    </p:spTree>
    <p:extLst>
      <p:ext uri="{BB962C8B-B14F-4D97-AF65-F5344CB8AC3E}">
        <p14:creationId xmlns:p14="http://schemas.microsoft.com/office/powerpoint/2010/main" xmlns="" val="13672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F98CC5-4DBF-4378-AEAA-11438914B862}" type="slidenum">
              <a:rPr lang="en-GB" smtClean="0"/>
              <a:pPr/>
              <a:t>1</a:t>
            </a:fld>
            <a:endParaRPr lang="en-GB"/>
          </a:p>
        </p:txBody>
      </p:sp>
    </p:spTree>
    <p:extLst>
      <p:ext uri="{BB962C8B-B14F-4D97-AF65-F5344CB8AC3E}">
        <p14:creationId xmlns:p14="http://schemas.microsoft.com/office/powerpoint/2010/main" xmlns="" val="68913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defTabSz="954088">
              <a:defRPr/>
            </a:pPr>
            <a:fld id="{449C40A0-38D4-46CE-A81B-0DD39FCC6336}" type="slidenum">
              <a:rPr lang="en-GB" smtClean="0">
                <a:latin typeface="Arial" charset="0"/>
              </a:rPr>
              <a:pPr defTabSz="954088">
                <a:defRPr/>
              </a:pPr>
              <a:t>6</a:t>
            </a:fld>
            <a:endParaRPr lang="en-GB" smtClean="0">
              <a:latin typeface="Arial"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8" name="Rectangle 3"/>
          <p:cNvSpPr>
            <a:spLocks noGrp="1" noChangeArrowheads="1"/>
          </p:cNvSpPr>
          <p:nvPr>
            <p:ph type="body" idx="1"/>
          </p:nvPr>
        </p:nvSpPr>
        <p:spPr bwMode="auto">
          <a:xfrm>
            <a:off x="912813" y="4341813"/>
            <a:ext cx="5032375"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latin typeface="Arial" charset="0"/>
                <a:ea typeface="ＭＳ Ｐゴシック" pitchFamily="34" charset="-128"/>
              </a:rPr>
              <a:t>Just to be clear – I am focussing on the OAIS Information Model</a:t>
            </a:r>
            <a:endParaRPr 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F98CC5-4DBF-4378-AEAA-11438914B862}" type="slidenum">
              <a:rPr lang="en-GB" smtClean="0"/>
              <a:pPr/>
              <a:t>12</a:t>
            </a:fld>
            <a:endParaRPr lang="en-GB"/>
          </a:p>
        </p:txBody>
      </p:sp>
    </p:spTree>
    <p:extLst>
      <p:ext uri="{BB962C8B-B14F-4D97-AF65-F5344CB8AC3E}">
        <p14:creationId xmlns:p14="http://schemas.microsoft.com/office/powerpoint/2010/main" xmlns="" val="342979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F98CC5-4DBF-4378-AEAA-11438914B862}" type="slidenum">
              <a:rPr lang="en-GB" smtClean="0"/>
              <a:pPr/>
              <a:t>31</a:t>
            </a:fld>
            <a:endParaRPr lang="en-GB"/>
          </a:p>
        </p:txBody>
      </p:sp>
    </p:spTree>
    <p:extLst>
      <p:ext uri="{BB962C8B-B14F-4D97-AF65-F5344CB8AC3E}">
        <p14:creationId xmlns:p14="http://schemas.microsoft.com/office/powerpoint/2010/main" xmlns="" val="1623881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PA-Logo-CMYK-quartersize.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8265" y="1"/>
            <a:ext cx="3603635" cy="1349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3293985"/>
            <a:ext cx="7772400" cy="103511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4599130"/>
            <a:ext cx="6400800" cy="103967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5199B3EC-6A83-453D-B100-7F6DFCC2A984}"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D3C36C6-677D-49E6-B6BA-40D6AB5029BF}" type="slidenum">
              <a:rPr lang="en-GB"/>
              <a:pPr>
                <a:defRPr/>
              </a:pPr>
              <a:t>‹#›</a:t>
            </a:fld>
            <a:endParaRPr lang="en-GB"/>
          </a:p>
        </p:txBody>
      </p:sp>
    </p:spTree>
    <p:extLst>
      <p:ext uri="{BB962C8B-B14F-4D97-AF65-F5344CB8AC3E}">
        <p14:creationId xmlns:p14="http://schemas.microsoft.com/office/powerpoint/2010/main" xmlns="" val="17699985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8A8EB54-D896-4D30-8902-125C089F73F4}"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AC04B8-4740-49A4-9EA4-840F0E7DEF7A}" type="slidenum">
              <a:rPr lang="en-GB"/>
              <a:pPr>
                <a:defRPr/>
              </a:pPr>
              <a:t>‹#›</a:t>
            </a:fld>
            <a:endParaRPr lang="en-GB"/>
          </a:p>
        </p:txBody>
      </p:sp>
    </p:spTree>
    <p:extLst>
      <p:ext uri="{BB962C8B-B14F-4D97-AF65-F5344CB8AC3E}">
        <p14:creationId xmlns:p14="http://schemas.microsoft.com/office/powerpoint/2010/main" xmlns="" val="11704898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DE775BB-40C3-420B-B659-562FB77D7676}"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066A13-3995-492A-BD02-BA6823490BF2}" type="slidenum">
              <a:rPr lang="en-GB"/>
              <a:pPr>
                <a:defRPr/>
              </a:pPr>
              <a:t>‹#›</a:t>
            </a:fld>
            <a:endParaRPr lang="en-GB"/>
          </a:p>
        </p:txBody>
      </p:sp>
    </p:spTree>
    <p:extLst>
      <p:ext uri="{BB962C8B-B14F-4D97-AF65-F5344CB8AC3E}">
        <p14:creationId xmlns:p14="http://schemas.microsoft.com/office/powerpoint/2010/main" xmlns="" val="31851564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PA-Logo-CMYK-quartersize.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1438" y="57150"/>
            <a:ext cx="9001125"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3428999"/>
            <a:ext cx="7772400" cy="139515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4959170"/>
            <a:ext cx="6400800" cy="12125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532E36A2-12B2-4FE1-819B-EF9293918F9E}"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dirty="0"/>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D88E445-1FC1-473D-8836-3F312B558435}" type="slidenum">
              <a:rPr lang="en-GB"/>
              <a:pPr>
                <a:defRPr/>
              </a:pPr>
              <a:t>‹#›</a:t>
            </a:fld>
            <a:endParaRPr lang="en-GB"/>
          </a:p>
        </p:txBody>
      </p:sp>
    </p:spTree>
    <p:extLst>
      <p:ext uri="{BB962C8B-B14F-4D97-AF65-F5344CB8AC3E}">
        <p14:creationId xmlns:p14="http://schemas.microsoft.com/office/powerpoint/2010/main" xmlns="" val="14436483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C202EBF-3584-4659-A453-934285372A5E}"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F8FB138-C4CD-4EFA-910C-034FD7E09B9B}" type="slidenum">
              <a:rPr lang="en-GB"/>
              <a:pPr>
                <a:defRPr/>
              </a:pPr>
              <a:t>‹#›</a:t>
            </a:fld>
            <a:endParaRPr lang="en-GB"/>
          </a:p>
        </p:txBody>
      </p:sp>
    </p:spTree>
    <p:extLst>
      <p:ext uri="{BB962C8B-B14F-4D97-AF65-F5344CB8AC3E}">
        <p14:creationId xmlns:p14="http://schemas.microsoft.com/office/powerpoint/2010/main" xmlns="" val="35313121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EE7836-3852-4DA7-9141-F0D176C3F7FF}"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BFC791-3762-4D76-A1E3-212EFDEBFB2C}" type="slidenum">
              <a:rPr lang="en-GB"/>
              <a:pPr>
                <a:defRPr/>
              </a:pPr>
              <a:t>‹#›</a:t>
            </a:fld>
            <a:endParaRPr lang="en-GB"/>
          </a:p>
        </p:txBody>
      </p:sp>
    </p:spTree>
    <p:extLst>
      <p:ext uri="{BB962C8B-B14F-4D97-AF65-F5344CB8AC3E}">
        <p14:creationId xmlns:p14="http://schemas.microsoft.com/office/powerpoint/2010/main" xmlns="" val="28075342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3F1E3B3-899B-4B49-9F22-30D903A79DF7}"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DB97E9D-5102-4C6F-A91A-F745D1751ADC}" type="slidenum">
              <a:rPr lang="en-GB"/>
              <a:pPr>
                <a:defRPr/>
              </a:pPr>
              <a:t>‹#›</a:t>
            </a:fld>
            <a:endParaRPr lang="en-GB"/>
          </a:p>
        </p:txBody>
      </p:sp>
    </p:spTree>
    <p:extLst>
      <p:ext uri="{BB962C8B-B14F-4D97-AF65-F5344CB8AC3E}">
        <p14:creationId xmlns:p14="http://schemas.microsoft.com/office/powerpoint/2010/main" xmlns="" val="10098825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1B4F227-D658-454B-BAC0-CD53CE4FB674}" type="datetimeFigureOut">
              <a:rPr lang="en-GB"/>
              <a:pPr>
                <a:defRPr/>
              </a:pPr>
              <a:t>21/05/2014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9B1BE1B-048F-4CCB-BE4B-19E78C092D57}" type="slidenum">
              <a:rPr lang="en-GB"/>
              <a:pPr>
                <a:defRPr/>
              </a:pPr>
              <a:t>‹#›</a:t>
            </a:fld>
            <a:endParaRPr lang="en-GB"/>
          </a:p>
        </p:txBody>
      </p:sp>
    </p:spTree>
    <p:extLst>
      <p:ext uri="{BB962C8B-B14F-4D97-AF65-F5344CB8AC3E}">
        <p14:creationId xmlns:p14="http://schemas.microsoft.com/office/powerpoint/2010/main" xmlns="" val="14514536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71A7B36-B17D-4EBB-8297-21AC7A2D2920}" type="datetimeFigureOut">
              <a:rPr lang="en-GB"/>
              <a:pPr>
                <a:defRPr/>
              </a:pPr>
              <a:t>21/05/2014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7B87720-D94F-4E19-BAA3-10C7B4C7AF0D}" type="slidenum">
              <a:rPr lang="en-GB"/>
              <a:pPr>
                <a:defRPr/>
              </a:pPr>
              <a:t>‹#›</a:t>
            </a:fld>
            <a:endParaRPr lang="en-GB"/>
          </a:p>
        </p:txBody>
      </p:sp>
    </p:spTree>
    <p:extLst>
      <p:ext uri="{BB962C8B-B14F-4D97-AF65-F5344CB8AC3E}">
        <p14:creationId xmlns:p14="http://schemas.microsoft.com/office/powerpoint/2010/main" xmlns="" val="4658756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AF4C77-EB66-4343-84E5-74EA75645D2C}" type="datetimeFigureOut">
              <a:rPr lang="en-GB"/>
              <a:pPr>
                <a:defRPr/>
              </a:pPr>
              <a:t>21/05/2014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822E4B2-CDE9-4C7D-8630-6DED74EF1724}" type="slidenum">
              <a:rPr lang="en-GB"/>
              <a:pPr>
                <a:defRPr/>
              </a:pPr>
              <a:t>‹#›</a:t>
            </a:fld>
            <a:endParaRPr lang="en-GB"/>
          </a:p>
        </p:txBody>
      </p:sp>
    </p:spTree>
    <p:extLst>
      <p:ext uri="{BB962C8B-B14F-4D97-AF65-F5344CB8AC3E}">
        <p14:creationId xmlns:p14="http://schemas.microsoft.com/office/powerpoint/2010/main" xmlns="" val="550504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668BAC-D2A7-45D3-9E27-74DD63448110}"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7D66FD5-7602-4868-80A1-22817CD73F22}" type="slidenum">
              <a:rPr lang="en-GB"/>
              <a:pPr>
                <a:defRPr/>
              </a:pPr>
              <a:t>‹#›</a:t>
            </a:fld>
            <a:endParaRPr lang="en-GB"/>
          </a:p>
        </p:txBody>
      </p:sp>
    </p:spTree>
    <p:extLst>
      <p:ext uri="{BB962C8B-B14F-4D97-AF65-F5344CB8AC3E}">
        <p14:creationId xmlns:p14="http://schemas.microsoft.com/office/powerpoint/2010/main" xmlns="" val="33094488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6784" y="0"/>
            <a:ext cx="6507215" cy="114300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8CCB9A8-EBCC-4426-9D33-AA0449323621}"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C70046-CB7B-424B-9E80-FE17CE38725B}" type="slidenum">
              <a:rPr lang="en-GB"/>
              <a:pPr>
                <a:defRPr/>
              </a:pPr>
              <a:t>‹#›</a:t>
            </a:fld>
            <a:endParaRPr lang="en-GB"/>
          </a:p>
        </p:txBody>
      </p:sp>
    </p:spTree>
    <p:extLst>
      <p:ext uri="{BB962C8B-B14F-4D97-AF65-F5344CB8AC3E}">
        <p14:creationId xmlns:p14="http://schemas.microsoft.com/office/powerpoint/2010/main" xmlns="" val="34154697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201929-C2F1-469B-B985-C73BD861ACFA}"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0336C4E-23BA-426D-AE28-0A2918664DFE}" type="slidenum">
              <a:rPr lang="en-GB"/>
              <a:pPr>
                <a:defRPr/>
              </a:pPr>
              <a:t>‹#›</a:t>
            </a:fld>
            <a:endParaRPr lang="en-GB"/>
          </a:p>
        </p:txBody>
      </p:sp>
    </p:spTree>
    <p:extLst>
      <p:ext uri="{BB962C8B-B14F-4D97-AF65-F5344CB8AC3E}">
        <p14:creationId xmlns:p14="http://schemas.microsoft.com/office/powerpoint/2010/main" xmlns="" val="2590245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51C45D2-9568-4582-9A27-AB9823386C4E}"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CFC5906-0675-4D89-A636-CE5ABB051EF1}" type="slidenum">
              <a:rPr lang="en-GB"/>
              <a:pPr>
                <a:defRPr/>
              </a:pPr>
              <a:t>‹#›</a:t>
            </a:fld>
            <a:endParaRPr lang="en-GB"/>
          </a:p>
        </p:txBody>
      </p:sp>
    </p:spTree>
    <p:extLst>
      <p:ext uri="{BB962C8B-B14F-4D97-AF65-F5344CB8AC3E}">
        <p14:creationId xmlns:p14="http://schemas.microsoft.com/office/powerpoint/2010/main" xmlns="" val="35347962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F7DEBA5-20D7-484B-B2C6-E6F80348F2D7}"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69D1A34-87ED-42F9-B513-AB170D2A9F96}" type="slidenum">
              <a:rPr lang="en-GB"/>
              <a:pPr>
                <a:defRPr/>
              </a:pPr>
              <a:t>‹#›</a:t>
            </a:fld>
            <a:endParaRPr lang="en-GB"/>
          </a:p>
        </p:txBody>
      </p:sp>
    </p:spTree>
    <p:extLst>
      <p:ext uri="{BB962C8B-B14F-4D97-AF65-F5344CB8AC3E}">
        <p14:creationId xmlns:p14="http://schemas.microsoft.com/office/powerpoint/2010/main" xmlns="" val="11077921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PA-Logo-CMYK-quartersize.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2388" y="23813"/>
            <a:ext cx="9001125"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3248980"/>
            <a:ext cx="7772400" cy="110998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441911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C4A20AD0-9B82-4B53-870A-391B3AAFF738}" type="datetimeFigureOut">
              <a:rPr lang="en-GB"/>
              <a:pPr>
                <a:defRPr/>
              </a:pPr>
              <a:t>21/05/2014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0B6B97-8271-4D2E-8963-FC5934D76D65}" type="slidenum">
              <a:rPr lang="en-GB"/>
              <a:pPr>
                <a:defRPr/>
              </a:pPr>
              <a:t>‹#›</a:t>
            </a:fld>
            <a:endParaRPr lang="en-GB"/>
          </a:p>
        </p:txBody>
      </p:sp>
    </p:spTree>
    <p:extLst>
      <p:ext uri="{BB962C8B-B14F-4D97-AF65-F5344CB8AC3E}">
        <p14:creationId xmlns:p14="http://schemas.microsoft.com/office/powerpoint/2010/main" xmlns="" val="17396911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46DF069-0FAE-444A-94A4-92FA8842179C}"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CD2A7DB-3E08-45F0-B183-C8862809E317}" type="slidenum">
              <a:rPr lang="en-GB"/>
              <a:pPr>
                <a:defRPr/>
              </a:pPr>
              <a:t>‹#›</a:t>
            </a:fld>
            <a:endParaRPr lang="en-GB"/>
          </a:p>
        </p:txBody>
      </p:sp>
    </p:spTree>
    <p:extLst>
      <p:ext uri="{BB962C8B-B14F-4D97-AF65-F5344CB8AC3E}">
        <p14:creationId xmlns:p14="http://schemas.microsoft.com/office/powerpoint/2010/main" xmlns="" val="6438026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95F9DE-1C24-48EB-A7D1-050BBEA7A65C}"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D45C648-77B0-4C5F-B306-63DCC6F8E418}" type="slidenum">
              <a:rPr lang="en-GB"/>
              <a:pPr>
                <a:defRPr/>
              </a:pPr>
              <a:t>‹#›</a:t>
            </a:fld>
            <a:endParaRPr lang="en-GB"/>
          </a:p>
        </p:txBody>
      </p:sp>
    </p:spTree>
    <p:extLst>
      <p:ext uri="{BB962C8B-B14F-4D97-AF65-F5344CB8AC3E}">
        <p14:creationId xmlns:p14="http://schemas.microsoft.com/office/powerpoint/2010/main" xmlns="" val="33527052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34497BE-D3AD-4D62-B411-765FF1235572}"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092391E-7976-47DD-8688-2EA5FA7C60D6}" type="slidenum">
              <a:rPr lang="en-GB"/>
              <a:pPr>
                <a:defRPr/>
              </a:pPr>
              <a:t>‹#›</a:t>
            </a:fld>
            <a:endParaRPr lang="en-GB"/>
          </a:p>
        </p:txBody>
      </p:sp>
    </p:spTree>
    <p:extLst>
      <p:ext uri="{BB962C8B-B14F-4D97-AF65-F5344CB8AC3E}">
        <p14:creationId xmlns:p14="http://schemas.microsoft.com/office/powerpoint/2010/main" xmlns="" val="10021186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8D5E103-07A8-4359-876E-269D183CB9B9}" type="datetimeFigureOut">
              <a:rPr lang="en-GB"/>
              <a:pPr>
                <a:defRPr/>
              </a:pPr>
              <a:t>21/05/2014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14D5CFB-C8E9-4ED5-B9FD-84F2DC608E4D}" type="slidenum">
              <a:rPr lang="en-GB"/>
              <a:pPr>
                <a:defRPr/>
              </a:pPr>
              <a:t>‹#›</a:t>
            </a:fld>
            <a:endParaRPr lang="en-GB"/>
          </a:p>
        </p:txBody>
      </p:sp>
    </p:spTree>
    <p:extLst>
      <p:ext uri="{BB962C8B-B14F-4D97-AF65-F5344CB8AC3E}">
        <p14:creationId xmlns:p14="http://schemas.microsoft.com/office/powerpoint/2010/main" xmlns="" val="36744807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8DD5A0E-5527-4C4C-A321-3F23547D016F}" type="datetimeFigureOut">
              <a:rPr lang="en-GB"/>
              <a:pPr>
                <a:defRPr/>
              </a:pPr>
              <a:t>21/05/2014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868BD47-19C3-4692-B91B-C39EAEC8A027}" type="slidenum">
              <a:rPr lang="en-GB"/>
              <a:pPr>
                <a:defRPr/>
              </a:pPr>
              <a:t>‹#›</a:t>
            </a:fld>
            <a:endParaRPr lang="en-GB"/>
          </a:p>
        </p:txBody>
      </p:sp>
    </p:spTree>
    <p:extLst>
      <p:ext uri="{BB962C8B-B14F-4D97-AF65-F5344CB8AC3E}">
        <p14:creationId xmlns:p14="http://schemas.microsoft.com/office/powerpoint/2010/main" xmlns="" val="2824922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9AC261-CABC-4494-938F-B2A74160E799}" type="datetimeFigureOut">
              <a:rPr lang="en-GB"/>
              <a:pPr>
                <a:defRPr/>
              </a:pPr>
              <a:t>21/05/2014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C4694FC-7307-4188-8355-C3A1E8258876}" type="slidenum">
              <a:rPr lang="en-GB"/>
              <a:pPr>
                <a:defRPr/>
              </a:pPr>
              <a:t>‹#›</a:t>
            </a:fld>
            <a:endParaRPr lang="en-GB"/>
          </a:p>
        </p:txBody>
      </p:sp>
    </p:spTree>
    <p:extLst>
      <p:ext uri="{BB962C8B-B14F-4D97-AF65-F5344CB8AC3E}">
        <p14:creationId xmlns:p14="http://schemas.microsoft.com/office/powerpoint/2010/main" xmlns="" val="2524528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1643B7-D502-45EE-AF78-B61783826797}"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DA285B-0206-4D5A-91BB-13BC63756F6B}" type="slidenum">
              <a:rPr lang="en-GB"/>
              <a:pPr>
                <a:defRPr/>
              </a:pPr>
              <a:t>‹#›</a:t>
            </a:fld>
            <a:endParaRPr lang="en-GB"/>
          </a:p>
        </p:txBody>
      </p:sp>
    </p:spTree>
    <p:extLst>
      <p:ext uri="{BB962C8B-B14F-4D97-AF65-F5344CB8AC3E}">
        <p14:creationId xmlns:p14="http://schemas.microsoft.com/office/powerpoint/2010/main" xmlns="" val="16536086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6F656F-8DD7-4616-96FA-65EEE90098D1}"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6A71F6A-2D0A-4E81-8F62-06C70F1F7DA2}" type="slidenum">
              <a:rPr lang="en-GB"/>
              <a:pPr>
                <a:defRPr/>
              </a:pPr>
              <a:t>‹#›</a:t>
            </a:fld>
            <a:endParaRPr lang="en-GB"/>
          </a:p>
        </p:txBody>
      </p:sp>
    </p:spTree>
    <p:extLst>
      <p:ext uri="{BB962C8B-B14F-4D97-AF65-F5344CB8AC3E}">
        <p14:creationId xmlns:p14="http://schemas.microsoft.com/office/powerpoint/2010/main" xmlns="" val="23191534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9513EC-B599-4AEB-82AB-89CCFCFE25AF}"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D155BDC-24E8-45E3-B01C-78F19FCCBE29}" type="slidenum">
              <a:rPr lang="en-GB"/>
              <a:pPr>
                <a:defRPr/>
              </a:pPr>
              <a:t>‹#›</a:t>
            </a:fld>
            <a:endParaRPr lang="en-GB"/>
          </a:p>
        </p:txBody>
      </p:sp>
    </p:spTree>
    <p:extLst>
      <p:ext uri="{BB962C8B-B14F-4D97-AF65-F5344CB8AC3E}">
        <p14:creationId xmlns:p14="http://schemas.microsoft.com/office/powerpoint/2010/main" xmlns="" val="39791637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E1A05BE-4BE7-4E13-85F8-E1D96B4EA59D}"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ECAF27-A989-4D9E-8128-95161D01CA11}" type="slidenum">
              <a:rPr lang="en-GB"/>
              <a:pPr>
                <a:defRPr/>
              </a:pPr>
              <a:t>‹#›</a:t>
            </a:fld>
            <a:endParaRPr lang="en-GB"/>
          </a:p>
        </p:txBody>
      </p:sp>
    </p:spTree>
    <p:extLst>
      <p:ext uri="{BB962C8B-B14F-4D97-AF65-F5344CB8AC3E}">
        <p14:creationId xmlns:p14="http://schemas.microsoft.com/office/powerpoint/2010/main" xmlns="" val="2084772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6A13EA6-B7B9-4B29-85F8-708AAD36827D}"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F298C68-B505-40A7-8329-12B3A390DEB6}" type="slidenum">
              <a:rPr lang="en-GB"/>
              <a:pPr>
                <a:defRPr/>
              </a:pPr>
              <a:t>‹#›</a:t>
            </a:fld>
            <a:endParaRPr lang="en-GB"/>
          </a:p>
        </p:txBody>
      </p:sp>
    </p:spTree>
    <p:extLst>
      <p:ext uri="{BB962C8B-B14F-4D97-AF65-F5344CB8AC3E}">
        <p14:creationId xmlns:p14="http://schemas.microsoft.com/office/powerpoint/2010/main" xmlns="" val="10352521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148D0A-29E0-48CE-802F-E144115D7B6F}"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03A4E7B-8912-40B7-955A-E17D5ED30477}" type="slidenum">
              <a:rPr lang="en-GB"/>
              <a:pPr>
                <a:defRPr/>
              </a:pPr>
              <a:t>‹#›</a:t>
            </a:fld>
            <a:endParaRPr lang="en-GB"/>
          </a:p>
        </p:txBody>
      </p:sp>
    </p:spTree>
    <p:extLst>
      <p:ext uri="{BB962C8B-B14F-4D97-AF65-F5344CB8AC3E}">
        <p14:creationId xmlns:p14="http://schemas.microsoft.com/office/powerpoint/2010/main" xmlns="" val="15131146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3B63D85-DBAC-4D4B-BFEA-E44158F3858D}" type="datetimeFigureOut">
              <a:rPr lang="en-GB"/>
              <a:pPr>
                <a:defRPr/>
              </a:pPr>
              <a:t>21/05/2014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4820403-E2D0-45F4-B3A9-0327B4AE2266}" type="slidenum">
              <a:rPr lang="en-GB"/>
              <a:pPr>
                <a:defRPr/>
              </a:pPr>
              <a:t>‹#›</a:t>
            </a:fld>
            <a:endParaRPr lang="en-GB"/>
          </a:p>
        </p:txBody>
      </p:sp>
    </p:spTree>
    <p:extLst>
      <p:ext uri="{BB962C8B-B14F-4D97-AF65-F5344CB8AC3E}">
        <p14:creationId xmlns:p14="http://schemas.microsoft.com/office/powerpoint/2010/main" xmlns="" val="21835871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894FF69-EB3C-43BC-B3A6-2EBEDDB2EFD7}" type="datetimeFigureOut">
              <a:rPr lang="en-GB"/>
              <a:pPr>
                <a:defRPr/>
              </a:pPr>
              <a:t>21/05/2014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B0FD30E-0898-4F15-926C-471CA3266D0B}" type="slidenum">
              <a:rPr lang="en-GB"/>
              <a:pPr>
                <a:defRPr/>
              </a:pPr>
              <a:t>‹#›</a:t>
            </a:fld>
            <a:endParaRPr lang="en-GB"/>
          </a:p>
        </p:txBody>
      </p:sp>
    </p:spTree>
    <p:extLst>
      <p:ext uri="{BB962C8B-B14F-4D97-AF65-F5344CB8AC3E}">
        <p14:creationId xmlns:p14="http://schemas.microsoft.com/office/powerpoint/2010/main" xmlns="" val="24874434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411675-B4B3-45EE-81C1-8B3FF8D3707F}" type="datetimeFigureOut">
              <a:rPr lang="en-GB"/>
              <a:pPr>
                <a:defRPr/>
              </a:pPr>
              <a:t>21/05/2014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3E88EC2-D7AD-4B8D-BADE-0CFCDA7734B7}" type="slidenum">
              <a:rPr lang="en-GB"/>
              <a:pPr>
                <a:defRPr/>
              </a:pPr>
              <a:t>‹#›</a:t>
            </a:fld>
            <a:endParaRPr lang="en-GB"/>
          </a:p>
        </p:txBody>
      </p:sp>
    </p:spTree>
    <p:extLst>
      <p:ext uri="{BB962C8B-B14F-4D97-AF65-F5344CB8AC3E}">
        <p14:creationId xmlns:p14="http://schemas.microsoft.com/office/powerpoint/2010/main" xmlns="" val="29929967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701582-CD68-4CB6-829E-2B380FDDCB74}"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93A6881-89CF-4100-9081-056435C952DA}" type="slidenum">
              <a:rPr lang="en-GB"/>
              <a:pPr>
                <a:defRPr/>
              </a:pPr>
              <a:t>‹#›</a:t>
            </a:fld>
            <a:endParaRPr lang="en-GB"/>
          </a:p>
        </p:txBody>
      </p:sp>
    </p:spTree>
    <p:extLst>
      <p:ext uri="{BB962C8B-B14F-4D97-AF65-F5344CB8AC3E}">
        <p14:creationId xmlns:p14="http://schemas.microsoft.com/office/powerpoint/2010/main" xmlns="" val="12944573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E0D0BB-6D1E-4AD4-B86E-423348E04C81}"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1FE1CDF-FFE4-4CB6-8308-C996044294CE}" type="slidenum">
              <a:rPr lang="en-GB"/>
              <a:pPr>
                <a:defRPr/>
              </a:pPr>
              <a:t>‹#›</a:t>
            </a:fld>
            <a:endParaRPr lang="en-GB"/>
          </a:p>
        </p:txBody>
      </p:sp>
    </p:spTree>
    <p:extLst>
      <p:ext uri="{BB962C8B-B14F-4D97-AF65-F5344CB8AC3E}">
        <p14:creationId xmlns:p14="http://schemas.microsoft.com/office/powerpoint/2010/main" xmlns="" val="1466569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t="-24000" b="-24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36838" y="0"/>
            <a:ext cx="650716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GB" dirty="0" smtClean="0"/>
              <a:t>25 Sept 2012</a:t>
            </a:r>
            <a:endParaRPr lang="en-GB" dirty="0"/>
          </a:p>
        </p:txBody>
      </p:sp>
      <p:sp>
        <p:nvSpPr>
          <p:cNvPr id="5" name="Footer Placeholder 4"/>
          <p:cNvSpPr>
            <a:spLocks noGrp="1"/>
          </p:cNvSpPr>
          <p:nvPr>
            <p:ph type="ftr" sz="quarter" idx="3"/>
          </p:nvPr>
        </p:nvSpPr>
        <p:spPr>
          <a:xfrm>
            <a:off x="1691681" y="6356350"/>
            <a:ext cx="5805644"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dirty="0" smtClean="0"/>
              <a:t>Usability and Trust of Data over the Long Term</a:t>
            </a:r>
          </a:p>
          <a:p>
            <a:pPr>
              <a:defRPr/>
            </a:pPr>
            <a:r>
              <a:rPr lang="en-GB" dirty="0" smtClean="0"/>
              <a:t>David Giaretta APA</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19E8C69-4FB4-48E3-81FB-7728C5632FC0}" type="slidenum">
              <a:rPr lang="en-GB"/>
              <a:pPr>
                <a:defRPr/>
              </a:pPr>
              <a:t>‹#›</a:t>
            </a:fld>
            <a:endParaRPr lang="en-GB"/>
          </a:p>
        </p:txBody>
      </p:sp>
      <p:pic>
        <p:nvPicPr>
          <p:cNvPr id="1031" name="Picture 6" descr="APA New Logo.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11" y="0"/>
            <a:ext cx="2664564" cy="998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txStyles>
    <p:titleStyle>
      <a:lvl1pPr algn="ctr" rtl="0" fontAlgn="base">
        <a:spcBef>
          <a:spcPct val="0"/>
        </a:spcBef>
        <a:spcAft>
          <a:spcPct val="0"/>
        </a:spcAft>
        <a:defRPr sz="4400" b="1" kern="1200">
          <a:solidFill>
            <a:srgbClr val="FF0000"/>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30000"/>
            <a:lum/>
          </a:blip>
          <a:srcRect/>
          <a:stretch>
            <a:fillRect t="-24000" b="-24000"/>
          </a:stretch>
        </a:blipFill>
        <a:effectLst/>
      </p:bgPr>
    </p:bg>
    <p:spTree>
      <p:nvGrpSpPr>
        <p:cNvPr id="1" name=""/>
        <p:cNvGrpSpPr/>
        <p:nvPr/>
      </p:nvGrpSpPr>
      <p:grpSpPr>
        <a:xfrm>
          <a:off x="0" y="0"/>
          <a:ext cx="0" cy="0"/>
          <a:chOff x="0" y="0"/>
          <a:chExt cx="0" cy="0"/>
        </a:xfrm>
      </p:grpSpPr>
      <p:pic>
        <p:nvPicPr>
          <p:cNvPr id="2050" name="Picture 6" descr="APA New Logo.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3336925"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Placeholder 1"/>
          <p:cNvSpPr>
            <a:spLocks noGrp="1"/>
          </p:cNvSpPr>
          <p:nvPr>
            <p:ph type="title"/>
          </p:nvPr>
        </p:nvSpPr>
        <p:spPr bwMode="auto">
          <a:xfrm>
            <a:off x="3357563" y="0"/>
            <a:ext cx="5786437" cy="141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4656B5-7145-4AC6-B861-2D0CCE2385AA}" type="datetimeFigureOut">
              <a:rPr lang="en-GB"/>
              <a:pPr>
                <a:defRPr/>
              </a:pPr>
              <a:t>21/05/2014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E38FC5-A8B5-42DF-95BF-A4AE7FC57A1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30000"/>
            <a:lum/>
          </a:blip>
          <a:srcRect/>
          <a:stretch>
            <a:fillRect t="-24000" b="-24000"/>
          </a:stretch>
        </a:blipFill>
        <a:effectLst/>
      </p:bgPr>
    </p:bg>
    <p:spTree>
      <p:nvGrpSpPr>
        <p:cNvPr id="1" name=""/>
        <p:cNvGrpSpPr/>
        <p:nvPr/>
      </p:nvGrpSpPr>
      <p:grpSpPr>
        <a:xfrm>
          <a:off x="0" y="0"/>
          <a:ext cx="0" cy="0"/>
          <a:chOff x="0" y="0"/>
          <a:chExt cx="0" cy="0"/>
        </a:xfrm>
      </p:grpSpPr>
      <p:pic>
        <p:nvPicPr>
          <p:cNvPr id="3074" name="Picture 6" descr="APA-Logo-CMYK-quartersize.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6988" y="20638"/>
            <a:ext cx="2970212" cy="1112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itle Placeholder 1"/>
          <p:cNvSpPr>
            <a:spLocks noGrp="1"/>
          </p:cNvSpPr>
          <p:nvPr>
            <p:ph type="title"/>
          </p:nvPr>
        </p:nvSpPr>
        <p:spPr bwMode="auto">
          <a:xfrm>
            <a:off x="2951163" y="0"/>
            <a:ext cx="5691187"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E2FA7AD-FC50-4241-9157-422B97EC7E9C}" type="datetimeFigureOut">
              <a:rPr lang="en-GB"/>
              <a:pPr>
                <a:defRPr/>
              </a:pPr>
              <a:t>21/05/2014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2C98050-1D02-412A-A2B4-C6A19DE4CD4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iki.digitalrepositoryauditandcertification.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ccsds.org/" TargetMode="External"/><Relationship Id="rId4" Type="http://schemas.openxmlformats.org/officeDocument/2006/relationships/hyperlink" Target="http://www.alliancepermanentaccess.org/membership/member-resources/audit-and-certific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ublic.ccsds.org/publications/archive/652x0m1.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so16363.org/preparing-for-an-audit/" TargetMode="External"/><Relationship Id="rId2" Type="http://schemas.openxmlformats.org/officeDocument/2006/relationships/hyperlink" Target="http://public.ccsds.org/publications/MagentaBooks.aspx"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hyperlink" Target="http://www.iso16363.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alliancepermanentaccess.org/index.php/current-projects/" TargetMode="External"/><Relationship Id="rId3" Type="http://schemas.openxmlformats.org/officeDocument/2006/relationships/hyperlink" Target="http://www.iso16363.org/" TargetMode="External"/><Relationship Id="rId7" Type="http://schemas.openxmlformats.org/officeDocument/2006/relationships/hyperlink" Target="http://www.alliancepermanentacces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public.ccsds.org/publications/archive/650x0m2.pdf" TargetMode="External"/><Relationship Id="rId11" Type="http://schemas.openxmlformats.org/officeDocument/2006/relationships/hyperlink" Target="http://www.alliancepermanentaccess.org/index.php/membership/member-resources/" TargetMode="External"/><Relationship Id="rId5" Type="http://schemas.openxmlformats.org/officeDocument/2006/relationships/hyperlink" Target="http://public.ccsds.org/publications/archive/650x0b1s.pdf" TargetMode="External"/><Relationship Id="rId10" Type="http://schemas.openxmlformats.org/officeDocument/2006/relationships/hyperlink" Target="http://www.scidip-es.eu/" TargetMode="External"/><Relationship Id="rId4" Type="http://schemas.openxmlformats.org/officeDocument/2006/relationships/hyperlink" Target="http://wiki.digitalrepositoryauditandcertification.org/" TargetMode="External"/><Relationship Id="rId9" Type="http://schemas.openxmlformats.org/officeDocument/2006/relationships/hyperlink" Target="http://www.aparsen.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16505" y="1493785"/>
            <a:ext cx="8910989" cy="1845127"/>
          </a:xfrm>
        </p:spPr>
        <p:txBody>
          <a:bodyPr>
            <a:noAutofit/>
          </a:bodyPr>
          <a:lstStyle/>
          <a:p>
            <a:r>
              <a:rPr lang="en-US" dirty="0"/>
              <a:t>DP Knowhow: Audit and Certification in ISO Standard 16363</a:t>
            </a:r>
            <a:endParaRPr lang="en-GB" dirty="0"/>
          </a:p>
        </p:txBody>
      </p:sp>
      <p:sp>
        <p:nvSpPr>
          <p:cNvPr id="3" name="Subtitle 2"/>
          <p:cNvSpPr>
            <a:spLocks noGrp="1"/>
          </p:cNvSpPr>
          <p:nvPr>
            <p:ph type="subTitle" idx="1"/>
          </p:nvPr>
        </p:nvSpPr>
        <p:spPr>
          <a:xfrm>
            <a:off x="229017" y="4554125"/>
            <a:ext cx="8685965" cy="1647162"/>
          </a:xfrm>
        </p:spPr>
        <p:txBody>
          <a:bodyPr rtlCol="0">
            <a:normAutofit/>
          </a:bodyPr>
          <a:lstStyle/>
          <a:p>
            <a:r>
              <a:rPr lang="en-US" sz="2000" dirty="0" smtClean="0"/>
              <a:t>APARSEN-EGI-Community-Forum Training on Data Preservation</a:t>
            </a:r>
            <a:endParaRPr lang="en-GB" sz="3600" dirty="0" smtClean="0"/>
          </a:p>
          <a:p>
            <a:r>
              <a:rPr lang="en-GB" sz="2000" dirty="0" smtClean="0"/>
              <a:t>22</a:t>
            </a:r>
            <a:r>
              <a:rPr lang="en-GB" sz="2000" baseline="30000" dirty="0" smtClean="0"/>
              <a:t>nd</a:t>
            </a:r>
            <a:r>
              <a:rPr lang="en-GB" sz="2000" dirty="0" smtClean="0"/>
              <a:t> of May 2014 </a:t>
            </a:r>
          </a:p>
          <a:p>
            <a:r>
              <a:rPr lang="en-GB" sz="2000" dirty="0" smtClean="0"/>
              <a:t>Helsinki, Finland</a:t>
            </a:r>
          </a:p>
        </p:txBody>
      </p:sp>
      <p:sp>
        <p:nvSpPr>
          <p:cNvPr id="5" name="Subtitle 2"/>
          <p:cNvSpPr txBox="1">
            <a:spLocks/>
          </p:cNvSpPr>
          <p:nvPr/>
        </p:nvSpPr>
        <p:spPr bwMode="auto">
          <a:xfrm>
            <a:off x="380812" y="3823320"/>
            <a:ext cx="8685965" cy="540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rtl="0" fontAlgn="base">
              <a:spcBef>
                <a:spcPct val="20000"/>
              </a:spcBef>
              <a:spcAft>
                <a:spcPct val="0"/>
              </a:spcAft>
              <a:buFont typeface="Arial" charset="0"/>
              <a:buNone/>
              <a:defRPr sz="3200" kern="1200">
                <a:solidFill>
                  <a:schemeClr val="tx1"/>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dirty="0" smtClean="0"/>
              <a:t>Matthias Hemmje (FTK), David </a:t>
            </a:r>
            <a:r>
              <a:rPr lang="en-GB" dirty="0" smtClean="0"/>
              <a:t>Giaretta </a:t>
            </a:r>
            <a:r>
              <a:rPr lang="en-GB" dirty="0" smtClean="0"/>
              <a:t>(APA)</a:t>
            </a:r>
            <a:endParaRPr lang="en-GB" dirty="0" smtClean="0"/>
          </a:p>
        </p:txBody>
      </p:sp>
      <p:pic>
        <p:nvPicPr>
          <p:cNvPr id="1026" name="Picture 2" descr="http://mirrors.creativecommons.org/presskit/buttons/88x31/png/by-s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6201287"/>
            <a:ext cx="1446095" cy="50595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691679" y="6201287"/>
            <a:ext cx="7380819" cy="523220"/>
          </a:xfrm>
          <a:prstGeom prst="rect">
            <a:avLst/>
          </a:prstGeom>
          <a:noFill/>
        </p:spPr>
        <p:txBody>
          <a:bodyPr wrap="square" rtlCol="0">
            <a:spAutoFit/>
          </a:bodyPr>
          <a:lstStyle/>
          <a:p>
            <a:r>
              <a:rPr lang="en-GB" sz="1400" dirty="0" smtClean="0"/>
              <a:t>This </a:t>
            </a:r>
            <a:r>
              <a:rPr lang="en-GB" sz="1400" dirty="0"/>
              <a:t>work is made available under the terms of the Creative Commons Attribution-</a:t>
            </a:r>
            <a:r>
              <a:rPr lang="en-GB" sz="1400" dirty="0" err="1"/>
              <a:t>ShareAlike</a:t>
            </a:r>
            <a:r>
              <a:rPr lang="en-GB" sz="1400" dirty="0"/>
              <a:t> 3.0 license, http://creativecommons.org/licenses/by-sa/3.0/.</a:t>
            </a:r>
            <a:endParaRPr lang="en-US" sz="1400"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OAIS does not cover</a:t>
            </a:r>
          </a:p>
        </p:txBody>
      </p:sp>
      <p:sp>
        <p:nvSpPr>
          <p:cNvPr id="3" name="Content Placeholder 2"/>
          <p:cNvSpPr>
            <a:spLocks noGrp="1"/>
          </p:cNvSpPr>
          <p:nvPr>
            <p:ph idx="1"/>
          </p:nvPr>
        </p:nvSpPr>
        <p:spPr>
          <a:xfrm>
            <a:off x="0" y="1178750"/>
            <a:ext cx="9143999" cy="5679250"/>
          </a:xfrm>
        </p:spPr>
        <p:txBody>
          <a:bodyPr>
            <a:normAutofit fontScale="40000" lnSpcReduction="20000"/>
          </a:bodyPr>
          <a:lstStyle/>
          <a:p>
            <a:r>
              <a:rPr lang="en-GB" dirty="0"/>
              <a:t>standard(s) for the interfaces between OAIS type Archives;</a:t>
            </a:r>
          </a:p>
          <a:p>
            <a:r>
              <a:rPr lang="en-GB" dirty="0"/>
              <a:t>standard(s) for the submission (ingest) methodology used by an Archive:</a:t>
            </a:r>
          </a:p>
          <a:p>
            <a:pPr lvl="1"/>
            <a:r>
              <a:rPr lang="en-GB" dirty="0" smtClean="0"/>
              <a:t>ISO </a:t>
            </a:r>
            <a:r>
              <a:rPr lang="en-GB" dirty="0"/>
              <a:t>20652:2006 Space data and information transfer systems—Producer-Archive Interface—Methodology Abstract Standard (the more specific Producer-Archive Interface Specification (PAIS) is under preparation);</a:t>
            </a:r>
          </a:p>
          <a:p>
            <a:r>
              <a:rPr lang="en-GB" dirty="0"/>
              <a:t>standard(s) for the submission (ingest) of digital data sources to the Archive;</a:t>
            </a:r>
          </a:p>
          <a:p>
            <a:r>
              <a:rPr lang="en-GB" dirty="0"/>
              <a:t>standard(s) for the delivery of digital sources from the Archive;</a:t>
            </a:r>
          </a:p>
          <a:p>
            <a:r>
              <a:rPr lang="en-GB" dirty="0"/>
              <a:t>standard(s) for the submission of digital metadata, about digital or physical data sources, to the Archive:</a:t>
            </a:r>
          </a:p>
          <a:p>
            <a:pPr lvl="1"/>
            <a:r>
              <a:rPr lang="en-GB" dirty="0" smtClean="0"/>
              <a:t>PREMIS </a:t>
            </a:r>
            <a:r>
              <a:rPr lang="en-GB" dirty="0"/>
              <a:t>Data Dictionary for Preservation Metadata. Version 2.0, PREMIS Editorial Committee, March 2008;</a:t>
            </a:r>
          </a:p>
          <a:p>
            <a:pPr lvl="1"/>
            <a:r>
              <a:rPr lang="en-GB" dirty="0" smtClean="0"/>
              <a:t>ISO </a:t>
            </a:r>
            <a:r>
              <a:rPr lang="en-GB" dirty="0"/>
              <a:t>15889:2003 Space data and information transfer systems—Data Description Language—EAST Specification;</a:t>
            </a:r>
          </a:p>
          <a:p>
            <a:pPr lvl="1"/>
            <a:r>
              <a:rPr lang="en-GB" dirty="0" smtClean="0"/>
              <a:t>ISO </a:t>
            </a:r>
            <a:r>
              <a:rPr lang="en-GB" dirty="0"/>
              <a:t>21961:2003 Space data and information transfer systems—Data Entity Dictionary Specification Language (DEDSL)—Abstract syntax;</a:t>
            </a:r>
          </a:p>
          <a:p>
            <a:pPr lvl="1"/>
            <a:r>
              <a:rPr lang="en-GB" dirty="0" smtClean="0"/>
              <a:t>ISO </a:t>
            </a:r>
            <a:r>
              <a:rPr lang="en-GB" dirty="0"/>
              <a:t>21962:2003 Space data and information transfer systems—Data Entity Dictionary Specification Language (DEDSL)—PVL syntax;</a:t>
            </a:r>
          </a:p>
          <a:p>
            <a:pPr lvl="1"/>
            <a:r>
              <a:rPr lang="en-GB" dirty="0" smtClean="0"/>
              <a:t>ISO </a:t>
            </a:r>
            <a:r>
              <a:rPr lang="en-GB" dirty="0"/>
              <a:t>22643:2003 Space data and information transfer systems—Data Entity Dictionary Specification Language (DEDSL)—XML/DTD;</a:t>
            </a:r>
          </a:p>
          <a:p>
            <a:pPr lvl="1"/>
            <a:r>
              <a:rPr lang="en-GB" dirty="0" smtClean="0"/>
              <a:t>ISO </a:t>
            </a:r>
            <a:r>
              <a:rPr lang="en-GB" dirty="0"/>
              <a:t>13527:2010 Space data and information transfer systems—XML formatted data unit (XFDU) structure and construction rules;</a:t>
            </a:r>
          </a:p>
          <a:p>
            <a:r>
              <a:rPr lang="en-GB" dirty="0"/>
              <a:t>syntax standard(s) for the identification of digital sources within the Archive;</a:t>
            </a:r>
          </a:p>
          <a:p>
            <a:r>
              <a:rPr lang="en-GB" dirty="0"/>
              <a:t>protocol standard(s) to search and retrieve metadata information about digital and physical data sources;</a:t>
            </a:r>
          </a:p>
          <a:p>
            <a:r>
              <a:rPr lang="en-GB" dirty="0"/>
              <a:t>standard(s) for media access allowing replacement of media management systems without having to rewrite the media;</a:t>
            </a:r>
          </a:p>
          <a:p>
            <a:r>
              <a:rPr lang="en-GB" dirty="0"/>
              <a:t>standard(s) for specific physical media;</a:t>
            </a:r>
          </a:p>
          <a:p>
            <a:r>
              <a:rPr lang="en-GB" dirty="0"/>
              <a:t>standard(s) for the migration of information across media and formats;</a:t>
            </a:r>
          </a:p>
          <a:p>
            <a:r>
              <a:rPr lang="en-GB" dirty="0"/>
              <a:t>standard(s) for recommended archival practices:</a:t>
            </a:r>
          </a:p>
          <a:p>
            <a:pPr lvl="1"/>
            <a:r>
              <a:rPr lang="en-GB" dirty="0" smtClean="0"/>
              <a:t>ISO </a:t>
            </a:r>
            <a:r>
              <a:rPr lang="en-GB" dirty="0"/>
              <a:t>15489-1:2001 Information and documentation—Records management. Part 1: General;</a:t>
            </a:r>
          </a:p>
          <a:p>
            <a:pPr lvl="1"/>
            <a:r>
              <a:rPr lang="en-GB" dirty="0" smtClean="0"/>
              <a:t>ISO/TR </a:t>
            </a:r>
            <a:r>
              <a:rPr lang="en-GB" dirty="0"/>
              <a:t>15489-2:2001 Information and documentation—Records management. Part 2: Guidelines;</a:t>
            </a:r>
          </a:p>
          <a:p>
            <a:pPr lvl="1"/>
            <a:r>
              <a:rPr lang="en-GB" dirty="0" smtClean="0"/>
              <a:t>ISO </a:t>
            </a:r>
            <a:r>
              <a:rPr lang="en-GB" dirty="0"/>
              <a:t>23081-1:2006 Information and documentation—Records management processes—Metadata for records—Part 1: Principles;</a:t>
            </a:r>
          </a:p>
          <a:p>
            <a:pPr lvl="1"/>
            <a:r>
              <a:rPr lang="en-GB" dirty="0" smtClean="0"/>
              <a:t>ISO/TS </a:t>
            </a:r>
            <a:r>
              <a:rPr lang="en-GB" dirty="0"/>
              <a:t>23081-2:2007 Information and documentation—Records management processes—Metadata for records—Part 2: Conceptual and implementation issues;</a:t>
            </a:r>
          </a:p>
          <a:p>
            <a:r>
              <a:rPr lang="en-GB" dirty="0"/>
              <a:t>standard(s) for certification of Archives:</a:t>
            </a:r>
          </a:p>
          <a:p>
            <a:pPr lvl="1"/>
            <a:r>
              <a:rPr lang="en-GB" dirty="0" smtClean="0"/>
              <a:t>CCSDS </a:t>
            </a:r>
            <a:r>
              <a:rPr lang="en-GB" dirty="0"/>
              <a:t>652.0-M-1,  Audit and Certification of Trustworthy Digital Repositories (Magenta Book, Issue 1), also available as ISO </a:t>
            </a:r>
            <a:r>
              <a:rPr lang="en-GB" dirty="0" smtClean="0"/>
              <a:t>16363:2011</a:t>
            </a:r>
          </a:p>
        </p:txBody>
      </p:sp>
    </p:spTree>
    <p:extLst>
      <p:ext uri="{BB962C8B-B14F-4D97-AF65-F5344CB8AC3E}">
        <p14:creationId xmlns:p14="http://schemas.microsoft.com/office/powerpoint/2010/main" xmlns="" val="8589505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p:txBody>
          <a:bodyPr/>
          <a:lstStyle/>
          <a:p>
            <a:r>
              <a:rPr lang="en-GB" dirty="0" smtClean="0"/>
              <a:t>Specific hardware/ software</a:t>
            </a:r>
          </a:p>
          <a:p>
            <a:r>
              <a:rPr lang="en-GB" dirty="0" smtClean="0"/>
              <a:t>Funding</a:t>
            </a:r>
          </a:p>
          <a:p>
            <a:r>
              <a:rPr lang="en-GB" dirty="0" smtClean="0"/>
              <a:t>Training</a:t>
            </a:r>
          </a:p>
          <a:p>
            <a:r>
              <a:rPr lang="en-GB" dirty="0" smtClean="0"/>
              <a:t>Organisational commitment  </a:t>
            </a:r>
            <a:endParaRPr lang="en-GB" dirty="0"/>
          </a:p>
        </p:txBody>
      </p:sp>
    </p:spTree>
    <p:extLst>
      <p:ext uri="{BB962C8B-B14F-4D97-AF65-F5344CB8AC3E}">
        <p14:creationId xmlns:p14="http://schemas.microsoft.com/office/powerpoint/2010/main" xmlns="" val="5703428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0" y="0"/>
            <a:ext cx="9144000" cy="6858000"/>
          </a:xfrm>
          <a:prstGeom prst="rect">
            <a:avLst/>
          </a:prstGeom>
          <a:gradFill>
            <a:gsLst>
              <a:gs pos="0">
                <a:srgbClr val="5E9EFF">
                  <a:alpha val="90000"/>
                </a:srgbClr>
              </a:gs>
              <a:gs pos="39999">
                <a:srgbClr val="85C2FF"/>
              </a:gs>
              <a:gs pos="70000">
                <a:srgbClr val="C4D6EB"/>
              </a:gs>
              <a:gs pos="100000">
                <a:srgbClr val="FFEBFA"/>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endParaRPr lang="en-GB" b="1" dirty="0">
              <a:solidFill>
                <a:schemeClr val="tx1"/>
              </a:solidFill>
            </a:endParaRPr>
          </a:p>
        </p:txBody>
      </p:sp>
      <p:sp>
        <p:nvSpPr>
          <p:cNvPr id="31" name="Rectangle 30"/>
          <p:cNvSpPr/>
          <p:nvPr/>
        </p:nvSpPr>
        <p:spPr>
          <a:xfrm>
            <a:off x="117410" y="1369129"/>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r>
              <a:rPr lang="en-GB" sz="2000" b="1" dirty="0">
                <a:solidFill>
                  <a:schemeClr val="tx1"/>
                </a:solidFill>
              </a:rPr>
              <a:t>OAIS </a:t>
            </a:r>
          </a:p>
          <a:p>
            <a:pPr algn="ctr" fontAlgn="auto">
              <a:spcBef>
                <a:spcPts val="0"/>
              </a:spcBef>
              <a:spcAft>
                <a:spcPts val="0"/>
              </a:spcAft>
              <a:defRPr/>
            </a:pPr>
            <a:r>
              <a:rPr lang="en-GB" sz="2000" b="1" dirty="0">
                <a:solidFill>
                  <a:schemeClr val="tx1"/>
                </a:solidFill>
              </a:rPr>
              <a:t>(ISO 14721)</a:t>
            </a:r>
          </a:p>
        </p:txBody>
      </p:sp>
      <p:sp>
        <p:nvSpPr>
          <p:cNvPr id="32" name="Rectangle 31"/>
          <p:cNvSpPr/>
          <p:nvPr/>
        </p:nvSpPr>
        <p:spPr>
          <a:xfrm>
            <a:off x="117475" y="2628900"/>
            <a:ext cx="1439863" cy="10795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r>
              <a:rPr lang="en-GB" sz="1200" dirty="0">
                <a:solidFill>
                  <a:schemeClr val="tx1"/>
                </a:solidFill>
              </a:rPr>
              <a:t>Trusted Digital Repositories:</a:t>
            </a:r>
          </a:p>
          <a:p>
            <a:pPr algn="ctr" fontAlgn="auto">
              <a:spcBef>
                <a:spcPts val="0"/>
              </a:spcBef>
              <a:spcAft>
                <a:spcPts val="0"/>
              </a:spcAft>
              <a:defRPr/>
            </a:pPr>
            <a:r>
              <a:rPr lang="en-GB" sz="1200" dirty="0">
                <a:solidFill>
                  <a:schemeClr val="tx1"/>
                </a:solidFill>
              </a:rPr>
              <a:t>Attributes and Responsibilities</a:t>
            </a:r>
          </a:p>
        </p:txBody>
      </p:sp>
      <p:sp>
        <p:nvSpPr>
          <p:cNvPr id="33" name="Rectangle 32"/>
          <p:cNvSpPr/>
          <p:nvPr/>
        </p:nvSpPr>
        <p:spPr>
          <a:xfrm>
            <a:off x="2051050" y="2224088"/>
            <a:ext cx="1171575" cy="609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r>
              <a:rPr lang="en-GB" sz="2000" dirty="0">
                <a:solidFill>
                  <a:schemeClr val="tx1"/>
                </a:solidFill>
              </a:rPr>
              <a:t>TRAC</a:t>
            </a:r>
          </a:p>
        </p:txBody>
      </p:sp>
      <p:sp>
        <p:nvSpPr>
          <p:cNvPr id="34" name="Rectangle 33"/>
          <p:cNvSpPr/>
          <p:nvPr/>
        </p:nvSpPr>
        <p:spPr>
          <a:xfrm>
            <a:off x="3995567" y="3520666"/>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r>
              <a:rPr lang="en-GB" sz="1100" b="1" dirty="0">
                <a:solidFill>
                  <a:schemeClr val="tx1"/>
                </a:solidFill>
              </a:rPr>
              <a:t>Audit and Certification of Trustworthy Digital Repositories</a:t>
            </a:r>
          </a:p>
          <a:p>
            <a:pPr algn="ctr" fontAlgn="auto">
              <a:spcBef>
                <a:spcPts val="0"/>
              </a:spcBef>
              <a:spcAft>
                <a:spcPts val="0"/>
              </a:spcAft>
              <a:defRPr/>
            </a:pPr>
            <a:r>
              <a:rPr lang="en-GB" sz="1100" b="1" dirty="0">
                <a:solidFill>
                  <a:schemeClr val="tx1"/>
                </a:solidFill>
              </a:rPr>
              <a:t>(ISO 16363 )</a:t>
            </a:r>
          </a:p>
        </p:txBody>
      </p:sp>
      <p:sp>
        <p:nvSpPr>
          <p:cNvPr id="35" name="Rectangle 34"/>
          <p:cNvSpPr/>
          <p:nvPr/>
        </p:nvSpPr>
        <p:spPr>
          <a:xfrm>
            <a:off x="4006858" y="1268760"/>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r>
              <a:rPr lang="en-GB" sz="1100" b="1" dirty="0">
                <a:solidFill>
                  <a:schemeClr val="tx1"/>
                </a:solidFill>
              </a:rPr>
              <a:t>Requirements For Bodies Providing Audit And Certification</a:t>
            </a:r>
          </a:p>
          <a:p>
            <a:pPr algn="ctr" fontAlgn="auto">
              <a:spcBef>
                <a:spcPts val="0"/>
              </a:spcBef>
              <a:spcAft>
                <a:spcPts val="0"/>
              </a:spcAft>
              <a:defRPr/>
            </a:pPr>
            <a:r>
              <a:rPr lang="en-GB" sz="1100" b="1" dirty="0">
                <a:solidFill>
                  <a:schemeClr val="tx1"/>
                </a:solidFill>
              </a:rPr>
              <a:t>(ISO 16919 )</a:t>
            </a:r>
          </a:p>
        </p:txBody>
      </p:sp>
      <p:sp>
        <p:nvSpPr>
          <p:cNvPr id="36" name="Right Arrow 35"/>
          <p:cNvSpPr/>
          <p:nvPr/>
        </p:nvSpPr>
        <p:spPr>
          <a:xfrm rot="1597136">
            <a:off x="1647580" y="1729053"/>
            <a:ext cx="675075"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endParaRPr lang="en-GB" sz="2000" b="1" dirty="0">
              <a:solidFill>
                <a:schemeClr val="tx1"/>
              </a:solidFill>
            </a:endParaRPr>
          </a:p>
        </p:txBody>
      </p:sp>
      <p:sp>
        <p:nvSpPr>
          <p:cNvPr id="37" name="Right Arrow 36"/>
          <p:cNvSpPr/>
          <p:nvPr/>
        </p:nvSpPr>
        <p:spPr>
          <a:xfrm rot="20069977">
            <a:off x="1702545" y="2983946"/>
            <a:ext cx="675075"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endParaRPr lang="en-GB" sz="2000" b="1" dirty="0">
              <a:solidFill>
                <a:schemeClr val="tx1"/>
              </a:solidFill>
            </a:endParaRPr>
          </a:p>
        </p:txBody>
      </p:sp>
      <p:sp>
        <p:nvSpPr>
          <p:cNvPr id="38" name="Right Arrow 37"/>
          <p:cNvSpPr/>
          <p:nvPr/>
        </p:nvSpPr>
        <p:spPr>
          <a:xfrm rot="1597136">
            <a:off x="3233918" y="2850261"/>
            <a:ext cx="1484568"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endParaRPr lang="en-GB" sz="2000" b="1" dirty="0">
              <a:solidFill>
                <a:schemeClr val="tx1"/>
              </a:solidFill>
            </a:endParaRPr>
          </a:p>
        </p:txBody>
      </p:sp>
      <p:sp>
        <p:nvSpPr>
          <p:cNvPr id="41" name="Rectangle 40"/>
          <p:cNvSpPr/>
          <p:nvPr/>
        </p:nvSpPr>
        <p:spPr>
          <a:xfrm>
            <a:off x="7578477" y="3753057"/>
            <a:ext cx="1544092" cy="79023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r>
              <a:rPr lang="en-GB" b="1" dirty="0" smtClean="0">
                <a:solidFill>
                  <a:schemeClr val="tx1"/>
                </a:solidFill>
              </a:rPr>
              <a:t>Certification</a:t>
            </a:r>
            <a:endParaRPr lang="en-GB" sz="1400" b="1" dirty="0">
              <a:solidFill>
                <a:schemeClr val="tx1"/>
              </a:solidFill>
            </a:endParaRPr>
          </a:p>
        </p:txBody>
      </p:sp>
      <p:sp>
        <p:nvSpPr>
          <p:cNvPr id="43" name="Right Arrow 42"/>
          <p:cNvSpPr/>
          <p:nvPr/>
        </p:nvSpPr>
        <p:spPr>
          <a:xfrm>
            <a:off x="5517107" y="3925715"/>
            <a:ext cx="2061370"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endParaRPr lang="en-GB" sz="2000" b="1" dirty="0">
              <a:solidFill>
                <a:schemeClr val="tx1"/>
              </a:solidFill>
            </a:endParaRPr>
          </a:p>
        </p:txBody>
      </p:sp>
      <p:sp>
        <p:nvSpPr>
          <p:cNvPr id="48" name="Right Arrow 47"/>
          <p:cNvSpPr/>
          <p:nvPr/>
        </p:nvSpPr>
        <p:spPr>
          <a:xfrm rot="2636159">
            <a:off x="5338774" y="2626648"/>
            <a:ext cx="675075"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fontAlgn="auto">
              <a:spcBef>
                <a:spcPts val="0"/>
              </a:spcBef>
              <a:spcAft>
                <a:spcPts val="0"/>
              </a:spcAft>
              <a:defRPr/>
            </a:pPr>
            <a:endParaRPr lang="en-GB" sz="2000" b="1" dirty="0">
              <a:solidFill>
                <a:schemeClr val="tx1"/>
              </a:solidFill>
            </a:endParaRPr>
          </a:p>
        </p:txBody>
      </p:sp>
      <p:sp>
        <p:nvSpPr>
          <p:cNvPr id="32802" name="TextBox 48"/>
          <p:cNvSpPr txBox="1">
            <a:spLocks noChangeArrowheads="1"/>
          </p:cNvSpPr>
          <p:nvPr/>
        </p:nvSpPr>
        <p:spPr bwMode="auto">
          <a:xfrm>
            <a:off x="0" y="6308725"/>
            <a:ext cx="52927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1" rIns="91423" bIns="4571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800"/>
              <a:t>See </a:t>
            </a:r>
            <a:r>
              <a:rPr lang="en-GB" sz="800">
                <a:hlinkClick r:id="rId3"/>
              </a:rPr>
              <a:t>http://wiki.digitalrepositoryauditandcertification.org</a:t>
            </a:r>
            <a:r>
              <a:rPr lang="en-GB" sz="800"/>
              <a:t>  and </a:t>
            </a:r>
            <a:r>
              <a:rPr lang="en-GB" sz="800">
                <a:hlinkClick r:id="rId4"/>
              </a:rPr>
              <a:t>http://www.alliancepermanentaccess.org/membership/member-resources/audit-and-certification</a:t>
            </a:r>
            <a:r>
              <a:rPr lang="en-GB" sz="800"/>
              <a:t> </a:t>
            </a:r>
          </a:p>
          <a:p>
            <a:pPr eaLnBrk="1" hangingPunct="1"/>
            <a:r>
              <a:rPr lang="en-GB" sz="800"/>
              <a:t>Standards will be available free from </a:t>
            </a:r>
            <a:r>
              <a:rPr lang="en-GB" sz="800">
                <a:hlinkClick r:id="rId5"/>
              </a:rPr>
              <a:t>http://www.ccsds.org</a:t>
            </a:r>
            <a:r>
              <a:rPr lang="en-GB" sz="800"/>
              <a:t> </a:t>
            </a:r>
          </a:p>
        </p:txBody>
      </p:sp>
      <p:sp>
        <p:nvSpPr>
          <p:cNvPr id="50" name="Rectangular Callout 49"/>
          <p:cNvSpPr/>
          <p:nvPr/>
        </p:nvSpPr>
        <p:spPr>
          <a:xfrm>
            <a:off x="6462713" y="638175"/>
            <a:ext cx="2474912" cy="2295525"/>
          </a:xfrm>
          <a:prstGeom prst="wedgeRectCallout">
            <a:avLst>
              <a:gd name="adj1" fmla="val -91488"/>
              <a:gd name="adj2" fmla="val -28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143973" rIns="91423" bIns="45711" anchor="ctr"/>
          <a:lstStyle/>
          <a:p>
            <a:pPr fontAlgn="auto">
              <a:spcBef>
                <a:spcPts val="0"/>
              </a:spcBef>
              <a:spcAft>
                <a:spcPts val="0"/>
              </a:spcAft>
              <a:defRPr/>
            </a:pPr>
            <a:r>
              <a:rPr lang="en-GB" sz="900" b="1" dirty="0"/>
              <a:t>There is a hierarchy of ISO standards concerned with good auditing. </a:t>
            </a:r>
          </a:p>
          <a:p>
            <a:pPr fontAlgn="auto">
              <a:spcBef>
                <a:spcPts val="0"/>
              </a:spcBef>
              <a:spcAft>
                <a:spcPts val="0"/>
              </a:spcAft>
              <a:defRPr/>
            </a:pPr>
            <a:r>
              <a:rPr lang="en-GB" sz="900" b="1" dirty="0"/>
              <a:t>ISO 16919 is positioned within this hierarchy in order to ensure that these good practices can be applied to the evaluation of the trustworthiness of digital repositories using ISO 16363.</a:t>
            </a:r>
          </a:p>
          <a:p>
            <a:pPr fontAlgn="auto">
              <a:spcBef>
                <a:spcPts val="0"/>
              </a:spcBef>
              <a:spcAft>
                <a:spcPts val="0"/>
              </a:spcAft>
              <a:defRPr/>
            </a:pPr>
            <a:r>
              <a:rPr lang="en-GB" sz="900" b="1" dirty="0"/>
              <a:t>It covers principles needed to inspire confidence that third party certification of the management of the digital repository has been performed with impartiality, competence, responsibility, openness, confidentiality, and responsiveness to complaints</a:t>
            </a:r>
          </a:p>
          <a:p>
            <a:pPr fontAlgn="auto">
              <a:spcBef>
                <a:spcPts val="0"/>
              </a:spcBef>
              <a:spcAft>
                <a:spcPts val="0"/>
              </a:spcAft>
              <a:defRPr/>
            </a:pPr>
            <a:endParaRPr lang="en-GB" sz="1100" dirty="0"/>
          </a:p>
        </p:txBody>
      </p:sp>
      <p:sp>
        <p:nvSpPr>
          <p:cNvPr id="51" name="Rectangular Callout 50"/>
          <p:cNvSpPr/>
          <p:nvPr/>
        </p:nvSpPr>
        <p:spPr>
          <a:xfrm>
            <a:off x="206375" y="4014788"/>
            <a:ext cx="3600450" cy="2293937"/>
          </a:xfrm>
          <a:prstGeom prst="wedgeRectCallout">
            <a:avLst>
              <a:gd name="adj1" fmla="val 55396"/>
              <a:gd name="adj2" fmla="val -5915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fontAlgn="auto">
              <a:spcBef>
                <a:spcPts val="0"/>
              </a:spcBef>
              <a:spcAft>
                <a:spcPts val="0"/>
              </a:spcAft>
              <a:defRPr/>
            </a:pPr>
            <a:r>
              <a:rPr lang="en-GB" sz="1050" b="1" dirty="0"/>
              <a:t>Metrics concerning:</a:t>
            </a:r>
          </a:p>
          <a:p>
            <a:pPr marL="182528" indent="-182528" fontAlgn="auto">
              <a:spcBef>
                <a:spcPts val="0"/>
              </a:spcBef>
              <a:spcAft>
                <a:spcPts val="0"/>
              </a:spcAft>
              <a:buFont typeface="Arial" pitchFamily="34" charset="0"/>
              <a:buChar char="•"/>
              <a:defRPr/>
            </a:pPr>
            <a:r>
              <a:rPr lang="en-GB" sz="1050" b="1" dirty="0"/>
              <a:t>Organizational Infrastructure</a:t>
            </a:r>
          </a:p>
          <a:p>
            <a:pPr marL="639641" lvl="1" indent="-182528" fontAlgn="auto">
              <a:spcBef>
                <a:spcPts val="0"/>
              </a:spcBef>
              <a:spcAft>
                <a:spcPts val="0"/>
              </a:spcAft>
              <a:buFont typeface="Arial" pitchFamily="34" charset="0"/>
              <a:buChar char="•"/>
              <a:defRPr/>
            </a:pPr>
            <a:r>
              <a:rPr lang="en-GB" sz="900" b="1" dirty="0"/>
              <a:t>e.g. </a:t>
            </a:r>
            <a:r>
              <a:rPr lang="en-US" sz="900" b="1" dirty="0"/>
              <a:t>The repository shall have a documented history of the changes to its operations, procedures, software, and hardware.</a:t>
            </a:r>
            <a:endParaRPr lang="en-GB" sz="900" b="1" dirty="0"/>
          </a:p>
          <a:p>
            <a:pPr marL="182528" indent="-182528" fontAlgn="auto">
              <a:spcBef>
                <a:spcPts val="0"/>
              </a:spcBef>
              <a:spcAft>
                <a:spcPts val="0"/>
              </a:spcAft>
              <a:buFont typeface="Arial" pitchFamily="34" charset="0"/>
              <a:buChar char="•"/>
              <a:defRPr/>
            </a:pPr>
            <a:r>
              <a:rPr lang="en-GB" sz="1050" b="1" dirty="0"/>
              <a:t>Digital Object Management</a:t>
            </a:r>
          </a:p>
          <a:p>
            <a:pPr marL="639641" lvl="1" indent="-182528" fontAlgn="auto">
              <a:spcBef>
                <a:spcPts val="0"/>
              </a:spcBef>
              <a:spcAft>
                <a:spcPts val="0"/>
              </a:spcAft>
              <a:buFont typeface="Arial" pitchFamily="34" charset="0"/>
              <a:buChar char="•"/>
              <a:defRPr/>
            </a:pPr>
            <a:r>
              <a:rPr lang="en-GB" sz="900" b="1" dirty="0"/>
              <a:t>e.g. The repository shall have access to necessary tools and resources to provide authoritative Representation Information for all of the digital objects it contains</a:t>
            </a:r>
            <a:r>
              <a:rPr lang="en-GB" sz="1050" b="1" dirty="0"/>
              <a:t>.</a:t>
            </a:r>
          </a:p>
          <a:p>
            <a:pPr marL="182528" indent="-182528" fontAlgn="auto">
              <a:spcBef>
                <a:spcPts val="0"/>
              </a:spcBef>
              <a:spcAft>
                <a:spcPts val="0"/>
              </a:spcAft>
              <a:buFont typeface="Arial" pitchFamily="34" charset="0"/>
              <a:buChar char="•"/>
              <a:defRPr/>
            </a:pPr>
            <a:r>
              <a:rPr lang="en-GB" sz="1050" b="1" dirty="0"/>
              <a:t>Infrastructure and Security Risk Management</a:t>
            </a:r>
          </a:p>
          <a:p>
            <a:pPr marL="639641" lvl="1" indent="-182528" fontAlgn="auto">
              <a:spcBef>
                <a:spcPts val="0"/>
              </a:spcBef>
              <a:spcAft>
                <a:spcPts val="0"/>
              </a:spcAft>
              <a:buFont typeface="Arial" pitchFamily="34" charset="0"/>
              <a:buChar char="•"/>
              <a:defRPr/>
            </a:pPr>
            <a:r>
              <a:rPr lang="en-GB" sz="900" b="1" dirty="0" err="1"/>
              <a:t>eg</a:t>
            </a:r>
            <a:r>
              <a:rPr lang="en-GB" sz="900" b="1" dirty="0"/>
              <a:t>. </a:t>
            </a:r>
            <a:r>
              <a:rPr lang="en-US" sz="900" b="1" dirty="0"/>
              <a:t>The repository shall have procedures in place to evaluate when changes are needed </a:t>
            </a:r>
            <a:r>
              <a:rPr lang="en-US" sz="1100" b="1" dirty="0"/>
              <a:t>to current </a:t>
            </a:r>
            <a:r>
              <a:rPr lang="en-US" sz="900" b="1" dirty="0"/>
              <a:t>software</a:t>
            </a:r>
            <a:r>
              <a:rPr lang="en-US" sz="1100" b="1" dirty="0"/>
              <a:t>.</a:t>
            </a:r>
            <a:endParaRPr lang="en-GB" sz="1100" dirty="0"/>
          </a:p>
        </p:txBody>
      </p:sp>
      <p:sp>
        <p:nvSpPr>
          <p:cNvPr id="32806" name="TextBox 56"/>
          <p:cNvSpPr txBox="1">
            <a:spLocks noChangeArrowheads="1"/>
          </p:cNvSpPr>
          <p:nvPr/>
        </p:nvSpPr>
        <p:spPr bwMode="auto">
          <a:xfrm>
            <a:off x="5567080" y="3429000"/>
            <a:ext cx="2245279" cy="584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3" tIns="45711" rIns="91423" bIns="4571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600" dirty="0"/>
              <a:t>Audit by </a:t>
            </a:r>
            <a:r>
              <a:rPr lang="en-GB" sz="1600" dirty="0" smtClean="0"/>
              <a:t>external, </a:t>
            </a:r>
            <a:r>
              <a:rPr lang="en-GB" sz="1600" b="1" dirty="0" smtClean="0"/>
              <a:t>accredited</a:t>
            </a:r>
            <a:r>
              <a:rPr lang="en-GB" sz="1600" dirty="0" smtClean="0"/>
              <a:t>, </a:t>
            </a:r>
            <a:r>
              <a:rPr lang="en-GB" sz="1600" dirty="0"/>
              <a:t>auditors</a:t>
            </a:r>
          </a:p>
        </p:txBody>
      </p:sp>
      <p:sp>
        <p:nvSpPr>
          <p:cNvPr id="32807" name="TextBox 1"/>
          <p:cNvSpPr txBox="1">
            <a:spLocks noChangeArrowheads="1"/>
          </p:cNvSpPr>
          <p:nvPr/>
        </p:nvSpPr>
        <p:spPr bwMode="auto">
          <a:xfrm>
            <a:off x="206375" y="20638"/>
            <a:ext cx="8731250" cy="135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3200" b="1">
                <a:solidFill>
                  <a:srgbClr val="FF0000"/>
                </a:solidFill>
              </a:rPr>
              <a:t>Standards based Repository Audit and Certification (ISO 16363)</a:t>
            </a:r>
            <a:endParaRPr lang="en-GB" b="1">
              <a:solidFill>
                <a:srgbClr val="FF0000"/>
              </a:solidFill>
            </a:endParaRPr>
          </a:p>
          <a:p>
            <a:pPr eaLnBrk="1" hangingPunct="1"/>
            <a:endParaRPr lang="en-GB"/>
          </a:p>
        </p:txBody>
      </p:sp>
    </p:spTree>
    <p:extLst>
      <p:ext uri="{BB962C8B-B14F-4D97-AF65-F5344CB8AC3E}">
        <p14:creationId xmlns:p14="http://schemas.microsoft.com/office/powerpoint/2010/main" xmlns="" val="1391603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80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41" grpId="0" animBg="1"/>
      <p:bldP spid="43" grpId="0" animBg="1"/>
      <p:bldP spid="48" grpId="0" animBg="1"/>
      <p:bldP spid="50" grpId="0" animBg="1"/>
      <p:bldP spid="51" grpId="0" animBg="1"/>
      <p:bldP spid="328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ISO 16363 (25 </a:t>
            </a:r>
            <a:r>
              <a:rPr lang="en-GB" dirty="0" err="1" smtClean="0"/>
              <a:t>mins</a:t>
            </a:r>
            <a:r>
              <a:rPr lang="en-GB" dirty="0" smtClean="0"/>
              <a:t>)</a:t>
            </a:r>
            <a:endParaRPr lang="en-GB" dirty="0"/>
          </a:p>
        </p:txBody>
      </p:sp>
      <p:sp>
        <p:nvSpPr>
          <p:cNvPr id="3" name="Content Placeholder 2"/>
          <p:cNvSpPr>
            <a:spLocks noGrp="1"/>
          </p:cNvSpPr>
          <p:nvPr>
            <p:ph idx="1"/>
          </p:nvPr>
        </p:nvSpPr>
        <p:spPr>
          <a:xfrm>
            <a:off x="457200" y="1166018"/>
            <a:ext cx="8229600" cy="5548347"/>
          </a:xfrm>
        </p:spPr>
        <p:txBody>
          <a:bodyPr>
            <a:normAutofit/>
          </a:bodyPr>
          <a:lstStyle/>
          <a:p>
            <a:pPr eaLnBrk="1" hangingPunct="1">
              <a:defRPr/>
            </a:pPr>
            <a:r>
              <a:rPr lang="en-GB" sz="2800" dirty="0" smtClean="0"/>
              <a:t>Overall </a:t>
            </a:r>
            <a:r>
              <a:rPr lang="en-GB" sz="2800" dirty="0"/>
              <a:t>Structure:</a:t>
            </a:r>
          </a:p>
          <a:p>
            <a:pPr lvl="1" eaLnBrk="1" hangingPunct="1">
              <a:defRPr/>
            </a:pPr>
            <a:r>
              <a:rPr lang="en-GB" sz="2400" b="1" dirty="0"/>
              <a:t>Section A: Organisational Infrastructure</a:t>
            </a:r>
          </a:p>
          <a:p>
            <a:pPr lvl="1" eaLnBrk="1" hangingPunct="1">
              <a:defRPr/>
            </a:pPr>
            <a:r>
              <a:rPr lang="en-GB" sz="2400" b="1" dirty="0"/>
              <a:t>Section B: Digital Object Management</a:t>
            </a:r>
          </a:p>
          <a:p>
            <a:pPr lvl="1" eaLnBrk="1" hangingPunct="1">
              <a:defRPr/>
            </a:pPr>
            <a:r>
              <a:rPr lang="en-GB" sz="2400" b="1" dirty="0"/>
              <a:t>Section C: Infrastructure and Security Risk Management</a:t>
            </a:r>
          </a:p>
          <a:p>
            <a:pPr eaLnBrk="1" hangingPunct="1">
              <a:defRPr/>
            </a:pPr>
            <a:r>
              <a:rPr lang="en-GB" dirty="0"/>
              <a:t>Metrics and their structure:</a:t>
            </a:r>
          </a:p>
          <a:p>
            <a:pPr lvl="1" eaLnBrk="1" hangingPunct="1">
              <a:defRPr/>
            </a:pPr>
            <a:r>
              <a:rPr lang="en-GB" dirty="0"/>
              <a:t>Statement of requirement</a:t>
            </a:r>
          </a:p>
          <a:p>
            <a:pPr lvl="1" eaLnBrk="1" hangingPunct="1">
              <a:defRPr/>
            </a:pPr>
            <a:r>
              <a:rPr lang="en-GB" dirty="0"/>
              <a:t>Supporting text</a:t>
            </a:r>
          </a:p>
          <a:p>
            <a:pPr lvl="1" eaLnBrk="1" hangingPunct="1">
              <a:defRPr/>
            </a:pPr>
            <a:r>
              <a:rPr lang="en-GB" dirty="0"/>
              <a:t>Examples of Ways the Repository can Demonstrate it is Meeting this Requirement</a:t>
            </a:r>
          </a:p>
          <a:p>
            <a:pPr lvl="1" eaLnBrk="1" hangingPunct="1">
              <a:defRPr/>
            </a:pPr>
            <a:r>
              <a:rPr lang="en-GB" dirty="0"/>
              <a:t>Discussion</a:t>
            </a:r>
            <a:endParaRPr lang="en-GB" sz="4000" dirty="0"/>
          </a:p>
          <a:p>
            <a:endParaRPr lang="en-GB" dirty="0"/>
          </a:p>
        </p:txBody>
      </p:sp>
    </p:spTree>
    <p:extLst>
      <p:ext uri="{BB962C8B-B14F-4D97-AF65-F5344CB8AC3E}">
        <p14:creationId xmlns:p14="http://schemas.microsoft.com/office/powerpoint/2010/main" xmlns="" val="41852929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200000"/>
                  </a:schemeClr>
                </a:solidFill>
                <a:ea typeface="+mj-ea"/>
                <a:cs typeface="+mj-cs"/>
              </a:rPr>
              <a:t>Get Your Copy for Free!</a:t>
            </a:r>
            <a:endParaRPr lang="en-US" dirty="0">
              <a:solidFill>
                <a:schemeClr val="tx2">
                  <a:satMod val="200000"/>
                </a:schemeClr>
              </a:solidFill>
              <a:ea typeface="+mj-ea"/>
              <a:cs typeface="+mj-cs"/>
            </a:endParaRPr>
          </a:p>
        </p:txBody>
      </p:sp>
      <p:sp>
        <p:nvSpPr>
          <p:cNvPr id="38915" name="Content Placeholder 2"/>
          <p:cNvSpPr>
            <a:spLocks noGrp="1"/>
          </p:cNvSpPr>
          <p:nvPr>
            <p:ph idx="1"/>
          </p:nvPr>
        </p:nvSpPr>
        <p:spPr>
          <a:xfrm>
            <a:off x="914400" y="1427163"/>
            <a:ext cx="7772400" cy="2193560"/>
          </a:xfrm>
        </p:spPr>
        <p:txBody>
          <a:bodyPr/>
          <a:lstStyle/>
          <a:p>
            <a:r>
              <a:rPr lang="en-US" dirty="0" smtClean="0"/>
              <a:t>You can download the Magenta Book for ISO 16363 here: </a:t>
            </a:r>
            <a:r>
              <a:rPr lang="en-US" dirty="0" smtClean="0">
                <a:hlinkClick r:id="rId2"/>
              </a:rPr>
              <a:t>http://public.ccsds.org/publications/archive/652x0m1.pdf</a:t>
            </a:r>
            <a:r>
              <a:rPr lang="en-US" dirty="0" smtClean="0"/>
              <a:t> </a:t>
            </a:r>
            <a:br>
              <a:rPr lang="en-US" dirty="0" smtClean="0"/>
            </a:br>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186ADFA0-CF21-214B-8B37-E6722B060562}" type="slidenum">
              <a:rPr lang="en-US" smtClean="0"/>
              <a:pPr>
                <a:defRPr/>
              </a:pPr>
              <a:t>14</a:t>
            </a:fld>
            <a:endParaRPr lang="en-US"/>
          </a:p>
        </p:txBody>
      </p:sp>
      <p:pic>
        <p:nvPicPr>
          <p:cNvPr id="6" name="Picture 5" descr="Magenta.png"/>
          <p:cNvPicPr>
            <a:picLocks noChangeAspect="1"/>
          </p:cNvPicPr>
          <p:nvPr/>
        </p:nvPicPr>
        <p:blipFill>
          <a:blip r:embed="rId3" cstate="print"/>
          <a:stretch>
            <a:fillRect/>
          </a:stretch>
        </p:blipFill>
        <p:spPr>
          <a:xfrm>
            <a:off x="2973477" y="3419647"/>
            <a:ext cx="2597385" cy="3312500"/>
          </a:xfrm>
          <a:prstGeom prst="rect">
            <a:avLst/>
          </a:prstGeom>
        </p:spPr>
      </p:pic>
    </p:spTree>
    <p:extLst>
      <p:ext uri="{BB962C8B-B14F-4D97-AF65-F5344CB8AC3E}">
        <p14:creationId xmlns:p14="http://schemas.microsoft.com/office/powerpoint/2010/main" xmlns="" val="35168752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9427"/>
          <a:stretch/>
        </p:blipFill>
        <p:spPr bwMode="auto">
          <a:xfrm>
            <a:off x="2636784" y="503675"/>
            <a:ext cx="6441177" cy="6075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906305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668" t="26008" r="39200" b="16795"/>
          <a:stretch/>
        </p:blipFill>
        <p:spPr bwMode="auto">
          <a:xfrm>
            <a:off x="0" y="1358770"/>
            <a:ext cx="9144000" cy="4968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252336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681790" y="-14288"/>
            <a:ext cx="6471735" cy="1143001"/>
          </a:xfrm>
        </p:spPr>
        <p:txBody>
          <a:bodyPr/>
          <a:lstStyle/>
          <a:p>
            <a:pPr eaLnBrk="1" hangingPunct="1"/>
            <a:r>
              <a:rPr lang="en-GB" b="1" dirty="0" smtClean="0">
                <a:solidFill>
                  <a:srgbClr val="FF0000"/>
                </a:solidFill>
              </a:rPr>
              <a:t>Metrics: </a:t>
            </a:r>
            <a:br>
              <a:rPr lang="en-GB" b="1" dirty="0" smtClean="0">
                <a:solidFill>
                  <a:srgbClr val="FF0000"/>
                </a:solidFill>
              </a:rPr>
            </a:br>
            <a:r>
              <a:rPr lang="en-GB" b="1" dirty="0" smtClean="0">
                <a:solidFill>
                  <a:srgbClr val="FF0000"/>
                </a:solidFill>
              </a:rPr>
              <a:t>too many or too few?</a:t>
            </a:r>
          </a:p>
        </p:txBody>
      </p:sp>
      <p:sp>
        <p:nvSpPr>
          <p:cNvPr id="3" name="Content Placeholder 2"/>
          <p:cNvSpPr>
            <a:spLocks noGrp="1"/>
          </p:cNvSpPr>
          <p:nvPr>
            <p:ph idx="1"/>
          </p:nvPr>
        </p:nvSpPr>
        <p:spPr>
          <a:xfrm>
            <a:off x="179512" y="1772816"/>
            <a:ext cx="8964488" cy="4969768"/>
          </a:xfrm>
        </p:spPr>
        <p:txBody>
          <a:bodyPr rtlCol="0">
            <a:normAutofit/>
          </a:bodyPr>
          <a:lstStyle/>
          <a:p>
            <a:pPr eaLnBrk="1" fontAlgn="auto" hangingPunct="1">
              <a:spcAft>
                <a:spcPts val="0"/>
              </a:spcAft>
              <a:buClr>
                <a:schemeClr val="tx1"/>
              </a:buClr>
              <a:buFont typeface="Arial" panose="020B0604020202020204" pitchFamily="34" charset="0"/>
              <a:buChar char="•"/>
              <a:defRPr/>
            </a:pPr>
            <a:r>
              <a:rPr lang="en-GB" dirty="0"/>
              <a:t>Impossible to anticipate all possibilities</a:t>
            </a:r>
          </a:p>
          <a:p>
            <a:pPr eaLnBrk="1" fontAlgn="auto" hangingPunct="1">
              <a:spcAft>
                <a:spcPts val="0"/>
              </a:spcAft>
              <a:buClr>
                <a:schemeClr val="tx1"/>
              </a:buClr>
              <a:buFont typeface="Arial" panose="020B0604020202020204" pitchFamily="34" charset="0"/>
              <a:buChar char="•"/>
              <a:defRPr/>
            </a:pPr>
            <a:r>
              <a:rPr lang="en-GB" dirty="0"/>
              <a:t>Should be regarded as a “guide” for auditors</a:t>
            </a:r>
          </a:p>
          <a:p>
            <a:pPr eaLnBrk="1" fontAlgn="auto" hangingPunct="1">
              <a:spcAft>
                <a:spcPts val="0"/>
              </a:spcAft>
              <a:buClr>
                <a:schemeClr val="tx1"/>
              </a:buClr>
              <a:buFont typeface="Arial" panose="020B0604020202020204" pitchFamily="34" charset="0"/>
              <a:buChar char="•"/>
              <a:defRPr/>
            </a:pPr>
            <a:r>
              <a:rPr lang="en-GB" dirty="0"/>
              <a:t>Fundamentally depends on auditors’ experience/judgement</a:t>
            </a:r>
          </a:p>
          <a:p>
            <a:pPr eaLnBrk="1" fontAlgn="auto" hangingPunct="1">
              <a:spcAft>
                <a:spcPts val="0"/>
              </a:spcAft>
              <a:buClr>
                <a:schemeClr val="tx1"/>
              </a:buClr>
              <a:buFont typeface="Arial" panose="020B0604020202020204" pitchFamily="34" charset="0"/>
              <a:buChar char="•"/>
              <a:defRPr/>
            </a:pPr>
            <a:r>
              <a:rPr lang="en-GB" dirty="0"/>
              <a:t>Need to try to guarantee consistency of judgements </a:t>
            </a:r>
          </a:p>
        </p:txBody>
      </p:sp>
    </p:spTree>
    <p:extLst>
      <p:ext uri="{BB962C8B-B14F-4D97-AF65-F5344CB8AC3E}">
        <p14:creationId xmlns:p14="http://schemas.microsoft.com/office/powerpoint/2010/main" xmlns="" val="1750139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795" y="0"/>
            <a:ext cx="6417204" cy="1143000"/>
          </a:xfrm>
        </p:spPr>
        <p:txBody>
          <a:bodyPr/>
          <a:lstStyle/>
          <a:p>
            <a:r>
              <a:rPr lang="en-GB" b="1" dirty="0" smtClean="0">
                <a:solidFill>
                  <a:srgbClr val="FF0000"/>
                </a:solidFill>
              </a:rPr>
              <a:t>ISO Process for Audits</a:t>
            </a:r>
            <a:endParaRPr lang="en-GB" b="1" dirty="0">
              <a:solidFill>
                <a:srgbClr val="FF0000"/>
              </a:solidFill>
            </a:endParaRPr>
          </a:p>
        </p:txBody>
      </p:sp>
      <p:sp>
        <p:nvSpPr>
          <p:cNvPr id="3" name="Content Placeholder 2"/>
          <p:cNvSpPr>
            <a:spLocks noGrp="1"/>
          </p:cNvSpPr>
          <p:nvPr>
            <p:ph idx="1"/>
          </p:nvPr>
        </p:nvSpPr>
        <p:spPr>
          <a:xfrm>
            <a:off x="685800" y="1700808"/>
            <a:ext cx="7772400" cy="4114800"/>
          </a:xfrm>
        </p:spPr>
        <p:txBody>
          <a:bodyPr/>
          <a:lstStyle/>
          <a:p>
            <a:r>
              <a:rPr lang="en-GB" dirty="0" smtClean="0"/>
              <a:t>Comprehensive view of repository’s capabilities</a:t>
            </a:r>
          </a:p>
          <a:p>
            <a:r>
              <a:rPr lang="en-GB" dirty="0" smtClean="0"/>
              <a:t>Preparatory work by repository</a:t>
            </a:r>
          </a:p>
          <a:p>
            <a:r>
              <a:rPr lang="en-GB" dirty="0" smtClean="0"/>
              <a:t>First audit and resulting certification</a:t>
            </a:r>
          </a:p>
          <a:p>
            <a:pPr lvl="1"/>
            <a:r>
              <a:rPr lang="en-GB" dirty="0" smtClean="0"/>
              <a:t>Identifies improvements needed</a:t>
            </a:r>
          </a:p>
          <a:p>
            <a:pPr lvl="1"/>
            <a:r>
              <a:rPr lang="en-GB" dirty="0" smtClean="0"/>
              <a:t>Repository prepares and implements improvement plan</a:t>
            </a:r>
          </a:p>
          <a:p>
            <a:r>
              <a:rPr lang="en-GB" dirty="0" smtClean="0"/>
              <a:t>Surveillance audit after 18 months</a:t>
            </a:r>
          </a:p>
          <a:p>
            <a:r>
              <a:rPr lang="en-GB" dirty="0" smtClean="0"/>
              <a:t>Re-certification</a:t>
            </a:r>
          </a:p>
          <a:p>
            <a:endParaRPr lang="en-GB" dirty="0"/>
          </a:p>
        </p:txBody>
      </p:sp>
      <p:sp>
        <p:nvSpPr>
          <p:cNvPr id="5" name="Circular Arrow 4"/>
          <p:cNvSpPr/>
          <p:nvPr/>
        </p:nvSpPr>
        <p:spPr>
          <a:xfrm rot="5400000" flipH="1">
            <a:off x="5760132" y="3789040"/>
            <a:ext cx="3096344" cy="252028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xmlns="" val="30726113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726795" y="26988"/>
            <a:ext cx="6452130" cy="1143000"/>
          </a:xfrm>
        </p:spPr>
        <p:txBody>
          <a:bodyPr/>
          <a:lstStyle/>
          <a:p>
            <a:pPr eaLnBrk="1" hangingPunct="1"/>
            <a:r>
              <a:rPr lang="en-GB" b="1" dirty="0" smtClean="0">
                <a:solidFill>
                  <a:srgbClr val="FF0000"/>
                </a:solidFill>
              </a:rPr>
              <a:t>The audits</a:t>
            </a:r>
          </a:p>
        </p:txBody>
      </p:sp>
      <p:sp>
        <p:nvSpPr>
          <p:cNvPr id="3" name="Content Placeholder 2"/>
          <p:cNvSpPr>
            <a:spLocks noGrp="1"/>
          </p:cNvSpPr>
          <p:nvPr>
            <p:ph idx="1"/>
          </p:nvPr>
        </p:nvSpPr>
        <p:spPr>
          <a:xfrm>
            <a:off x="107950" y="1178750"/>
            <a:ext cx="8928100" cy="5679250"/>
          </a:xfrm>
        </p:spPr>
        <p:txBody>
          <a:bodyPr rtlCol="0">
            <a:normAutofit fontScale="92500" lnSpcReduction="10000"/>
          </a:bodyPr>
          <a:lstStyle/>
          <a:p>
            <a:pPr marL="274320" indent="-274320" eaLnBrk="1" fontAlgn="auto" hangingPunct="1">
              <a:spcAft>
                <a:spcPts val="0"/>
              </a:spcAft>
              <a:buFont typeface="Wingdings 2"/>
              <a:buChar char=""/>
              <a:defRPr/>
            </a:pPr>
            <a:r>
              <a:rPr lang="en-GB" sz="3300" dirty="0" smtClean="0"/>
              <a:t>Self-audit process covering all metrics, providing information to audit team:</a:t>
            </a:r>
          </a:p>
          <a:p>
            <a:pPr marL="274320" indent="-274320" eaLnBrk="1" fontAlgn="auto" hangingPunct="1">
              <a:spcAft>
                <a:spcPts val="0"/>
              </a:spcAft>
              <a:buFont typeface="Wingdings 2"/>
              <a:buChar char=""/>
              <a:defRPr/>
            </a:pPr>
            <a:r>
              <a:rPr lang="en-GB" sz="3300" dirty="0" smtClean="0"/>
              <a:t>The basics:</a:t>
            </a:r>
          </a:p>
          <a:p>
            <a:pPr marL="640080" lvl="1" indent="-246888" eaLnBrk="1" fontAlgn="auto" hangingPunct="1">
              <a:spcAft>
                <a:spcPts val="0"/>
              </a:spcAft>
              <a:buFont typeface="Wingdings 2"/>
              <a:buChar char=""/>
              <a:defRPr/>
            </a:pPr>
            <a:r>
              <a:rPr lang="en-GB" dirty="0" smtClean="0"/>
              <a:t>Are the bits safe?</a:t>
            </a:r>
          </a:p>
          <a:p>
            <a:pPr marL="640080" lvl="1" indent="-246888" eaLnBrk="1" fontAlgn="auto" hangingPunct="1">
              <a:spcAft>
                <a:spcPts val="0"/>
              </a:spcAft>
              <a:buFont typeface="Wingdings 2"/>
              <a:buChar char=""/>
              <a:defRPr/>
            </a:pPr>
            <a:r>
              <a:rPr lang="en-GB" dirty="0" smtClean="0"/>
              <a:t>Are the data understandable/usable by the </a:t>
            </a:r>
            <a:r>
              <a:rPr lang="en-GB" b="1" u="sng" dirty="0" smtClean="0"/>
              <a:t>Designated Community</a:t>
            </a:r>
            <a:r>
              <a:rPr lang="en-GB" dirty="0" smtClean="0"/>
              <a:t>?</a:t>
            </a:r>
          </a:p>
          <a:p>
            <a:pPr marL="640080" lvl="1" indent="-246888" eaLnBrk="1" fontAlgn="auto" hangingPunct="1">
              <a:spcAft>
                <a:spcPts val="0"/>
              </a:spcAft>
              <a:buFont typeface="Wingdings 2"/>
              <a:buChar char=""/>
              <a:defRPr/>
            </a:pPr>
            <a:r>
              <a:rPr lang="en-GB" dirty="0" smtClean="0"/>
              <a:t>Is </a:t>
            </a:r>
            <a:r>
              <a:rPr lang="en-GB" b="1" u="sng" dirty="0" smtClean="0"/>
              <a:t>authenticity</a:t>
            </a:r>
            <a:r>
              <a:rPr lang="en-GB" dirty="0" smtClean="0"/>
              <a:t> safeguarded (evidence based)</a:t>
            </a:r>
          </a:p>
          <a:p>
            <a:pPr lvl="2" indent="-246888" eaLnBrk="1" fontAlgn="auto" hangingPunct="1">
              <a:spcAft>
                <a:spcPts val="0"/>
              </a:spcAft>
              <a:buFont typeface="Wingdings 2"/>
              <a:buChar char=""/>
              <a:defRPr/>
            </a:pPr>
            <a:r>
              <a:rPr lang="en-GB" sz="2000" dirty="0" smtClean="0"/>
              <a:t>E.g. Is the information really what it is claimed to be?</a:t>
            </a:r>
          </a:p>
          <a:p>
            <a:pPr marL="640080" lvl="1" indent="-246888" eaLnBrk="1" fontAlgn="auto" hangingPunct="1">
              <a:spcAft>
                <a:spcPts val="0"/>
              </a:spcAft>
              <a:buFont typeface="Wingdings 2"/>
              <a:buChar char=""/>
              <a:defRPr/>
            </a:pPr>
            <a:r>
              <a:rPr lang="en-GB" dirty="0" smtClean="0"/>
              <a:t>Can the digital holdings be handed over to another repository if/when necessary?</a:t>
            </a:r>
          </a:p>
          <a:p>
            <a:pPr marL="274320" indent="-274320" eaLnBrk="1" fontAlgn="auto" hangingPunct="1">
              <a:spcAft>
                <a:spcPts val="0"/>
              </a:spcAft>
              <a:buFont typeface="Wingdings 2"/>
              <a:buChar char=""/>
              <a:defRPr/>
            </a:pPr>
            <a:r>
              <a:rPr lang="en-GB" sz="3300" dirty="0" smtClean="0"/>
              <a:t>The repository must try to provide evidence</a:t>
            </a:r>
          </a:p>
          <a:p>
            <a:pPr marL="640080" lvl="1" indent="-246888" eaLnBrk="1" fontAlgn="auto" hangingPunct="1">
              <a:spcAft>
                <a:spcPts val="0"/>
              </a:spcAft>
              <a:buFont typeface="Wingdings 2"/>
              <a:buChar char=""/>
              <a:defRPr/>
            </a:pPr>
            <a:r>
              <a:rPr lang="en-GB" dirty="0" smtClean="0"/>
              <a:t>Why do they think people (including their funders) should trust them?</a:t>
            </a:r>
          </a:p>
        </p:txBody>
      </p:sp>
    </p:spTree>
    <p:extLst>
      <p:ext uri="{BB962C8B-B14F-4D97-AF65-F5344CB8AC3E}">
        <p14:creationId xmlns:p14="http://schemas.microsoft.com/office/powerpoint/2010/main" xmlns="" val="19622531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Why Audit? </a:t>
            </a:r>
            <a:endParaRPr lang="en-GB" dirty="0"/>
          </a:p>
        </p:txBody>
      </p:sp>
      <p:sp>
        <p:nvSpPr>
          <p:cNvPr id="3" name="Content Placeholder 2"/>
          <p:cNvSpPr>
            <a:spLocks noGrp="1"/>
          </p:cNvSpPr>
          <p:nvPr>
            <p:ph idx="1"/>
          </p:nvPr>
        </p:nvSpPr>
        <p:spPr>
          <a:xfrm>
            <a:off x="457200" y="1313766"/>
            <a:ext cx="8686800" cy="5445604"/>
          </a:xfrm>
        </p:spPr>
        <p:txBody>
          <a:bodyPr>
            <a:normAutofit/>
          </a:bodyPr>
          <a:lstStyle/>
          <a:p>
            <a:r>
              <a:rPr lang="en-GB" sz="3600" dirty="0" smtClean="0"/>
              <a:t>Assure higher management that valuable information is safe</a:t>
            </a:r>
          </a:p>
          <a:p>
            <a:r>
              <a:rPr lang="en-GB" sz="3600" dirty="0" smtClean="0"/>
              <a:t>Identify improvements</a:t>
            </a:r>
          </a:p>
          <a:p>
            <a:r>
              <a:rPr lang="en-GB" sz="3600" dirty="0" smtClean="0"/>
              <a:t>Justify resources needed</a:t>
            </a:r>
          </a:p>
          <a:p>
            <a:r>
              <a:rPr lang="en-GB" sz="3600" dirty="0" smtClean="0"/>
              <a:t>Contractual requirements (in the future)</a:t>
            </a:r>
          </a:p>
          <a:p>
            <a:endParaRPr lang="en-GB" dirty="0" smtClean="0"/>
          </a:p>
          <a:p>
            <a:endParaRPr lang="en-GB" dirty="0"/>
          </a:p>
        </p:txBody>
      </p:sp>
    </p:spTree>
    <p:extLst>
      <p:ext uri="{BB962C8B-B14F-4D97-AF65-F5344CB8AC3E}">
        <p14:creationId xmlns:p14="http://schemas.microsoft.com/office/powerpoint/2010/main" xmlns="" val="19424473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794" y="0"/>
            <a:ext cx="6417205" cy="1143000"/>
          </a:xfrm>
        </p:spPr>
        <p:txBody>
          <a:bodyPr rtlCol="0">
            <a:normAutofit fontScale="90000"/>
          </a:bodyPr>
          <a:lstStyle/>
          <a:p>
            <a:pPr eaLnBrk="1" fontAlgn="auto" hangingPunct="1">
              <a:spcAft>
                <a:spcPts val="0"/>
              </a:spcAft>
              <a:defRPr/>
            </a:pPr>
            <a:r>
              <a:rPr lang="en-GB" b="1" dirty="0" smtClean="0">
                <a:solidFill>
                  <a:srgbClr val="FF0000"/>
                </a:solidFill>
              </a:rPr>
              <a:t>What would Certification look like?</a:t>
            </a:r>
            <a:endParaRPr lang="en-GB" b="1" dirty="0">
              <a:solidFill>
                <a:srgbClr val="FF0000"/>
              </a:solidFill>
            </a:endParaRPr>
          </a:p>
        </p:txBody>
      </p:sp>
      <p:sp>
        <p:nvSpPr>
          <p:cNvPr id="23555" name="Content Placeholder 2"/>
          <p:cNvSpPr>
            <a:spLocks noGrp="1"/>
          </p:cNvSpPr>
          <p:nvPr>
            <p:ph idx="1"/>
          </p:nvPr>
        </p:nvSpPr>
        <p:spPr>
          <a:xfrm>
            <a:off x="457200" y="1223755"/>
            <a:ext cx="8229600" cy="5490610"/>
          </a:xfrm>
        </p:spPr>
        <p:txBody>
          <a:bodyPr rtlCol="0">
            <a:normAutofit fontScale="92500" lnSpcReduction="10000"/>
          </a:bodyPr>
          <a:lstStyle/>
          <a:p>
            <a:pPr eaLnBrk="1" fontAlgn="auto" hangingPunct="1">
              <a:spcAft>
                <a:spcPts val="0"/>
              </a:spcAft>
              <a:buFont typeface="Arial" pitchFamily="34" charset="0"/>
              <a:buChar char="•"/>
              <a:defRPr/>
            </a:pPr>
            <a:r>
              <a:rPr lang="en-GB" b="1" dirty="0" smtClean="0"/>
              <a:t>NOTE: The audit and certification would be undertaken by an accredited organisation</a:t>
            </a:r>
          </a:p>
          <a:p>
            <a:pPr eaLnBrk="1" fontAlgn="auto" hangingPunct="1">
              <a:spcAft>
                <a:spcPts val="0"/>
              </a:spcAft>
              <a:buFont typeface="Arial" pitchFamily="34" charset="0"/>
              <a:buChar char="•"/>
              <a:defRPr/>
            </a:pPr>
            <a:r>
              <a:rPr lang="en-GB" dirty="0" smtClean="0"/>
              <a:t>Not a simple statement that “Yes this repository is perfect”! </a:t>
            </a:r>
          </a:p>
          <a:p>
            <a:pPr eaLnBrk="1" fontAlgn="auto" hangingPunct="1">
              <a:spcAft>
                <a:spcPts val="0"/>
              </a:spcAft>
              <a:buFont typeface="Arial" pitchFamily="34" charset="0"/>
              <a:buChar char="•"/>
              <a:defRPr/>
            </a:pPr>
            <a:r>
              <a:rPr lang="en-GB" dirty="0" smtClean="0"/>
              <a:t>Should be regarded as part of a process of  </a:t>
            </a:r>
            <a:r>
              <a:rPr lang="en-GB" b="1" u="sng" dirty="0" smtClean="0"/>
              <a:t>improvement</a:t>
            </a:r>
          </a:p>
          <a:p>
            <a:pPr lvl="1" eaLnBrk="1" fontAlgn="auto" hangingPunct="1">
              <a:spcAft>
                <a:spcPts val="0"/>
              </a:spcAft>
              <a:buFont typeface="Arial" pitchFamily="34" charset="0"/>
              <a:buChar char="–"/>
              <a:defRPr/>
            </a:pPr>
            <a:r>
              <a:rPr lang="en-GB" dirty="0" smtClean="0"/>
              <a:t>Audit/certification provides information on which an organization can act to improve its performance</a:t>
            </a:r>
          </a:p>
          <a:p>
            <a:pPr lvl="1" eaLnBrk="1" fontAlgn="auto" hangingPunct="1">
              <a:spcAft>
                <a:spcPts val="0"/>
              </a:spcAft>
              <a:buFont typeface="Arial" pitchFamily="34" charset="0"/>
              <a:buChar char="–"/>
              <a:defRPr/>
            </a:pPr>
            <a:r>
              <a:rPr lang="en-GB" dirty="0" smtClean="0"/>
              <a:t>Improvement plan</a:t>
            </a:r>
          </a:p>
          <a:p>
            <a:pPr lvl="2" eaLnBrk="1" fontAlgn="auto" hangingPunct="1">
              <a:spcAft>
                <a:spcPts val="0"/>
              </a:spcAft>
              <a:buFont typeface="Arial" pitchFamily="34" charset="0"/>
              <a:buChar char="•"/>
              <a:defRPr/>
            </a:pPr>
            <a:r>
              <a:rPr lang="en-GB" dirty="0" smtClean="0"/>
              <a:t>“repository OK as long as ….”</a:t>
            </a:r>
          </a:p>
          <a:p>
            <a:pPr lvl="1" eaLnBrk="1" fontAlgn="auto" hangingPunct="1">
              <a:spcAft>
                <a:spcPts val="0"/>
              </a:spcAft>
              <a:buFont typeface="Arial" pitchFamily="34" charset="0"/>
              <a:buChar char="–"/>
              <a:defRPr/>
            </a:pPr>
            <a:r>
              <a:rPr lang="en-GB" dirty="0" smtClean="0"/>
              <a:t>Cycle of certification/ surveillance audit/ re-certification</a:t>
            </a:r>
          </a:p>
        </p:txBody>
      </p:sp>
    </p:spTree>
    <p:extLst>
      <p:ext uri="{BB962C8B-B14F-4D97-AF65-F5344CB8AC3E}">
        <p14:creationId xmlns:p14="http://schemas.microsoft.com/office/powerpoint/2010/main" xmlns="" val="21374015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794" y="0"/>
            <a:ext cx="6417205" cy="1143000"/>
          </a:xfrm>
        </p:spPr>
        <p:txBody>
          <a:bodyPr/>
          <a:lstStyle/>
          <a:p>
            <a:pPr lvl="0"/>
            <a:r>
              <a:rPr lang="en-GB" sz="4200" b="1" dirty="0" smtClean="0">
                <a:solidFill>
                  <a:srgbClr val="FF0000"/>
                </a:solidFill>
              </a:rPr>
              <a:t>Example Issues from </a:t>
            </a:r>
            <a:r>
              <a:rPr lang="en-US" sz="4200" b="1" dirty="0" smtClean="0">
                <a:solidFill>
                  <a:srgbClr val="FF0000"/>
                </a:solidFill>
              </a:rPr>
              <a:t>ISO </a:t>
            </a:r>
            <a:r>
              <a:rPr lang="en-GB" sz="4200" b="1" dirty="0" smtClean="0">
                <a:solidFill>
                  <a:srgbClr val="FF0000"/>
                </a:solidFill>
              </a:rPr>
              <a:t>16363 Metrics</a:t>
            </a:r>
            <a:endParaRPr lang="en-GB" sz="4200" b="1" dirty="0">
              <a:solidFill>
                <a:srgbClr val="FF0000"/>
              </a:solidFill>
            </a:endParaRPr>
          </a:p>
        </p:txBody>
      </p:sp>
      <p:sp>
        <p:nvSpPr>
          <p:cNvPr id="3" name="Content Placeholder 2"/>
          <p:cNvSpPr>
            <a:spLocks noGrp="1"/>
          </p:cNvSpPr>
          <p:nvPr>
            <p:ph idx="1"/>
          </p:nvPr>
        </p:nvSpPr>
        <p:spPr>
          <a:xfrm>
            <a:off x="685800" y="1772816"/>
            <a:ext cx="8134672" cy="5085184"/>
          </a:xfrm>
        </p:spPr>
        <p:txBody>
          <a:bodyPr/>
          <a:lstStyle/>
          <a:p>
            <a:r>
              <a:rPr lang="en-GB" sz="2400" dirty="0" smtClean="0"/>
              <a:t>Metric 3.3.1 THE REPOSITORY SHALL HAVE DEFINED ITS DESIGNATED COMMUNITY AND ASSOCIATED KNOWLEDGE BASE(S) AND SHALL HAVE THESE DEFINITIONS APPROPRIATELY ACCESSIBLE.</a:t>
            </a:r>
          </a:p>
          <a:p>
            <a:pPr lvl="1"/>
            <a:r>
              <a:rPr lang="en-US" sz="2400" i="1" dirty="0" smtClean="0"/>
              <a:t>The metric was not satisfied. There were no records or documentary evidence presented to describe any Designated Community, nor any AIP associations with any Designated Community.</a:t>
            </a:r>
            <a:endParaRPr lang="en-GB" sz="2400" i="1" dirty="0"/>
          </a:p>
        </p:txBody>
      </p:sp>
    </p:spTree>
    <p:extLst>
      <p:ext uri="{BB962C8B-B14F-4D97-AF65-F5344CB8AC3E}">
        <p14:creationId xmlns:p14="http://schemas.microsoft.com/office/powerpoint/2010/main" xmlns="" val="34552615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794" y="0"/>
            <a:ext cx="6417205" cy="1143000"/>
          </a:xfrm>
        </p:spPr>
        <p:txBody>
          <a:bodyPr/>
          <a:lstStyle/>
          <a:p>
            <a:r>
              <a:rPr lang="en-GB" sz="4200" b="1" dirty="0" smtClean="0">
                <a:solidFill>
                  <a:srgbClr val="FF0000"/>
                </a:solidFill>
              </a:rPr>
              <a:t>Example Issues from </a:t>
            </a:r>
            <a:r>
              <a:rPr lang="en-US" sz="4200" b="1" dirty="0" smtClean="0">
                <a:solidFill>
                  <a:srgbClr val="FF0000"/>
                </a:solidFill>
              </a:rPr>
              <a:t>ISO </a:t>
            </a:r>
            <a:r>
              <a:rPr lang="en-GB" sz="4200" b="1" dirty="0" smtClean="0">
                <a:solidFill>
                  <a:srgbClr val="FF0000"/>
                </a:solidFill>
              </a:rPr>
              <a:t>16363 Metrics</a:t>
            </a:r>
            <a:endParaRPr lang="en-GB" sz="4200" b="1" dirty="0">
              <a:solidFill>
                <a:srgbClr val="FF0000"/>
              </a:solidFill>
            </a:endParaRPr>
          </a:p>
        </p:txBody>
      </p:sp>
      <p:sp>
        <p:nvSpPr>
          <p:cNvPr id="3" name="Content Placeholder 2"/>
          <p:cNvSpPr>
            <a:spLocks noGrp="1"/>
          </p:cNvSpPr>
          <p:nvPr>
            <p:ph idx="1"/>
          </p:nvPr>
        </p:nvSpPr>
        <p:spPr>
          <a:xfrm>
            <a:off x="755576" y="1628800"/>
            <a:ext cx="8280920" cy="5229200"/>
          </a:xfrm>
        </p:spPr>
        <p:txBody>
          <a:bodyPr>
            <a:normAutofit lnSpcReduction="10000"/>
          </a:bodyPr>
          <a:lstStyle/>
          <a:p>
            <a:pPr lvl="0"/>
            <a:r>
              <a:rPr lang="en-GB" sz="2400" dirty="0" smtClean="0"/>
              <a:t>Metric 4.2.5.2 THE REPOSITORY SHALL HAVE TOOLS OR METHODS TO DETERMINE WHAT REPRESENTATION INFORMATION IS NECESSARY TO MAKE EACH DATA OBJECT UNDERSTANDABLE TO THE DESIGNATED COMMUNITY.</a:t>
            </a:r>
          </a:p>
          <a:p>
            <a:pPr lvl="1"/>
            <a:r>
              <a:rPr lang="en-US" sz="2400" i="1" dirty="0" smtClean="0"/>
              <a:t>This metric was not satisfied. In our discussions, we perceived that &lt;SITE&gt;s view of their designated communities was ambiguous. Consequently, there were few indications that representation information was being organized to support the long term use and understanding of the AIPs. While a great deal of representation information, and indeed, metadata in general is being collected, there appear to be few opportunities within &lt;SITE&gt; for explicit review of those ancillary data in light of changes in long-term preservation needs of one or more Designated Communities.</a:t>
            </a:r>
            <a:endParaRPr lang="en-GB" sz="2400" i="1" dirty="0" smtClean="0"/>
          </a:p>
          <a:p>
            <a:endParaRPr lang="en-GB" sz="2400" dirty="0"/>
          </a:p>
        </p:txBody>
      </p:sp>
    </p:spTree>
    <p:extLst>
      <p:ext uri="{BB962C8B-B14F-4D97-AF65-F5344CB8AC3E}">
        <p14:creationId xmlns:p14="http://schemas.microsoft.com/office/powerpoint/2010/main" xmlns="" val="20888190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790" y="0"/>
            <a:ext cx="6462210" cy="1143000"/>
          </a:xfrm>
        </p:spPr>
        <p:txBody>
          <a:bodyPr/>
          <a:lstStyle/>
          <a:p>
            <a:r>
              <a:rPr lang="en-GB" sz="4200" b="1" dirty="0" smtClean="0">
                <a:solidFill>
                  <a:srgbClr val="FF0000"/>
                </a:solidFill>
              </a:rPr>
              <a:t>Example Issues from </a:t>
            </a:r>
            <a:r>
              <a:rPr lang="en-US" sz="4200" b="1" dirty="0" smtClean="0">
                <a:solidFill>
                  <a:srgbClr val="FF0000"/>
                </a:solidFill>
              </a:rPr>
              <a:t>ISO </a:t>
            </a:r>
            <a:r>
              <a:rPr lang="en-GB" sz="4200" b="1" dirty="0" smtClean="0">
                <a:solidFill>
                  <a:srgbClr val="FF0000"/>
                </a:solidFill>
              </a:rPr>
              <a:t>16363 Metrics</a:t>
            </a:r>
            <a:endParaRPr lang="en-GB" sz="4200" b="1" dirty="0">
              <a:solidFill>
                <a:srgbClr val="FF0000"/>
              </a:solidFill>
            </a:endParaRPr>
          </a:p>
        </p:txBody>
      </p:sp>
      <p:sp>
        <p:nvSpPr>
          <p:cNvPr id="3" name="Content Placeholder 2"/>
          <p:cNvSpPr>
            <a:spLocks noGrp="1"/>
          </p:cNvSpPr>
          <p:nvPr>
            <p:ph idx="1"/>
          </p:nvPr>
        </p:nvSpPr>
        <p:spPr/>
        <p:txBody>
          <a:bodyPr/>
          <a:lstStyle/>
          <a:p>
            <a:r>
              <a:rPr lang="en-US" sz="2400" dirty="0" smtClean="0"/>
              <a:t>METRIC 3.1.2 THE REPOSITORY SHALL HAVE A PRESERVATION STRATEGIC PLAN THAT DEFINES THE APPROACH THE REPOSITORY WILL TAKE IN THE LONG-TERM SUPPORT OF ITS MISSION</a:t>
            </a:r>
            <a:endParaRPr lang="en-GB" sz="2400" dirty="0" smtClean="0"/>
          </a:p>
          <a:p>
            <a:pPr lvl="1"/>
            <a:r>
              <a:rPr lang="en-GB" sz="2400" i="1" dirty="0" smtClean="0"/>
              <a:t>Currently there is no preservation strategic plan separate from the overall strategic plan of the organization. However, within the new strategic plan 2011-2015 attention is given to preservation aspects. This Strategic Plan will be published in June. The metric was not satisfied.</a:t>
            </a:r>
          </a:p>
        </p:txBody>
      </p:sp>
    </p:spTree>
    <p:extLst>
      <p:ext uri="{BB962C8B-B14F-4D97-AF65-F5344CB8AC3E}">
        <p14:creationId xmlns:p14="http://schemas.microsoft.com/office/powerpoint/2010/main" xmlns="" val="8663480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24897" y="6228224"/>
            <a:ext cx="3138743" cy="418475"/>
            <a:chOff x="1011460" y="5923981"/>
            <a:chExt cx="2840460" cy="705888"/>
          </a:xfrm>
        </p:grpSpPr>
        <p:sp>
          <p:nvSpPr>
            <p:cNvPr id="4" name="TextBox 3"/>
            <p:cNvSpPr txBox="1"/>
            <p:nvPr/>
          </p:nvSpPr>
          <p:spPr>
            <a:xfrm>
              <a:off x="1011460" y="5923981"/>
              <a:ext cx="1440160" cy="674910"/>
            </a:xfrm>
            <a:prstGeom prst="rect">
              <a:avLst/>
            </a:prstGeom>
            <a:noFill/>
            <a:ln w="25400">
              <a:solidFill>
                <a:schemeClr val="tx1"/>
              </a:solidFill>
            </a:ln>
          </p:spPr>
          <p:txBody>
            <a:bodyPr wrap="square" rtlCol="0">
              <a:spAutoFit/>
            </a:bodyPr>
            <a:lstStyle/>
            <a:p>
              <a:pPr algn="ctr"/>
              <a:r>
                <a:rPr lang="en-GB" sz="2000" dirty="0" smtClean="0"/>
                <a:t>Repository</a:t>
              </a:r>
              <a:endParaRPr lang="en-GB" sz="2000" dirty="0"/>
            </a:p>
          </p:txBody>
        </p:sp>
        <p:sp>
          <p:nvSpPr>
            <p:cNvPr id="5" name="TextBox 4"/>
            <p:cNvSpPr txBox="1"/>
            <p:nvPr/>
          </p:nvSpPr>
          <p:spPr>
            <a:xfrm>
              <a:off x="2411760" y="5954959"/>
              <a:ext cx="1440160" cy="674910"/>
            </a:xfrm>
            <a:prstGeom prst="rect">
              <a:avLst/>
            </a:prstGeom>
            <a:noFill/>
            <a:ln w="25400">
              <a:noFill/>
            </a:ln>
          </p:spPr>
          <p:txBody>
            <a:bodyPr wrap="square" rtlCol="0">
              <a:spAutoFit/>
            </a:bodyPr>
            <a:lstStyle/>
            <a:p>
              <a:pPr algn="ctr"/>
              <a:r>
                <a:rPr lang="en-GB" sz="2000" dirty="0" smtClean="0"/>
                <a:t>ISO 16363</a:t>
              </a:r>
              <a:endParaRPr lang="en-GB" sz="2000" dirty="0"/>
            </a:p>
          </p:txBody>
        </p:sp>
      </p:grpSp>
      <p:grpSp>
        <p:nvGrpSpPr>
          <p:cNvPr id="7" name="Group 6"/>
          <p:cNvGrpSpPr/>
          <p:nvPr/>
        </p:nvGrpSpPr>
        <p:grpSpPr>
          <a:xfrm>
            <a:off x="216905" y="4969675"/>
            <a:ext cx="3955229" cy="713566"/>
            <a:chOff x="644181" y="5949280"/>
            <a:chExt cx="3207739" cy="713566"/>
          </a:xfrm>
        </p:grpSpPr>
        <p:sp>
          <p:nvSpPr>
            <p:cNvPr id="8" name="TextBox 7"/>
            <p:cNvSpPr txBox="1"/>
            <p:nvPr/>
          </p:nvSpPr>
          <p:spPr>
            <a:xfrm>
              <a:off x="644181" y="5949280"/>
              <a:ext cx="1767579" cy="400110"/>
            </a:xfrm>
            <a:prstGeom prst="rect">
              <a:avLst/>
            </a:prstGeom>
            <a:noFill/>
            <a:ln w="25400">
              <a:solidFill>
                <a:schemeClr val="tx1"/>
              </a:solidFill>
            </a:ln>
          </p:spPr>
          <p:txBody>
            <a:bodyPr wrap="square" rtlCol="0">
              <a:spAutoFit/>
            </a:bodyPr>
            <a:lstStyle/>
            <a:p>
              <a:pPr algn="ctr"/>
              <a:r>
                <a:rPr lang="en-GB" sz="2000" dirty="0" smtClean="0"/>
                <a:t>Certification Body</a:t>
              </a:r>
              <a:endParaRPr lang="en-GB" sz="2000" dirty="0"/>
            </a:p>
          </p:txBody>
        </p:sp>
        <p:sp>
          <p:nvSpPr>
            <p:cNvPr id="9" name="TextBox 8"/>
            <p:cNvSpPr txBox="1"/>
            <p:nvPr/>
          </p:nvSpPr>
          <p:spPr>
            <a:xfrm>
              <a:off x="2411760" y="5954960"/>
              <a:ext cx="1440160" cy="707886"/>
            </a:xfrm>
            <a:prstGeom prst="rect">
              <a:avLst/>
            </a:prstGeom>
            <a:noFill/>
            <a:ln w="25400">
              <a:noFill/>
            </a:ln>
          </p:spPr>
          <p:txBody>
            <a:bodyPr wrap="square" rtlCol="0">
              <a:spAutoFit/>
            </a:bodyPr>
            <a:lstStyle/>
            <a:p>
              <a:pPr algn="ctr"/>
              <a:r>
                <a:rPr lang="en-GB" sz="2000" dirty="0" smtClean="0"/>
                <a:t>ISO 17021</a:t>
              </a:r>
            </a:p>
            <a:p>
              <a:pPr algn="ctr"/>
              <a:r>
                <a:rPr lang="en-GB" sz="2000" dirty="0" smtClean="0"/>
                <a:t>(ISO) 16919</a:t>
              </a:r>
              <a:endParaRPr lang="en-GB" sz="2000" dirty="0"/>
            </a:p>
          </p:txBody>
        </p:sp>
      </p:grpSp>
      <p:grpSp>
        <p:nvGrpSpPr>
          <p:cNvPr id="10" name="Group 9"/>
          <p:cNvGrpSpPr/>
          <p:nvPr/>
        </p:nvGrpSpPr>
        <p:grpSpPr>
          <a:xfrm>
            <a:off x="120976" y="3474378"/>
            <a:ext cx="4127444" cy="1015663"/>
            <a:chOff x="934484" y="5572847"/>
            <a:chExt cx="3478059" cy="1015663"/>
          </a:xfrm>
        </p:grpSpPr>
        <p:sp>
          <p:nvSpPr>
            <p:cNvPr id="11" name="TextBox 10"/>
            <p:cNvSpPr txBox="1"/>
            <p:nvPr/>
          </p:nvSpPr>
          <p:spPr>
            <a:xfrm>
              <a:off x="934484" y="5572847"/>
              <a:ext cx="1974406" cy="1015663"/>
            </a:xfrm>
            <a:prstGeom prst="rect">
              <a:avLst/>
            </a:prstGeom>
            <a:noFill/>
            <a:ln w="25400">
              <a:solidFill>
                <a:schemeClr val="tx1"/>
              </a:solidFill>
            </a:ln>
          </p:spPr>
          <p:txBody>
            <a:bodyPr wrap="square" rtlCol="0">
              <a:spAutoFit/>
            </a:bodyPr>
            <a:lstStyle/>
            <a:p>
              <a:pPr algn="ctr"/>
              <a:r>
                <a:rPr lang="en-GB" sz="2000" dirty="0" smtClean="0"/>
                <a:t>National Accreditation Body (NAB)</a:t>
              </a:r>
              <a:endParaRPr lang="en-GB" sz="2000" dirty="0"/>
            </a:p>
          </p:txBody>
        </p:sp>
        <p:sp>
          <p:nvSpPr>
            <p:cNvPr id="12" name="TextBox 11"/>
            <p:cNvSpPr txBox="1"/>
            <p:nvPr/>
          </p:nvSpPr>
          <p:spPr>
            <a:xfrm>
              <a:off x="2972383" y="5942178"/>
              <a:ext cx="1440160" cy="400110"/>
            </a:xfrm>
            <a:prstGeom prst="rect">
              <a:avLst/>
            </a:prstGeom>
            <a:noFill/>
            <a:ln w="25400">
              <a:noFill/>
            </a:ln>
          </p:spPr>
          <p:txBody>
            <a:bodyPr wrap="square" rtlCol="0">
              <a:spAutoFit/>
            </a:bodyPr>
            <a:lstStyle/>
            <a:p>
              <a:pPr algn="ctr"/>
              <a:r>
                <a:rPr lang="en-GB" sz="2000" dirty="0" smtClean="0"/>
                <a:t>ISO 17011(?)</a:t>
              </a:r>
              <a:endParaRPr lang="en-GB" sz="2000" dirty="0"/>
            </a:p>
          </p:txBody>
        </p:sp>
      </p:grpSp>
      <p:sp>
        <p:nvSpPr>
          <p:cNvPr id="13" name="TextBox 12"/>
          <p:cNvSpPr txBox="1"/>
          <p:nvPr/>
        </p:nvSpPr>
        <p:spPr>
          <a:xfrm>
            <a:off x="4596528" y="3756987"/>
            <a:ext cx="1440160" cy="400110"/>
          </a:xfrm>
          <a:prstGeom prst="rect">
            <a:avLst/>
          </a:prstGeom>
          <a:noFill/>
          <a:ln w="25400">
            <a:solidFill>
              <a:schemeClr val="tx1"/>
            </a:solidFill>
          </a:ln>
        </p:spPr>
        <p:txBody>
          <a:bodyPr wrap="square" rtlCol="0">
            <a:spAutoFit/>
          </a:bodyPr>
          <a:lstStyle/>
          <a:p>
            <a:pPr algn="ctr"/>
            <a:r>
              <a:rPr lang="en-GB" sz="2000" dirty="0" smtClean="0"/>
              <a:t>NAB</a:t>
            </a:r>
            <a:endParaRPr lang="en-GB" sz="2000" dirty="0"/>
          </a:p>
        </p:txBody>
      </p:sp>
      <p:sp>
        <p:nvSpPr>
          <p:cNvPr id="14" name="TextBox 13"/>
          <p:cNvSpPr txBox="1"/>
          <p:nvPr/>
        </p:nvSpPr>
        <p:spPr>
          <a:xfrm>
            <a:off x="7524328" y="3756987"/>
            <a:ext cx="1440160" cy="400110"/>
          </a:xfrm>
          <a:prstGeom prst="rect">
            <a:avLst/>
          </a:prstGeom>
          <a:noFill/>
          <a:ln w="25400">
            <a:solidFill>
              <a:schemeClr val="tx1"/>
            </a:solidFill>
          </a:ln>
        </p:spPr>
        <p:txBody>
          <a:bodyPr wrap="square" rtlCol="0">
            <a:spAutoFit/>
          </a:bodyPr>
          <a:lstStyle/>
          <a:p>
            <a:pPr algn="ctr"/>
            <a:r>
              <a:rPr lang="en-GB" sz="2000" dirty="0" smtClean="0"/>
              <a:t>NAB</a:t>
            </a:r>
            <a:endParaRPr lang="en-GB" sz="2000" dirty="0"/>
          </a:p>
        </p:txBody>
      </p:sp>
      <p:sp>
        <p:nvSpPr>
          <p:cNvPr id="15" name="TextBox 14"/>
          <p:cNvSpPr txBox="1"/>
          <p:nvPr/>
        </p:nvSpPr>
        <p:spPr>
          <a:xfrm>
            <a:off x="4025057" y="2340104"/>
            <a:ext cx="1440160" cy="707886"/>
          </a:xfrm>
          <a:prstGeom prst="rect">
            <a:avLst/>
          </a:prstGeom>
          <a:noFill/>
          <a:ln w="25400">
            <a:solidFill>
              <a:schemeClr val="tx1"/>
            </a:solidFill>
          </a:ln>
        </p:spPr>
        <p:txBody>
          <a:bodyPr wrap="square" rtlCol="0">
            <a:spAutoFit/>
          </a:bodyPr>
          <a:lstStyle/>
          <a:p>
            <a:pPr algn="ctr"/>
            <a:r>
              <a:rPr lang="en-GB" sz="2000" dirty="0" smtClean="0"/>
              <a:t>Regional Group</a:t>
            </a:r>
            <a:endParaRPr lang="en-GB" sz="2000" dirty="0"/>
          </a:p>
        </p:txBody>
      </p:sp>
      <p:sp>
        <p:nvSpPr>
          <p:cNvPr id="16" name="TextBox 15"/>
          <p:cNvSpPr txBox="1"/>
          <p:nvPr/>
        </p:nvSpPr>
        <p:spPr>
          <a:xfrm>
            <a:off x="2771800" y="110976"/>
            <a:ext cx="3024336" cy="461665"/>
          </a:xfrm>
          <a:prstGeom prst="rect">
            <a:avLst/>
          </a:prstGeom>
          <a:noFill/>
          <a:ln w="25400">
            <a:solidFill>
              <a:schemeClr val="tx1"/>
            </a:solidFill>
          </a:ln>
        </p:spPr>
        <p:txBody>
          <a:bodyPr wrap="square" rtlCol="0">
            <a:spAutoFit/>
          </a:bodyPr>
          <a:lstStyle/>
          <a:p>
            <a:pPr algn="ctr"/>
            <a:r>
              <a:rPr lang="en-GB" sz="2400" dirty="0" smtClean="0"/>
              <a:t>IAF</a:t>
            </a:r>
            <a:endParaRPr lang="en-GB" sz="1600" dirty="0"/>
          </a:p>
        </p:txBody>
      </p:sp>
      <p:sp>
        <p:nvSpPr>
          <p:cNvPr id="17" name="TextBox 16"/>
          <p:cNvSpPr txBox="1"/>
          <p:nvPr/>
        </p:nvSpPr>
        <p:spPr>
          <a:xfrm>
            <a:off x="3602360" y="975072"/>
            <a:ext cx="537592" cy="338554"/>
          </a:xfrm>
          <a:prstGeom prst="rect">
            <a:avLst/>
          </a:prstGeom>
          <a:noFill/>
          <a:ln w="25400">
            <a:solidFill>
              <a:schemeClr val="tx1"/>
            </a:solidFill>
          </a:ln>
        </p:spPr>
        <p:txBody>
          <a:bodyPr wrap="square" rtlCol="0">
            <a:spAutoFit/>
          </a:bodyPr>
          <a:lstStyle/>
          <a:p>
            <a:pPr algn="ctr"/>
            <a:r>
              <a:rPr lang="en-GB" sz="1600" dirty="0" smtClean="0"/>
              <a:t>TC</a:t>
            </a:r>
            <a:endParaRPr lang="en-GB" sz="1600" dirty="0"/>
          </a:p>
        </p:txBody>
      </p:sp>
      <p:sp>
        <p:nvSpPr>
          <p:cNvPr id="18" name="TextBox 17"/>
          <p:cNvSpPr txBox="1"/>
          <p:nvPr/>
        </p:nvSpPr>
        <p:spPr>
          <a:xfrm>
            <a:off x="4355976" y="975072"/>
            <a:ext cx="537592" cy="338554"/>
          </a:xfrm>
          <a:prstGeom prst="rect">
            <a:avLst/>
          </a:prstGeom>
          <a:noFill/>
          <a:ln w="25400">
            <a:solidFill>
              <a:schemeClr val="tx1"/>
            </a:solidFill>
          </a:ln>
        </p:spPr>
        <p:txBody>
          <a:bodyPr wrap="square" rtlCol="0">
            <a:spAutoFit/>
          </a:bodyPr>
          <a:lstStyle/>
          <a:p>
            <a:pPr algn="ctr"/>
            <a:r>
              <a:rPr lang="en-GB" sz="1600" dirty="0" smtClean="0"/>
              <a:t>TC</a:t>
            </a:r>
            <a:endParaRPr lang="en-GB" sz="1600" dirty="0"/>
          </a:p>
        </p:txBody>
      </p:sp>
      <p:sp>
        <p:nvSpPr>
          <p:cNvPr id="19" name="TextBox 18"/>
          <p:cNvSpPr txBox="1"/>
          <p:nvPr/>
        </p:nvSpPr>
        <p:spPr>
          <a:xfrm>
            <a:off x="3314328" y="1717917"/>
            <a:ext cx="537592" cy="338554"/>
          </a:xfrm>
          <a:prstGeom prst="rect">
            <a:avLst/>
          </a:prstGeom>
          <a:noFill/>
          <a:ln w="25400">
            <a:solidFill>
              <a:schemeClr val="tx1"/>
            </a:solidFill>
          </a:ln>
        </p:spPr>
        <p:txBody>
          <a:bodyPr wrap="square" rtlCol="0">
            <a:spAutoFit/>
          </a:bodyPr>
          <a:lstStyle/>
          <a:p>
            <a:pPr algn="ctr"/>
            <a:r>
              <a:rPr lang="en-GB" sz="1600" dirty="0" smtClean="0"/>
              <a:t>WG</a:t>
            </a:r>
            <a:endParaRPr lang="en-GB" sz="1600" dirty="0"/>
          </a:p>
        </p:txBody>
      </p:sp>
      <p:sp>
        <p:nvSpPr>
          <p:cNvPr id="20" name="TextBox 19"/>
          <p:cNvSpPr txBox="1"/>
          <p:nvPr/>
        </p:nvSpPr>
        <p:spPr>
          <a:xfrm>
            <a:off x="6882502" y="2094534"/>
            <a:ext cx="1440160" cy="707886"/>
          </a:xfrm>
          <a:prstGeom prst="rect">
            <a:avLst/>
          </a:prstGeom>
          <a:noFill/>
          <a:ln w="25400">
            <a:solidFill>
              <a:schemeClr val="tx1"/>
            </a:solidFill>
          </a:ln>
        </p:spPr>
        <p:txBody>
          <a:bodyPr wrap="square" rtlCol="0">
            <a:spAutoFit/>
          </a:bodyPr>
          <a:lstStyle/>
          <a:p>
            <a:pPr algn="ctr"/>
            <a:r>
              <a:rPr lang="en-GB" sz="2000" dirty="0" smtClean="0"/>
              <a:t>Regional Group</a:t>
            </a:r>
            <a:endParaRPr lang="en-GB" sz="2000" dirty="0"/>
          </a:p>
        </p:txBody>
      </p:sp>
      <p:cxnSp>
        <p:nvCxnSpPr>
          <p:cNvPr id="22" name="Elbow Connector 21"/>
          <p:cNvCxnSpPr>
            <a:stCxn id="16" idx="2"/>
            <a:endCxn id="17" idx="0"/>
          </p:cNvCxnSpPr>
          <p:nvPr/>
        </p:nvCxnSpPr>
        <p:spPr>
          <a:xfrm rot="5400000">
            <a:off x="3876347" y="567450"/>
            <a:ext cx="402431" cy="412812"/>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6" idx="2"/>
            <a:endCxn id="18" idx="0"/>
          </p:cNvCxnSpPr>
          <p:nvPr/>
        </p:nvCxnSpPr>
        <p:spPr>
          <a:xfrm rot="16200000" flipH="1">
            <a:off x="4253155" y="603454"/>
            <a:ext cx="402431" cy="340804"/>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7" idx="2"/>
            <a:endCxn id="19" idx="0"/>
          </p:cNvCxnSpPr>
          <p:nvPr/>
        </p:nvCxnSpPr>
        <p:spPr>
          <a:xfrm rot="5400000">
            <a:off x="3524995" y="1371755"/>
            <a:ext cx="404291" cy="288032"/>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4" idx="0"/>
            <a:endCxn id="8" idx="2"/>
          </p:cNvCxnSpPr>
          <p:nvPr/>
        </p:nvCxnSpPr>
        <p:spPr>
          <a:xfrm rot="16200000" flipV="1">
            <a:off x="884399" y="5792029"/>
            <a:ext cx="858439" cy="13952"/>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8" idx="0"/>
            <a:endCxn id="11" idx="2"/>
          </p:cNvCxnSpPr>
          <p:nvPr/>
        </p:nvCxnSpPr>
        <p:spPr>
          <a:xfrm rot="16200000" flipV="1">
            <a:off x="1059754" y="4722786"/>
            <a:ext cx="479634" cy="14143"/>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1" idx="0"/>
            <a:endCxn id="16" idx="1"/>
          </p:cNvCxnSpPr>
          <p:nvPr/>
        </p:nvCxnSpPr>
        <p:spPr>
          <a:xfrm rot="5400000" flipH="1" flipV="1">
            <a:off x="465865" y="1168444"/>
            <a:ext cx="3132569" cy="1479301"/>
          </a:xfrm>
          <a:prstGeom prst="curvedConnector2">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1" idx="0"/>
            <a:endCxn id="15" idx="2"/>
          </p:cNvCxnSpPr>
          <p:nvPr/>
        </p:nvCxnSpPr>
        <p:spPr>
          <a:xfrm rot="5400000" flipH="1" flipV="1">
            <a:off x="2805624" y="1534865"/>
            <a:ext cx="426388" cy="3452638"/>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13" idx="0"/>
            <a:endCxn id="15" idx="2"/>
          </p:cNvCxnSpPr>
          <p:nvPr/>
        </p:nvCxnSpPr>
        <p:spPr>
          <a:xfrm rot="16200000" flipV="1">
            <a:off x="4676375" y="3116753"/>
            <a:ext cx="708997" cy="571471"/>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5" idx="0"/>
            <a:endCxn id="16" idx="3"/>
          </p:cNvCxnSpPr>
          <p:nvPr/>
        </p:nvCxnSpPr>
        <p:spPr>
          <a:xfrm rot="5400000" flipH="1" flipV="1">
            <a:off x="4271489" y="815458"/>
            <a:ext cx="1998295" cy="1050999"/>
          </a:xfrm>
          <a:prstGeom prst="curvedConnector4">
            <a:avLst>
              <a:gd name="adj1" fmla="val 44224"/>
              <a:gd name="adj2" fmla="val 121751"/>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14" idx="0"/>
            <a:endCxn id="20" idx="2"/>
          </p:cNvCxnSpPr>
          <p:nvPr/>
        </p:nvCxnSpPr>
        <p:spPr>
          <a:xfrm rot="16200000" flipV="1">
            <a:off x="7446212" y="2958791"/>
            <a:ext cx="954567" cy="641826"/>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0" idx="0"/>
            <a:endCxn id="16" idx="3"/>
          </p:cNvCxnSpPr>
          <p:nvPr/>
        </p:nvCxnSpPr>
        <p:spPr>
          <a:xfrm rot="16200000" flipV="1">
            <a:off x="5822997" y="314949"/>
            <a:ext cx="1752725" cy="1806446"/>
          </a:xfrm>
          <a:prstGeom prst="curvedConnector2">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0705" y="2340105"/>
            <a:ext cx="1089736" cy="861774"/>
          </a:xfrm>
          <a:prstGeom prst="rect">
            <a:avLst/>
          </a:prstGeom>
          <a:noFill/>
        </p:spPr>
        <p:txBody>
          <a:bodyPr wrap="square" rtlCol="0">
            <a:spAutoFit/>
          </a:bodyPr>
          <a:lstStyle/>
          <a:p>
            <a:r>
              <a:rPr lang="en-GB" sz="1600" dirty="0" smtClean="0"/>
              <a:t>USA: ANSI</a:t>
            </a:r>
          </a:p>
          <a:p>
            <a:r>
              <a:rPr lang="en-GB" sz="1600" dirty="0" smtClean="0"/>
              <a:t>ANAB</a:t>
            </a:r>
            <a:endParaRPr lang="en-GB" sz="1600" dirty="0"/>
          </a:p>
        </p:txBody>
      </p:sp>
      <p:sp>
        <p:nvSpPr>
          <p:cNvPr id="32" name="TextBox 31"/>
          <p:cNvSpPr txBox="1"/>
          <p:nvPr/>
        </p:nvSpPr>
        <p:spPr>
          <a:xfrm>
            <a:off x="967645" y="2448477"/>
            <a:ext cx="832897" cy="584775"/>
          </a:xfrm>
          <a:prstGeom prst="rect">
            <a:avLst/>
          </a:prstGeom>
          <a:noFill/>
        </p:spPr>
        <p:txBody>
          <a:bodyPr wrap="square" rtlCol="0">
            <a:spAutoFit/>
          </a:bodyPr>
          <a:lstStyle/>
          <a:p>
            <a:r>
              <a:rPr lang="en-GB" sz="1600" dirty="0" smtClean="0"/>
              <a:t>UK: </a:t>
            </a:r>
          </a:p>
          <a:p>
            <a:r>
              <a:rPr lang="en-GB" sz="1600" dirty="0" smtClean="0"/>
              <a:t>UKAS</a:t>
            </a:r>
            <a:endParaRPr lang="en-GB" sz="1600" dirty="0"/>
          </a:p>
        </p:txBody>
      </p:sp>
      <p:sp>
        <p:nvSpPr>
          <p:cNvPr id="34" name="TextBox 33"/>
          <p:cNvSpPr txBox="1"/>
          <p:nvPr/>
        </p:nvSpPr>
        <p:spPr>
          <a:xfrm>
            <a:off x="1761186" y="2443909"/>
            <a:ext cx="1170257" cy="584775"/>
          </a:xfrm>
          <a:prstGeom prst="rect">
            <a:avLst/>
          </a:prstGeom>
          <a:noFill/>
        </p:spPr>
        <p:txBody>
          <a:bodyPr wrap="square" rtlCol="0">
            <a:spAutoFit/>
          </a:bodyPr>
          <a:lstStyle/>
          <a:p>
            <a:r>
              <a:rPr lang="en-GB" sz="1600" dirty="0" smtClean="0"/>
              <a:t>INDIA: </a:t>
            </a:r>
          </a:p>
          <a:p>
            <a:r>
              <a:rPr lang="en-GB" sz="1600" dirty="0" smtClean="0"/>
              <a:t>NABCB</a:t>
            </a:r>
            <a:endParaRPr lang="en-GB" sz="1600" dirty="0"/>
          </a:p>
        </p:txBody>
      </p:sp>
      <p:sp>
        <p:nvSpPr>
          <p:cNvPr id="3" name="TextBox 2"/>
          <p:cNvSpPr txBox="1"/>
          <p:nvPr/>
        </p:nvSpPr>
        <p:spPr>
          <a:xfrm>
            <a:off x="5030873" y="5544235"/>
            <a:ext cx="3681587" cy="707886"/>
          </a:xfrm>
          <a:prstGeom prst="rect">
            <a:avLst/>
          </a:prstGeom>
          <a:noFill/>
        </p:spPr>
        <p:txBody>
          <a:bodyPr wrap="square" rtlCol="0">
            <a:spAutoFit/>
          </a:bodyPr>
          <a:lstStyle/>
          <a:p>
            <a:r>
              <a:rPr lang="en-GB" sz="4000" b="1" dirty="0" smtClean="0">
                <a:solidFill>
                  <a:srgbClr val="FF0000"/>
                </a:solidFill>
              </a:rPr>
              <a:t>WHO AUDITS</a:t>
            </a:r>
            <a:endParaRPr lang="en-GB" sz="4000" b="1" dirty="0">
              <a:solidFill>
                <a:srgbClr val="FF0000"/>
              </a:solidFill>
            </a:endParaRPr>
          </a:p>
        </p:txBody>
      </p:sp>
    </p:spTree>
    <p:extLst>
      <p:ext uri="{BB962C8B-B14F-4D97-AF65-F5344CB8AC3E}">
        <p14:creationId xmlns:p14="http://schemas.microsoft.com/office/powerpoint/2010/main" xmlns="" val="23568603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 grpId="0"/>
      <p:bldP spid="32"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0"/>
            <a:ext cx="6516215" cy="1143000"/>
          </a:xfrm>
        </p:spPr>
        <p:txBody>
          <a:bodyPr>
            <a:normAutofit fontScale="90000"/>
          </a:bodyPr>
          <a:lstStyle/>
          <a:p>
            <a:pPr lvl="0"/>
            <a:r>
              <a:rPr lang="en-GB" b="1" dirty="0" smtClean="0">
                <a:solidFill>
                  <a:srgbClr val="FF0000"/>
                </a:solidFill>
              </a:rPr>
              <a:t>Auditors </a:t>
            </a:r>
            <a:r>
              <a:rPr lang="en-GB" dirty="0" smtClean="0"/>
              <a:t>- new </a:t>
            </a:r>
            <a:r>
              <a:rPr lang="en-GB" dirty="0"/>
              <a:t>CASCO </a:t>
            </a:r>
            <a:r>
              <a:rPr lang="en-GB" dirty="0" smtClean="0"/>
              <a:t>approach</a:t>
            </a:r>
            <a:endParaRPr lang="en-GB" b="1" dirty="0">
              <a:solidFill>
                <a:srgbClr val="FF0000"/>
              </a:solidFill>
            </a:endParaRPr>
          </a:p>
        </p:txBody>
      </p:sp>
      <p:sp>
        <p:nvSpPr>
          <p:cNvPr id="3" name="Content Placeholder 2"/>
          <p:cNvSpPr>
            <a:spLocks noGrp="1"/>
          </p:cNvSpPr>
          <p:nvPr>
            <p:ph idx="1"/>
          </p:nvPr>
        </p:nvSpPr>
        <p:spPr>
          <a:xfrm>
            <a:off x="457200" y="1538790"/>
            <a:ext cx="8579296" cy="5319210"/>
          </a:xfrm>
        </p:spPr>
        <p:txBody>
          <a:bodyPr>
            <a:normAutofit/>
          </a:bodyPr>
          <a:lstStyle/>
          <a:p>
            <a:pPr lvl="0"/>
            <a:r>
              <a:rPr lang="en-GB" dirty="0" smtClean="0"/>
              <a:t>Instead of qualifications</a:t>
            </a:r>
            <a:r>
              <a:rPr lang="en-GB" dirty="0"/>
              <a:t> </a:t>
            </a:r>
            <a:r>
              <a:rPr lang="en-GB" dirty="0" smtClean="0"/>
              <a:t>and particular experience now the focus is on </a:t>
            </a:r>
            <a:r>
              <a:rPr lang="en-GB" b="1" u="sng" dirty="0" smtClean="0"/>
              <a:t>COMPETENCIES</a:t>
            </a:r>
            <a:endParaRPr lang="en-GB" b="0" u="none" dirty="0" smtClean="0"/>
          </a:p>
        </p:txBody>
      </p:sp>
    </p:spTree>
    <p:extLst>
      <p:ext uri="{BB962C8B-B14F-4D97-AF65-F5344CB8AC3E}">
        <p14:creationId xmlns:p14="http://schemas.microsoft.com/office/powerpoint/2010/main" xmlns="" val="39177774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Competencies</a:t>
            </a:r>
            <a:endParaRPr lang="en-GB" dirty="0"/>
          </a:p>
        </p:txBody>
      </p:sp>
      <p:sp>
        <p:nvSpPr>
          <p:cNvPr id="3" name="Content Placeholder 2"/>
          <p:cNvSpPr>
            <a:spLocks noGrp="1"/>
          </p:cNvSpPr>
          <p:nvPr>
            <p:ph idx="1"/>
          </p:nvPr>
        </p:nvSpPr>
        <p:spPr>
          <a:xfrm>
            <a:off x="206515" y="1043736"/>
            <a:ext cx="8865985" cy="5814264"/>
          </a:xfrm>
        </p:spPr>
        <p:txBody>
          <a:bodyPr>
            <a:normAutofit fontScale="62500" lnSpcReduction="20000"/>
          </a:bodyPr>
          <a:lstStyle/>
          <a:p>
            <a:pPr lvl="0"/>
            <a:r>
              <a:rPr lang="en-GB" sz="3800" i="1" dirty="0" smtClean="0"/>
              <a:t>Possesses the knowledge to assess the TDRMS’ procedures and processes when creating Archival Information Packages (AIPs),and its ability to :</a:t>
            </a:r>
          </a:p>
          <a:p>
            <a:pPr lvl="1"/>
            <a:r>
              <a:rPr lang="en-GB" sz="3200" i="1" dirty="0" smtClean="0"/>
              <a:t>assess the level of detail to which an AIP should be described</a:t>
            </a:r>
          </a:p>
          <a:p>
            <a:pPr lvl="1"/>
            <a:r>
              <a:rPr lang="en-GB" sz="3200" i="1" dirty="0" smtClean="0"/>
              <a:t>determine the functions of the various components of an AIP and how they may be implemented </a:t>
            </a:r>
          </a:p>
          <a:p>
            <a:pPr lvl="1"/>
            <a:r>
              <a:rPr lang="en-GB" sz="3200" i="1" dirty="0" smtClean="0"/>
              <a:t>identify the range of provenance information  that should be collected</a:t>
            </a:r>
          </a:p>
          <a:p>
            <a:pPr lvl="1"/>
            <a:r>
              <a:rPr lang="en-GB" sz="3200" i="1" dirty="0" smtClean="0"/>
              <a:t>identify the difference between SIP and AIP and ways in which the former may be converted to the latter </a:t>
            </a:r>
          </a:p>
          <a:p>
            <a:pPr lvl="1"/>
            <a:r>
              <a:rPr lang="en-GB" sz="3200" i="1" dirty="0" smtClean="0"/>
              <a:t>identify and assess workflows and whether they reliably achieve what they purport to do</a:t>
            </a:r>
          </a:p>
          <a:p>
            <a:pPr lvl="1"/>
            <a:r>
              <a:rPr lang="en-GB" sz="3200" i="1" dirty="0" smtClean="0"/>
              <a:t>assess the relationship between the various identifiers used within a repository </a:t>
            </a:r>
          </a:p>
          <a:p>
            <a:pPr lvl="1"/>
            <a:r>
              <a:rPr lang="en-GB" sz="3200" i="1" dirty="0" smtClean="0"/>
              <a:t>assess ways of defining Designated Communities and how the appropriate amount of Representation Information may be obtained </a:t>
            </a:r>
          </a:p>
          <a:p>
            <a:pPr lvl="1"/>
            <a:r>
              <a:rPr lang="en-GB" sz="3200" i="1" dirty="0" smtClean="0"/>
              <a:t>identify (or assess) possible changes in the Designated Community and its knowledge base and impacts on understandability</a:t>
            </a:r>
          </a:p>
          <a:p>
            <a:pPr lvl="1"/>
            <a:r>
              <a:rPr lang="en-GB" sz="3200" i="1" dirty="0" smtClean="0"/>
              <a:t>assess the risks to the integrity of digital holdings in various circumstances - both technical and non-technical. </a:t>
            </a:r>
            <a:endParaRPr lang="en-GB" dirty="0"/>
          </a:p>
        </p:txBody>
      </p:sp>
    </p:spTree>
    <p:extLst>
      <p:ext uri="{BB962C8B-B14F-4D97-AF65-F5344CB8AC3E}">
        <p14:creationId xmlns:p14="http://schemas.microsoft.com/office/powerpoint/2010/main" xmlns="" val="28607876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ea typeface="+mj-ea"/>
                <a:cs typeface="+mj-cs"/>
              </a:rPr>
              <a:t>Get Your Copy for Free!</a:t>
            </a:r>
            <a:endParaRPr lang="en-US" dirty="0">
              <a:ea typeface="+mj-ea"/>
              <a:cs typeface="+mj-cs"/>
            </a:endParaRPr>
          </a:p>
        </p:txBody>
      </p:sp>
      <p:sp>
        <p:nvSpPr>
          <p:cNvPr id="38915" name="Content Placeholder 2"/>
          <p:cNvSpPr>
            <a:spLocks noGrp="1"/>
          </p:cNvSpPr>
          <p:nvPr>
            <p:ph idx="1"/>
          </p:nvPr>
        </p:nvSpPr>
        <p:spPr>
          <a:xfrm>
            <a:off x="914400" y="998730"/>
            <a:ext cx="7772400" cy="3195356"/>
          </a:xfrm>
        </p:spPr>
        <p:txBody>
          <a:bodyPr>
            <a:normAutofit fontScale="85000" lnSpcReduction="20000"/>
          </a:bodyPr>
          <a:lstStyle/>
          <a:p>
            <a:r>
              <a:rPr lang="en-US" dirty="0" smtClean="0"/>
              <a:t>Standard will be </a:t>
            </a:r>
            <a:r>
              <a:rPr lang="en-US" dirty="0"/>
              <a:t>available on </a:t>
            </a:r>
            <a:r>
              <a:rPr lang="en-US" dirty="0">
                <a:hlinkClick r:id="rId2"/>
              </a:rPr>
              <a:t>http://</a:t>
            </a:r>
            <a:r>
              <a:rPr lang="en-US" dirty="0" smtClean="0">
                <a:hlinkClick r:id="rId2"/>
              </a:rPr>
              <a:t>public.ccsds.org/publications/MagentaBooks.aspx</a:t>
            </a:r>
            <a:r>
              <a:rPr lang="en-US" dirty="0" smtClean="0"/>
              <a:t>  </a:t>
            </a:r>
          </a:p>
          <a:p>
            <a:pPr lvl="1"/>
            <a:r>
              <a:rPr lang="en-US" dirty="0"/>
              <a:t>NOTE: Issue 1. November </a:t>
            </a:r>
            <a:r>
              <a:rPr lang="en-US" dirty="0" smtClean="0"/>
              <a:t>2011 is the OLD version</a:t>
            </a:r>
          </a:p>
          <a:p>
            <a:pPr lvl="1"/>
            <a:r>
              <a:rPr lang="en-US" dirty="0" smtClean="0"/>
              <a:t>The revised version will be available in a few days</a:t>
            </a:r>
          </a:p>
          <a:p>
            <a:r>
              <a:rPr lang="en-US" dirty="0" smtClean="0"/>
              <a:t>Self-assessment template is available on the PTAB website </a:t>
            </a:r>
            <a:r>
              <a:rPr lang="en-US" dirty="0" smtClean="0">
                <a:hlinkClick r:id="rId3"/>
              </a:rPr>
              <a:t>http://www.iso16363.org/preparing-for-an-audit/</a:t>
            </a:r>
            <a:r>
              <a:rPr lang="en-US" dirty="0" smtClean="0"/>
              <a:t> </a:t>
            </a:r>
          </a:p>
          <a:p>
            <a:endParaRPr lang="en-US" dirty="0" smtClean="0"/>
          </a:p>
        </p:txBody>
      </p:sp>
      <p:sp>
        <p:nvSpPr>
          <p:cNvPr id="4" name="Slide Number Placeholder 3"/>
          <p:cNvSpPr>
            <a:spLocks noGrp="1"/>
          </p:cNvSpPr>
          <p:nvPr>
            <p:ph type="sldNum" sz="quarter" idx="12"/>
          </p:nvPr>
        </p:nvSpPr>
        <p:spPr/>
        <p:txBody>
          <a:bodyPr/>
          <a:lstStyle/>
          <a:p>
            <a:pPr>
              <a:defRPr/>
            </a:pPr>
            <a:fld id="{186ADFA0-CF21-214B-8B37-E6722B060562}" type="slidenum">
              <a:rPr lang="en-US" smtClean="0"/>
              <a:pPr>
                <a:defRPr/>
              </a:pPr>
              <a:t>27</a:t>
            </a:fld>
            <a:endParaRPr lang="en-US"/>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1660" r="7463" b="41541"/>
          <a:stretch/>
        </p:blipFill>
        <p:spPr bwMode="auto">
          <a:xfrm>
            <a:off x="10781" y="4059070"/>
            <a:ext cx="8746684" cy="23862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6447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0"/>
            <a:ext cx="6372200" cy="1143000"/>
          </a:xfrm>
        </p:spPr>
        <p:txBody>
          <a:bodyPr/>
          <a:lstStyle/>
          <a:p>
            <a:r>
              <a:rPr lang="en-US" b="1" dirty="0" smtClean="0">
                <a:solidFill>
                  <a:srgbClr val="FF0000"/>
                </a:solidFill>
              </a:rPr>
              <a:t>Steps to take</a:t>
            </a:r>
          </a:p>
        </p:txBody>
      </p:sp>
      <p:sp>
        <p:nvSpPr>
          <p:cNvPr id="5" name="Text Placeholder 4"/>
          <p:cNvSpPr>
            <a:spLocks noGrp="1"/>
          </p:cNvSpPr>
          <p:nvPr>
            <p:ph type="body" idx="1"/>
          </p:nvPr>
        </p:nvSpPr>
        <p:spPr/>
        <p:txBody>
          <a:bodyPr/>
          <a:lstStyle/>
          <a:p>
            <a:r>
              <a:rPr lang="en-US" dirty="0" smtClean="0"/>
              <a:t>Self-assessment template is available on the PTAB website </a:t>
            </a:r>
            <a:r>
              <a:rPr lang="en-US" dirty="0" smtClean="0">
                <a:hlinkClick r:id="rId2"/>
              </a:rPr>
              <a:t>www.iso16363.org</a:t>
            </a:r>
            <a:endParaRPr lang="en-US" dirty="0" smtClean="0"/>
          </a:p>
          <a:p>
            <a:r>
              <a:rPr lang="en-US" dirty="0" smtClean="0"/>
              <a:t>Begin gathering (or creating!) the documentation you will need for certification and audit</a:t>
            </a:r>
          </a:p>
          <a:p>
            <a:r>
              <a:rPr lang="en-US" dirty="0" smtClean="0"/>
              <a:t>Find accredited auditor</a:t>
            </a:r>
          </a:p>
          <a:p>
            <a:pPr lvl="1"/>
            <a:r>
              <a:rPr lang="en-US" dirty="0" smtClean="0"/>
              <a:t>Should be available soon!!</a:t>
            </a:r>
          </a:p>
          <a:p>
            <a:r>
              <a:rPr lang="en-US" dirty="0" smtClean="0"/>
              <a:t>Agree scope of audit</a:t>
            </a:r>
            <a:br>
              <a:rPr lang="en-US" dirty="0" smtClean="0"/>
            </a:br>
            <a:endParaRPr lang="en-US" dirty="0" smtClean="0"/>
          </a:p>
          <a:p>
            <a:endParaRPr lang="en-US" dirty="0" smtClean="0"/>
          </a:p>
          <a:p>
            <a:pPr>
              <a:buNone/>
            </a:pPr>
            <a:endParaRPr lang="en-GB" dirty="0"/>
          </a:p>
        </p:txBody>
      </p:sp>
    </p:spTree>
    <p:extLst>
      <p:ext uri="{BB962C8B-B14F-4D97-AF65-F5344CB8AC3E}">
        <p14:creationId xmlns:p14="http://schemas.microsoft.com/office/powerpoint/2010/main" xmlns="" val="40617947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Self-assessments</a:t>
            </a:r>
            <a:endParaRPr lang="en-GB" dirty="0"/>
          </a:p>
        </p:txBody>
      </p:sp>
      <p:sp>
        <p:nvSpPr>
          <p:cNvPr id="3" name="Content Placeholder 2"/>
          <p:cNvSpPr>
            <a:spLocks noGrp="1"/>
          </p:cNvSpPr>
          <p:nvPr>
            <p:ph idx="1"/>
          </p:nvPr>
        </p:nvSpPr>
        <p:spPr>
          <a:xfrm>
            <a:off x="457200" y="1178750"/>
            <a:ext cx="8615300" cy="5679250"/>
          </a:xfrm>
        </p:spPr>
        <p:txBody>
          <a:bodyPr>
            <a:normAutofit fontScale="62500" lnSpcReduction="20000"/>
          </a:bodyPr>
          <a:lstStyle/>
          <a:p>
            <a:r>
              <a:rPr lang="en-GB" dirty="0" smtClean="0"/>
              <a:t>Conduct </a:t>
            </a:r>
            <a:r>
              <a:rPr lang="en-GB" dirty="0"/>
              <a:t>self-assessments to identify shortcomings and help identify any “surprises.”</a:t>
            </a:r>
          </a:p>
          <a:p>
            <a:r>
              <a:rPr lang="en-GB" dirty="0" smtClean="0"/>
              <a:t>Determine </a:t>
            </a:r>
            <a:r>
              <a:rPr lang="en-GB" dirty="0"/>
              <a:t>which metrics apply to the repository. If the repository believes that any metrics do not apply, document why the metric does not apply.</a:t>
            </a:r>
          </a:p>
          <a:p>
            <a:r>
              <a:rPr lang="en-GB" dirty="0" smtClean="0"/>
              <a:t>Determine </a:t>
            </a:r>
            <a:r>
              <a:rPr lang="en-GB" dirty="0"/>
              <a:t>which metrics are being met successfully and provide examples to document how the repository meets each metric.</a:t>
            </a:r>
          </a:p>
          <a:p>
            <a:r>
              <a:rPr lang="en-GB" dirty="0" smtClean="0"/>
              <a:t>Determine </a:t>
            </a:r>
            <a:r>
              <a:rPr lang="en-GB" dirty="0"/>
              <a:t>which metrics are not being met and what measures need to be implemented to achieve and document success for that metric.</a:t>
            </a:r>
          </a:p>
          <a:p>
            <a:r>
              <a:rPr lang="en-GB" dirty="0" smtClean="0"/>
              <a:t>Determine </a:t>
            </a:r>
            <a:r>
              <a:rPr lang="en-GB" dirty="0"/>
              <a:t>what resources (additional or reallocated) are required to achieve success.</a:t>
            </a:r>
          </a:p>
          <a:p>
            <a:r>
              <a:rPr lang="en-GB" dirty="0" smtClean="0"/>
              <a:t>Refer </a:t>
            </a:r>
            <a:r>
              <a:rPr lang="en-GB" dirty="0"/>
              <a:t>to external resources, such as case studies and best practices, as desired and available.</a:t>
            </a:r>
          </a:p>
          <a:p>
            <a:r>
              <a:rPr lang="en-GB" dirty="0" smtClean="0"/>
              <a:t>Incorporate </a:t>
            </a:r>
            <a:r>
              <a:rPr lang="en-GB" dirty="0"/>
              <a:t>findings from previous audits conducted of the repository or similar institutions if such results are available.  These could include information technology security audits, ISO 9000 suite audits, quality assurance audits, risk assessments, and similar evaluations.</a:t>
            </a:r>
          </a:p>
          <a:p>
            <a:r>
              <a:rPr lang="en-GB" dirty="0" smtClean="0"/>
              <a:t>Populate </a:t>
            </a:r>
            <a:r>
              <a:rPr lang="en-GB" dirty="0"/>
              <a:t>and maintain the Self-Assessment Template for ISO 16363 to better organize and track progress on meeting the metrics and prepare for an ISO 16363 audit when they can be performed.</a:t>
            </a:r>
          </a:p>
        </p:txBody>
      </p:sp>
    </p:spTree>
    <p:extLst>
      <p:ext uri="{BB962C8B-B14F-4D97-AF65-F5344CB8AC3E}">
        <p14:creationId xmlns:p14="http://schemas.microsoft.com/office/powerpoint/2010/main" xmlns="" val="8980659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ISO Audit?</a:t>
            </a:r>
            <a:endParaRPr lang="en-GB" dirty="0"/>
          </a:p>
        </p:txBody>
      </p:sp>
      <p:sp>
        <p:nvSpPr>
          <p:cNvPr id="3" name="Content Placeholder 2"/>
          <p:cNvSpPr>
            <a:spLocks noGrp="1"/>
          </p:cNvSpPr>
          <p:nvPr>
            <p:ph idx="1"/>
          </p:nvPr>
        </p:nvSpPr>
        <p:spPr>
          <a:xfrm>
            <a:off x="457200" y="1600200"/>
            <a:ext cx="8229600" cy="5114165"/>
          </a:xfrm>
        </p:spPr>
        <p:txBody>
          <a:bodyPr>
            <a:normAutofit lnSpcReduction="10000"/>
          </a:bodyPr>
          <a:lstStyle/>
          <a:p>
            <a:r>
              <a:rPr lang="en-GB" dirty="0" smtClean="0"/>
              <a:t>Well established, well accepted international process</a:t>
            </a:r>
          </a:p>
          <a:p>
            <a:r>
              <a:rPr lang="en-GB" dirty="0" smtClean="0"/>
              <a:t>Need </a:t>
            </a:r>
            <a:r>
              <a:rPr lang="en-GB" dirty="0"/>
              <a:t>for checking compliance to prescribed standards – conformity assessment – inspection/testing/ certification</a:t>
            </a:r>
          </a:p>
          <a:p>
            <a:r>
              <a:rPr lang="en-GB" dirty="0" smtClean="0"/>
              <a:t>Confidence </a:t>
            </a:r>
            <a:r>
              <a:rPr lang="en-GB" dirty="0"/>
              <a:t>in conformity assessment</a:t>
            </a:r>
          </a:p>
          <a:p>
            <a:r>
              <a:rPr lang="en-GB" dirty="0" smtClean="0"/>
              <a:t>International </a:t>
            </a:r>
            <a:r>
              <a:rPr lang="en-GB" dirty="0"/>
              <a:t>acceptability for facilitating trade - Need for recognition of inspection/testing/ certification across borders</a:t>
            </a:r>
          </a:p>
          <a:p>
            <a:r>
              <a:rPr lang="en-GB" dirty="0" smtClean="0"/>
              <a:t>Accomplished </a:t>
            </a:r>
            <a:r>
              <a:rPr lang="en-GB" dirty="0"/>
              <a:t>through accreditation</a:t>
            </a:r>
          </a:p>
        </p:txBody>
      </p:sp>
    </p:spTree>
    <p:extLst>
      <p:ext uri="{BB962C8B-B14F-4D97-AF65-F5344CB8AC3E}">
        <p14:creationId xmlns:p14="http://schemas.microsoft.com/office/powerpoint/2010/main" xmlns="" val="40226862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794" y="6512"/>
            <a:ext cx="6411877" cy="1143000"/>
          </a:xfrm>
        </p:spPr>
        <p:txBody>
          <a:bodyPr/>
          <a:lstStyle/>
          <a:p>
            <a:r>
              <a:rPr lang="en-GB" b="1" dirty="0" smtClean="0">
                <a:solidFill>
                  <a:srgbClr val="FF0000"/>
                </a:solidFill>
              </a:rPr>
              <a:t>Training Process for Repositories Managers</a:t>
            </a:r>
            <a:endParaRPr lang="en-GB" b="1" dirty="0">
              <a:solidFill>
                <a:srgbClr val="FF0000"/>
              </a:solidFill>
            </a:endParaRPr>
          </a:p>
        </p:txBody>
      </p:sp>
      <p:sp>
        <p:nvSpPr>
          <p:cNvPr id="5" name="Text Placeholder 4"/>
          <p:cNvSpPr>
            <a:spLocks noGrp="1"/>
          </p:cNvSpPr>
          <p:nvPr>
            <p:ph type="body" idx="1"/>
          </p:nvPr>
        </p:nvSpPr>
        <p:spPr>
          <a:xfrm>
            <a:off x="457200" y="1772816"/>
            <a:ext cx="8229600" cy="4525963"/>
          </a:xfrm>
        </p:spPr>
        <p:txBody>
          <a:bodyPr/>
          <a:lstStyle/>
          <a:p>
            <a:r>
              <a:rPr lang="en-GB" dirty="0" smtClean="0"/>
              <a:t>Handbook for repository being prepared</a:t>
            </a:r>
          </a:p>
          <a:p>
            <a:r>
              <a:rPr lang="en-GB" dirty="0" smtClean="0"/>
              <a:t>Information for managers to understand what the repository staff is attempting to accomplish</a:t>
            </a:r>
          </a:p>
          <a:p>
            <a:r>
              <a:rPr lang="en-GB" dirty="0" smtClean="0"/>
              <a:t>Training for staff to understand what is required</a:t>
            </a:r>
          </a:p>
          <a:p>
            <a:r>
              <a:rPr lang="en-GB" dirty="0" smtClean="0"/>
              <a:t>Helps in preparation for audit and self-audit</a:t>
            </a:r>
          </a:p>
          <a:p>
            <a:endParaRPr lang="en-GB" dirty="0"/>
          </a:p>
        </p:txBody>
      </p:sp>
    </p:spTree>
    <p:extLst>
      <p:ext uri="{BB962C8B-B14F-4D97-AF65-F5344CB8AC3E}">
        <p14:creationId xmlns:p14="http://schemas.microsoft.com/office/powerpoint/2010/main" xmlns="" val="4599729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555875" y="0"/>
            <a:ext cx="6611938" cy="1143000"/>
          </a:xfrm>
        </p:spPr>
        <p:txBody>
          <a:bodyPr/>
          <a:lstStyle/>
          <a:p>
            <a:pPr eaLnBrk="1" hangingPunct="1"/>
            <a:r>
              <a:rPr lang="en-GB" dirty="0" smtClean="0"/>
              <a:t>Links</a:t>
            </a:r>
          </a:p>
        </p:txBody>
      </p:sp>
      <p:sp>
        <p:nvSpPr>
          <p:cNvPr id="28675" name="Content Placeholder 2"/>
          <p:cNvSpPr>
            <a:spLocks noGrp="1"/>
          </p:cNvSpPr>
          <p:nvPr>
            <p:ph idx="1"/>
          </p:nvPr>
        </p:nvSpPr>
        <p:spPr>
          <a:xfrm>
            <a:off x="428625" y="981075"/>
            <a:ext cx="8715375" cy="5876925"/>
          </a:xfrm>
        </p:spPr>
        <p:txBody>
          <a:bodyPr rtlCol="0">
            <a:normAutofit lnSpcReduction="10000"/>
          </a:bodyPr>
          <a:lstStyle/>
          <a:p>
            <a:pPr eaLnBrk="1" fontAlgn="auto" hangingPunct="1">
              <a:spcAft>
                <a:spcPts val="0"/>
              </a:spcAft>
              <a:buFont typeface="Arial" pitchFamily="34" charset="0"/>
              <a:buChar char="•"/>
              <a:defRPr/>
            </a:pPr>
            <a:r>
              <a:rPr lang="en-GB" sz="2800" b="1" dirty="0" smtClean="0"/>
              <a:t>ISO Audit </a:t>
            </a:r>
          </a:p>
          <a:p>
            <a:pPr lvl="1" eaLnBrk="1" fontAlgn="auto" hangingPunct="1">
              <a:spcAft>
                <a:spcPts val="0"/>
              </a:spcAft>
              <a:buFont typeface="Arial" pitchFamily="34" charset="0"/>
              <a:buChar char="•"/>
              <a:defRPr/>
            </a:pPr>
            <a:r>
              <a:rPr lang="en-GB" sz="2400" b="1" dirty="0">
                <a:hlinkClick r:id="rId3"/>
              </a:rPr>
              <a:t>http://www.iso16363.org</a:t>
            </a:r>
            <a:r>
              <a:rPr lang="en-GB" sz="2400" b="1" dirty="0" smtClean="0">
                <a:hlinkClick r:id="rId3"/>
              </a:rPr>
              <a:t>/</a:t>
            </a:r>
            <a:r>
              <a:rPr lang="en-GB" sz="2400" b="1" dirty="0" smtClean="0"/>
              <a:t> </a:t>
            </a:r>
          </a:p>
          <a:p>
            <a:pPr lvl="2" eaLnBrk="1" fontAlgn="auto" hangingPunct="1">
              <a:spcAft>
                <a:spcPts val="0"/>
              </a:spcAft>
              <a:buFont typeface="Arial" pitchFamily="34" charset="0"/>
              <a:buChar char="•"/>
              <a:defRPr/>
            </a:pPr>
            <a:r>
              <a:rPr lang="en-GB" sz="2000" b="1" i="1" dirty="0" smtClean="0">
                <a:solidFill>
                  <a:srgbClr val="FF0000"/>
                </a:solidFill>
                <a:hlinkClick r:id="rId4"/>
              </a:rPr>
              <a:t>http://wiki.digitalrepositoryauditandcertification.org</a:t>
            </a:r>
            <a:endParaRPr lang="en-GB" sz="1600" b="1" i="1" dirty="0" smtClean="0">
              <a:solidFill>
                <a:srgbClr val="FF0000"/>
              </a:solidFill>
            </a:endParaRPr>
          </a:p>
          <a:p>
            <a:pPr eaLnBrk="1" fontAlgn="auto" hangingPunct="1">
              <a:spcAft>
                <a:spcPts val="0"/>
              </a:spcAft>
              <a:buFont typeface="Arial" pitchFamily="34" charset="0"/>
              <a:buChar char="•"/>
              <a:defRPr/>
            </a:pPr>
            <a:r>
              <a:rPr lang="en-GB" sz="2800" b="1" dirty="0" smtClean="0"/>
              <a:t>OAIS Reference Model</a:t>
            </a:r>
            <a:endParaRPr lang="en-GB" sz="2800" dirty="0" smtClean="0"/>
          </a:p>
          <a:p>
            <a:pPr lvl="1" fontAlgn="auto">
              <a:spcAft>
                <a:spcPts val="0"/>
              </a:spcAft>
              <a:buFont typeface="Arial" pitchFamily="34" charset="0"/>
              <a:buChar char="–"/>
              <a:defRPr/>
            </a:pPr>
            <a:r>
              <a:rPr lang="en-GB" sz="2200" b="1" i="1" dirty="0" smtClean="0">
                <a:solidFill>
                  <a:schemeClr val="tx2"/>
                </a:solidFill>
              </a:rPr>
              <a:t>Original version available from </a:t>
            </a:r>
            <a:r>
              <a:rPr lang="en-GB" sz="2200" b="1" i="1" dirty="0">
                <a:solidFill>
                  <a:srgbClr val="FF0000"/>
                </a:solidFill>
                <a:hlinkClick r:id="rId5"/>
              </a:rPr>
              <a:t>http://</a:t>
            </a:r>
            <a:r>
              <a:rPr lang="en-GB" sz="2200" b="1" i="1" dirty="0" smtClean="0">
                <a:solidFill>
                  <a:srgbClr val="FF0000"/>
                </a:solidFill>
                <a:hlinkClick r:id="rId5"/>
              </a:rPr>
              <a:t>public.ccsds.org/publications/archive/650x0b1s.pdf</a:t>
            </a:r>
            <a:r>
              <a:rPr lang="en-GB" sz="2200" b="1" i="1" dirty="0" smtClean="0">
                <a:solidFill>
                  <a:srgbClr val="FF0000"/>
                </a:solidFill>
              </a:rPr>
              <a:t> </a:t>
            </a:r>
          </a:p>
          <a:p>
            <a:pPr lvl="1" fontAlgn="auto">
              <a:spcAft>
                <a:spcPts val="0"/>
              </a:spcAft>
              <a:buFont typeface="Arial" pitchFamily="34" charset="0"/>
              <a:buChar char="–"/>
              <a:defRPr/>
            </a:pPr>
            <a:r>
              <a:rPr lang="en-GB" sz="2200" b="1" dirty="0" smtClean="0">
                <a:solidFill>
                  <a:schemeClr val="tx2"/>
                </a:solidFill>
              </a:rPr>
              <a:t>Updated version </a:t>
            </a:r>
            <a:r>
              <a:rPr lang="en-GB" sz="2200" b="1" dirty="0">
                <a:solidFill>
                  <a:schemeClr val="tx2"/>
                </a:solidFill>
              </a:rPr>
              <a:t>at </a:t>
            </a:r>
            <a:r>
              <a:rPr lang="en-GB" sz="2200" b="1" i="1" dirty="0">
                <a:solidFill>
                  <a:schemeClr val="tx2"/>
                </a:solidFill>
                <a:hlinkClick r:id="rId6"/>
              </a:rPr>
              <a:t>http://</a:t>
            </a:r>
            <a:r>
              <a:rPr lang="en-GB" sz="2200" b="1" i="1" dirty="0" smtClean="0">
                <a:solidFill>
                  <a:schemeClr val="tx2"/>
                </a:solidFill>
                <a:hlinkClick r:id="rId6"/>
              </a:rPr>
              <a:t>public.ccsds.org/publications/archive/650x0m2.pdf</a:t>
            </a:r>
            <a:r>
              <a:rPr lang="en-GB" sz="2200" b="1" i="1" dirty="0" smtClean="0">
                <a:solidFill>
                  <a:schemeClr val="tx2"/>
                </a:solidFill>
              </a:rPr>
              <a:t> </a:t>
            </a:r>
          </a:p>
          <a:p>
            <a:pPr eaLnBrk="1" fontAlgn="auto" hangingPunct="1">
              <a:spcAft>
                <a:spcPts val="0"/>
              </a:spcAft>
              <a:buFont typeface="Arial" pitchFamily="34" charset="0"/>
              <a:buChar char="–"/>
              <a:defRPr/>
            </a:pPr>
            <a:r>
              <a:rPr lang="en-GB" sz="2600" b="1" i="1" dirty="0" smtClean="0"/>
              <a:t>Alliance for Permanent Access</a:t>
            </a:r>
          </a:p>
          <a:p>
            <a:pPr lvl="1" eaLnBrk="1" fontAlgn="auto" hangingPunct="1">
              <a:spcAft>
                <a:spcPts val="0"/>
              </a:spcAft>
              <a:buFont typeface="Arial" pitchFamily="34" charset="0"/>
              <a:buChar char="–"/>
              <a:defRPr/>
            </a:pPr>
            <a:r>
              <a:rPr lang="en-GB" sz="2200" b="1" i="1" dirty="0" smtClean="0">
                <a:solidFill>
                  <a:srgbClr val="FF0000"/>
                </a:solidFill>
                <a:hlinkClick r:id="rId7"/>
              </a:rPr>
              <a:t>http://www.alliancepermanentaccess.org</a:t>
            </a:r>
            <a:r>
              <a:rPr lang="en-GB" sz="2200" b="1" i="1" dirty="0" smtClean="0">
                <a:solidFill>
                  <a:srgbClr val="FF0000"/>
                </a:solidFill>
              </a:rPr>
              <a:t>  </a:t>
            </a:r>
          </a:p>
          <a:p>
            <a:pPr lvl="1" eaLnBrk="1" fontAlgn="auto" hangingPunct="1">
              <a:spcAft>
                <a:spcPts val="0"/>
              </a:spcAft>
              <a:buFont typeface="Arial" pitchFamily="34" charset="0"/>
              <a:buChar char="–"/>
              <a:defRPr/>
            </a:pPr>
            <a:r>
              <a:rPr lang="en-GB" sz="2200" b="1" i="1" dirty="0"/>
              <a:t>I</a:t>
            </a:r>
            <a:r>
              <a:rPr lang="en-GB" sz="2200" b="1" i="1" dirty="0" smtClean="0"/>
              <a:t>nformation </a:t>
            </a:r>
            <a:r>
              <a:rPr lang="en-GB" sz="2200" b="1" i="1" dirty="0"/>
              <a:t>about SCIDIP-ES and APARSEN at </a:t>
            </a:r>
            <a:r>
              <a:rPr lang="en-GB" sz="2200" b="1" i="1" dirty="0">
                <a:hlinkClick r:id="rId8"/>
              </a:rPr>
              <a:t>http://www.alliancepermanentaccess.org/index.php/current-projects</a:t>
            </a:r>
            <a:r>
              <a:rPr lang="en-GB" sz="2200" b="1" i="1" dirty="0" smtClean="0">
                <a:hlinkClick r:id="rId8"/>
              </a:rPr>
              <a:t>/</a:t>
            </a:r>
            <a:r>
              <a:rPr lang="en-GB" sz="2200" b="1" i="1" dirty="0" smtClean="0"/>
              <a:t>  and </a:t>
            </a:r>
            <a:r>
              <a:rPr lang="en-GB" sz="2200" b="1" i="1" dirty="0" smtClean="0">
                <a:hlinkClick r:id="rId9"/>
              </a:rPr>
              <a:t>www.aparsen.eu</a:t>
            </a:r>
            <a:r>
              <a:rPr lang="en-GB" sz="2200" b="1" i="1" dirty="0" smtClean="0"/>
              <a:t> and </a:t>
            </a:r>
            <a:r>
              <a:rPr lang="en-GB" sz="2200" b="1" i="1" dirty="0" smtClean="0">
                <a:hlinkClick r:id="rId10"/>
              </a:rPr>
              <a:t>www.scidip-es.eu</a:t>
            </a:r>
            <a:r>
              <a:rPr lang="en-GB" sz="2200" b="1" i="1" dirty="0" smtClean="0"/>
              <a:t> </a:t>
            </a:r>
            <a:endParaRPr lang="en-GB" sz="2200" b="1" i="1" dirty="0"/>
          </a:p>
          <a:p>
            <a:pPr lvl="1" eaLnBrk="1" fontAlgn="auto" hangingPunct="1">
              <a:spcAft>
                <a:spcPts val="0"/>
              </a:spcAft>
              <a:buFont typeface="Arial" pitchFamily="34" charset="0"/>
              <a:buChar char="–"/>
              <a:defRPr/>
            </a:pPr>
            <a:r>
              <a:rPr lang="en-GB" sz="2200" b="1" i="1" dirty="0" smtClean="0"/>
              <a:t>Additional OAIS and ISO </a:t>
            </a:r>
            <a:r>
              <a:rPr lang="en-GB" sz="2200" b="1" i="1" dirty="0"/>
              <a:t>Audit information </a:t>
            </a:r>
            <a:r>
              <a:rPr lang="en-GB" sz="2200" b="1" i="1" dirty="0" smtClean="0"/>
              <a:t>will be at </a:t>
            </a:r>
            <a:r>
              <a:rPr lang="en-GB" sz="2200" b="1" i="1" dirty="0">
                <a:hlinkClick r:id="rId11"/>
              </a:rPr>
              <a:t>http://www.alliancepermanentaccess.org/index.php/membership/member-resources</a:t>
            </a:r>
            <a:r>
              <a:rPr lang="en-GB" sz="2200" b="1" i="1" dirty="0" smtClean="0">
                <a:hlinkClick r:id="rId11"/>
              </a:rPr>
              <a:t>/</a:t>
            </a:r>
            <a:r>
              <a:rPr lang="en-GB" sz="2200" b="1" i="1" dirty="0" smtClean="0"/>
              <a:t> </a:t>
            </a:r>
          </a:p>
        </p:txBody>
      </p:sp>
      <p:sp>
        <p:nvSpPr>
          <p:cNvPr id="22532" name="Slide Number Placeholder 3"/>
          <p:cNvSpPr>
            <a:spLocks noGrp="1"/>
          </p:cNvSpPr>
          <p:nvPr>
            <p:ph type="sldNum" sz="quarter" idx="12"/>
          </p:nvPr>
        </p:nvSpPr>
        <p:spPr>
          <a:xfrm>
            <a:off x="457200" y="6356350"/>
            <a:ext cx="2133600" cy="365125"/>
          </a:xfrm>
        </p:spPr>
        <p:txBody>
          <a:bodyPr/>
          <a:lstStyle/>
          <a:p>
            <a:pPr algn="l">
              <a:buFont typeface="Times New Roman" pitchFamily="18" charset="0"/>
              <a:buNone/>
              <a:defRPr/>
            </a:pPr>
            <a:fld id="{B52898FB-2BF5-499C-8066-F0870FD08FF7}" type="slidenum">
              <a:rPr lang="it-IT" dirty="0">
                <a:ea typeface="ＭＳ Ｐゴシック" pitchFamily="34" charset="-128"/>
              </a:rPr>
              <a:pPr algn="l">
                <a:buFont typeface="Times New Roman" pitchFamily="18" charset="0"/>
                <a:buNone/>
                <a:defRPr/>
              </a:pPr>
              <a:t>31</a:t>
            </a:fld>
            <a:endParaRPr lang="it-IT" dirty="0">
              <a:ea typeface="ＭＳ Ｐゴシック" pitchFamily="34" charset="-128"/>
            </a:endParaRPr>
          </a:p>
        </p:txBody>
      </p:sp>
    </p:spTree>
    <p:extLst>
      <p:ext uri="{BB962C8B-B14F-4D97-AF65-F5344CB8AC3E}">
        <p14:creationId xmlns:p14="http://schemas.microsoft.com/office/powerpoint/2010/main" xmlns="" val="33927695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OAIS</a:t>
            </a:r>
            <a:endParaRPr lang="en-GB" dirty="0"/>
          </a:p>
        </p:txBody>
      </p:sp>
      <p:sp>
        <p:nvSpPr>
          <p:cNvPr id="3" name="Content Placeholder 2"/>
          <p:cNvSpPr>
            <a:spLocks noGrp="1"/>
          </p:cNvSpPr>
          <p:nvPr>
            <p:ph idx="1"/>
          </p:nvPr>
        </p:nvSpPr>
        <p:spPr>
          <a:xfrm>
            <a:off x="457199" y="1088740"/>
            <a:ext cx="8570295" cy="5769260"/>
          </a:xfrm>
        </p:spPr>
        <p:txBody>
          <a:bodyPr>
            <a:normAutofit fontScale="92500" lnSpcReduction="10000"/>
          </a:bodyPr>
          <a:lstStyle/>
          <a:p>
            <a:pPr lvl="0"/>
            <a:r>
              <a:rPr lang="en-GB" dirty="0" smtClean="0"/>
              <a:t>Conformance requirements</a:t>
            </a:r>
          </a:p>
          <a:p>
            <a:pPr lvl="1"/>
            <a:r>
              <a:rPr lang="en-GB" dirty="0"/>
              <a:t>Information model</a:t>
            </a:r>
          </a:p>
          <a:p>
            <a:pPr lvl="2"/>
            <a:r>
              <a:rPr lang="en-GB" i="1" dirty="0" smtClean="0"/>
              <a:t>A </a:t>
            </a:r>
            <a:r>
              <a:rPr lang="en-GB" i="1" dirty="0"/>
              <a:t>conforming OAIS Archive implementation shall support the model of information described in 2.2.  The OAIS Reference Model does not define or require any particular method of implementation of these concepts.</a:t>
            </a:r>
          </a:p>
          <a:p>
            <a:pPr lvl="1"/>
            <a:r>
              <a:rPr lang="en-GB" dirty="0"/>
              <a:t>Mandatory responsibilities</a:t>
            </a:r>
          </a:p>
          <a:p>
            <a:pPr lvl="2"/>
            <a:r>
              <a:rPr lang="en-GB" i="1" dirty="0" smtClean="0"/>
              <a:t>A </a:t>
            </a:r>
            <a:r>
              <a:rPr lang="en-GB" i="1" dirty="0"/>
              <a:t>conforming OAIS Archive shall </a:t>
            </a:r>
            <a:r>
              <a:rPr lang="en-GB" i="1" dirty="0" err="1"/>
              <a:t>fulfill</a:t>
            </a:r>
            <a:r>
              <a:rPr lang="en-GB" i="1" dirty="0"/>
              <a:t> the responsibilities listed in 3.1.  Subsection 3.2 provides examples of the mechanisms that may be used to discharge the responsibilities identified in 3.1.  These mechanisms are not required for conformance. A separate standard, as noted in 1.5, has been produced on which accreditation and certification processes can be built</a:t>
            </a:r>
            <a:r>
              <a:rPr lang="en-GB" i="1" dirty="0" smtClean="0"/>
              <a:t>.</a:t>
            </a:r>
            <a:endParaRPr lang="en-GB" dirty="0" smtClean="0"/>
          </a:p>
          <a:p>
            <a:pPr lvl="0"/>
            <a:r>
              <a:rPr lang="en-GB" dirty="0" smtClean="0"/>
              <a:t>OAIS does not cover everything e.g. financial aspects</a:t>
            </a:r>
            <a:endParaRPr lang="en-GB" dirty="0"/>
          </a:p>
        </p:txBody>
      </p:sp>
    </p:spTree>
    <p:extLst>
      <p:ext uri="{BB962C8B-B14F-4D97-AF65-F5344CB8AC3E}">
        <p14:creationId xmlns:p14="http://schemas.microsoft.com/office/powerpoint/2010/main" xmlns="" val="10185805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OAIS Functional Model</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b="11445"/>
          <a:stretch/>
        </p:blipFill>
        <p:spPr>
          <a:xfrm>
            <a:off x="386535" y="1223755"/>
            <a:ext cx="7695855" cy="5090727"/>
          </a:xfrm>
          <a:prstGeom prst="rect">
            <a:avLst/>
          </a:prstGeom>
        </p:spPr>
      </p:pic>
      <p:sp>
        <p:nvSpPr>
          <p:cNvPr id="5" name="TextBox 4"/>
          <p:cNvSpPr txBox="1"/>
          <p:nvPr/>
        </p:nvSpPr>
        <p:spPr>
          <a:xfrm>
            <a:off x="193267" y="908720"/>
            <a:ext cx="8757465" cy="6186309"/>
          </a:xfrm>
          <a:prstGeom prst="rect">
            <a:avLst/>
          </a:prstGeom>
          <a:noFill/>
        </p:spPr>
        <p:txBody>
          <a:bodyPr wrap="square" rtlCol="0">
            <a:spAutoFit/>
          </a:bodyPr>
          <a:lstStyle/>
          <a:p>
            <a:pPr algn="ctr"/>
            <a:r>
              <a:rPr lang="en-GB" sz="6600" b="1" dirty="0" smtClean="0">
                <a:solidFill>
                  <a:srgbClr val="FF0000"/>
                </a:solidFill>
              </a:rPr>
              <a:t>RELEVANT FOR DEFINING  TERMINOLOGY</a:t>
            </a:r>
          </a:p>
          <a:p>
            <a:pPr algn="ctr"/>
            <a:r>
              <a:rPr lang="en-GB" sz="6600" b="1" dirty="0" smtClean="0">
                <a:solidFill>
                  <a:srgbClr val="FF0000"/>
                </a:solidFill>
              </a:rPr>
              <a:t>NOT MENTIONED FOR CONFORMANCE</a:t>
            </a:r>
            <a:endParaRPr lang="en-GB" sz="6600" b="1" dirty="0">
              <a:solidFill>
                <a:srgbClr val="FF0000"/>
              </a:solidFill>
            </a:endParaRPr>
          </a:p>
        </p:txBody>
      </p:sp>
    </p:spTree>
    <p:extLst>
      <p:ext uri="{BB962C8B-B14F-4D97-AF65-F5344CB8AC3E}">
        <p14:creationId xmlns:p14="http://schemas.microsoft.com/office/powerpoint/2010/main" xmlns="" val="32117642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4" descr="Slide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1688" y="1785938"/>
            <a:ext cx="5449887" cy="411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2"/>
          <p:cNvSpPr>
            <a:spLocks noGrp="1" noChangeArrowheads="1"/>
          </p:cNvSpPr>
          <p:nvPr>
            <p:ph type="title"/>
          </p:nvPr>
        </p:nvSpPr>
        <p:spPr>
          <a:xfrm>
            <a:off x="1736685" y="0"/>
            <a:ext cx="7407315" cy="1268413"/>
          </a:xfrm>
        </p:spPr>
        <p:txBody>
          <a:bodyPr>
            <a:normAutofit fontScale="90000"/>
          </a:bodyPr>
          <a:lstStyle/>
          <a:p>
            <a:pPr>
              <a:defRPr/>
            </a:pPr>
            <a:r>
              <a:rPr lang="en-GB" dirty="0" smtClean="0"/>
              <a:t>OAIS Information model: Representation Information</a:t>
            </a:r>
            <a:endParaRPr lang="en-US" dirty="0" smtClean="0"/>
          </a:p>
        </p:txBody>
      </p:sp>
      <p:sp>
        <p:nvSpPr>
          <p:cNvPr id="25604" name="Rectangle 3"/>
          <p:cNvSpPr>
            <a:spLocks noChangeArrowheads="1"/>
          </p:cNvSpPr>
          <p:nvPr/>
        </p:nvSpPr>
        <p:spPr bwMode="auto">
          <a:xfrm>
            <a:off x="323850" y="1412875"/>
            <a:ext cx="381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tx2"/>
              </a:buClr>
              <a:buSzPct val="70000"/>
              <a:buFont typeface="Wingdings" pitchFamily="2" charset="2"/>
              <a:buNone/>
            </a:pPr>
            <a:r>
              <a:rPr lang="en-GB" sz="2600"/>
              <a:t>The Information Model is key</a:t>
            </a:r>
          </a:p>
        </p:txBody>
      </p:sp>
      <p:sp>
        <p:nvSpPr>
          <p:cNvPr id="68612" name="Text Box 4"/>
          <p:cNvSpPr txBox="1">
            <a:spLocks noChangeArrowheads="1"/>
          </p:cNvSpPr>
          <p:nvPr/>
        </p:nvSpPr>
        <p:spPr bwMode="auto">
          <a:xfrm>
            <a:off x="250825" y="2420938"/>
            <a:ext cx="1963738"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sz="1600"/>
              <a:t>Recursion ends at KNOWLEDGEBASE of the DESIGNATED COMMUNITY</a:t>
            </a:r>
          </a:p>
          <a:p>
            <a:pPr eaLnBrk="1" hangingPunct="1">
              <a:spcBef>
                <a:spcPct val="50000"/>
              </a:spcBef>
            </a:pPr>
            <a:r>
              <a:rPr lang="en-GB" sz="1600"/>
              <a:t>(this knowledge will change over time and region)</a:t>
            </a:r>
          </a:p>
        </p:txBody>
      </p:sp>
      <p:sp>
        <p:nvSpPr>
          <p:cNvPr id="68613" name="Oval 5"/>
          <p:cNvSpPr>
            <a:spLocks noChangeArrowheads="1"/>
          </p:cNvSpPr>
          <p:nvPr/>
        </p:nvSpPr>
        <p:spPr bwMode="auto">
          <a:xfrm>
            <a:off x="6156325" y="2205038"/>
            <a:ext cx="1584325" cy="1223962"/>
          </a:xfrm>
          <a:prstGeom prst="ellipse">
            <a:avLst/>
          </a:prstGeom>
          <a:noFill/>
          <a:ln w="254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68660" name="Picture 52" descr="ExtendedRepInfoNet"/>
          <p:cNvPicPr>
            <a:picLocks noGrp="1" noChangeAspect="1" noChangeArrowheads="1"/>
          </p:cNvPicPr>
          <p:nvPr>
            <p:ph idx="1"/>
          </p:nvPr>
        </p:nvPicPr>
        <p:blipFill>
          <a:blip r:embed="rId4" cstate="print">
            <a:lum contrast="-6000"/>
            <a:extLst>
              <a:ext uri="{28A0092B-C50C-407E-A947-70E740481C1C}">
                <a14:useLocalDpi xmlns:a14="http://schemas.microsoft.com/office/drawing/2010/main" xmlns="" val="0"/>
              </a:ext>
            </a:extLst>
          </a:blip>
          <a:srcRect/>
          <a:stretch>
            <a:fillRect/>
          </a:stretch>
        </p:blipFill>
        <p:spPr>
          <a:xfrm>
            <a:off x="5219700" y="3789363"/>
            <a:ext cx="3924300" cy="2489200"/>
          </a:xfrm>
          <a:ln>
            <a:solidFill>
              <a:srgbClr val="FF0000"/>
            </a:solidFill>
            <a:miter lim="800000"/>
            <a:headEnd/>
            <a:tailEnd/>
          </a:ln>
        </p:spPr>
      </p:pic>
      <p:sp>
        <p:nvSpPr>
          <p:cNvPr id="8" name="Text Box 4"/>
          <p:cNvSpPr txBox="1">
            <a:spLocks noChangeArrowheads="1"/>
          </p:cNvSpPr>
          <p:nvPr/>
        </p:nvSpPr>
        <p:spPr bwMode="auto">
          <a:xfrm>
            <a:off x="395288" y="4724400"/>
            <a:ext cx="2089150" cy="169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sz="1600"/>
              <a:t>Does not demand that ALL Representation Information be collected at once. </a:t>
            </a:r>
          </a:p>
          <a:p>
            <a:pPr eaLnBrk="1" hangingPunct="1">
              <a:spcBef>
                <a:spcPct val="50000"/>
              </a:spcBef>
            </a:pPr>
            <a:r>
              <a:rPr lang="en-GB" sz="1600"/>
              <a:t>A process which can be tested</a:t>
            </a:r>
          </a:p>
        </p:txBody>
      </p:sp>
    </p:spTree>
    <p:extLst>
      <p:ext uri="{BB962C8B-B14F-4D97-AF65-F5344CB8AC3E}">
        <p14:creationId xmlns:p14="http://schemas.microsoft.com/office/powerpoint/2010/main" xmlns="" val="17015106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blinds(horizontal)">
                                      <p:cBhvr>
                                        <p:cTn id="7" dur="500"/>
                                        <p:tgtEl>
                                          <p:spTgt spid="686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blinds(horizontal)">
                                      <p:cBhvr>
                                        <p:cTn id="12" dur="500"/>
                                        <p:tgtEl>
                                          <p:spTgt spid="686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8660"/>
                                        </p:tgtEl>
                                        <p:attrNameLst>
                                          <p:attrName>style.visibility</p:attrName>
                                        </p:attrNameLst>
                                      </p:cBhvr>
                                      <p:to>
                                        <p:strVal val="visible"/>
                                      </p:to>
                                    </p:set>
                                    <p:animEffect transition="in" filter="box(in)">
                                      <p:cBhvr>
                                        <p:cTn id="22" dur="500"/>
                                        <p:tgtEl>
                                          <p:spTgt spid="6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OAIS Information Model</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09660" y="1125590"/>
            <a:ext cx="7524680" cy="5643510"/>
          </a:xfrm>
        </p:spPr>
      </p:pic>
    </p:spTree>
    <p:extLst>
      <p:ext uri="{BB962C8B-B14F-4D97-AF65-F5344CB8AC3E}">
        <p14:creationId xmlns:p14="http://schemas.microsoft.com/office/powerpoint/2010/main" xmlns="" val="3125573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Mandatory responsibilities (1)</a:t>
            </a:r>
            <a:endParaRPr lang="en-GB" sz="3600" dirty="0"/>
          </a:p>
        </p:txBody>
      </p:sp>
      <p:sp>
        <p:nvSpPr>
          <p:cNvPr id="3" name="Content Placeholder 2"/>
          <p:cNvSpPr>
            <a:spLocks noGrp="1"/>
          </p:cNvSpPr>
          <p:nvPr>
            <p:ph idx="1"/>
          </p:nvPr>
        </p:nvSpPr>
        <p:spPr>
          <a:xfrm>
            <a:off x="457200" y="1088740"/>
            <a:ext cx="8229600" cy="5769260"/>
          </a:xfrm>
        </p:spPr>
        <p:txBody>
          <a:bodyPr>
            <a:normAutofit/>
          </a:bodyPr>
          <a:lstStyle/>
          <a:p>
            <a:r>
              <a:rPr lang="en-GB" sz="2800" dirty="0"/>
              <a:t>Negotiate for and accept appropriate information from information Producers.</a:t>
            </a:r>
          </a:p>
          <a:p>
            <a:r>
              <a:rPr lang="en-GB" sz="2800" dirty="0"/>
              <a:t>Obtain sufficient control of the information provided to the level needed to ensure Long Term Preservation.</a:t>
            </a:r>
          </a:p>
          <a:p>
            <a:r>
              <a:rPr lang="en-GB" sz="2800" dirty="0"/>
              <a:t>Determine, either by itself or in conjunction with other parties, which communities should become the Designated Community and, therefore, should be able to understand the information provided, thereby defining its Knowledge Base</a:t>
            </a:r>
            <a:r>
              <a:rPr lang="en-GB" sz="2800" dirty="0" smtClean="0"/>
              <a:t>.</a:t>
            </a:r>
          </a:p>
        </p:txBody>
      </p:sp>
    </p:spTree>
    <p:extLst>
      <p:ext uri="{BB962C8B-B14F-4D97-AF65-F5344CB8AC3E}">
        <p14:creationId xmlns:p14="http://schemas.microsoft.com/office/powerpoint/2010/main" xmlns="" val="40530347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Mandatory responsibilities (2)</a:t>
            </a:r>
            <a:endParaRPr lang="en-GB" sz="3600" dirty="0"/>
          </a:p>
        </p:txBody>
      </p:sp>
      <p:sp>
        <p:nvSpPr>
          <p:cNvPr id="3" name="Content Placeholder 2"/>
          <p:cNvSpPr>
            <a:spLocks noGrp="1"/>
          </p:cNvSpPr>
          <p:nvPr>
            <p:ph idx="1"/>
          </p:nvPr>
        </p:nvSpPr>
        <p:spPr>
          <a:xfrm>
            <a:off x="116505" y="1088740"/>
            <a:ext cx="8910989" cy="5769260"/>
          </a:xfrm>
        </p:spPr>
        <p:txBody>
          <a:bodyPr>
            <a:normAutofit fontScale="85000" lnSpcReduction="20000"/>
          </a:bodyPr>
          <a:lstStyle/>
          <a:p>
            <a:r>
              <a:rPr lang="en-GB" dirty="0" smtClean="0"/>
              <a:t>Ensure that the information to be preserved is Independently Understandable to the Designated Community.  In particular, the Designated Community should be able to understand the information without needing special resources such as the assistance of the experts who produced the information.</a:t>
            </a:r>
          </a:p>
          <a:p>
            <a:r>
              <a:rPr lang="en-GB" dirty="0" smtClean="0"/>
              <a:t>Follow documented policies and procedures which ensure that the information is preserved against all reasonable contingencies, including the demise of the Archive, ensuring that it is never deleted unless allowed as part of an approved strategy. There should be no ad-hoc deletions.</a:t>
            </a:r>
          </a:p>
          <a:p>
            <a:r>
              <a:rPr lang="en-GB" dirty="0" smtClean="0"/>
              <a:t>Make the preserved information available to the Designated Community and enable the information to be disseminated as copies of, or as traceable to, the original submitted Data Objects with evidence supporting its Authenticity.</a:t>
            </a:r>
          </a:p>
        </p:txBody>
      </p:sp>
    </p:spTree>
    <p:extLst>
      <p:ext uri="{BB962C8B-B14F-4D97-AF65-F5344CB8AC3E}">
        <p14:creationId xmlns:p14="http://schemas.microsoft.com/office/powerpoint/2010/main" xmlns="" val="27874564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2262</Words>
  <Application>Microsoft Office PowerPoint</Application>
  <PresentationFormat>On-screen Show (4:3)</PresentationFormat>
  <Paragraphs>227</Paragraphs>
  <Slides>31</Slides>
  <Notes>4</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1_Custom Design</vt:lpstr>
      <vt:lpstr>Custom Design</vt:lpstr>
      <vt:lpstr>DP Knowhow: Audit and Certification in ISO Standard 16363</vt:lpstr>
      <vt:lpstr>Why Audit? </vt:lpstr>
      <vt:lpstr>Why ISO Audit?</vt:lpstr>
      <vt:lpstr>OAIS</vt:lpstr>
      <vt:lpstr>OAIS Functional Model</vt:lpstr>
      <vt:lpstr>OAIS Information model: Representation Information</vt:lpstr>
      <vt:lpstr>OAIS Information Model</vt:lpstr>
      <vt:lpstr>Mandatory responsibilities (1)</vt:lpstr>
      <vt:lpstr>Mandatory responsibilities (2)</vt:lpstr>
      <vt:lpstr>What OAIS does not cover</vt:lpstr>
      <vt:lpstr>….</vt:lpstr>
      <vt:lpstr>Slide 12</vt:lpstr>
      <vt:lpstr>ISO 16363 (25 mins)</vt:lpstr>
      <vt:lpstr>Get Your Copy for Free!</vt:lpstr>
      <vt:lpstr>Slide 15</vt:lpstr>
      <vt:lpstr>Slide 16</vt:lpstr>
      <vt:lpstr>Metrics:  too many or too few?</vt:lpstr>
      <vt:lpstr>ISO Process for Audits</vt:lpstr>
      <vt:lpstr>The audits</vt:lpstr>
      <vt:lpstr>What would Certification look like?</vt:lpstr>
      <vt:lpstr>Example Issues from ISO 16363 Metrics</vt:lpstr>
      <vt:lpstr>Example Issues from ISO 16363 Metrics</vt:lpstr>
      <vt:lpstr>Example Issues from ISO 16363 Metrics</vt:lpstr>
      <vt:lpstr>Slide 24</vt:lpstr>
      <vt:lpstr>Auditors - new CASCO approach</vt:lpstr>
      <vt:lpstr>Example of Competencies</vt:lpstr>
      <vt:lpstr>Get Your Copy for Free!</vt:lpstr>
      <vt:lpstr>Steps to take</vt:lpstr>
      <vt:lpstr>Self-assessments</vt:lpstr>
      <vt:lpstr>Training Process for Repositories Managers</vt:lpstr>
      <vt:lpstr>Links</vt:lpstr>
    </vt:vector>
  </TitlesOfParts>
  <Company>STFC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Giaretta08</dc:creator>
  <cp:lastModifiedBy>hemmje</cp:lastModifiedBy>
  <cp:revision>258</cp:revision>
  <dcterms:created xsi:type="dcterms:W3CDTF">2010-11-19T18:33:56Z</dcterms:created>
  <dcterms:modified xsi:type="dcterms:W3CDTF">2014-05-21T18:26:15Z</dcterms:modified>
</cp:coreProperties>
</file>