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22" r:id="rId3"/>
    <p:sldMasterId id="2147483734" r:id="rId4"/>
    <p:sldMasterId id="2147483746" r:id="rId5"/>
    <p:sldMasterId id="2147483776" r:id="rId6"/>
    <p:sldMasterId id="2147483788" r:id="rId7"/>
    <p:sldMasterId id="2147483800" r:id="rId8"/>
    <p:sldMasterId id="2147483842" r:id="rId9"/>
    <p:sldMasterId id="2147483859" r:id="rId10"/>
    <p:sldMasterId id="2147483876" r:id="rId11"/>
    <p:sldMasterId id="2147483893" r:id="rId12"/>
  </p:sldMasterIdLst>
  <p:notesMasterIdLst>
    <p:notesMasterId r:id="rId41"/>
  </p:notesMasterIdLst>
  <p:sldIdLst>
    <p:sldId id="381" r:id="rId13"/>
    <p:sldId id="383" r:id="rId14"/>
    <p:sldId id="382" r:id="rId15"/>
    <p:sldId id="379" r:id="rId16"/>
    <p:sldId id="361" r:id="rId17"/>
    <p:sldId id="332" r:id="rId18"/>
    <p:sldId id="374" r:id="rId19"/>
    <p:sldId id="369" r:id="rId20"/>
    <p:sldId id="338" r:id="rId21"/>
    <p:sldId id="370" r:id="rId22"/>
    <p:sldId id="330" r:id="rId23"/>
    <p:sldId id="363" r:id="rId24"/>
    <p:sldId id="341" r:id="rId25"/>
    <p:sldId id="342" r:id="rId26"/>
    <p:sldId id="343" r:id="rId27"/>
    <p:sldId id="337" r:id="rId28"/>
    <p:sldId id="320" r:id="rId29"/>
    <p:sldId id="371" r:id="rId30"/>
    <p:sldId id="362" r:id="rId31"/>
    <p:sldId id="372" r:id="rId32"/>
    <p:sldId id="375" r:id="rId33"/>
    <p:sldId id="376" r:id="rId34"/>
    <p:sldId id="377" r:id="rId35"/>
    <p:sldId id="373" r:id="rId36"/>
    <p:sldId id="368" r:id="rId37"/>
    <p:sldId id="378" r:id="rId38"/>
    <p:sldId id="380" r:id="rId39"/>
    <p:sldId id="321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FFFF"/>
    <a:srgbClr val="99CCFF"/>
    <a:srgbClr val="CCECFF"/>
    <a:srgbClr val="FFCC99"/>
    <a:srgbClr val="FFCC66"/>
    <a:srgbClr val="FFFFCC"/>
    <a:srgbClr val="00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62" autoAdjust="0"/>
    <p:restoredTop sz="94660"/>
  </p:normalViewPr>
  <p:slideViewPr>
    <p:cSldViewPr>
      <p:cViewPr varScale="1">
        <p:scale>
          <a:sx n="72" d="100"/>
          <a:sy n="72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37B73-F9FA-4FC6-BD1F-4EDB07E6CF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76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 dirty="0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 dirty="0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 dirty="0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392960" cy="31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6516689" y="366713"/>
            <a:ext cx="2303187" cy="735871"/>
            <a:chOff x="5868989" y="242047"/>
            <a:chExt cx="1019622" cy="225475"/>
          </a:xfrm>
        </p:grpSpPr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413941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545" y="242047"/>
              <a:ext cx="438066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48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297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229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57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63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14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27825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54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71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453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921" y="1491418"/>
            <a:ext cx="868607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4" name="Immagine 13" descr="LogoSmallLit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3282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610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5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720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1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70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01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2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505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603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7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4917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93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27825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138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602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292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921" y="1491418"/>
            <a:ext cx="868607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4" name="Immagine 13" descr="LogoSmallLit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6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610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5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5720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1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0930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70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01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2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505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603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7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93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27825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138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602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292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59931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921" y="1491418"/>
            <a:ext cx="868607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4" name="Immagine 13" descr="LogoSmallLit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6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25/02/14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EGI Compute and Data Services for Open Access in H2020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84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25/02/14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 Compute and Data Services for Open Access in H2020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866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25/02/14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EGI Compute and Data Services for Open Access in H2020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8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483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6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86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5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52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5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473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8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276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9607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250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08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00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9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4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474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339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1549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78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0813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56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4701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73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767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84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770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3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2328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444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09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936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070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45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8506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19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93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11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2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2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261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09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35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27825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436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7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14851"/>
            <a:ext cx="6248399" cy="33813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438400" y="552986"/>
            <a:ext cx="6264302" cy="33215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79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18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921" y="1491418"/>
            <a:ext cx="868607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4" name="Immagine 13" descr="LogoSmallLittl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2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93" y="6065838"/>
            <a:ext cx="16525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856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1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3754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47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767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40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3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228978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603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2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0255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640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9639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88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1748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601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8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15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42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33131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52435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625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700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98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2350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22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1745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557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2409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3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6545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2716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8336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958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04813"/>
            <a:ext cx="2160587" cy="5472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29363" cy="5472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1624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6516688" y="6165850"/>
            <a:ext cx="2627312" cy="549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900">
              <a:solidFill>
                <a:srgbClr val="00284C"/>
              </a:solidFill>
              <a:latin typeface="Arial" charset="0"/>
            </a:endParaRPr>
          </a:p>
          <a:p>
            <a:pPr>
              <a:defRPr/>
            </a:pPr>
            <a:r>
              <a:rPr lang="en-GB" sz="900">
                <a:solidFill>
                  <a:srgbClr val="00284C"/>
                </a:solidFill>
                <a:latin typeface="Arial" charset="0"/>
              </a:rPr>
              <a:t>Co-ordinated by</a:t>
            </a:r>
          </a:p>
        </p:txBody>
      </p:sp>
      <p:sp>
        <p:nvSpPr>
          <p:cNvPr id="10" name="Rectangle 3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3635375" y="3644900"/>
            <a:ext cx="5508625" cy="0"/>
          </a:xfrm>
          <a:prstGeom prst="line">
            <a:avLst/>
          </a:prstGeom>
          <a:noFill/>
          <a:ln w="28575">
            <a:solidFill>
              <a:srgbClr val="00314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Picture 40" descr="02_APA New Logo (WinCE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1403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 descr="01_STFClogo (WinCE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692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auto">
          <a:xfrm>
            <a:off x="3419475" y="6605588"/>
            <a:ext cx="26273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51" descr="APARSEN_LAR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3708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9" name="Rectangle 15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3635375" y="3789363"/>
            <a:ext cx="4892675" cy="20161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grpSp>
        <p:nvGrpSpPr>
          <p:cNvPr id="17" name="Gruppieren 16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18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19" name="Picture 49" descr="EU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6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11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2046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2449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4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11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66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2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12.jpe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Business Cases</a:t>
            </a:r>
          </a:p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Ruben RIESTRA INMARK</a:t>
            </a:r>
          </a:p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DP Advanced Practitioners Course, Glasgow, 15.07.2013</a:t>
            </a:r>
            <a:endParaRPr lang="en-GB" sz="1200" dirty="0">
              <a:solidFill>
                <a:srgbClr val="003142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8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3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3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25/02/14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EGI Compute and Data Services for Open Access in H2020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25171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Business Cases</a:t>
            </a:r>
          </a:p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Ruben RIESTRA INMARK</a:t>
            </a:r>
          </a:p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DP Advanced Practitioners Course, Glasgow, 15.07.2013</a:t>
            </a:r>
            <a:endParaRPr lang="en-GB" sz="1200" dirty="0">
              <a:solidFill>
                <a:srgbClr val="003142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3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Ruben RIESTRA INMARK</a:t>
            </a: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Ruben RIESTRA INMARK</a:t>
            </a: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94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2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2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68538" y="5949950"/>
            <a:ext cx="4463702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003142"/>
                </a:solidFill>
                <a:latin typeface="Arial" charset="0"/>
              </a:rPr>
              <a:t>Ruben RIESTRA INMARK</a:t>
            </a: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3" descr="22_INMARK-logo in high resolution (WinCE)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53137"/>
            <a:ext cx="16557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0" descr="APARSEN_LARG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02300"/>
            <a:ext cx="194468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516688" y="0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26841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0" y="5876925"/>
            <a:ext cx="9144000" cy="0"/>
          </a:xfrm>
          <a:prstGeom prst="line">
            <a:avLst/>
          </a:prstGeom>
          <a:noFill/>
          <a:ln w="12700">
            <a:solidFill>
              <a:srgbClr val="00284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31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6" name="Picture 61" descr="APA dunkel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6516688" y="6605588"/>
            <a:ext cx="26273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>
              <a:lnSpc>
                <a:spcPct val="75000"/>
              </a:lnSpc>
              <a:defRPr/>
            </a:pP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aparsen.eu</a:t>
            </a:r>
            <a:r>
              <a:rPr lang="en-GB" sz="1500" b="1">
                <a:solidFill>
                  <a:srgbClr val="00B4C4"/>
                </a:solidFill>
                <a:latin typeface="Arial" charset="0"/>
              </a:rPr>
              <a:t>    #APARSEN</a:t>
            </a:r>
            <a:r>
              <a:rPr lang="en-GB" sz="1500" b="1" u="sng">
                <a:solidFill>
                  <a:srgbClr val="00B4C4"/>
                </a:solidFill>
                <a:latin typeface="Arial" charset="0"/>
              </a:rPr>
              <a:t> </a:t>
            </a: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588125" y="5949950"/>
            <a:ext cx="2232025" cy="647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3142"/>
              </a:solidFill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5814218" y="296071"/>
            <a:ext cx="3275013" cy="231775"/>
            <a:chOff x="5868989" y="260350"/>
            <a:chExt cx="3275011" cy="231778"/>
          </a:xfrm>
        </p:grpSpPr>
        <p:sp>
          <p:nvSpPr>
            <p:cNvPr id="23" name="Rectangle 48"/>
            <p:cNvSpPr>
              <a:spLocks noChangeArrowheads="1"/>
            </p:cNvSpPr>
            <p:nvPr userDrawn="1"/>
          </p:nvSpPr>
          <p:spPr bwMode="auto">
            <a:xfrm>
              <a:off x="6335714" y="260350"/>
              <a:ext cx="2808286" cy="144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800" dirty="0">
                  <a:solidFill>
                    <a:srgbClr val="00284C"/>
                  </a:solidFill>
                </a:rPr>
                <a:t>Co-funded by the European Union under FP7-ICT-2009-6</a:t>
              </a:r>
            </a:p>
          </p:txBody>
        </p:sp>
        <p:pic>
          <p:nvPicPr>
            <p:cNvPr id="24" name="Picture 49" descr="EU log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9" y="269084"/>
              <a:ext cx="2921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Y:\APARSEN\Logo\FP7-gen-RGB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146" y="269084"/>
              <a:ext cx="274194" cy="22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16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14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30000"/>
        <a:buChar char="•"/>
        <a:defRPr sz="2400">
          <a:solidFill>
            <a:srgbClr val="0031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-"/>
        <a:defRPr sz="2200">
          <a:solidFill>
            <a:srgbClr val="00314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20000"/>
        <a:buFont typeface="Wingdings" pitchFamily="2" charset="2"/>
        <a:buChar char="§"/>
        <a:defRPr sz="2000">
          <a:solidFill>
            <a:srgbClr val="00314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90000"/>
        <a:buFont typeface="Arial" charset="0"/>
        <a:buChar char="►"/>
        <a:defRPr>
          <a:solidFill>
            <a:srgbClr val="0031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4C4"/>
        </a:buClr>
        <a:buSzPct val="150000"/>
        <a:buFont typeface="Arial" charset="0"/>
        <a:buChar char="»"/>
        <a:defRPr sz="1600">
          <a:solidFill>
            <a:srgbClr val="00314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rsen.eu/" TargetMode="Externa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 idx="4294967295"/>
          </p:nvPr>
        </p:nvSpPr>
        <p:spPr>
          <a:xfrm>
            <a:off x="2123728" y="4149080"/>
            <a:ext cx="6696744" cy="20161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4800" b="1" dirty="0" smtClean="0">
                <a:latin typeface="Calibri"/>
                <a:ea typeface="Times New Roman"/>
              </a:rPr>
              <a:t>Answering Key Questions</a:t>
            </a:r>
            <a:r>
              <a:rPr lang="en-GB" sz="3600" b="1" dirty="0" smtClean="0">
                <a:latin typeface="Calibri"/>
                <a:ea typeface="Times New Roman"/>
              </a:rPr>
              <a:t/>
            </a:r>
            <a:br>
              <a:rPr lang="en-GB" sz="3600" b="1" dirty="0" smtClean="0">
                <a:latin typeface="Calibri"/>
                <a:ea typeface="Times New Roman"/>
              </a:rPr>
            </a:br>
            <a:r>
              <a:rPr lang="en-GB" sz="3600" b="1" dirty="0">
                <a:latin typeface="Calibri"/>
                <a:ea typeface="Times New Roman"/>
                <a:cs typeface="Times New Roman"/>
              </a:rPr>
              <a:t>Ruben </a:t>
            </a:r>
            <a:r>
              <a:rPr lang="en-GB" sz="3600" b="1" dirty="0" smtClean="0">
                <a:latin typeface="Calibri"/>
                <a:ea typeface="Times New Roman"/>
                <a:cs typeface="Times New Roman"/>
              </a:rPr>
              <a:t>Riestra</a:t>
            </a:r>
            <a:r>
              <a:rPr lang="en-GB" sz="3600" dirty="0" smtClean="0">
                <a:latin typeface="Calibri"/>
                <a:ea typeface="Times New Roman"/>
                <a:cs typeface="Times New Roman"/>
              </a:rPr>
              <a:t>  -  Inmark </a:t>
            </a:r>
            <a:r>
              <a:rPr lang="en-GB" sz="3600" b="1" dirty="0" smtClean="0">
                <a:latin typeface="Calibri"/>
                <a:ea typeface="Times New Roman"/>
              </a:rPr>
              <a:t/>
            </a:r>
            <a:br>
              <a:rPr lang="en-GB" sz="3600" b="1" dirty="0" smtClean="0">
                <a:latin typeface="Calibri"/>
                <a:ea typeface="Times New Roman"/>
              </a:rPr>
            </a:br>
            <a:r>
              <a:rPr lang="en-GB" sz="800" b="1" dirty="0" smtClean="0">
                <a:ea typeface="Times New Roman"/>
              </a:rPr>
              <a:t>How </a:t>
            </a:r>
            <a:r>
              <a:rPr lang="en-GB" sz="800" b="1" dirty="0">
                <a:ea typeface="Times New Roman"/>
              </a:rPr>
              <a:t>APARSEN can help answer the key question “Who pays and Why</a:t>
            </a:r>
            <a:r>
              <a:rPr lang="en-GB" sz="800" b="1" dirty="0" smtClean="0">
                <a:ea typeface="Times New Roman"/>
              </a:rPr>
              <a:t>?”</a:t>
            </a:r>
            <a:r>
              <a:rPr lang="en-GB" sz="800" b="1" u="sng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800" b="1" u="sng" dirty="0" smtClean="0">
                <a:solidFill>
                  <a:srgbClr val="000000"/>
                </a:solidFill>
                <a:latin typeface="Calibri"/>
                <a:ea typeface="Calibri"/>
              </a:rPr>
              <a:t/>
            </a:r>
            <a:br>
              <a:rPr lang="en-GB" sz="800" b="1" u="sng" dirty="0" smtClean="0">
                <a:solidFill>
                  <a:srgbClr val="000000"/>
                </a:solidFill>
                <a:latin typeface="Calibri"/>
                <a:ea typeface="Calibri"/>
              </a:rPr>
            </a:br>
            <a:r>
              <a:rPr lang="en-GB" sz="800" b="1" u="sng" dirty="0" smtClean="0">
                <a:solidFill>
                  <a:srgbClr val="000000"/>
                </a:solidFill>
                <a:latin typeface="Calibri"/>
                <a:ea typeface="Calibri"/>
              </a:rPr>
              <a:t>APARSEN</a:t>
            </a:r>
            <a:r>
              <a:rPr lang="en-GB" sz="800" b="1" u="sng" dirty="0" smtClean="0">
                <a:latin typeface="Calibri"/>
                <a:ea typeface="Calibri"/>
              </a:rPr>
              <a:t>/</a:t>
            </a:r>
            <a:r>
              <a:rPr lang="en-GB" sz="800" b="1" u="sng" dirty="0" err="1" smtClean="0">
                <a:latin typeface="Calibri"/>
                <a:ea typeface="Calibri"/>
              </a:rPr>
              <a:t>SCAPEproject</a:t>
            </a:r>
            <a:r>
              <a:rPr lang="en-GB" sz="800" b="1" u="sng" dirty="0" smtClean="0">
                <a:latin typeface="Calibri"/>
                <a:ea typeface="Calibri"/>
              </a:rPr>
              <a:t> </a:t>
            </a:r>
            <a:r>
              <a:rPr lang="en-GB" sz="800" b="1" u="sng" dirty="0">
                <a:solidFill>
                  <a:srgbClr val="000000"/>
                </a:solidFill>
                <a:latin typeface="Calibri"/>
                <a:ea typeface="Calibri"/>
              </a:rPr>
              <a:t>Satellite Event – Long term accessibility of digital resources in theory and practice</a:t>
            </a:r>
            <a:r>
              <a:rPr lang="en-IE" sz="800" dirty="0">
                <a:latin typeface="Times New Roman"/>
                <a:ea typeface="Calibri"/>
              </a:rPr>
              <a:t/>
            </a:r>
            <a:br>
              <a:rPr lang="en-IE" sz="800" dirty="0">
                <a:latin typeface="Times New Roman"/>
                <a:ea typeface="Calibri"/>
              </a:rPr>
            </a:br>
            <a:r>
              <a:rPr lang="en-GB" sz="800" i="1" dirty="0">
                <a:latin typeface="Calibri"/>
                <a:ea typeface="Calibri"/>
                <a:cs typeface="Times New Roman"/>
              </a:rPr>
              <a:t>Vienna, Austria – 21</a:t>
            </a:r>
            <a:r>
              <a:rPr lang="en-GB" sz="800" i="1" baseline="30000" dirty="0">
                <a:latin typeface="Calibri"/>
                <a:ea typeface="Calibri"/>
                <a:cs typeface="Times New Roman"/>
              </a:rPr>
              <a:t>st</a:t>
            </a:r>
            <a:r>
              <a:rPr lang="en-GB" sz="800" i="1" dirty="0">
                <a:latin typeface="Calibri"/>
                <a:ea typeface="Calibri"/>
                <a:cs typeface="Times New Roman"/>
              </a:rPr>
              <a:t> </a:t>
            </a:r>
            <a:r>
              <a:rPr lang="en-GB" sz="800" i="1" dirty="0" smtClean="0">
                <a:latin typeface="Calibri"/>
                <a:ea typeface="Calibri"/>
                <a:cs typeface="Times New Roman"/>
              </a:rPr>
              <a:t>May </a:t>
            </a:r>
            <a:r>
              <a:rPr lang="en-GB" sz="800" i="1" dirty="0">
                <a:latin typeface="Calibri"/>
                <a:ea typeface="Calibri"/>
                <a:cs typeface="Times New Roman"/>
              </a:rPr>
              <a:t>2014</a:t>
            </a:r>
            <a:r>
              <a:rPr lang="en-IE" sz="800" dirty="0">
                <a:ea typeface="Calibri"/>
              </a:rPr>
              <a:t/>
            </a:r>
            <a:br>
              <a:rPr lang="en-IE" sz="800" dirty="0">
                <a:ea typeface="Calibri"/>
              </a:rPr>
            </a:br>
            <a:endParaRPr lang="en-IE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-9112" y="404664"/>
            <a:ext cx="8786366" cy="2016223"/>
          </a:xfrm>
        </p:spPr>
        <p:txBody>
          <a:bodyPr/>
          <a:lstStyle/>
          <a:p>
            <a:pPr>
              <a:buClr>
                <a:schemeClr val="bg1"/>
              </a:buClr>
              <a:buSzPct val="125000"/>
              <a:buFont typeface="Wingdings" panose="05000000000000000000" pitchFamily="2" charset="2"/>
              <a:buChar char="ü"/>
            </a:pPr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WHO</a:t>
            </a: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4400" dirty="0">
                <a:solidFill>
                  <a:schemeClr val="bg1"/>
                </a:solidFill>
                <a:latin typeface="Calibri" pitchFamily="34" charset="0"/>
              </a:rPr>
              <a:t>should preserve?</a:t>
            </a:r>
          </a:p>
          <a:p>
            <a:pPr>
              <a:buClr>
                <a:schemeClr val="bg1"/>
              </a:buClr>
              <a:buSzPct val="125000"/>
              <a:buFont typeface="Wingdings" panose="05000000000000000000" pitchFamily="2" charset="2"/>
              <a:buChar char="ü"/>
            </a:pPr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WHAT</a:t>
            </a: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should be preserved?</a:t>
            </a:r>
          </a:p>
          <a:p>
            <a:pPr>
              <a:buClr>
                <a:schemeClr val="bg1"/>
              </a:buClr>
              <a:buSzPct val="125000"/>
              <a:buFont typeface="Wingdings" panose="05000000000000000000" pitchFamily="2" charset="2"/>
              <a:buChar char="ü"/>
            </a:pPr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WHEN</a:t>
            </a: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should preservation start?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-9112" y="2742558"/>
            <a:ext cx="878636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30000"/>
              <a:buChar char="•"/>
              <a:defRPr sz="2400">
                <a:solidFill>
                  <a:srgbClr val="00314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50000"/>
              <a:buFont typeface="Arial" charset="0"/>
              <a:buChar char="-"/>
              <a:defRPr sz="2200">
                <a:solidFill>
                  <a:srgbClr val="00314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20000"/>
              <a:buFont typeface="Wingdings" pitchFamily="2" charset="2"/>
              <a:buChar char="§"/>
              <a:defRPr sz="2000">
                <a:solidFill>
                  <a:srgbClr val="00314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90000"/>
              <a:buFont typeface="Arial" charset="0"/>
              <a:buChar char="►"/>
              <a:defRPr>
                <a:solidFill>
                  <a:srgbClr val="00314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50000"/>
              <a:buFont typeface="Arial" charset="0"/>
              <a:buChar char="»"/>
              <a:defRPr sz="1600">
                <a:solidFill>
                  <a:srgbClr val="00314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50000"/>
              <a:buFont typeface="Arial" charset="0"/>
              <a:buChar char="»"/>
              <a:defRPr sz="1600">
                <a:solidFill>
                  <a:srgbClr val="00314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50000"/>
              <a:buFont typeface="Arial" charset="0"/>
              <a:buChar char="»"/>
              <a:defRPr sz="1600">
                <a:solidFill>
                  <a:srgbClr val="00314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50000"/>
              <a:buFont typeface="Arial" charset="0"/>
              <a:buChar char="»"/>
              <a:defRPr sz="1600">
                <a:solidFill>
                  <a:srgbClr val="00314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4C4"/>
              </a:buClr>
              <a:buSzPct val="150000"/>
              <a:buFont typeface="Arial" charset="0"/>
              <a:buChar char="»"/>
              <a:defRPr sz="1600">
                <a:solidFill>
                  <a:srgbClr val="003142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buSzPct val="125000"/>
              <a:buFont typeface="Wingdings" panose="05000000000000000000" pitchFamily="2" charset="2"/>
              <a:buChar char="ü"/>
            </a:pPr>
            <a:r>
              <a:rPr lang="en-IE" sz="4400" b="1" kern="0" dirty="0" smtClean="0">
                <a:solidFill>
                  <a:srgbClr val="FFFF00"/>
                </a:solidFill>
                <a:latin typeface="Calibri" pitchFamily="34" charset="0"/>
              </a:rPr>
              <a:t>HOW</a:t>
            </a:r>
            <a:r>
              <a:rPr lang="en-IE" sz="4400" kern="0" dirty="0" smtClean="0">
                <a:solidFill>
                  <a:srgbClr val="FFFFFF"/>
                </a:solidFill>
                <a:latin typeface="Calibri" pitchFamily="34" charset="0"/>
              </a:rPr>
              <a:t> to preserve?</a:t>
            </a:r>
          </a:p>
          <a:p>
            <a:pPr>
              <a:buClr>
                <a:srgbClr val="FFFFFF"/>
              </a:buClr>
              <a:buSzPct val="125000"/>
              <a:buFont typeface="Wingdings" panose="05000000000000000000" pitchFamily="2" charset="2"/>
              <a:buChar char="ü"/>
            </a:pPr>
            <a:r>
              <a:rPr lang="en-IE" sz="4400" b="1" kern="0" dirty="0" smtClean="0">
                <a:solidFill>
                  <a:srgbClr val="FFFF00"/>
                </a:solidFill>
                <a:latin typeface="Calibri" pitchFamily="34" charset="0"/>
              </a:rPr>
              <a:t>HOW MUCH </a:t>
            </a:r>
            <a:r>
              <a:rPr lang="en-IE" sz="4400" kern="0" dirty="0" smtClean="0">
                <a:solidFill>
                  <a:srgbClr val="FFFFFF"/>
                </a:solidFill>
                <a:latin typeface="Calibri" pitchFamily="34" charset="0"/>
              </a:rPr>
              <a:t>it will</a:t>
            </a:r>
            <a:r>
              <a:rPr lang="en-IE" sz="4400" b="1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IE" sz="4400" b="1" kern="0" dirty="0" smtClean="0">
                <a:solidFill>
                  <a:srgbClr val="FFFFFF"/>
                </a:solidFill>
                <a:latin typeface="Calibri" pitchFamily="34" charset="0"/>
              </a:rPr>
              <a:t>cost</a:t>
            </a:r>
            <a:r>
              <a:rPr lang="en-IE" sz="4400" kern="0" dirty="0" smtClean="0">
                <a:solidFill>
                  <a:srgbClr val="FFFFFF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FFFFFF"/>
              </a:buClr>
              <a:buSzPct val="125000"/>
              <a:buFont typeface="Wingdings" panose="05000000000000000000" pitchFamily="2" charset="2"/>
              <a:buChar char="ü"/>
            </a:pPr>
            <a:r>
              <a:rPr lang="en-IE" sz="4400" b="1" kern="0" dirty="0" smtClean="0">
                <a:solidFill>
                  <a:srgbClr val="FFFF00"/>
                </a:solidFill>
                <a:latin typeface="Calibri" pitchFamily="34" charset="0"/>
              </a:rPr>
              <a:t>WHO</a:t>
            </a:r>
            <a:r>
              <a:rPr lang="en-IE" sz="4400" b="1" kern="0" dirty="0" smtClean="0">
                <a:solidFill>
                  <a:srgbClr val="FFFFFF"/>
                </a:solidFill>
                <a:latin typeface="Calibri" pitchFamily="34" charset="0"/>
              </a:rPr>
              <a:t> should</a:t>
            </a:r>
            <a:r>
              <a:rPr lang="en-IE" sz="4400" b="1" kern="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IE" sz="4400" b="1" kern="0" dirty="0" smtClean="0">
                <a:solidFill>
                  <a:srgbClr val="FFFFFF"/>
                </a:solidFill>
                <a:latin typeface="Calibri" pitchFamily="34" charset="0"/>
              </a:rPr>
              <a:t>pay</a:t>
            </a:r>
            <a:r>
              <a:rPr lang="en-IE" sz="4400" kern="0" dirty="0" smtClean="0">
                <a:solidFill>
                  <a:srgbClr val="FFFFFF"/>
                </a:solidFill>
                <a:latin typeface="Calibri" pitchFamily="34" charset="0"/>
              </a:rPr>
              <a:t>?</a:t>
            </a:r>
          </a:p>
          <a:p>
            <a:pPr>
              <a:buClr>
                <a:srgbClr val="FFFFFF"/>
              </a:buClr>
              <a:buSzPct val="154000"/>
              <a:buFont typeface="Wingdings" panose="05000000000000000000" pitchFamily="2" charset="2"/>
              <a:buChar char="ü"/>
            </a:pPr>
            <a:endParaRPr lang="en-IE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>
              <a:buClr>
                <a:srgbClr val="FFFFFF"/>
              </a:buClr>
              <a:buSzPct val="154000"/>
              <a:buFontTx/>
              <a:buNone/>
            </a:pPr>
            <a:r>
              <a:rPr lang="en-IE" sz="5400" b="1" kern="0" dirty="0" smtClean="0">
                <a:solidFill>
                  <a:srgbClr val="FFFF00"/>
                </a:solidFill>
                <a:latin typeface="Calibri" pitchFamily="34" charset="0"/>
              </a:rPr>
              <a:t>  Why?          Value</a:t>
            </a:r>
            <a:r>
              <a:rPr lang="en-IE" sz="5400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IE" sz="5400" b="1" kern="0" dirty="0" smtClean="0">
                <a:solidFill>
                  <a:srgbClr val="FFFF00"/>
                </a:solidFill>
                <a:latin typeface="Calibri" pitchFamily="34" charset="0"/>
              </a:rPr>
              <a:t>for</a:t>
            </a:r>
            <a:r>
              <a:rPr lang="en-IE" sz="5400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IE" sz="5400" b="1" kern="0" dirty="0" smtClean="0">
                <a:solidFill>
                  <a:srgbClr val="FFFF00"/>
                </a:solidFill>
                <a:latin typeface="Calibri" pitchFamily="34" charset="0"/>
              </a:rPr>
              <a:t>Whom</a:t>
            </a:r>
            <a:r>
              <a:rPr lang="en-IE" sz="5400" kern="0" dirty="0" smtClean="0">
                <a:solidFill>
                  <a:srgbClr val="FFFF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179512" y="5373216"/>
            <a:ext cx="8712968" cy="1152128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2" y="5085184"/>
            <a:ext cx="821848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 bwMode="auto">
          <a:xfrm>
            <a:off x="2224336" y="6093296"/>
            <a:ext cx="1204038" cy="0"/>
          </a:xfrm>
          <a:prstGeom prst="straightConnector1">
            <a:avLst/>
          </a:prstGeom>
          <a:solidFill>
            <a:srgbClr val="3C78A0"/>
          </a:solidFill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47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smtClean="0"/>
              <a:t>Common Vision of APARSEN:</a:t>
            </a:r>
            <a:br>
              <a:rPr lang="de-DE" sz="2800" b="1" dirty="0" smtClean="0"/>
            </a:br>
            <a:r>
              <a:rPr lang="de-DE" sz="2800" b="1" dirty="0" smtClean="0"/>
              <a:t>Overcoming Fragmentation in the DP Market </a:t>
            </a:r>
            <a:endParaRPr lang="de-DE" sz="2800" b="1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 l="7852" t="13524" r="7852" b="19394"/>
          <a:stretch>
            <a:fillRect/>
          </a:stretch>
        </p:blipFill>
        <p:spPr bwMode="auto">
          <a:xfrm>
            <a:off x="505472" y="1340769"/>
            <a:ext cx="8320408" cy="4554126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55576" y="6021288"/>
            <a:ext cx="79208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Model of the DP Solutions and Services Market (EC </a:t>
            </a:r>
            <a:r>
              <a:rPr lang="en-US" sz="1100" b="1" dirty="0" err="1" smtClean="0">
                <a:solidFill>
                  <a:srgbClr val="000000"/>
                </a:solidFill>
                <a:latin typeface="Arial" charset="0"/>
              </a:rPr>
              <a:t>DPImpact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 study, 2009)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22704" t="22704" r="22562" b="23564"/>
          <a:stretch>
            <a:fillRect/>
          </a:stretch>
        </p:blipFill>
        <p:spPr bwMode="auto">
          <a:xfrm>
            <a:off x="3707904" y="3234416"/>
            <a:ext cx="1065138" cy="10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1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Our “natural” markets?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4" y="1412776"/>
            <a:ext cx="85412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4006391" y="1844824"/>
            <a:ext cx="5112568" cy="4392488"/>
            <a:chOff x="2555776" y="1556792"/>
            <a:chExt cx="4343523" cy="3744416"/>
          </a:xfrm>
        </p:grpSpPr>
        <p:sp>
          <p:nvSpPr>
            <p:cNvPr id="4" name="3 Triángulo isósceles"/>
            <p:cNvSpPr/>
            <p:nvPr/>
          </p:nvSpPr>
          <p:spPr bwMode="auto">
            <a:xfrm>
              <a:off x="2555776" y="1556792"/>
              <a:ext cx="4343523" cy="3744416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>
                    <a:lumMod val="95000"/>
                  </a:srgbClr>
                </a:solidFill>
                <a:latin typeface="Arial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845461" y="3393210"/>
              <a:ext cx="1728192" cy="70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Society</a:t>
              </a:r>
              <a:endPara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79512" y="404813"/>
            <a:ext cx="8784976" cy="1008062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Niche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vs mainstream markets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 bwMode="auto">
          <a:xfrm>
            <a:off x="4644008" y="2276872"/>
            <a:ext cx="4104456" cy="0"/>
          </a:xfrm>
          <a:prstGeom prst="line">
            <a:avLst/>
          </a:prstGeom>
          <a:solidFill>
            <a:srgbClr val="3C78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14 Rectángulo redondeado"/>
          <p:cNvSpPr/>
          <p:nvPr/>
        </p:nvSpPr>
        <p:spPr bwMode="auto">
          <a:xfrm>
            <a:off x="328826" y="2294278"/>
            <a:ext cx="3744416" cy="864096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00s </a:t>
            </a:r>
            <a:r>
              <a:rPr lang="es-E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Research</a:t>
            </a:r>
            <a:r>
              <a:rPr lang="es-E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Centres vs 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000.000s </a:t>
            </a:r>
            <a:r>
              <a:rPr lang="es-E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organisations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IE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328779" y="4581128"/>
            <a:ext cx="3744416" cy="854457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Public</a:t>
            </a:r>
            <a:r>
              <a:rPr lang="es-E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sector vs. </a:t>
            </a:r>
            <a:r>
              <a:rPr lang="es-E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whole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economy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IE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17 Triángulo isósceles"/>
          <p:cNvSpPr/>
          <p:nvPr/>
        </p:nvSpPr>
        <p:spPr bwMode="auto">
          <a:xfrm>
            <a:off x="6297222" y="1880828"/>
            <a:ext cx="540060" cy="360040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IE" sz="1200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 bwMode="auto">
          <a:xfrm>
            <a:off x="7522596" y="2308293"/>
            <a:ext cx="72008" cy="3312368"/>
          </a:xfrm>
          <a:prstGeom prst="straightConnector1">
            <a:avLst/>
          </a:prstGeom>
          <a:solidFill>
            <a:srgbClr val="3C78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20 Rectángulo redondeado"/>
          <p:cNvSpPr/>
          <p:nvPr/>
        </p:nvSpPr>
        <p:spPr bwMode="auto">
          <a:xfrm>
            <a:off x="409059" y="5877272"/>
            <a:ext cx="8734941" cy="864096"/>
          </a:xfrm>
          <a:prstGeom prst="roundRect">
            <a:avLst/>
          </a:prstGeom>
          <a:solidFill>
            <a:schemeClr val="tx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Secure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Information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Society´s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memory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IE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384540" y="3429000"/>
            <a:ext cx="3744416" cy="854457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&lt;10  </a:t>
            </a:r>
            <a:r>
              <a:rPr lang="es-E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Mio</a:t>
            </a:r>
            <a:r>
              <a:rPr lang="es-E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r>
              <a:rPr lang="es-ES" sz="24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Researchers</a:t>
            </a:r>
            <a:r>
              <a:rPr lang="es-E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vs. 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8.000 </a:t>
            </a:r>
            <a:r>
              <a:rPr lang="es-E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Mio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s-E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persons</a:t>
            </a:r>
            <a:r>
              <a:rPr lang="es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IE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 bwMode="auto">
          <a:xfrm>
            <a:off x="1996866" y="884663"/>
            <a:ext cx="4643792" cy="5135486"/>
          </a:xfrm>
          <a:prstGeom prst="ellipse">
            <a:avLst/>
          </a:prstGeom>
          <a:noFill/>
          <a:ln w="1270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3359810" y="2420888"/>
            <a:ext cx="1939389" cy="2063036"/>
          </a:xfrm>
          <a:prstGeom prst="ellipse">
            <a:avLst/>
          </a:prstGeom>
          <a:noFill/>
          <a:ln w="1270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3755854" y="991934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3706077" y="4546781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5376035" y="2864142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2064876" y="2797737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2568932" y="1507196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4909798" y="1567998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2568932" y="4068363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4871851" y="4087267"/>
            <a:ext cx="1222927" cy="1356946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11234" y="299695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Demand Segments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763634" y="1439574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Legal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709967" y="5025199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Funding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411282" y="3378564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Curators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29155" y="3276155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Content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68932" y="1985614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952976" y="2057622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Others?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61314" y="4483924"/>
            <a:ext cx="121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IT Suppliers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41313" y="4546781"/>
            <a:ext cx="121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Training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68779" y="2796354"/>
            <a:ext cx="103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Niche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34 Flecha curvada hacia abajo"/>
          <p:cNvSpPr/>
          <p:nvPr/>
        </p:nvSpPr>
        <p:spPr bwMode="auto">
          <a:xfrm>
            <a:off x="1186203" y="260648"/>
            <a:ext cx="6986197" cy="1997029"/>
          </a:xfrm>
          <a:prstGeom prst="curvedDownArrow">
            <a:avLst>
              <a:gd name="adj1" fmla="val 8610"/>
              <a:gd name="adj2" fmla="val 60579"/>
              <a:gd name="adj3" fmla="val 25000"/>
            </a:avLst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323528" y="2796354"/>
            <a:ext cx="138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Niche</a:t>
            </a:r>
            <a:endParaRPr lang="en-US" sz="3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86203" y="260648"/>
            <a:ext cx="6986197" cy="5759501"/>
            <a:chOff x="1186203" y="260648"/>
            <a:chExt cx="6986197" cy="5759501"/>
          </a:xfrm>
        </p:grpSpPr>
        <p:sp>
          <p:nvSpPr>
            <p:cNvPr id="5" name="4 Elipse"/>
            <p:cNvSpPr/>
            <p:nvPr/>
          </p:nvSpPr>
          <p:spPr bwMode="auto">
            <a:xfrm>
              <a:off x="1996866" y="884663"/>
              <a:ext cx="4643792" cy="5135486"/>
            </a:xfrm>
            <a:prstGeom prst="ellipse">
              <a:avLst/>
            </a:prstGeom>
            <a:noFill/>
            <a:ln w="1270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5 Elipse"/>
            <p:cNvSpPr/>
            <p:nvPr/>
          </p:nvSpPr>
          <p:spPr bwMode="auto">
            <a:xfrm>
              <a:off x="3359810" y="2420888"/>
              <a:ext cx="1939389" cy="2063036"/>
            </a:xfrm>
            <a:prstGeom prst="ellipse">
              <a:avLst/>
            </a:prstGeom>
            <a:noFill/>
            <a:ln w="1270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6 Elipse"/>
            <p:cNvSpPr/>
            <p:nvPr/>
          </p:nvSpPr>
          <p:spPr bwMode="auto">
            <a:xfrm>
              <a:off x="3755854" y="991934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7 Elipse"/>
            <p:cNvSpPr/>
            <p:nvPr/>
          </p:nvSpPr>
          <p:spPr bwMode="auto">
            <a:xfrm>
              <a:off x="3706077" y="4546781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8 Elipse"/>
            <p:cNvSpPr/>
            <p:nvPr/>
          </p:nvSpPr>
          <p:spPr bwMode="auto">
            <a:xfrm>
              <a:off x="5376035" y="2864142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9 Elipse"/>
            <p:cNvSpPr/>
            <p:nvPr/>
          </p:nvSpPr>
          <p:spPr bwMode="auto">
            <a:xfrm>
              <a:off x="2064876" y="2797737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10 Elipse"/>
            <p:cNvSpPr/>
            <p:nvPr/>
          </p:nvSpPr>
          <p:spPr bwMode="auto">
            <a:xfrm>
              <a:off x="2568932" y="1507196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11 Elipse"/>
            <p:cNvSpPr/>
            <p:nvPr/>
          </p:nvSpPr>
          <p:spPr bwMode="auto">
            <a:xfrm>
              <a:off x="4909798" y="1567998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12 Elipse"/>
            <p:cNvSpPr/>
            <p:nvPr/>
          </p:nvSpPr>
          <p:spPr bwMode="auto">
            <a:xfrm>
              <a:off x="2568932" y="4068363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13 Elipse"/>
            <p:cNvSpPr/>
            <p:nvPr/>
          </p:nvSpPr>
          <p:spPr bwMode="auto">
            <a:xfrm>
              <a:off x="4871851" y="4087267"/>
              <a:ext cx="1222927" cy="1356946"/>
            </a:xfrm>
            <a:prstGeom prst="ellipse">
              <a:avLst/>
            </a:prstGeom>
            <a:noFill/>
            <a:ln w="571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611234" y="299695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Demand Segments</a:t>
              </a:r>
              <a:endPara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763634" y="1439574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Legal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709967" y="5025199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Funding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411282" y="3378564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Curators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029155" y="3276155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Content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568932" y="1985614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Research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952976" y="2057622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Others?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861314" y="4483924"/>
              <a:ext cx="1215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IT Suppliers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541313" y="4546781"/>
              <a:ext cx="121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Training</a:t>
              </a:r>
              <a:endPara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34 Flecha curvada hacia abajo"/>
            <p:cNvSpPr/>
            <p:nvPr/>
          </p:nvSpPr>
          <p:spPr bwMode="auto">
            <a:xfrm>
              <a:off x="1186203" y="260648"/>
              <a:ext cx="6986197" cy="1997029"/>
            </a:xfrm>
            <a:prstGeom prst="curvedDownArrow">
              <a:avLst>
                <a:gd name="adj1" fmla="val 8610"/>
                <a:gd name="adj2" fmla="val 60579"/>
                <a:gd name="adj3" fmla="val 2500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6444208" y="2236849"/>
            <a:ext cx="3034087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Mainstream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Change management  drivers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6116" y="1412777"/>
            <a:ext cx="9144000" cy="4104456"/>
          </a:xfrm>
        </p:spPr>
        <p:txBody>
          <a:bodyPr/>
          <a:lstStyle/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es-E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libri" pitchFamily="34" charset="0"/>
              </a:rPr>
              <a:t>generic</a:t>
            </a:r>
            <a:r>
              <a:rPr lang="es-E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es-E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000" b="1" dirty="0" err="1">
                <a:solidFill>
                  <a:srgbClr val="FFFF00"/>
                </a:solidFill>
                <a:latin typeface="Calibri" pitchFamily="34" charset="0"/>
              </a:rPr>
              <a:t>well-identified</a:t>
            </a:r>
            <a:r>
              <a:rPr lang="es-ES" sz="40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000" b="1" dirty="0" err="1">
                <a:solidFill>
                  <a:srgbClr val="FFFF00"/>
                </a:solidFill>
                <a:latin typeface="Calibri" pitchFamily="34" charset="0"/>
              </a:rPr>
              <a:t>beneficiaries</a:t>
            </a:r>
            <a:endParaRPr lang="en-IE" sz="4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From users to </a:t>
            </a:r>
            <a:r>
              <a:rPr lang="en-IE" sz="4000" b="1" dirty="0" smtClean="0">
                <a:solidFill>
                  <a:srgbClr val="FFFF00"/>
                </a:solidFill>
                <a:latin typeface="Calibri" pitchFamily="34" charset="0"/>
              </a:rPr>
              <a:t>customers and partners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From curating to </a:t>
            </a:r>
            <a:r>
              <a:rPr lang="en-IE" sz="4000" b="1" dirty="0" smtClean="0">
                <a:solidFill>
                  <a:srgbClr val="FFFF00"/>
                </a:solidFill>
                <a:latin typeface="Calibri" pitchFamily="34" charset="0"/>
              </a:rPr>
              <a:t>offering  permanent access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From compliance </a:t>
            </a:r>
            <a:r>
              <a:rPr lang="en-IE" sz="2800" dirty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IE" sz="4000" b="1" dirty="0">
                <a:solidFill>
                  <a:srgbClr val="FFFF00"/>
                </a:solidFill>
                <a:latin typeface="Calibri" pitchFamily="34" charset="0"/>
              </a:rPr>
              <a:t>meeting changing needs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chemeClr val="bg1"/>
                </a:solidFill>
                <a:latin typeface="Calibri" pitchFamily="34" charset="0"/>
              </a:rPr>
              <a:t>From monopolies to </a:t>
            </a:r>
            <a:r>
              <a:rPr lang="en-IE" sz="4000" b="1" dirty="0" smtClean="0">
                <a:solidFill>
                  <a:srgbClr val="FFFF00"/>
                </a:solidFill>
                <a:latin typeface="Calibri" pitchFamily="34" charset="0"/>
              </a:rPr>
              <a:t>services providers</a:t>
            </a:r>
          </a:p>
          <a:p>
            <a:pPr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endParaRPr lang="en-IE" sz="36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ES" sz="4800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es-ES" sz="4800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es-ES" sz="4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</a:rPr>
              <a:t>SUPPLY</a:t>
            </a:r>
            <a:r>
              <a:rPr lang="es-ES" sz="4800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es-ES" sz="4800" b="1" dirty="0" smtClean="0">
                <a:solidFill>
                  <a:srgbClr val="FFFF00"/>
                </a:solidFill>
                <a:latin typeface="Calibri" pitchFamily="34" charset="0"/>
              </a:rPr>
              <a:t>DEMAND</a:t>
            </a:r>
            <a:r>
              <a:rPr lang="es-ES" sz="4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800" dirty="0" err="1" smtClean="0">
                <a:solidFill>
                  <a:srgbClr val="FFFF00"/>
                </a:solidFill>
                <a:latin typeface="Calibri" pitchFamily="34" charset="0"/>
              </a:rPr>
              <a:t>driven</a:t>
            </a:r>
            <a:endParaRPr lang="en-US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395536" y="5373216"/>
            <a:ext cx="8208912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53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Sustainable DP deployment 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13566"/>
            <a:ext cx="8892480" cy="4319587"/>
          </a:xfrm>
        </p:spPr>
        <p:txBody>
          <a:bodyPr/>
          <a:lstStyle/>
          <a:p>
            <a:pPr lvl="0">
              <a:buClr>
                <a:srgbClr val="00D1CC"/>
              </a:buClr>
              <a:buSzTx/>
              <a:buNone/>
            </a:pPr>
            <a:r>
              <a:rPr lang="en-GB" sz="3200" b="1" dirty="0" smtClean="0">
                <a:solidFill>
                  <a:srgbClr val="FFFF00"/>
                </a:solidFill>
                <a:latin typeface="Calibri" pitchFamily="34" charset="0"/>
              </a:rPr>
              <a:t>Stages</a:t>
            </a:r>
          </a:p>
          <a:p>
            <a:pPr marL="0" lvl="0" indent="0">
              <a:lnSpc>
                <a:spcPct val="150000"/>
              </a:lnSpc>
              <a:buClr>
                <a:srgbClr val="FF0000"/>
              </a:buClr>
              <a:buSzPct val="150000"/>
              <a:buNone/>
            </a:pP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  <a:p>
            <a:pPr marL="0" lvl="0" indent="0">
              <a:buClr>
                <a:srgbClr val="00D1CC"/>
              </a:buClr>
              <a:buSzTx/>
              <a:buNone/>
            </a:pP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179512" y="5301208"/>
            <a:ext cx="3024336" cy="115212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Diagnosis &amp; </a:t>
            </a:r>
            <a:r>
              <a:rPr lang="es-ES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forecasts</a:t>
            </a:r>
            <a:endParaRPr lang="en-IE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1769859" y="4040828"/>
            <a:ext cx="3312368" cy="11163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Vision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&amp;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Strategic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Objectives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2944755" y="2930635"/>
            <a:ext cx="3384376" cy="93610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Design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&amp;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planning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 bwMode="auto">
          <a:xfrm flipV="1">
            <a:off x="179512" y="1700808"/>
            <a:ext cx="0" cy="4824536"/>
          </a:xfrm>
          <a:prstGeom prst="straightConnector1">
            <a:avLst/>
          </a:prstGeom>
          <a:solidFill>
            <a:srgbClr val="3C78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11 Conector recto de flecha"/>
          <p:cNvCxnSpPr/>
          <p:nvPr/>
        </p:nvCxnSpPr>
        <p:spPr bwMode="auto">
          <a:xfrm>
            <a:off x="179512" y="6525344"/>
            <a:ext cx="8883691" cy="0"/>
          </a:xfrm>
          <a:prstGeom prst="straightConnector1">
            <a:avLst/>
          </a:prstGeom>
          <a:solidFill>
            <a:srgbClr val="3C78A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13 Rectángulo redondeado"/>
          <p:cNvSpPr/>
          <p:nvPr/>
        </p:nvSpPr>
        <p:spPr bwMode="auto">
          <a:xfrm>
            <a:off x="7308303" y="5949280"/>
            <a:ext cx="1754899" cy="7200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  Time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6623315" y="1220730"/>
            <a:ext cx="2439888" cy="183054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Operation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IE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18 Conector angular"/>
          <p:cNvCxnSpPr/>
          <p:nvPr/>
        </p:nvCxnSpPr>
        <p:spPr bwMode="auto">
          <a:xfrm flipV="1">
            <a:off x="631985" y="4881736"/>
            <a:ext cx="1137874" cy="419472"/>
          </a:xfrm>
          <a:prstGeom prst="bentConnector3">
            <a:avLst/>
          </a:prstGeom>
          <a:solidFill>
            <a:srgbClr val="3C78A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23 Conector angular"/>
          <p:cNvCxnSpPr/>
          <p:nvPr/>
        </p:nvCxnSpPr>
        <p:spPr bwMode="auto">
          <a:xfrm flipV="1">
            <a:off x="1769859" y="3621356"/>
            <a:ext cx="1137874" cy="419472"/>
          </a:xfrm>
          <a:prstGeom prst="bentConnector3">
            <a:avLst/>
          </a:prstGeom>
          <a:solidFill>
            <a:srgbClr val="3C78A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Conector angular"/>
          <p:cNvCxnSpPr/>
          <p:nvPr/>
        </p:nvCxnSpPr>
        <p:spPr bwMode="auto">
          <a:xfrm flipV="1">
            <a:off x="5082227" y="2505472"/>
            <a:ext cx="1541088" cy="419472"/>
          </a:xfrm>
          <a:prstGeom prst="bentConnector3">
            <a:avLst/>
          </a:prstGeom>
          <a:solidFill>
            <a:srgbClr val="3C78A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3 Elipse"/>
          <p:cNvSpPr/>
          <p:nvPr/>
        </p:nvSpPr>
        <p:spPr bwMode="auto">
          <a:xfrm>
            <a:off x="5037080" y="3427430"/>
            <a:ext cx="3961353" cy="175814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Value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Proposition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</a:p>
          <a:p>
            <a:pPr algn="ctr"/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Business </a:t>
            </a:r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Model</a:t>
            </a:r>
            <a:endParaRPr lang="en-IE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2360446" y="1700808"/>
            <a:ext cx="4038710" cy="936104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Business  Plan</a:t>
            </a:r>
            <a:endParaRPr lang="en-IE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2771800" y="5316418"/>
            <a:ext cx="4817409" cy="115841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Demand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&amp; </a:t>
            </a:r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Competitor</a:t>
            </a:r>
            <a:r>
              <a:rPr lang="es-E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Analyses</a:t>
            </a:r>
            <a:endParaRPr lang="en-IE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4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17"/>
    </mc:Choice>
    <mc:Fallback xmlns="">
      <p:transition spd="slow" advTm="24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008062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Demand: Know WHO values us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556792"/>
            <a:ext cx="86035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n-IE" kern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Modelisation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IE" kern="0" dirty="0">
                <a:solidFill>
                  <a:srgbClr val="FFFFFF"/>
                </a:solidFill>
                <a:latin typeface="Calibri" panose="020F0502020204030204" pitchFamily="34" charset="0"/>
              </a:rPr>
              <a:t>of 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key </a:t>
            </a:r>
            <a:r>
              <a:rPr lang="en-IE" kern="0" dirty="0">
                <a:solidFill>
                  <a:srgbClr val="FFFFFF"/>
                </a:solidFill>
                <a:latin typeface="Calibri" panose="020F0502020204030204" pitchFamily="34" charset="0"/>
              </a:rPr>
              <a:t>groups of users of digital 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content</a:t>
            </a:r>
            <a:endParaRPr lang="en-IE" kern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Business </a:t>
            </a:r>
            <a:r>
              <a:rPr lang="en-IE" kern="0" dirty="0">
                <a:solidFill>
                  <a:srgbClr val="FFFFFF"/>
                </a:solidFill>
                <a:latin typeface="Calibri" panose="020F0502020204030204" pitchFamily="34" charset="0"/>
              </a:rPr>
              <a:t>case: patterns in usage of digital 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content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Criteria </a:t>
            </a:r>
            <a:r>
              <a:rPr lang="en-IE" kern="0" dirty="0">
                <a:solidFill>
                  <a:srgbClr val="FFFFFF"/>
                </a:solidFill>
                <a:latin typeface="Calibri" panose="020F0502020204030204" pitchFamily="34" charset="0"/>
              </a:rPr>
              <a:t>and 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mechanisms for </a:t>
            </a:r>
            <a:r>
              <a:rPr lang="en-IE" kern="0" dirty="0">
                <a:solidFill>
                  <a:srgbClr val="FFFFFF"/>
                </a:solidFill>
                <a:latin typeface="Calibri" panose="020F0502020204030204" pitchFamily="34" charset="0"/>
              </a:rPr>
              <a:t>suppliers 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selection </a:t>
            </a:r>
            <a:endParaRPr lang="en-IE" kern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Unsatisfied needs/gap solving opportunities</a:t>
            </a:r>
            <a:endParaRPr lang="en-IE" kern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Prioritisation </a:t>
            </a:r>
            <a:r>
              <a:rPr lang="en-IE" kern="0" dirty="0">
                <a:solidFill>
                  <a:srgbClr val="FFFFFF"/>
                </a:solidFill>
                <a:latin typeface="Calibri" panose="020F0502020204030204" pitchFamily="34" charset="0"/>
              </a:rPr>
              <a:t>of market segments to be </a:t>
            </a: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addressed  </a:t>
            </a:r>
            <a:endParaRPr lang="en-IE" kern="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Market Sizing</a:t>
            </a:r>
            <a:endParaRPr lang="en-IE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Competitor Analysis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772816"/>
            <a:ext cx="8856984" cy="3961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Who </a:t>
            </a:r>
            <a:r>
              <a:rPr lang="en-I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are our direct/indirect competitors? </a:t>
            </a:r>
            <a:endParaRPr lang="en-IE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MR10"/>
            </a:endParaRP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What </a:t>
            </a:r>
            <a:r>
              <a:rPr lang="en-I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products/services </a:t>
            </a:r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could erode </a:t>
            </a:r>
            <a:r>
              <a:rPr lang="en-I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our market share? </a:t>
            </a:r>
            <a:endParaRPr lang="en-IE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MR10"/>
            </a:endParaRP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What </a:t>
            </a:r>
            <a:r>
              <a:rPr lang="en-I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messages are competitors sending? </a:t>
            </a:r>
            <a:endParaRPr lang="en-IE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MR10"/>
            </a:endParaRP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Who </a:t>
            </a:r>
            <a:r>
              <a:rPr lang="en-I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MR10"/>
              </a:rPr>
              <a:t>is growing quickly and needs to be watched?</a:t>
            </a:r>
            <a:endParaRPr lang="en-I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CMBX10"/>
                <a:ea typeface="Calibri"/>
                <a:cs typeface="CMBX10"/>
              </a:rPr>
              <a:t> </a:t>
            </a:r>
            <a:endParaRPr lang="en-IE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0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the sake of clarity…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1259632" y="1340768"/>
            <a:ext cx="7128792" cy="5256584"/>
          </a:xfrm>
          <a:prstGeom prst="roundRect">
            <a:avLst/>
          </a:prstGeom>
          <a:solidFill>
            <a:schemeClr val="tx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0"/>
              </a:spcAft>
            </a:pPr>
            <a:r>
              <a:rPr lang="en-IE" sz="6600" b="1" dirty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MBX10"/>
              </a:rPr>
              <a:t>Digital Preservation</a:t>
            </a:r>
          </a:p>
          <a:p>
            <a:pPr lvl="0" algn="ctr">
              <a:spcAft>
                <a:spcPts val="0"/>
              </a:spcAft>
            </a:pPr>
            <a:r>
              <a:rPr lang="en-IE" sz="6600" b="1" dirty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MBX10"/>
              </a:rPr>
              <a:t> is </a:t>
            </a:r>
            <a:r>
              <a:rPr lang="en-IE" sz="66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MBX10"/>
              </a:rPr>
              <a:t>an </a:t>
            </a:r>
            <a:r>
              <a:rPr lang="en-IE" sz="6600" b="1" dirty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MBX10"/>
              </a:rPr>
              <a:t>unwanted </a:t>
            </a:r>
          </a:p>
          <a:p>
            <a:pPr lvl="0" algn="ctr">
              <a:spcAft>
                <a:spcPts val="0"/>
              </a:spcAft>
            </a:pPr>
            <a:r>
              <a:rPr lang="en-IE" sz="9600" b="1" smtClean="0">
                <a:solidFill>
                  <a:srgbClr val="FFFF00"/>
                </a:solidFill>
                <a:latin typeface="Calibri" panose="020F0502020204030204" pitchFamily="34" charset="0"/>
                <a:ea typeface="Calibri"/>
                <a:cs typeface="CMBX10"/>
              </a:rPr>
              <a:t>PROBLEM!</a:t>
            </a:r>
            <a:endParaRPr lang="en-IE" sz="9600" b="1" dirty="0">
              <a:solidFill>
                <a:srgbClr val="FFFF00"/>
              </a:solidFill>
              <a:latin typeface="Calibri" panose="020F0502020204030204" pitchFamily="34" charset="0"/>
              <a:ea typeface="Calibri"/>
              <a:cs typeface="CMBX10"/>
            </a:endParaRPr>
          </a:p>
        </p:txBody>
      </p:sp>
    </p:spTree>
    <p:extLst>
      <p:ext uri="{BB962C8B-B14F-4D97-AF65-F5344CB8AC3E}">
        <p14:creationId xmlns:p14="http://schemas.microsoft.com/office/powerpoint/2010/main" val="27468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SWOT diagnosis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7334" y="1772816"/>
            <a:ext cx="852715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n-IE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Opportunities </a:t>
            </a:r>
            <a:r>
              <a:rPr lang="en-IE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generated from Demand side of </a:t>
            </a:r>
            <a:r>
              <a:rPr lang="en-IE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market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en-IE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n-IE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Opportunities generated in Supply side failures </a:t>
            </a:r>
            <a:endParaRPr lang="en-IE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en-IE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n-IE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Why our offering could outperform current suppliers</a:t>
            </a:r>
            <a:r>
              <a:rPr lang="en-IE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en-IE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n-IE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Why Demand </a:t>
            </a:r>
            <a:r>
              <a:rPr lang="en-IE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players </a:t>
            </a:r>
            <a:r>
              <a:rPr lang="en-IE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will </a:t>
            </a:r>
            <a:r>
              <a:rPr lang="en-IE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choose </a:t>
            </a:r>
            <a:r>
              <a:rPr lang="en-IE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our offering? </a:t>
            </a:r>
          </a:p>
        </p:txBody>
      </p:sp>
    </p:spTree>
    <p:extLst>
      <p:ext uri="{BB962C8B-B14F-4D97-AF65-F5344CB8AC3E}">
        <p14:creationId xmlns:p14="http://schemas.microsoft.com/office/powerpoint/2010/main" val="41994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813"/>
            <a:ext cx="8928992" cy="1008062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 proposition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86366" cy="4319587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bg1"/>
              </a:buClr>
              <a:buSzPct val="154000"/>
              <a:buNone/>
            </a:pPr>
            <a:r>
              <a:rPr lang="es-ES" sz="4000" b="1" dirty="0" err="1" smtClean="0">
                <a:solidFill>
                  <a:schemeClr val="bg1"/>
                </a:solidFill>
                <a:latin typeface="Calibri" pitchFamily="34" charset="0"/>
              </a:rPr>
              <a:t>Brief</a:t>
            </a: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  <a:latin typeface="Calibri" pitchFamily="34" charset="0"/>
              </a:rPr>
              <a:t>strategy</a:t>
            </a: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000" b="1" dirty="0" err="1" smtClean="0">
                <a:solidFill>
                  <a:srgbClr val="FFFF00"/>
                </a:solidFill>
                <a:latin typeface="Calibri" pitchFamily="34" charset="0"/>
              </a:rPr>
              <a:t>statement</a:t>
            </a:r>
            <a:r>
              <a:rPr lang="es-ES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  <a:latin typeface="Calibri" pitchFamily="34" charset="0"/>
              </a:rPr>
              <a:t>describing</a:t>
            </a:r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b="1" dirty="0" err="1">
                <a:solidFill>
                  <a:schemeClr val="bg1"/>
                </a:solidFill>
                <a:latin typeface="Calibri" pitchFamily="34" charset="0"/>
              </a:rPr>
              <a:t>Who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benefits</a:t>
            </a:r>
            <a:endParaRPr lang="es-ES" sz="44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b="1" dirty="0" err="1">
                <a:solidFill>
                  <a:schemeClr val="bg1"/>
                </a:solidFill>
                <a:latin typeface="Calibri" pitchFamily="34" charset="0"/>
              </a:rPr>
              <a:t>How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Calibri" pitchFamily="34" charset="0"/>
              </a:rPr>
              <a:t>they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benefit</a:t>
            </a:r>
            <a:endParaRPr lang="es-ES" sz="44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b="1" dirty="0" err="1">
                <a:solidFill>
                  <a:schemeClr val="bg1"/>
                </a:solidFill>
                <a:latin typeface="Calibri" pitchFamily="34" charset="0"/>
              </a:rPr>
              <a:t>Why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Calibri" pitchFamily="34" charset="0"/>
              </a:rPr>
              <a:t>they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Calibri" pitchFamily="34" charset="0"/>
              </a:rPr>
              <a:t>should</a:t>
            </a:r>
            <a:r>
              <a:rPr lang="es-E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resort to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us</a:t>
            </a:r>
            <a:endParaRPr lang="en-IE" sz="4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31"/>
    </mc:Choice>
    <mc:Fallback xmlns="">
      <p:transition spd="slow" advTm="9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813"/>
            <a:ext cx="9036496" cy="10080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Compelling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Value proposition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86366" cy="4319587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4400" b="1" dirty="0" smtClean="0">
                <a:solidFill>
                  <a:srgbClr val="FFFF00"/>
                </a:solidFill>
                <a:latin typeface="Calibri" pitchFamily="34" charset="0"/>
              </a:rPr>
              <a:t>Relevant </a:t>
            </a:r>
            <a:r>
              <a:rPr lang="en-IE" sz="4400" b="1" dirty="0" smtClean="0">
                <a:solidFill>
                  <a:schemeClr val="bg1"/>
                </a:solidFill>
                <a:latin typeface="Calibri" pitchFamily="34" charset="0"/>
              </a:rPr>
              <a:t>for our targeted users</a:t>
            </a:r>
          </a:p>
          <a:p>
            <a:pPr>
              <a:lnSpc>
                <a:spcPct val="20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4400" b="1" dirty="0" err="1" smtClean="0">
                <a:solidFill>
                  <a:srgbClr val="FFFF00"/>
                </a:solidFill>
                <a:latin typeface="Calibri" pitchFamily="34" charset="0"/>
              </a:rPr>
              <a:t>Highlights</a:t>
            </a:r>
            <a:r>
              <a:rPr lang="es-ES" sz="4400" b="1" dirty="0" smtClean="0">
                <a:solidFill>
                  <a:srgbClr val="FFFF00"/>
                </a:solidFill>
                <a:latin typeface="Calibri" pitchFamily="34" charset="0"/>
              </a:rPr>
              <a:t> OUR </a:t>
            </a:r>
            <a:r>
              <a:rPr lang="es-ES" sz="4400" b="1" dirty="0" err="1" smtClean="0">
                <a:solidFill>
                  <a:srgbClr val="FFFF00"/>
                </a:solidFill>
                <a:latin typeface="Calibri" pitchFamily="34" charset="0"/>
              </a:rPr>
              <a:t>differential</a:t>
            </a:r>
            <a:r>
              <a:rPr lang="es-ES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4400" b="1" dirty="0" err="1" smtClean="0">
                <a:solidFill>
                  <a:schemeClr val="bg1"/>
                </a:solidFill>
                <a:latin typeface="Calibri" pitchFamily="34" charset="0"/>
              </a:rPr>
              <a:t>traits</a:t>
            </a:r>
            <a:endParaRPr lang="es-ES" sz="4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4400" dirty="0" smtClean="0">
                <a:solidFill>
                  <a:srgbClr val="FFFF00"/>
                </a:solidFill>
                <a:latin typeface="Calibri" pitchFamily="34" charset="0"/>
              </a:rPr>
              <a:t>Measures</a:t>
            </a:r>
            <a:r>
              <a:rPr lang="en-IE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4400" b="1" dirty="0" smtClean="0">
                <a:solidFill>
                  <a:schemeClr val="bg1"/>
                </a:solidFill>
                <a:latin typeface="Calibri" pitchFamily="34" charset="0"/>
              </a:rPr>
              <a:t>usage´s IMPACT</a:t>
            </a:r>
            <a:endParaRPr lang="en-IE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2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82"/>
    </mc:Choice>
    <mc:Fallback xmlns="">
      <p:transition spd="slow" advTm="110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Business Models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786366" cy="4319587"/>
          </a:xfrm>
        </p:spPr>
        <p:txBody>
          <a:bodyPr/>
          <a:lstStyle/>
          <a:p>
            <a:pPr lvl="1">
              <a:lnSpc>
                <a:spcPct val="20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What</a:t>
            </a: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 are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they</a:t>
            </a: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s-ES" sz="44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20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Applicability</a:t>
            </a: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 to DP?</a:t>
            </a:r>
          </a:p>
          <a:p>
            <a:pPr lvl="1">
              <a:lnSpc>
                <a:spcPct val="20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BM re-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engineering</a:t>
            </a:r>
            <a:r>
              <a:rPr lang="es-ES" sz="4400" dirty="0" smtClean="0">
                <a:solidFill>
                  <a:schemeClr val="bg1"/>
                </a:solidFill>
                <a:latin typeface="Calibri" pitchFamily="34" charset="0"/>
              </a:rPr>
              <a:t>: a </a:t>
            </a:r>
            <a:r>
              <a:rPr lang="es-ES" sz="4400" dirty="0" err="1" smtClean="0">
                <a:solidFill>
                  <a:schemeClr val="bg1"/>
                </a:solidFill>
                <a:latin typeface="Calibri" pitchFamily="34" charset="0"/>
              </a:rPr>
              <a:t>must</a:t>
            </a:r>
            <a:endParaRPr lang="es-ES" sz="44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  <a:buSzPct val="154000"/>
              <a:buFont typeface="Wingdings" panose="05000000000000000000" pitchFamily="2" charset="2"/>
              <a:buChar char="ü"/>
            </a:pPr>
            <a:endParaRPr lang="en-IE" sz="4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2918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 bwMode="auto">
          <a:xfrm>
            <a:off x="7055768" y="341437"/>
            <a:ext cx="2088232" cy="1224136"/>
          </a:xfrm>
          <a:prstGeom prst="ellipse">
            <a:avLst/>
          </a:prstGeom>
          <a:noFill/>
          <a:ln w="762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IE" sz="12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1701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26345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78832"/>
            <a:ext cx="2761565" cy="16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 delivery paths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571874"/>
            <a:ext cx="3744416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3200" b="1" u="sng" kern="0" dirty="0" smtClean="0">
                <a:solidFill>
                  <a:srgbClr val="FFFFFF"/>
                </a:solidFill>
                <a:latin typeface="Arial"/>
              </a:rPr>
              <a:t>  Direct  </a:t>
            </a:r>
            <a:r>
              <a:rPr lang="en-GB" sz="3200" b="1" u="sng" kern="0" dirty="0" smtClean="0">
                <a:latin typeface="Arial"/>
              </a:rPr>
              <a:t>t</a:t>
            </a:r>
            <a:r>
              <a:rPr lang="en-GB" sz="3200" b="1" u="sng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3200" b="1" u="sng" kern="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1600" kern="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n-GB" sz="1600" kern="0" dirty="0" err="1" smtClean="0">
                <a:solidFill>
                  <a:srgbClr val="FFFFFF"/>
                </a:solidFill>
                <a:latin typeface="Arial"/>
              </a:rPr>
              <a:t>Ansoff</a:t>
            </a:r>
            <a:r>
              <a:rPr lang="en-GB" sz="1600" kern="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rgbClr val="FFFFFF"/>
                </a:solidFill>
                <a:latin typeface="Arial"/>
              </a:rPr>
              <a:t>Re-use of datasets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rgbClr val="FFFFFF"/>
                </a:solidFill>
                <a:latin typeface="Arial"/>
              </a:rPr>
              <a:t>Re-purposing </a:t>
            </a:r>
            <a:r>
              <a:rPr lang="en-GB" sz="1800" kern="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n-GB" sz="1800" kern="0" dirty="0" err="1" smtClean="0">
                <a:solidFill>
                  <a:srgbClr val="FFFFFF"/>
                </a:solidFill>
                <a:latin typeface="Arial"/>
              </a:rPr>
              <a:t>BMx</a:t>
            </a:r>
            <a:r>
              <a:rPr lang="en-GB" sz="1800" kern="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rgbClr val="FFFFFF"/>
                </a:solidFill>
                <a:latin typeface="Arial"/>
              </a:rPr>
              <a:t>Bundling </a:t>
            </a:r>
            <a:r>
              <a:rPr lang="en-GB" sz="1800" kern="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en-GB" sz="1800" kern="0" dirty="0" err="1" smtClean="0">
                <a:solidFill>
                  <a:srgbClr val="FFFFFF"/>
                </a:solidFill>
                <a:latin typeface="Arial"/>
              </a:rPr>
              <a:t>BMy</a:t>
            </a:r>
            <a:r>
              <a:rPr lang="en-GB" sz="1800" kern="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endParaRPr lang="en-GB" kern="0" dirty="0" smtClean="0">
              <a:solidFill>
                <a:srgbClr val="FFFFFF"/>
              </a:solidFill>
              <a:latin typeface="Arial"/>
            </a:endParaRPr>
          </a:p>
          <a:p>
            <a:pPr marL="171450" indent="-171450" eaLnBrk="0" hangingPunct="0">
              <a:spcBef>
                <a:spcPct val="20000"/>
              </a:spcBef>
              <a:buClr>
                <a:srgbClr val="00B4C4"/>
              </a:buClr>
              <a:buSzPct val="130000"/>
              <a:buFont typeface="Arial" pitchFamily="34" charset="0"/>
              <a:buChar char="•"/>
            </a:pPr>
            <a:endParaRPr lang="en-GB" sz="2400" kern="0" dirty="0">
              <a:solidFill>
                <a:srgbClr val="003142"/>
              </a:solidFill>
              <a:latin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39952" y="1594718"/>
            <a:ext cx="4896544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3200" b="1" u="sng" kern="0" dirty="0" smtClean="0">
                <a:solidFill>
                  <a:srgbClr val="FFFFFF"/>
                </a:solidFill>
                <a:latin typeface="Arial"/>
              </a:rPr>
              <a:t>  Indirect  </a:t>
            </a:r>
            <a:r>
              <a:rPr lang="en-GB" sz="3200" b="1" u="sng" kern="0" dirty="0" smtClean="0">
                <a:latin typeface="Arial"/>
              </a:rPr>
              <a:t>t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rgbClr val="FFFFFF"/>
                </a:solidFill>
                <a:latin typeface="Arial"/>
              </a:rPr>
              <a:t>Services enabled by: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IE" kern="0" dirty="0" smtClean="0">
                <a:solidFill>
                  <a:srgbClr val="FFFFFF"/>
                </a:solidFill>
                <a:latin typeface="Arial"/>
              </a:rPr>
              <a:t>DP Expertise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IE" kern="0" dirty="0" smtClean="0">
                <a:solidFill>
                  <a:srgbClr val="FFFFFF"/>
                </a:solidFill>
                <a:latin typeface="Arial"/>
              </a:rPr>
              <a:t>DP Accrued experience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IE" kern="0" dirty="0" smtClean="0">
                <a:solidFill>
                  <a:srgbClr val="FFFFFF"/>
                </a:solidFill>
                <a:latin typeface="Arial"/>
              </a:rPr>
              <a:t>DP Infrastructure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IE" kern="0" dirty="0" smtClean="0">
                <a:solidFill>
                  <a:srgbClr val="FFFFFF"/>
                </a:solidFill>
                <a:latin typeface="Arial"/>
              </a:rPr>
              <a:t>e.g.1. Consultancy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IE" kern="0" dirty="0" smtClean="0">
                <a:solidFill>
                  <a:srgbClr val="FFFFFF"/>
                </a:solidFill>
                <a:latin typeface="Arial"/>
              </a:rPr>
              <a:t>e.g.2. Outsourced processes</a:t>
            </a:r>
            <a:endParaRPr lang="en-IE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4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Business Models for DP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7334" y="1772816"/>
            <a:ext cx="8527153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en-IE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Multistakeholder</a:t>
            </a:r>
            <a:r>
              <a:rPr lang="en-IE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oriented (For and Non for Profit)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endParaRPr lang="en-IE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Hybrid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and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multiple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on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BM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for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each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stakeholder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type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endParaRPr lang="es-ES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Implicit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versus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explicit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mainly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due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to </a:t>
            </a:r>
            <a:r>
              <a:rPr lang="es-ES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corporate</a:t>
            </a:r>
            <a:r>
              <a:rPr lang="es-ES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culture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en-IE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endParaRPr lang="en-IE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1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Business </a:t>
            </a:r>
            <a:r>
              <a:rPr lang="en-US" sz="5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 innovation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7334" y="1772816"/>
            <a:ext cx="8527153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6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Sustainability</a:t>
            </a:r>
            <a:r>
              <a:rPr lang="es-ES" sz="6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66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is</a:t>
            </a:r>
            <a:r>
              <a:rPr lang="es-ES" sz="6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66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not</a:t>
            </a:r>
            <a:r>
              <a:rPr lang="es-ES" sz="6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“</a:t>
            </a:r>
            <a:r>
              <a:rPr lang="es-ES" sz="66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Perpetual</a:t>
            </a:r>
            <a:r>
              <a:rPr lang="es-ES" sz="6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6600" b="1" dirty="0" err="1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movement</a:t>
            </a:r>
            <a:r>
              <a:rPr lang="es-ES" sz="6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…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systematically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review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your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BM and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adjust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them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to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changing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needs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of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Value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3200" i="1" dirty="0" err="1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delivery</a:t>
            </a:r>
            <a:r>
              <a:rPr lang="es-ES" sz="3200" i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.</a:t>
            </a:r>
            <a:endParaRPr lang="en-IE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8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642350" cy="431958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8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2"/>
              </a:rPr>
              <a:t>Thank you!</a:t>
            </a:r>
            <a:endParaRPr lang="en-US" sz="8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chemeClr val="bg1"/>
              </a:buClr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ruben.riestra@grupoinmark.com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393" y="0"/>
            <a:ext cx="8353425" cy="1008062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Value?</a:t>
            </a:r>
            <a:endParaRPr lang="en-US" sz="6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151520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3200" b="1" kern="0" dirty="0" smtClean="0">
                <a:solidFill>
                  <a:srgbClr val="FFFFFF"/>
                </a:solidFill>
                <a:latin typeface="Arial"/>
              </a:rPr>
              <a:t>It is NOT about the cost</a:t>
            </a:r>
            <a:endParaRPr lang="en-GB" sz="2400" kern="0" dirty="0">
              <a:solidFill>
                <a:srgbClr val="003142"/>
              </a:solidFill>
              <a:latin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11959" y="1178695"/>
            <a:ext cx="4555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3200" b="1" kern="0" dirty="0" smtClean="0">
                <a:solidFill>
                  <a:srgbClr val="FFFFFF"/>
                </a:solidFill>
                <a:latin typeface="Arial"/>
              </a:rPr>
              <a:t>It is NOT about the price</a:t>
            </a:r>
            <a:endParaRPr lang="en-GB" kern="0" dirty="0">
              <a:solidFill>
                <a:srgbClr val="003142"/>
              </a:solidFill>
              <a:latin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3356992"/>
            <a:ext cx="5976664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4400" kern="0" dirty="0" smtClean="0">
                <a:solidFill>
                  <a:srgbClr val="FFFFFF"/>
                </a:solidFill>
                <a:latin typeface="Arial"/>
              </a:rPr>
              <a:t>It is about the </a:t>
            </a:r>
          </a:p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4400" b="1" kern="0" dirty="0" smtClean="0">
                <a:solidFill>
                  <a:srgbClr val="FFFF00"/>
                </a:solidFill>
                <a:latin typeface="Arial"/>
              </a:rPr>
              <a:t>perceived</a:t>
            </a:r>
          </a:p>
          <a:p>
            <a:pPr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4400" b="1" kern="0" dirty="0" smtClean="0">
                <a:solidFill>
                  <a:srgbClr val="FFFF00"/>
                </a:solidFill>
                <a:latin typeface="Arial"/>
              </a:rPr>
              <a:t>BENEFITS</a:t>
            </a:r>
            <a:endParaRPr lang="en-GB" sz="4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" name="2 Multiplicar"/>
          <p:cNvSpPr/>
          <p:nvPr/>
        </p:nvSpPr>
        <p:spPr bwMode="auto">
          <a:xfrm>
            <a:off x="1475656" y="1151520"/>
            <a:ext cx="792088" cy="736576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7 Multiplicar"/>
          <p:cNvSpPr/>
          <p:nvPr/>
        </p:nvSpPr>
        <p:spPr bwMode="auto">
          <a:xfrm>
            <a:off x="5580112" y="1151520"/>
            <a:ext cx="792088" cy="736576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3 Elipse"/>
          <p:cNvSpPr/>
          <p:nvPr/>
        </p:nvSpPr>
        <p:spPr bwMode="auto">
          <a:xfrm>
            <a:off x="2194824" y="4005064"/>
            <a:ext cx="4536504" cy="1872208"/>
          </a:xfrm>
          <a:prstGeom prst="ellipse">
            <a:avLst/>
          </a:prstGeom>
          <a:solidFill>
            <a:srgbClr val="00FF00">
              <a:alpha val="34118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3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9298" y="1340768"/>
            <a:ext cx="8786366" cy="4319587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Demand-side</a:t>
            </a:r>
            <a:endParaRPr lang="en-US" sz="9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concept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771800" y="47667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Value</a:t>
            </a:r>
            <a:r>
              <a:rPr lang="es-ES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IE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3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31"/>
    </mc:Choice>
    <mc:Fallback xmlns="">
      <p:transition spd="slow" advTm="932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393" y="0"/>
            <a:ext cx="8353425" cy="1008062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Value?</a:t>
            </a:r>
            <a:endParaRPr lang="en-US" sz="6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151520"/>
            <a:ext cx="2736304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3200" b="1" kern="0" dirty="0" smtClean="0">
                <a:solidFill>
                  <a:schemeClr val="bg1"/>
                </a:solidFill>
                <a:latin typeface="Arial"/>
              </a:rPr>
              <a:t>NATURE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Scientific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Institutional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Societal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rgbClr val="FFFFFF"/>
                </a:solidFill>
                <a:latin typeface="Arial"/>
              </a:rPr>
              <a:t>Legal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b="1" kern="0" dirty="0" smtClean="0">
                <a:solidFill>
                  <a:schemeClr val="bg1"/>
                </a:solidFill>
                <a:latin typeface="Arial"/>
              </a:rPr>
              <a:t>Economic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b="1" kern="0" dirty="0" smtClean="0">
                <a:solidFill>
                  <a:srgbClr val="FFFFFF"/>
                </a:solidFill>
                <a:latin typeface="Arial"/>
              </a:rPr>
              <a:t>…………..</a:t>
            </a:r>
            <a:endParaRPr lang="en-GB" b="1" kern="0" dirty="0">
              <a:solidFill>
                <a:srgbClr val="FFFFFF"/>
              </a:solidFill>
              <a:latin typeface="Arial"/>
            </a:endParaRPr>
          </a:p>
          <a:p>
            <a:pPr marL="171450" lvl="0" indent="-171450" eaLnBrk="0" hangingPunct="0">
              <a:spcBef>
                <a:spcPct val="20000"/>
              </a:spcBef>
              <a:buClr>
                <a:srgbClr val="00B4C4"/>
              </a:buClr>
              <a:buSzPct val="130000"/>
              <a:buFont typeface="Arial" pitchFamily="34" charset="0"/>
              <a:buChar char="•"/>
            </a:pPr>
            <a:endParaRPr lang="en-GB" sz="2400" kern="0" dirty="0">
              <a:solidFill>
                <a:srgbClr val="003142"/>
              </a:solidFill>
              <a:latin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98799" y="1178695"/>
            <a:ext cx="4968552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0B4C4"/>
              </a:buClr>
              <a:buSzPct val="130000"/>
            </a:pPr>
            <a:r>
              <a:rPr lang="en-GB" sz="3200" b="1" kern="0" dirty="0" smtClean="0">
                <a:solidFill>
                  <a:schemeClr val="bg1"/>
                </a:solidFill>
                <a:latin typeface="Arial"/>
              </a:rPr>
              <a:t>METRICS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chemeClr val="bg1"/>
                </a:solidFill>
                <a:latin typeface="Arial"/>
              </a:rPr>
              <a:t>Mission </a:t>
            </a:r>
            <a:r>
              <a:rPr lang="en-IE" kern="0" dirty="0">
                <a:solidFill>
                  <a:schemeClr val="bg1"/>
                </a:solidFill>
                <a:latin typeface="Arial"/>
              </a:rPr>
              <a:t>accomplished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IE" kern="0" dirty="0" smtClean="0">
                <a:solidFill>
                  <a:schemeClr val="bg1"/>
                </a:solidFill>
                <a:latin typeface="Arial"/>
              </a:rPr>
              <a:t>Return on Investment</a:t>
            </a:r>
            <a:endParaRPr lang="en-IE" kern="0" dirty="0">
              <a:solidFill>
                <a:schemeClr val="bg1"/>
              </a:solidFill>
              <a:latin typeface="Arial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IE" kern="0" dirty="0">
                <a:solidFill>
                  <a:schemeClr val="bg1"/>
                </a:solidFill>
                <a:latin typeface="Arial"/>
              </a:rPr>
              <a:t>Customer </a:t>
            </a:r>
            <a:r>
              <a:rPr lang="en-IE" kern="0" dirty="0" smtClean="0">
                <a:solidFill>
                  <a:schemeClr val="bg1"/>
                </a:solidFill>
                <a:latin typeface="Arial"/>
              </a:rPr>
              <a:t>satisfaction</a:t>
            </a:r>
            <a:endParaRPr lang="en-IE" kern="0" dirty="0">
              <a:solidFill>
                <a:schemeClr val="bg1"/>
              </a:solidFill>
              <a:latin typeface="Arial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IE" kern="0" dirty="0">
                <a:solidFill>
                  <a:schemeClr val="bg1"/>
                </a:solidFill>
                <a:latin typeface="Arial"/>
              </a:rPr>
              <a:t>Excellence </a:t>
            </a:r>
            <a:r>
              <a:rPr lang="en-IE" kern="0" dirty="0" smtClean="0">
                <a:solidFill>
                  <a:schemeClr val="bg1"/>
                </a:solidFill>
                <a:latin typeface="Arial"/>
              </a:rPr>
              <a:t>in delivery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Revenue flows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kern="0" dirty="0" smtClean="0">
                <a:solidFill>
                  <a:schemeClr val="bg1"/>
                </a:solidFill>
                <a:latin typeface="Arial"/>
              </a:rPr>
              <a:t>Profit generation</a:t>
            </a:r>
            <a:endParaRPr lang="en-GB" kern="0" dirty="0">
              <a:solidFill>
                <a:srgbClr val="003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6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DP offers…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809" y="1412776"/>
            <a:ext cx="8786366" cy="431958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FFFFFF"/>
                </a:solidFill>
                <a:latin typeface="Calibri" pitchFamily="34" charset="0"/>
              </a:rPr>
              <a:t>Keeping</a:t>
            </a: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FFFFFF"/>
                </a:solidFill>
                <a:latin typeface="Calibri" pitchFamily="34" charset="0"/>
              </a:rPr>
              <a:t>the</a:t>
            </a: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FFFFFF"/>
                </a:solidFill>
                <a:latin typeface="Calibri" pitchFamily="34" charset="0"/>
              </a:rPr>
              <a:t>Value</a:t>
            </a:r>
            <a:r>
              <a:rPr lang="es-ES" sz="3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sz="3200" dirty="0">
                <a:solidFill>
                  <a:srgbClr val="FFFFFF"/>
                </a:solidFill>
                <a:latin typeface="Calibri" pitchFamily="34" charset="0"/>
              </a:rPr>
              <a:t>of </a:t>
            </a:r>
            <a:r>
              <a:rPr lang="es-ES" sz="3200" dirty="0" err="1">
                <a:solidFill>
                  <a:srgbClr val="FFFFFF"/>
                </a:solidFill>
                <a:latin typeface="Calibri" pitchFamily="34" charset="0"/>
              </a:rPr>
              <a:t>your</a:t>
            </a:r>
            <a:r>
              <a:rPr lang="es-ES" sz="3200" dirty="0">
                <a:solidFill>
                  <a:srgbClr val="FFFFFF"/>
                </a:solidFill>
                <a:latin typeface="Calibri" pitchFamily="34" charset="0"/>
              </a:rPr>
              <a:t> Digital </a:t>
            </a:r>
            <a:r>
              <a:rPr lang="es-ES" sz="3200" dirty="0" err="1">
                <a:solidFill>
                  <a:srgbClr val="FFFFFF"/>
                </a:solidFill>
                <a:latin typeface="Calibri" pitchFamily="34" charset="0"/>
              </a:rPr>
              <a:t>Assets</a:t>
            </a:r>
            <a:endParaRPr lang="en-IE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Expanded customers base for</a:t>
            </a: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your collections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Multiplying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opportunities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create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</a:rPr>
              <a:t>Impact</a:t>
            </a:r>
            <a:endParaRPr lang="en-IE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Gateway</a:t>
            </a: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to become a </a:t>
            </a:r>
            <a:r>
              <a:rPr lang="en-IE" sz="3200" b="1" dirty="0" smtClean="0">
                <a:solidFill>
                  <a:schemeClr val="bg1"/>
                </a:solidFill>
                <a:latin typeface="Calibri" pitchFamily="34" charset="0"/>
              </a:rPr>
              <a:t>competitive supplier</a:t>
            </a:r>
          </a:p>
          <a:p>
            <a:pPr marL="0" indent="0">
              <a:buClr>
                <a:schemeClr val="bg1"/>
              </a:buClr>
              <a:buSzPct val="150000"/>
              <a:buNone/>
            </a:pP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..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support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your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institution´s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SUSTAINABILITY</a:t>
            </a:r>
          </a:p>
          <a:p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395536" y="4797152"/>
            <a:ext cx="8208912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3 Elipse"/>
          <p:cNvSpPr/>
          <p:nvPr/>
        </p:nvSpPr>
        <p:spPr bwMode="auto">
          <a:xfrm>
            <a:off x="89756" y="5661248"/>
            <a:ext cx="8820471" cy="874816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3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Enabling</a:t>
            </a:r>
            <a:r>
              <a:rPr lang="es-E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new </a:t>
            </a:r>
            <a:r>
              <a:rPr lang="es-ES" sz="3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funding</a:t>
            </a:r>
            <a:r>
              <a:rPr lang="es-E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sources</a:t>
            </a:r>
            <a:endParaRPr lang="en-IE" sz="3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DP sustainability challenges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9"/>
            <a:ext cx="8786366" cy="403244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2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Explosive growth </a:t>
            </a: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IE" sz="4800" b="1" dirty="0" smtClean="0">
                <a:solidFill>
                  <a:schemeClr val="bg1"/>
                </a:solidFill>
                <a:latin typeface="Calibri" pitchFamily="34" charset="0"/>
              </a:rPr>
              <a:t>DIGITAL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Every</a:t>
            </a: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organisation becoming DIGITAL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Compliance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with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 mandates NOT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enough</a:t>
            </a:r>
            <a:endParaRPr lang="es-ES" sz="36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s-ES" sz="3600" b="1" dirty="0" err="1" smtClean="0">
                <a:solidFill>
                  <a:srgbClr val="FFFF00"/>
                </a:solidFill>
                <a:latin typeface="Calibri" pitchFamily="34" charset="0"/>
              </a:rPr>
              <a:t>Marketisation</a:t>
            </a:r>
            <a:r>
              <a:rPr lang="es-ES" sz="3600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s-ES" sz="3600" dirty="0" err="1" smtClean="0">
                <a:solidFill>
                  <a:schemeClr val="bg1"/>
                </a:solidFill>
                <a:latin typeface="Calibri" pitchFamily="34" charset="0"/>
              </a:rPr>
              <a:t>public</a:t>
            </a:r>
            <a:r>
              <a:rPr lang="es-ES" sz="3600" dirty="0" smtClean="0">
                <a:solidFill>
                  <a:schemeClr val="bg1"/>
                </a:solidFill>
                <a:latin typeface="Calibri" pitchFamily="34" charset="0"/>
              </a:rPr>
              <a:t> sector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IE" sz="3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IE" sz="3600" b="1" dirty="0" smtClean="0">
                <a:solidFill>
                  <a:srgbClr val="FFFF00"/>
                </a:solidFill>
                <a:latin typeface="Calibri" pitchFamily="34" charset="0"/>
              </a:rPr>
              <a:t>Traditional funding </a:t>
            </a:r>
            <a:r>
              <a:rPr lang="en-GB" sz="3600" b="1" dirty="0" smtClean="0">
                <a:solidFill>
                  <a:srgbClr val="FFFF00"/>
                </a:solidFill>
                <a:latin typeface="Calibri" pitchFamily="34" charset="0"/>
              </a:rPr>
              <a:t>no longer adequate</a:t>
            </a:r>
          </a:p>
          <a:p>
            <a:pPr lvl="0">
              <a:buFont typeface="Wingdings" pitchFamily="2" charset="2"/>
              <a:buChar char="ü"/>
            </a:pPr>
            <a:endParaRPr lang="en-GB" b="1" dirty="0">
              <a:solidFill>
                <a:srgbClr val="FFFF00"/>
              </a:solidFill>
              <a:latin typeface="Calibri" pitchFamily="34" charset="0"/>
            </a:endParaRPr>
          </a:p>
          <a:p>
            <a:pPr marL="0" indent="0" algn="r">
              <a:buNone/>
            </a:pPr>
            <a:endParaRPr lang="en-IE" sz="2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 added by DP ?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571874"/>
            <a:ext cx="8640960" cy="458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sz="3600" kern="0" dirty="0" smtClean="0">
                <a:solidFill>
                  <a:srgbClr val="FFFFFF"/>
                </a:solidFill>
                <a:latin typeface="Arial"/>
              </a:rPr>
              <a:t>Additional Quality Assurance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sz="3600" kern="0" dirty="0" smtClean="0">
                <a:solidFill>
                  <a:srgbClr val="FFFFFF"/>
                </a:solidFill>
                <a:latin typeface="Arial"/>
              </a:rPr>
              <a:t>Enhanced/Validated datasets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sz="3600" kern="0" dirty="0" smtClean="0">
                <a:solidFill>
                  <a:srgbClr val="FFFFFF"/>
                </a:solidFill>
                <a:latin typeface="Arial"/>
              </a:rPr>
              <a:t>Ready-to-use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sz="3600" kern="0" dirty="0" smtClean="0">
                <a:solidFill>
                  <a:srgbClr val="FFFFFF"/>
                </a:solidFill>
                <a:latin typeface="Arial"/>
              </a:rPr>
              <a:t>Feasibility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00B4C4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sz="3600" kern="0" dirty="0" smtClean="0">
                <a:solidFill>
                  <a:srgbClr val="FFFFFF"/>
                </a:solidFill>
                <a:latin typeface="Arial"/>
              </a:rPr>
              <a:t>Benchmarking data</a:t>
            </a:r>
            <a:endParaRPr lang="en-GB" sz="3600" kern="0" dirty="0">
              <a:solidFill>
                <a:srgbClr val="00314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1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7193" cy="1008062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Go-to-Mainstream markets</a:t>
            </a:r>
            <a:endParaRPr lang="en-US" sz="5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3" y="1484784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Projects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48772" y="1366628"/>
            <a:ext cx="514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Business processes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9888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Costs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54064" y="2029898"/>
            <a:ext cx="543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Business models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264417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Awareness raising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18535" y="2691497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Marketing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33378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Budgets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18535" y="3337828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Revenue flows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79712" y="4191471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Mindset shift:</a:t>
            </a:r>
            <a:endParaRPr lang="en-US" sz="6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 bwMode="auto">
          <a:xfrm>
            <a:off x="2123728" y="1759957"/>
            <a:ext cx="1584176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18 Conector recto de flecha"/>
          <p:cNvCxnSpPr/>
          <p:nvPr/>
        </p:nvCxnSpPr>
        <p:spPr bwMode="auto">
          <a:xfrm>
            <a:off x="2123728" y="2276872"/>
            <a:ext cx="1520552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28 Conector recto de flecha"/>
          <p:cNvCxnSpPr/>
          <p:nvPr/>
        </p:nvCxnSpPr>
        <p:spPr bwMode="auto">
          <a:xfrm>
            <a:off x="3220828" y="2905780"/>
            <a:ext cx="368424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32 Conector recto de flecha"/>
          <p:cNvCxnSpPr/>
          <p:nvPr/>
        </p:nvCxnSpPr>
        <p:spPr bwMode="auto">
          <a:xfrm>
            <a:off x="2123728" y="3599438"/>
            <a:ext cx="1520552" cy="0"/>
          </a:xfrm>
          <a:prstGeom prst="straightConnector1">
            <a:avLst/>
          </a:prstGeom>
          <a:solidFill>
            <a:srgbClr val="3C78A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511044" y="4149080"/>
            <a:ext cx="8309428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36 CuadroTexto"/>
          <p:cNvSpPr txBox="1"/>
          <p:nvPr/>
        </p:nvSpPr>
        <p:spPr>
          <a:xfrm>
            <a:off x="484047" y="531440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Problem solving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427984" y="5506198"/>
            <a:ext cx="446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VALUE Delivery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0" name="39 Conector recto"/>
          <p:cNvCxnSpPr/>
          <p:nvPr/>
        </p:nvCxnSpPr>
        <p:spPr bwMode="auto">
          <a:xfrm>
            <a:off x="539552" y="5085184"/>
            <a:ext cx="8309428" cy="0"/>
          </a:xfrm>
          <a:prstGeom prst="line">
            <a:avLst/>
          </a:prstGeom>
          <a:solidFill>
            <a:srgbClr val="3C78A0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Conector recto de flecha"/>
          <p:cNvCxnSpPr/>
          <p:nvPr/>
        </p:nvCxnSpPr>
        <p:spPr bwMode="auto">
          <a:xfrm>
            <a:off x="2884004" y="5890919"/>
            <a:ext cx="1204038" cy="0"/>
          </a:xfrm>
          <a:prstGeom prst="straightConnector1">
            <a:avLst/>
          </a:prstGeom>
          <a:solidFill>
            <a:srgbClr val="3C78A0"/>
          </a:solidFill>
          <a:ln w="152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314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2.3|4.4|12.6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|0.5|15.6|51.5|0.5|35.9|54|0.8|11.3|8.2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2.3|4.4|12.6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38.7|22.9"/>
</p:tagLst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C78A0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3629</TotalTime>
  <Words>623</Words>
  <Application>Microsoft Office PowerPoint</Application>
  <PresentationFormat>Presentación en pantalla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2_Standarddesign</vt:lpstr>
      <vt:lpstr>3_Standarddesign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10_Standarddesign</vt:lpstr>
      <vt:lpstr>11_Standarddesign</vt:lpstr>
      <vt:lpstr>12_Standarddesign</vt:lpstr>
      <vt:lpstr>EGI-InSPIRE-Slide-Template_v4</vt:lpstr>
      <vt:lpstr>Answering Key Questions Ruben Riestra  -  Inmark  How APARSEN can help answer the key question “Who pays and Why?”  APARSEN/SCAPEproject Satellite Event – Long term accessibility of digital resources in theory and practice Vienna, Austria – 21st May 2014 </vt:lpstr>
      <vt:lpstr>For the sake of clarity…</vt:lpstr>
      <vt:lpstr>Value?</vt:lpstr>
      <vt:lpstr>Presentación de PowerPoint</vt:lpstr>
      <vt:lpstr>Value?</vt:lpstr>
      <vt:lpstr>DP offers…</vt:lpstr>
      <vt:lpstr>DP sustainability challenges</vt:lpstr>
      <vt:lpstr>Value added by DP ?</vt:lpstr>
      <vt:lpstr>Go-to-Mainstream markets</vt:lpstr>
      <vt:lpstr>Presentación de PowerPoint</vt:lpstr>
      <vt:lpstr>Common Vision of APARSEN: Overcoming Fragmentation in the DP Market </vt:lpstr>
      <vt:lpstr>Our “natural” markets?</vt:lpstr>
      <vt:lpstr>Niche vs mainstream markets</vt:lpstr>
      <vt:lpstr>Presentación de PowerPoint</vt:lpstr>
      <vt:lpstr>Presentación de PowerPoint</vt:lpstr>
      <vt:lpstr>Change management  drivers</vt:lpstr>
      <vt:lpstr>Sustainable DP deployment </vt:lpstr>
      <vt:lpstr>Demand: Know WHO values us</vt:lpstr>
      <vt:lpstr>Competitor Analysis</vt:lpstr>
      <vt:lpstr>SWOT diagnosis</vt:lpstr>
      <vt:lpstr>Value proposition</vt:lpstr>
      <vt:lpstr>Compelling Value proposition</vt:lpstr>
      <vt:lpstr>Business Models</vt:lpstr>
      <vt:lpstr>Presentación de PowerPoint</vt:lpstr>
      <vt:lpstr>Value delivery paths</vt:lpstr>
      <vt:lpstr>Business Models for DP</vt:lpstr>
      <vt:lpstr>Business Model innovation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PreservaciónDigital Sostenible Datos y lecciones extraídas de la experiencia europea e internacional reciente</dc:title>
  <dc:subject>Ingeniería del Software I</dc:subject>
  <dc:creator>Rubén A. Riestra Cherbavaz</dc:creator>
  <dc:description>Proyecto Docente</dc:description>
  <cp:lastModifiedBy>Rubén A. Riestra Cherbavaz</cp:lastModifiedBy>
  <cp:revision>161</cp:revision>
  <dcterms:created xsi:type="dcterms:W3CDTF">2013-07-21T08:39:08Z</dcterms:created>
  <dcterms:modified xsi:type="dcterms:W3CDTF">2014-05-23T04:23:40Z</dcterms:modified>
  <cp:category>Ingeniería del Software</cp:category>
</cp:coreProperties>
</file>