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3" r:id="rId12"/>
    <p:sldId id="268" r:id="rId13"/>
    <p:sldId id="272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85B90-7232-0847-9A23-67BA4FE73BB7}" type="datetimeFigureOut">
              <a:rPr lang="en-US" smtClean="0"/>
              <a:t>12/19/13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89D56-9E43-5A4E-8BE4-CCABE24A40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Will reconfirm members to ensure active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B075-396B-094A-8DF6-3EAE3C6712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target EUMED</a:t>
            </a:r>
            <a:r>
              <a:rPr lang="en-US" baseline="0" dirty="0" smtClean="0"/>
              <a:t> user community? They publish a GPU related item in </a:t>
            </a:r>
            <a:r>
              <a:rPr lang="en-US" baseline="0" dirty="0" err="1" smtClean="0"/>
              <a:t>InfoSys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B075-396B-094A-8DF6-3EAE3C6712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Refinement in later months may be required as user</a:t>
            </a:r>
            <a:r>
              <a:rPr lang="en-US" baseline="0" dirty="0" smtClean="0"/>
              <a:t> requirements become clearer.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B075-396B-094A-8DF6-3EAE3C6712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Discuss,</a:t>
            </a:r>
            <a:r>
              <a:rPr lang="en-US" baseline="0" dirty="0" smtClean="0"/>
              <a:t> do we have any volunteers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9D56-9E43-5A4E-8BE4-CCABE24A402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anyone provide further information on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9D56-9E43-5A4E-8BE4-CCABE24A402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www.egi.eu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EGI-InSPIRE RI-261323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www.egi.eu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EGI-InSPIRE RI-261323</a:t>
            </a:r>
          </a:p>
        </p:txBody>
      </p:sp>
      <p:pic>
        <p:nvPicPr>
          <p:cNvPr id="24" name="Picture 2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E9B738-A511-9140-9EC2-126028941347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fld id="{EDA5F70E-0457-4A4E-A841-6BB254237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9B738-A511-9140-9EC2-126028941347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5F70E-0457-4A4E-A841-6BB254237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9B738-A511-9140-9EC2-126028941347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5F70E-0457-4A4E-A841-6BB254237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Arial" pitchFamily="1" charset="0"/>
                <a:cs typeface="Arial" pitchFamily="1" charset="0"/>
              </a:defRPr>
            </a:lvl1pPr>
          </a:lstStyle>
          <a:p>
            <a:fld id="{2CE9B738-A511-9140-9EC2-126028941347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Arial" pitchFamily="1" charset="0"/>
                <a:cs typeface="Arial" pitchFamily="1" charset="0"/>
              </a:defRPr>
            </a:lvl1pPr>
          </a:lstStyle>
          <a:p>
            <a:fld id="{EDA5F70E-0457-4A4E-A841-6BB254237310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>
                <a:solidFill>
                  <a:srgbClr val="FFFFFF"/>
                </a:solidFill>
                <a:latin typeface="+mn-lt"/>
                <a:ea typeface="SimSun" pitchFamily="2" charset="-122"/>
                <a:cs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GPGPU-WG%23Test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iki.italiangrid.it/twiki/bin/view/WMS/WMS35ExtendedReleaseNot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egi.eu/CF2014-Cf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t-gpgpu@mailman.egi.eu" TargetMode="External"/><Relationship Id="rId4" Type="http://schemas.openxmlformats.org/officeDocument/2006/relationships/hyperlink" Target="https://wiki.egi.eu/wiki/GPGPU-W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VT-GPGPU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Conference Call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2 – Committed Resources and Application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Committed Resources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://wiki.egi.eu/wiki/GPGPU-WG#</a:t>
            </a:r>
            <a:r>
              <a:rPr lang="en-US" dirty="0" smtClean="0">
                <a:hlinkClick r:id="rId2"/>
              </a:rPr>
              <a:t>Testbed</a:t>
            </a:r>
            <a:endParaRPr lang="en-US" dirty="0" smtClean="0"/>
          </a:p>
          <a:p>
            <a:pPr lvl="1"/>
            <a:r>
              <a:rPr lang="en-US" dirty="0" smtClean="0"/>
              <a:t>Please update if this has changed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Cosmology</a:t>
            </a:r>
          </a:p>
          <a:p>
            <a:pPr lvl="1"/>
            <a:r>
              <a:rPr lang="en-US" dirty="0" smtClean="0"/>
              <a:t>GPGPU-enabled GROMACS (</a:t>
            </a:r>
            <a:r>
              <a:rPr lang="en-US" dirty="0" err="1" smtClean="0"/>
              <a:t>CompChem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others available, please update wiki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3 –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not clear about GPGPU batch integration best-practice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RCs</a:t>
            </a:r>
            <a:r>
              <a:rPr lang="en-US" dirty="0" smtClean="0"/>
              <a:t> comment on this? EG. provide info on current setup and any batch system considerations in the Wiki?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Use separate CE for GPGPU nodes?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4 - Stage 1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rovide simple consistent way to advertise resources with no GLUE changes</a:t>
            </a:r>
          </a:p>
          <a:p>
            <a:r>
              <a:rPr lang="en-US" dirty="0" smtClean="0"/>
              <a:t>Quick deployment at sites</a:t>
            </a:r>
          </a:p>
          <a:p>
            <a:r>
              <a:rPr lang="en-US" dirty="0" smtClean="0"/>
              <a:t>Actions by </a:t>
            </a:r>
            <a:r>
              <a:rPr lang="en-US" dirty="0" err="1" smtClean="0"/>
              <a:t>RCs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 queue with GPGPU resources</a:t>
            </a:r>
          </a:p>
          <a:p>
            <a:pPr lvl="2"/>
            <a:r>
              <a:rPr lang="en-US" dirty="0" smtClean="0"/>
              <a:t>Queue uses </a:t>
            </a:r>
            <a:r>
              <a:rPr lang="en-US" dirty="0" err="1" smtClean="0"/>
              <a:t>gpgpu</a:t>
            </a:r>
            <a:r>
              <a:rPr lang="en-US" dirty="0" smtClean="0"/>
              <a:t> or phi in queue-name</a:t>
            </a:r>
          </a:p>
          <a:p>
            <a:pPr lvl="2"/>
            <a:r>
              <a:rPr lang="en-US" dirty="0" smtClean="0"/>
              <a:t>Normal VO access policies apply</a:t>
            </a:r>
          </a:p>
          <a:p>
            <a:pPr lvl="1"/>
            <a:r>
              <a:rPr lang="en-US" dirty="0" smtClean="0"/>
              <a:t>Advertise Software Environment Tags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CUDA, CUDA_5_0_0, OPENCL, OPENCL_DEVEL_”MAJOR”_”MINOR”, GPGPU, PHI, </a:t>
            </a:r>
          </a:p>
          <a:p>
            <a:pPr lvl="2"/>
            <a:r>
              <a:rPr lang="en-US" dirty="0" smtClean="0"/>
              <a:t>GPGPU enabled software (e.g. GPGPU_GROMACS)</a:t>
            </a:r>
          </a:p>
          <a:p>
            <a:pPr lvl="1"/>
            <a:r>
              <a:rPr lang="en-US" dirty="0" smtClean="0"/>
              <a:t>Simple JDL can match against these tags &amp; queue-name patterns</a:t>
            </a:r>
          </a:p>
          <a:p>
            <a:r>
              <a:rPr lang="en-US" dirty="0" smtClean="0"/>
              <a:t>No GPGPU resource enumeration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Miguel and </a:t>
            </a:r>
            <a:r>
              <a:rPr lang="en-US" dirty="0" err="1" smtClean="0"/>
              <a:t>O</a:t>
            </a:r>
            <a:r>
              <a:rPr lang="en-US" smtClean="0"/>
              <a:t>leksandr</a:t>
            </a:r>
            <a:r>
              <a:rPr lang="en-US" dirty="0" smtClean="0"/>
              <a:t> discuss two “ready</a:t>
            </a:r>
            <a:r>
              <a:rPr lang="en-US" dirty="0" smtClean="0"/>
              <a:t>-</a:t>
            </a:r>
            <a:r>
              <a:rPr lang="en-US" dirty="0" smtClean="0"/>
              <a:t>to-go” GPGPU applications.</a:t>
            </a:r>
          </a:p>
          <a:p>
            <a:pPr lvl="1"/>
            <a:r>
              <a:rPr lang="en-US" dirty="0" smtClean="0"/>
              <a:t>Can resources be provided these within VT?</a:t>
            </a:r>
          </a:p>
          <a:p>
            <a:pPr lvl="1"/>
            <a:r>
              <a:rPr lang="en-US" dirty="0" smtClean="0"/>
              <a:t>Use “Stage1” to facilitate this?</a:t>
            </a:r>
          </a:p>
          <a:p>
            <a:r>
              <a:rPr lang="en-US" dirty="0" smtClean="0"/>
              <a:t>Would like some feedback on expected application runtime etc.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5 – GLUE 2 (I)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Major effort, will discuss within group after new year.</a:t>
            </a:r>
          </a:p>
          <a:p>
            <a:pPr lvl="1"/>
            <a:r>
              <a:rPr lang="en-US" dirty="0" err="1" smtClean="0"/>
              <a:t>Plugin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evelopment required </a:t>
            </a:r>
          </a:p>
          <a:p>
            <a:r>
              <a:rPr lang="en-US" dirty="0" smtClean="0"/>
              <a:t>Expect to use GLUE2 Schema</a:t>
            </a:r>
          </a:p>
          <a:p>
            <a:pPr lvl="1"/>
            <a:r>
              <a:rPr lang="en-US" dirty="0" smtClean="0"/>
              <a:t>Discussed at EGI TF (Madrid)</a:t>
            </a:r>
          </a:p>
          <a:p>
            <a:pPr lvl="1"/>
            <a:r>
              <a:rPr lang="en-US" dirty="0" smtClean="0"/>
              <a:t>See Steven Burke presentation (EGI CF 2013)</a:t>
            </a:r>
          </a:p>
          <a:p>
            <a:r>
              <a:rPr lang="en-US" dirty="0" smtClean="0"/>
              <a:t>GLUE2 WMS</a:t>
            </a:r>
          </a:p>
          <a:p>
            <a:pPr lvl="1"/>
            <a:r>
              <a:rPr lang="en-US" dirty="0" smtClean="0"/>
              <a:t>Must be enabled? </a:t>
            </a:r>
            <a:r>
              <a:rPr lang="en-US" dirty="0" smtClean="0"/>
              <a:t>See: </a:t>
            </a:r>
            <a:r>
              <a:rPr lang="en-US" dirty="0" smtClean="0">
                <a:hlinkClick r:id="rId3"/>
              </a:rPr>
              <a:t>https://wiki.italiangrid.it/twiki/bin/view/WMS/</a:t>
            </a:r>
            <a:r>
              <a:rPr lang="en-US" dirty="0" smtClean="0">
                <a:hlinkClick r:id="rId3"/>
              </a:rPr>
              <a:t>WMS35ExtendedReleaseNotes</a:t>
            </a:r>
            <a:endParaRPr lang="en-US" dirty="0" smtClean="0"/>
          </a:p>
          <a:p>
            <a:pPr lvl="1"/>
            <a:r>
              <a:rPr lang="en-US" dirty="0" smtClean="0"/>
              <a:t>If so? Any </a:t>
            </a:r>
            <a:r>
              <a:rPr lang="en-US" dirty="0" err="1" smtClean="0"/>
              <a:t>RCs</a:t>
            </a:r>
            <a:r>
              <a:rPr lang="en-US" dirty="0" smtClean="0"/>
              <a:t> interested in providing this?</a:t>
            </a:r>
          </a:p>
          <a:p>
            <a:pPr lvl="1"/>
            <a:r>
              <a:rPr lang="en-US" dirty="0" smtClean="0"/>
              <a:t>GLUE2 testing from mid-&gt;late February?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GLUE2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ExecutionEnvironment</a:t>
            </a:r>
            <a:endParaRPr lang="en-US" dirty="0" smtClean="0"/>
          </a:p>
          <a:p>
            <a:pPr lvl="1"/>
            <a:r>
              <a:rPr lang="en-US" dirty="0" smtClean="0"/>
              <a:t>Proposed by Steven Burke at EGICF 2013</a:t>
            </a:r>
          </a:p>
          <a:p>
            <a:pPr lvl="1"/>
            <a:r>
              <a:rPr lang="en-US" dirty="0" smtClean="0"/>
              <a:t>Nominally describes CPU, but can be reused for GPGPU</a:t>
            </a:r>
          </a:p>
          <a:p>
            <a:r>
              <a:rPr lang="en-US" dirty="0" err="1" smtClean="0"/>
              <a:t>ApplicationEnvironment</a:t>
            </a:r>
            <a:endParaRPr lang="en-US" dirty="0" smtClean="0"/>
          </a:p>
          <a:p>
            <a:pPr lvl="1"/>
            <a:r>
              <a:rPr lang="en-US" dirty="0" smtClean="0"/>
              <a:t>Allow has support for other interesting data:</a:t>
            </a:r>
          </a:p>
          <a:p>
            <a:pPr lvl="2"/>
            <a:r>
              <a:rPr lang="en-US" dirty="0" err="1" smtClean="0"/>
              <a:t>Bestbenchmark</a:t>
            </a:r>
            <a:endParaRPr lang="en-US" dirty="0" smtClean="0"/>
          </a:p>
          <a:p>
            <a:pPr lvl="2"/>
            <a:r>
              <a:rPr lang="en-US" dirty="0" err="1" smtClean="0"/>
              <a:t>FreeSlots</a:t>
            </a:r>
            <a:r>
              <a:rPr lang="en-US" dirty="0" smtClean="0"/>
              <a:t> etc</a:t>
            </a:r>
          </a:p>
          <a:p>
            <a:pPr lvl="1"/>
            <a:r>
              <a:rPr lang="en-US" dirty="0" smtClean="0"/>
              <a:t>Can we use these?</a:t>
            </a:r>
          </a:p>
          <a:p>
            <a:r>
              <a:rPr lang="en-US" dirty="0" smtClean="0"/>
              <a:t>Can already query GLUE2 in BDII (</a:t>
            </a:r>
            <a:r>
              <a:rPr lang="en-US" dirty="0" err="1" smtClean="0"/>
              <a:t>o</a:t>
            </a:r>
            <a:r>
              <a:rPr lang="en-US" dirty="0" smtClean="0"/>
              <a:t>=glue)</a:t>
            </a:r>
          </a:p>
          <a:p>
            <a:r>
              <a:rPr lang="en-US" dirty="0" smtClean="0"/>
              <a:t>JW will report on this for next meeting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6 – Community Forum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http://go.egi.eu/CF2014-</a:t>
            </a:r>
            <a:r>
              <a:rPr lang="en-US" dirty="0" smtClean="0">
                <a:hlinkClick r:id="rId2"/>
              </a:rPr>
              <a:t>CfP</a:t>
            </a:r>
            <a:endParaRPr lang="en-US" dirty="0" smtClean="0"/>
          </a:p>
          <a:p>
            <a:pPr lvl="1"/>
            <a:r>
              <a:rPr lang="en-US" dirty="0" smtClean="0"/>
              <a:t>Demo Proposals deadline 16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</a:p>
          <a:p>
            <a:pPr lvl="1"/>
            <a:r>
              <a:rPr lang="en-US" dirty="0" smtClean="0"/>
              <a:t>Or, “</a:t>
            </a:r>
            <a:r>
              <a:rPr lang="en-US" dirty="0" err="1" smtClean="0"/>
              <a:t>Hackaton</a:t>
            </a:r>
            <a:r>
              <a:rPr lang="en-US" dirty="0" smtClean="0"/>
              <a:t>” proposal 16</a:t>
            </a:r>
            <a:r>
              <a:rPr lang="en-US" baseline="30000" dirty="0" smtClean="0"/>
              <a:t>th</a:t>
            </a:r>
            <a:r>
              <a:rPr lang="en-US" dirty="0" smtClean="0"/>
              <a:t> Feb?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how users GPGPU code porting?</a:t>
            </a:r>
          </a:p>
          <a:p>
            <a:r>
              <a:rPr lang="en-US" dirty="0" smtClean="0"/>
              <a:t>Demonstrate work and applications of VT</a:t>
            </a:r>
          </a:p>
          <a:p>
            <a:pPr lvl="1"/>
            <a:r>
              <a:rPr lang="en-US" dirty="0" smtClean="0"/>
              <a:t>Based on case-studies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VT</a:t>
            </a:r>
            <a:r>
              <a:rPr lang="en-US" dirty="0" smtClean="0"/>
              <a:t>-GPGPU Goals/</a:t>
            </a:r>
            <a:r>
              <a:rPr lang="en-US" dirty="0" smtClean="0"/>
              <a:t>Objective review</a:t>
            </a:r>
          </a:p>
          <a:p>
            <a:r>
              <a:rPr lang="en-US" dirty="0" smtClean="0"/>
              <a:t>C</a:t>
            </a:r>
            <a:r>
              <a:rPr lang="en-US" dirty="0" smtClean="0"/>
              <a:t>ommitted </a:t>
            </a:r>
            <a:r>
              <a:rPr lang="en-US" dirty="0" smtClean="0"/>
              <a:t>effort and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RC integration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Early (stage1) </a:t>
            </a:r>
            <a:r>
              <a:rPr lang="en-US" dirty="0" smtClean="0"/>
              <a:t>GPGPU applications </a:t>
            </a:r>
            <a:r>
              <a:rPr lang="en-US" dirty="0" smtClean="0"/>
              <a:t>and access requirements:</a:t>
            </a:r>
          </a:p>
          <a:p>
            <a:pPr lvl="1"/>
            <a:r>
              <a:rPr lang="en-US" dirty="0" smtClean="0"/>
              <a:t>Case-studies &amp; Call for resources</a:t>
            </a:r>
          </a:p>
          <a:p>
            <a:r>
              <a:rPr lang="en-US" dirty="0" smtClean="0"/>
              <a:t>GLUE2 </a:t>
            </a:r>
            <a:r>
              <a:rPr lang="en-US" dirty="0" err="1" smtClean="0"/>
              <a:t>plugin</a:t>
            </a:r>
            <a:r>
              <a:rPr lang="en-US" dirty="0" smtClean="0"/>
              <a:t> development (stage2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EGI </a:t>
            </a:r>
            <a:r>
              <a:rPr lang="en-US" dirty="0" smtClean="0"/>
              <a:t>CF </a:t>
            </a:r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1 -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slides (4 -&gt; 9) presented to OMB (Sept).</a:t>
            </a:r>
          </a:p>
          <a:p>
            <a:r>
              <a:rPr lang="en-US" dirty="0" smtClean="0"/>
              <a:t>Propose an additional early integration stage: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an handle early App integration/testing</a:t>
            </a:r>
          </a:p>
          <a:p>
            <a:pPr lvl="1"/>
            <a:r>
              <a:rPr lang="en-US" dirty="0" smtClean="0"/>
              <a:t>Simple resource discovery</a:t>
            </a:r>
          </a:p>
          <a:p>
            <a:pPr lvl="1"/>
            <a:r>
              <a:rPr lang="en-US" dirty="0" smtClean="0"/>
              <a:t>Discussed later.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Integration of GPGPU/Computational Accelerators as 1</a:t>
            </a:r>
            <a:r>
              <a:rPr lang="en-US" baseline="30000" dirty="0" smtClean="0"/>
              <a:t>st</a:t>
            </a:r>
            <a:r>
              <a:rPr lang="en-US" dirty="0" smtClean="0"/>
              <a:t> class grid resources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GlueSchema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Batch System Integration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Service Discovery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Testing/Monitoring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Accounting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GOCDB</a:t>
            </a:r>
          </a:p>
          <a:p>
            <a:r>
              <a:rPr lang="en-US" dirty="0" smtClean="0"/>
              <a:t>Realistic priority – items 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Group</a:t>
            </a:r>
            <a:r>
              <a:rPr lang="en-US" dirty="0" smtClean="0"/>
              <a:t> follows-</a:t>
            </a:r>
            <a:r>
              <a:rPr lang="en-US" dirty="0" smtClean="0"/>
              <a:t>on from GPGPU-VT</a:t>
            </a:r>
          </a:p>
          <a:p>
            <a:pPr lvl="1"/>
            <a:r>
              <a:rPr lang="en-US" dirty="0" smtClean="0"/>
              <a:t>Duration: Sept 13 -&gt; May 14 (Approx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Activity co-ordination </a:t>
            </a:r>
          </a:p>
          <a:p>
            <a:pPr lvl="1"/>
            <a:r>
              <a:rPr lang="en-US" dirty="0" smtClean="0"/>
              <a:t>John Walsh (TCD) &amp; </a:t>
            </a:r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Ruda</a:t>
            </a:r>
            <a:r>
              <a:rPr lang="en-US" dirty="0" smtClean="0"/>
              <a:t> (</a:t>
            </a:r>
            <a:r>
              <a:rPr lang="en-US" dirty="0" err="1" smtClean="0"/>
              <a:t>Cesnet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Coord</a:t>
            </a:r>
            <a:r>
              <a:rPr lang="en-US" dirty="0" smtClean="0"/>
              <a:t> activity is somewhat delayed, but shouldn’t affect timelines. Other sub-task leader volunteers welcome.</a:t>
            </a:r>
            <a:endParaRPr lang="en-US" dirty="0" smtClean="0"/>
          </a:p>
          <a:p>
            <a:pPr lvl="1"/>
            <a:r>
              <a:rPr lang="en-US" dirty="0" smtClean="0"/>
              <a:t>Central EGI Operations 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same mailing </a:t>
            </a:r>
            <a:r>
              <a:rPr lang="en-US" dirty="0" smtClean="0"/>
              <a:t>list as first VT-GPGPU team: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vt-gpgpu@mailman.egi.eu</a:t>
            </a:r>
            <a:endParaRPr lang="en-US" dirty="0" smtClean="0"/>
          </a:p>
          <a:p>
            <a:r>
              <a:rPr lang="en-US" dirty="0" smtClean="0"/>
              <a:t>Wiki:</a:t>
            </a:r>
          </a:p>
          <a:p>
            <a:pPr lvl="1"/>
            <a:r>
              <a:rPr lang="en-US" dirty="0" smtClean="0">
                <a:hlinkClick r:id="rId4"/>
              </a:rPr>
              <a:t>https://wiki.egi.eu/wiki/GPGPU-</a:t>
            </a:r>
            <a:r>
              <a:rPr lang="en-US" dirty="0" smtClean="0">
                <a:hlinkClick r:id="rId4"/>
              </a:rPr>
              <a:t>WG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/User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8741"/>
            <a:ext cx="8075612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Resource Centre</a:t>
            </a:r>
          </a:p>
          <a:p>
            <a:pPr lvl="1"/>
            <a:r>
              <a:rPr lang="en-US" dirty="0" smtClean="0"/>
              <a:t>Czech Republic, France, Poland, Spain, UK, Ukraine</a:t>
            </a:r>
          </a:p>
          <a:p>
            <a:pPr lvl="2"/>
            <a:r>
              <a:rPr lang="en-US" dirty="0" smtClean="0"/>
              <a:t>Would like to cover a range of batch systems</a:t>
            </a:r>
          </a:p>
          <a:p>
            <a:pPr lvl="2"/>
            <a:r>
              <a:rPr lang="en-US" dirty="0" smtClean="0"/>
              <a:t>Would like a broad range of M/W CE types</a:t>
            </a:r>
          </a:p>
          <a:p>
            <a:r>
              <a:rPr lang="en-US" dirty="0" err="1" smtClean="0"/>
              <a:t>Testbed</a:t>
            </a:r>
            <a:r>
              <a:rPr lang="en-US" dirty="0" smtClean="0"/>
              <a:t> in Ireland (TCD)</a:t>
            </a:r>
          </a:p>
          <a:p>
            <a:pPr lvl="1"/>
            <a:r>
              <a:rPr lang="en-US" dirty="0" smtClean="0"/>
              <a:t>Not likely to be available on </a:t>
            </a:r>
            <a:r>
              <a:rPr lang="en-US" dirty="0" smtClean="0"/>
              <a:t>EGI</a:t>
            </a:r>
          </a:p>
          <a:p>
            <a:pPr lvl="1"/>
            <a:r>
              <a:rPr lang="en-US" dirty="0" smtClean="0"/>
              <a:t>Uses self-signed CA </a:t>
            </a:r>
            <a:r>
              <a:rPr lang="en-US" dirty="0" err="1" smtClean="0"/>
              <a:t>certs</a:t>
            </a:r>
            <a:endParaRPr lang="en-US" dirty="0" smtClean="0"/>
          </a:p>
          <a:p>
            <a:pPr lvl="1"/>
            <a:r>
              <a:rPr lang="en-US" dirty="0" smtClean="0"/>
              <a:t>Can be used to deploy simple prototypes.</a:t>
            </a:r>
          </a:p>
          <a:p>
            <a:r>
              <a:rPr lang="en-US" dirty="0" smtClean="0"/>
              <a:t>Communities:</a:t>
            </a:r>
            <a:endParaRPr lang="en-US" dirty="0" smtClean="0"/>
          </a:p>
          <a:p>
            <a:pPr lvl="1"/>
            <a:r>
              <a:rPr lang="en-US" dirty="0" smtClean="0"/>
              <a:t>Cosmology, </a:t>
            </a:r>
            <a:r>
              <a:rPr lang="en-US" dirty="0" err="1" smtClean="0"/>
              <a:t>CompChem</a:t>
            </a:r>
            <a:r>
              <a:rPr lang="en-US" dirty="0" smtClean="0"/>
              <a:t> (GROMACS),EUMED ...</a:t>
            </a:r>
            <a:endParaRPr lang="en-US" dirty="0" smtClean="0"/>
          </a:p>
          <a:p>
            <a:pPr lvl="1"/>
            <a:r>
              <a:rPr lang="en-US" dirty="0" smtClean="0"/>
              <a:t>DTEAM?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Actions/Tasks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T1 - </a:t>
            </a:r>
            <a:r>
              <a:rPr lang="en-US" dirty="0" err="1" smtClean="0"/>
              <a:t>GlueSchema</a:t>
            </a:r>
            <a:r>
              <a:rPr lang="en-US" dirty="0" smtClean="0"/>
              <a:t> Description (M1 – M5)</a:t>
            </a:r>
          </a:p>
          <a:p>
            <a:pPr lvl="2"/>
            <a:r>
              <a:rPr lang="en-US" dirty="0" smtClean="0"/>
              <a:t>Resource description</a:t>
            </a:r>
          </a:p>
          <a:p>
            <a:pPr lvl="3"/>
            <a:r>
              <a:rPr lang="en-US" dirty="0" smtClean="0"/>
              <a:t>Recommended GLUE2 </a:t>
            </a:r>
            <a:r>
              <a:rPr lang="en-US" dirty="0" err="1" smtClean="0"/>
              <a:t>ExecutionEnvironment</a:t>
            </a:r>
            <a:endParaRPr lang="en-US" dirty="0" smtClean="0"/>
          </a:p>
          <a:p>
            <a:pPr lvl="2"/>
            <a:r>
              <a:rPr lang="en-US" dirty="0" smtClean="0"/>
              <a:t>Agree on community standard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 Software Tags (CUDA/</a:t>
            </a:r>
            <a:r>
              <a:rPr lang="en-US" dirty="0" err="1" smtClean="0"/>
              <a:t>OpenCL</a:t>
            </a:r>
            <a:r>
              <a:rPr lang="en-US" dirty="0" smtClean="0"/>
              <a:t> versions etc)</a:t>
            </a:r>
          </a:p>
          <a:p>
            <a:pPr lvl="1"/>
            <a:r>
              <a:rPr lang="en-US" dirty="0" smtClean="0"/>
              <a:t>T2 - Batch System Integration (M1 – M5)</a:t>
            </a:r>
          </a:p>
          <a:p>
            <a:pPr lvl="2"/>
            <a:r>
              <a:rPr lang="en-US" dirty="0" smtClean="0"/>
              <a:t>Best Practices + Knowledge Base (Wiki)</a:t>
            </a:r>
          </a:p>
          <a:p>
            <a:pPr lvl="2"/>
            <a:r>
              <a:rPr lang="en-US" dirty="0" smtClean="0"/>
              <a:t>Resource state/usage</a:t>
            </a:r>
          </a:p>
          <a:p>
            <a:pPr lvl="2"/>
            <a:r>
              <a:rPr lang="en-US" dirty="0" smtClean="0"/>
              <a:t>Information System </a:t>
            </a:r>
            <a:r>
              <a:rPr lang="en-US" dirty="0" err="1" smtClean="0"/>
              <a:t>Plugins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Actions/Tasks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T3 – Site/Resource Testing</a:t>
            </a:r>
          </a:p>
          <a:p>
            <a:pPr lvl="1"/>
            <a:r>
              <a:rPr lang="en-US" dirty="0" smtClean="0"/>
              <a:t>Volunteer Resource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User Communities</a:t>
            </a:r>
          </a:p>
          <a:p>
            <a:r>
              <a:rPr lang="en-US" dirty="0" smtClean="0"/>
              <a:t>T4 – User Community Demo</a:t>
            </a:r>
          </a:p>
          <a:p>
            <a:pPr lvl="1"/>
            <a:r>
              <a:rPr lang="en-US" dirty="0" smtClean="0"/>
              <a:t>Target for Helsinki Forum</a:t>
            </a:r>
          </a:p>
          <a:p>
            <a:r>
              <a:rPr lang="en-US" dirty="0" smtClean="0"/>
              <a:t>T5 – Coordination</a:t>
            </a:r>
          </a:p>
          <a:p>
            <a:pPr lvl="1"/>
            <a:r>
              <a:rPr lang="en-US" dirty="0" smtClean="0"/>
              <a:t>Weekly Reports and Group Coordination</a:t>
            </a:r>
          </a:p>
          <a:p>
            <a:pPr lvl="1"/>
            <a:r>
              <a:rPr lang="en-US" dirty="0" smtClean="0"/>
              <a:t>Final Group Report</a:t>
            </a:r>
          </a:p>
          <a:p>
            <a:pPr lvl="1"/>
            <a:r>
              <a:rPr lang="en-US" dirty="0" smtClean="0"/>
              <a:t>Helsinki Forum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89589" y="1352616"/>
            <a:ext cx="8764822" cy="4637399"/>
          </a:xfrm>
          <a:prstGeom prst="ellipse">
            <a:avLst/>
          </a:prstGeom>
          <a:solidFill>
            <a:schemeClr val="accent2">
              <a:lumMod val="60000"/>
              <a:lumOff val="40000"/>
              <a:alpha val="1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41551" y="2183146"/>
            <a:ext cx="1755305" cy="7847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41551" y="4390270"/>
            <a:ext cx="1755305" cy="7847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687219" y="3250639"/>
            <a:ext cx="1755305" cy="7847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89233" y="3250639"/>
            <a:ext cx="1755305" cy="7847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1855208" y="3065142"/>
            <a:ext cx="484632" cy="121615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>
            <a:off x="2495121" y="3400719"/>
            <a:ext cx="97840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>
            <a:off x="5743563" y="3400719"/>
            <a:ext cx="97840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21971" y="2183146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CF2013_GPGPU-VT_Report.pptx</Template>
  <TotalTime>2879</TotalTime>
  <Words>868</Words>
  <Application>Microsoft Macintosh PowerPoint</Application>
  <PresentationFormat>On-screen Show (4:3)</PresentationFormat>
  <Paragraphs>142</Paragraphs>
  <Slides>16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VT-GPGPU Working Group</vt:lpstr>
      <vt:lpstr>Agenda</vt:lpstr>
      <vt:lpstr>Item 1 - Objectives</vt:lpstr>
      <vt:lpstr>Objectives</vt:lpstr>
      <vt:lpstr>The Working Group</vt:lpstr>
      <vt:lpstr>Resource Centres/User Communities</vt:lpstr>
      <vt:lpstr>Actions/Tasks (I)</vt:lpstr>
      <vt:lpstr>Actions/Tasks (II)</vt:lpstr>
      <vt:lpstr>Task Dependency</vt:lpstr>
      <vt:lpstr>Item 2 – Committed Resources and Application Areas</vt:lpstr>
      <vt:lpstr>Item 3 – best practice</vt:lpstr>
      <vt:lpstr>Item 4 - Stage 1 Testing?</vt:lpstr>
      <vt:lpstr>Application Areas</vt:lpstr>
      <vt:lpstr>Item 5 – GLUE 2 (I) </vt:lpstr>
      <vt:lpstr>GLUE2 (II)</vt:lpstr>
      <vt:lpstr>Item 6 – Community Forum Demo</vt:lpstr>
    </vt:vector>
  </TitlesOfParts>
  <Company>Trinity College Dublin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VT-GPGPU Working Group</dc:title>
  <dc:creator>John Walsh</dc:creator>
  <cp:lastModifiedBy>John Walsh</cp:lastModifiedBy>
  <cp:revision>11</cp:revision>
  <dcterms:created xsi:type="dcterms:W3CDTF">2013-12-18T11:54:15Z</dcterms:created>
  <dcterms:modified xsi:type="dcterms:W3CDTF">2013-12-20T11:53:25Z</dcterms:modified>
</cp:coreProperties>
</file>