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63" r:id="rId2"/>
    <p:sldMasterId id="2147483667" r:id="rId3"/>
  </p:sldMasterIdLst>
  <p:notesMasterIdLst>
    <p:notesMasterId r:id="rId23"/>
  </p:notesMasterIdLst>
  <p:handoutMasterIdLst>
    <p:handoutMasterId r:id="rId24"/>
  </p:handoutMasterIdLst>
  <p:sldIdLst>
    <p:sldId id="702" r:id="rId4"/>
    <p:sldId id="704" r:id="rId5"/>
    <p:sldId id="714" r:id="rId6"/>
    <p:sldId id="716" r:id="rId7"/>
    <p:sldId id="717" r:id="rId8"/>
    <p:sldId id="718" r:id="rId9"/>
    <p:sldId id="719" r:id="rId10"/>
    <p:sldId id="720" r:id="rId11"/>
    <p:sldId id="721" r:id="rId12"/>
    <p:sldId id="722" r:id="rId13"/>
    <p:sldId id="730" r:id="rId14"/>
    <p:sldId id="729" r:id="rId15"/>
    <p:sldId id="724" r:id="rId16"/>
    <p:sldId id="723" r:id="rId17"/>
    <p:sldId id="725" r:id="rId18"/>
    <p:sldId id="726" r:id="rId19"/>
    <p:sldId id="727" r:id="rId20"/>
    <p:sldId id="728" r:id="rId21"/>
    <p:sldId id="715" r:id="rId2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ergio Andreozzi" initials="" lastIdx="3" clrIdx="0"/>
  <p:cmAuthor id="1" name="Michel Drescher" initials="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4AD1"/>
    <a:srgbClr val="A2D668"/>
    <a:srgbClr val="66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865" autoAdjust="0"/>
    <p:restoredTop sz="97714" autoAdjust="0"/>
  </p:normalViewPr>
  <p:slideViewPr>
    <p:cSldViewPr>
      <p:cViewPr>
        <p:scale>
          <a:sx n="66" d="100"/>
          <a:sy n="66" d="100"/>
        </p:scale>
        <p:origin x="-2190" y="-10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7342DB-7F21-46E6-AC97-9BD1194116E6}" type="datetimeFigureOut">
              <a:rPr lang="en-GB" smtClean="0"/>
              <a:pPr/>
              <a:t>18/12/2013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5F71DF-BF50-42AE-A94B-4FF1E66B6E0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0853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99C0BA9-8270-461C-BA30-E325EBD4642F}" type="datetimeFigureOut">
              <a:rPr lang="en-US"/>
              <a:pPr>
                <a:defRPr/>
              </a:pPr>
              <a:t>12/18/2013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86FC97E-D4CA-4D5D-8F3D-BA3B2C5981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9693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6FC97E-D4CA-4D5D-8F3D-BA3B2C598123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2793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1447800" cy="579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" name="Text Box 2"/>
          <p:cNvSpPr txBox="1">
            <a:spLocks noChangeArrowheads="1"/>
          </p:cNvSpPr>
          <p:nvPr userDrawn="1"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67B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>
              <a:latin typeface="Calibri" pitchFamily="34" charset="0"/>
            </a:endParaRPr>
          </a:p>
        </p:txBody>
      </p:sp>
      <p:grpSp>
        <p:nvGrpSpPr>
          <p:cNvPr id="6" name="Group 21"/>
          <p:cNvGrpSpPr>
            <a:grpSpLocks/>
          </p:cNvGrpSpPr>
          <p:nvPr userDrawn="1"/>
        </p:nvGrpSpPr>
        <p:grpSpPr bwMode="auto">
          <a:xfrm>
            <a:off x="0" y="0"/>
            <a:ext cx="9215438" cy="1081088"/>
            <a:chOff x="-1" y="0"/>
            <a:chExt cx="9215439" cy="1081088"/>
          </a:xfrm>
        </p:grpSpPr>
        <p:sp>
          <p:nvSpPr>
            <p:cNvPr id="7" name="Rectangle 4"/>
            <p:cNvSpPr>
              <a:spLocks noChangeArrowheads="1"/>
            </p:cNvSpPr>
            <p:nvPr userDrawn="1"/>
          </p:nvSpPr>
          <p:spPr bwMode="auto">
            <a:xfrm>
              <a:off x="-1" y="0"/>
              <a:ext cx="9144001" cy="1044575"/>
            </a:xfrm>
            <a:prstGeom prst="rect">
              <a:avLst/>
            </a:pr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pic>
          <p:nvPicPr>
            <p:cNvPr id="8" name="Picture 5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735138" cy="979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9" name="Rectangle 6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0" name="Freeform 7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custGeom>
              <a:avLst/>
              <a:gdLst>
                <a:gd name="T0" fmla="*/ 5000 w 5001"/>
                <a:gd name="T1" fmla="*/ 0 h 2721"/>
                <a:gd name="T2" fmla="*/ 5000 w 5001"/>
                <a:gd name="T3" fmla="*/ 2720 h 2721"/>
                <a:gd name="T4" fmla="*/ 0 w 5001"/>
                <a:gd name="T5" fmla="*/ 2720 h 2721"/>
                <a:gd name="T6" fmla="*/ 2000 w 5001"/>
                <a:gd name="T7" fmla="*/ 0 h 2721"/>
                <a:gd name="T8" fmla="*/ 5000 w 5001"/>
                <a:gd name="T9" fmla="*/ 0 h 27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001" h="2721">
                  <a:moveTo>
                    <a:pt x="5000" y="0"/>
                  </a:moveTo>
                  <a:lnTo>
                    <a:pt x="5000" y="2720"/>
                  </a:lnTo>
                  <a:lnTo>
                    <a:pt x="0" y="2720"/>
                  </a:lnTo>
                  <a:cubicBezTo>
                    <a:pt x="2000" y="2720"/>
                    <a:pt x="0" y="0"/>
                    <a:pt x="2000" y="0"/>
                  </a:cubicBezTo>
                  <a:cubicBezTo>
                    <a:pt x="2667" y="0"/>
                    <a:pt x="4333" y="0"/>
                    <a:pt x="5000" y="0"/>
                  </a:cubicBezTo>
                </a:path>
              </a:pathLst>
            </a:cu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" name="Text Box 12"/>
            <p:cNvSpPr txBox="1">
              <a:spLocks noChangeArrowheads="1"/>
            </p:cNvSpPr>
            <p:nvPr userDrawn="1"/>
          </p:nvSpPr>
          <p:spPr bwMode="auto">
            <a:xfrm>
              <a:off x="6551613" y="503238"/>
              <a:ext cx="2663825" cy="577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5000" rIns="90000" bIns="45000"/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GB" sz="3200" b="1">
                  <a:solidFill>
                    <a:srgbClr val="FFFFFF"/>
                  </a:solidFill>
                  <a:ea typeface="SimSun" pitchFamily="2" charset="-122"/>
                </a:rPr>
                <a:t>EGI-InSPIRE</a:t>
              </a:r>
            </a:p>
          </p:txBody>
        </p:sp>
      </p:grpSp>
      <p:pic>
        <p:nvPicPr>
          <p:cNvPr id="12" name="Picture 3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5713413"/>
            <a:ext cx="7810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5640388"/>
            <a:ext cx="1447800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4" name="Rectangle 17"/>
          <p:cNvSpPr>
            <a:spLocks noChangeArrowheads="1"/>
          </p:cNvSpPr>
          <p:nvPr userDrawn="1"/>
        </p:nvSpPr>
        <p:spPr bwMode="auto">
          <a:xfrm>
            <a:off x="7667625" y="6586538"/>
            <a:ext cx="14478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 algn="r">
              <a:spcBef>
                <a:spcPts val="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200">
                <a:solidFill>
                  <a:srgbClr val="FFFFFF"/>
                </a:solidFill>
                <a:ea typeface="SimSun" pitchFamily="2" charset="-122"/>
              </a:rPr>
              <a:t>www.egi.eu</a:t>
            </a:r>
          </a:p>
        </p:txBody>
      </p:sp>
      <p:sp>
        <p:nvSpPr>
          <p:cNvPr id="15" name="Rectangle 18"/>
          <p:cNvSpPr>
            <a:spLocks noChangeArrowheads="1"/>
          </p:cNvSpPr>
          <p:nvPr userDrawn="1"/>
        </p:nvSpPr>
        <p:spPr bwMode="auto">
          <a:xfrm>
            <a:off x="53975" y="6605588"/>
            <a:ext cx="22860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ts val="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200">
                <a:solidFill>
                  <a:srgbClr val="FFFFFF"/>
                </a:solidFill>
                <a:ea typeface="SimSun" pitchFamily="2" charset="-122"/>
              </a:rPr>
              <a:t>EGI-InSPIRE RI-261323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19672" y="2130425"/>
            <a:ext cx="7200800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67744" y="3886200"/>
            <a:ext cx="5832648" cy="1343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75475" y="6356350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5715CC5-53A4-439F-A85F-0604235AB75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95812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188" y="1412776"/>
            <a:ext cx="8075612" cy="4525963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5EAE03-69BD-4C08-B18E-8C9F5694E65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37453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53C9E4-42E2-402A-B0B1-17451789FE1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45949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1447800" cy="579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67B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grpSp>
        <p:nvGrpSpPr>
          <p:cNvPr id="6" name="Group 21"/>
          <p:cNvGrpSpPr>
            <a:grpSpLocks/>
          </p:cNvGrpSpPr>
          <p:nvPr/>
        </p:nvGrpSpPr>
        <p:grpSpPr bwMode="auto">
          <a:xfrm>
            <a:off x="0" y="0"/>
            <a:ext cx="9215438" cy="1081088"/>
            <a:chOff x="-1" y="0"/>
            <a:chExt cx="9215439" cy="1081088"/>
          </a:xfrm>
        </p:grpSpPr>
        <p:sp>
          <p:nvSpPr>
            <p:cNvPr id="7" name="Rectangle 4"/>
            <p:cNvSpPr>
              <a:spLocks noChangeArrowheads="1"/>
            </p:cNvSpPr>
            <p:nvPr userDrawn="1"/>
          </p:nvSpPr>
          <p:spPr bwMode="auto">
            <a:xfrm>
              <a:off x="-1" y="0"/>
              <a:ext cx="9144001" cy="1044575"/>
            </a:xfrm>
            <a:prstGeom prst="rect">
              <a:avLst/>
            </a:pr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pic>
          <p:nvPicPr>
            <p:cNvPr id="8" name="Picture 5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735138" cy="979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9" name="Rectangle 6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0" name="Freeform 7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custGeom>
              <a:avLst/>
              <a:gdLst/>
              <a:ahLst/>
              <a:cxnLst>
                <a:cxn ang="0">
                  <a:pos x="5000" y="0"/>
                </a:cxn>
                <a:cxn ang="0">
                  <a:pos x="5000" y="2720"/>
                </a:cxn>
                <a:cxn ang="0">
                  <a:pos x="0" y="2720"/>
                </a:cxn>
                <a:cxn ang="0">
                  <a:pos x="2000" y="0"/>
                </a:cxn>
                <a:cxn ang="0">
                  <a:pos x="5000" y="0"/>
                </a:cxn>
              </a:cxnLst>
              <a:rect l="0" t="0" r="r" b="b"/>
              <a:pathLst>
                <a:path w="5001" h="2721">
                  <a:moveTo>
                    <a:pt x="5000" y="0"/>
                  </a:moveTo>
                  <a:lnTo>
                    <a:pt x="5000" y="2720"/>
                  </a:lnTo>
                  <a:lnTo>
                    <a:pt x="0" y="2720"/>
                  </a:lnTo>
                  <a:cubicBezTo>
                    <a:pt x="2000" y="2720"/>
                    <a:pt x="0" y="0"/>
                    <a:pt x="2000" y="0"/>
                  </a:cubicBezTo>
                  <a:cubicBezTo>
                    <a:pt x="2667" y="0"/>
                    <a:pt x="4333" y="0"/>
                    <a:pt x="5000" y="0"/>
                  </a:cubicBezTo>
                </a:path>
              </a:pathLst>
            </a:cu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1" name="Text Box 12"/>
            <p:cNvSpPr txBox="1">
              <a:spLocks noChangeArrowheads="1"/>
            </p:cNvSpPr>
            <p:nvPr userDrawn="1"/>
          </p:nvSpPr>
          <p:spPr bwMode="auto">
            <a:xfrm>
              <a:off x="6551613" y="503238"/>
              <a:ext cx="2663825" cy="57785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5000" rIns="90000" bIns="45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r>
                <a:rPr lang="en-GB" sz="3200" b="1" dirty="0">
                  <a:solidFill>
                    <a:srgbClr val="FFFFFF"/>
                  </a:solidFill>
                  <a:ea typeface="SimSun" charset="0"/>
                  <a:cs typeface="Arial" pitchFamily="34" charset="0"/>
                </a:rPr>
                <a:t>EGI-</a:t>
              </a:r>
              <a:r>
                <a:rPr lang="en-GB" sz="3200" b="1" dirty="0" err="1">
                  <a:solidFill>
                    <a:srgbClr val="FFFFFF"/>
                  </a:solidFill>
                  <a:ea typeface="SimSun" charset="0"/>
                  <a:cs typeface="Arial" pitchFamily="34" charset="0"/>
                </a:rPr>
                <a:t>InSPIRE</a:t>
              </a:r>
              <a:endParaRPr lang="en-GB" sz="3200" b="1" dirty="0">
                <a:solidFill>
                  <a:srgbClr val="FFFFFF"/>
                </a:solidFill>
                <a:ea typeface="SimSun" charset="0"/>
                <a:cs typeface="Arial" pitchFamily="34" charset="0"/>
              </a:endParaRPr>
            </a:p>
          </p:txBody>
        </p:sp>
      </p:grp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5713413"/>
            <a:ext cx="7810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5640388"/>
            <a:ext cx="1447800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4" name="Rectangle 17"/>
          <p:cNvSpPr>
            <a:spLocks noChangeArrowheads="1"/>
          </p:cNvSpPr>
          <p:nvPr/>
        </p:nvSpPr>
        <p:spPr bwMode="auto">
          <a:xfrm>
            <a:off x="7667625" y="6586538"/>
            <a:ext cx="14478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fontAlgn="auto">
              <a:spcBef>
                <a:spcPts val="875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www.egi.eu</a:t>
            </a:r>
          </a:p>
        </p:txBody>
      </p:sp>
      <p:sp>
        <p:nvSpPr>
          <p:cNvPr id="15" name="Rectangle 18"/>
          <p:cNvSpPr>
            <a:spLocks noChangeArrowheads="1"/>
          </p:cNvSpPr>
          <p:nvPr/>
        </p:nvSpPr>
        <p:spPr bwMode="auto">
          <a:xfrm>
            <a:off x="53752" y="6605588"/>
            <a:ext cx="22860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fontAlgn="auto">
              <a:spcBef>
                <a:spcPts val="875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EGI-</a:t>
            </a:r>
            <a:r>
              <a:rPr lang="en-US" sz="1200" dirty="0" err="1">
                <a:solidFill>
                  <a:srgbClr val="FFFFFF"/>
                </a:solidFill>
                <a:ea typeface="SimSun" charset="0"/>
                <a:cs typeface="Arial" pitchFamily="34" charset="0"/>
              </a:rPr>
              <a:t>InSPIRE</a:t>
            </a: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 RI-261323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19672" y="2130425"/>
            <a:ext cx="7200800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67744" y="3886200"/>
            <a:ext cx="5832648" cy="1343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>
          <a:xfrm>
            <a:off x="62136" y="6376670"/>
            <a:ext cx="2133600" cy="365125"/>
          </a:xfrm>
        </p:spPr>
        <p:txBody>
          <a:bodyPr/>
          <a:lstStyle>
            <a:lvl1pPr>
              <a:defRPr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NA2.5 - June 2012</a:t>
            </a:r>
            <a:endParaRPr lang="en-US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75475" y="6356350"/>
            <a:ext cx="2133600" cy="365125"/>
          </a:xfrm>
        </p:spPr>
        <p:txBody>
          <a:bodyPr/>
          <a:lstStyle>
            <a:lvl1pPr>
              <a:defRPr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5715CC5-53A4-439F-A85F-0604235AB75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9" name="Picture 1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1447800" cy="579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0" name="Text Box 2"/>
          <p:cNvSpPr txBox="1">
            <a:spLocks noChangeArrowheads="1"/>
          </p:cNvSpPr>
          <p:nvPr userDrawn="1"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67B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>
              <a:latin typeface="Calibri" pitchFamily="34" charset="0"/>
            </a:endParaRPr>
          </a:p>
        </p:txBody>
      </p:sp>
      <p:grpSp>
        <p:nvGrpSpPr>
          <p:cNvPr id="21" name="Group 21"/>
          <p:cNvGrpSpPr>
            <a:grpSpLocks/>
          </p:cNvGrpSpPr>
          <p:nvPr userDrawn="1"/>
        </p:nvGrpSpPr>
        <p:grpSpPr bwMode="auto">
          <a:xfrm>
            <a:off x="0" y="0"/>
            <a:ext cx="9215438" cy="1081088"/>
            <a:chOff x="-1" y="0"/>
            <a:chExt cx="9215439" cy="1081088"/>
          </a:xfrm>
        </p:grpSpPr>
        <p:sp>
          <p:nvSpPr>
            <p:cNvPr id="22" name="Rectangle 4"/>
            <p:cNvSpPr>
              <a:spLocks noChangeArrowheads="1"/>
            </p:cNvSpPr>
            <p:nvPr userDrawn="1"/>
          </p:nvSpPr>
          <p:spPr bwMode="auto">
            <a:xfrm>
              <a:off x="-1" y="0"/>
              <a:ext cx="9144001" cy="1044575"/>
            </a:xfrm>
            <a:prstGeom prst="rect">
              <a:avLst/>
            </a:pr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pic>
          <p:nvPicPr>
            <p:cNvPr id="23" name="Picture 5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735138" cy="979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24" name="Rectangle 6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5" name="Freeform 7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custGeom>
              <a:avLst/>
              <a:gdLst>
                <a:gd name="T0" fmla="*/ 5000 w 5001"/>
                <a:gd name="T1" fmla="*/ 0 h 2721"/>
                <a:gd name="T2" fmla="*/ 5000 w 5001"/>
                <a:gd name="T3" fmla="*/ 2720 h 2721"/>
                <a:gd name="T4" fmla="*/ 0 w 5001"/>
                <a:gd name="T5" fmla="*/ 2720 h 2721"/>
                <a:gd name="T6" fmla="*/ 2000 w 5001"/>
                <a:gd name="T7" fmla="*/ 0 h 2721"/>
                <a:gd name="T8" fmla="*/ 5000 w 5001"/>
                <a:gd name="T9" fmla="*/ 0 h 27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001" h="2721">
                  <a:moveTo>
                    <a:pt x="5000" y="0"/>
                  </a:moveTo>
                  <a:lnTo>
                    <a:pt x="5000" y="2720"/>
                  </a:lnTo>
                  <a:lnTo>
                    <a:pt x="0" y="2720"/>
                  </a:lnTo>
                  <a:cubicBezTo>
                    <a:pt x="2000" y="2720"/>
                    <a:pt x="0" y="0"/>
                    <a:pt x="2000" y="0"/>
                  </a:cubicBezTo>
                  <a:cubicBezTo>
                    <a:pt x="2667" y="0"/>
                    <a:pt x="4333" y="0"/>
                    <a:pt x="5000" y="0"/>
                  </a:cubicBezTo>
                </a:path>
              </a:pathLst>
            </a:cu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6" name="Text Box 12"/>
            <p:cNvSpPr txBox="1">
              <a:spLocks noChangeArrowheads="1"/>
            </p:cNvSpPr>
            <p:nvPr userDrawn="1"/>
          </p:nvSpPr>
          <p:spPr bwMode="auto">
            <a:xfrm>
              <a:off x="6551613" y="503238"/>
              <a:ext cx="2663825" cy="577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5000" rIns="90000" bIns="45000"/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GB" sz="3200" b="1">
                  <a:solidFill>
                    <a:srgbClr val="FFFFFF"/>
                  </a:solidFill>
                  <a:ea typeface="SimSun" pitchFamily="2" charset="-122"/>
                </a:rPr>
                <a:t>EGI-InSPIRE</a:t>
              </a:r>
            </a:p>
          </p:txBody>
        </p:sp>
      </p:grpSp>
      <p:pic>
        <p:nvPicPr>
          <p:cNvPr id="27" name="Picture 3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5713413"/>
            <a:ext cx="7810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8" name="Picture 4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5640388"/>
            <a:ext cx="1447800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9" name="Rectangle 17"/>
          <p:cNvSpPr>
            <a:spLocks noChangeArrowheads="1"/>
          </p:cNvSpPr>
          <p:nvPr userDrawn="1"/>
        </p:nvSpPr>
        <p:spPr bwMode="auto">
          <a:xfrm>
            <a:off x="7667625" y="6586538"/>
            <a:ext cx="14478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 algn="r">
              <a:spcBef>
                <a:spcPts val="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200">
                <a:solidFill>
                  <a:srgbClr val="FFFFFF"/>
                </a:solidFill>
                <a:ea typeface="SimSun" pitchFamily="2" charset="-122"/>
              </a:rPr>
              <a:t>www.egi.eu</a:t>
            </a:r>
          </a:p>
        </p:txBody>
      </p:sp>
      <p:sp>
        <p:nvSpPr>
          <p:cNvPr id="30" name="Rectangle 18"/>
          <p:cNvSpPr>
            <a:spLocks noChangeArrowheads="1"/>
          </p:cNvSpPr>
          <p:nvPr userDrawn="1"/>
        </p:nvSpPr>
        <p:spPr bwMode="auto">
          <a:xfrm>
            <a:off x="53975" y="6605588"/>
            <a:ext cx="22860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ts val="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200">
                <a:solidFill>
                  <a:srgbClr val="FFFFFF"/>
                </a:solidFill>
                <a:ea typeface="SimSun" pitchFamily="2" charset="-122"/>
              </a:rPr>
              <a:t>EGI-InSPIRE RI-261323</a:t>
            </a:r>
          </a:p>
        </p:txBody>
      </p:sp>
    </p:spTree>
    <p:extLst>
      <p:ext uri="{BB962C8B-B14F-4D97-AF65-F5344CB8AC3E}">
        <p14:creationId xmlns:p14="http://schemas.microsoft.com/office/powerpoint/2010/main" val="2296410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188" y="1412776"/>
            <a:ext cx="8075612" cy="4525963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NA2.5 - June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84901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NA2.5 - June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53C9E4-42E2-402A-B0B1-17451789FE1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6320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1447800" cy="579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67B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grpSp>
        <p:nvGrpSpPr>
          <p:cNvPr id="6" name="Group 21"/>
          <p:cNvGrpSpPr>
            <a:grpSpLocks/>
          </p:cNvGrpSpPr>
          <p:nvPr/>
        </p:nvGrpSpPr>
        <p:grpSpPr bwMode="auto">
          <a:xfrm>
            <a:off x="0" y="0"/>
            <a:ext cx="9215438" cy="1081088"/>
            <a:chOff x="-1" y="0"/>
            <a:chExt cx="9215439" cy="1081088"/>
          </a:xfrm>
        </p:grpSpPr>
        <p:sp>
          <p:nvSpPr>
            <p:cNvPr id="7" name="Rectangle 4"/>
            <p:cNvSpPr>
              <a:spLocks noChangeArrowheads="1"/>
            </p:cNvSpPr>
            <p:nvPr userDrawn="1"/>
          </p:nvSpPr>
          <p:spPr bwMode="auto">
            <a:xfrm>
              <a:off x="-1" y="0"/>
              <a:ext cx="9144001" cy="1044575"/>
            </a:xfrm>
            <a:prstGeom prst="rect">
              <a:avLst/>
            </a:pr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pic>
          <p:nvPicPr>
            <p:cNvPr id="8" name="Picture 5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735138" cy="979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9" name="Rectangle 6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0" name="Freeform 7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custGeom>
              <a:avLst/>
              <a:gdLst/>
              <a:ahLst/>
              <a:cxnLst>
                <a:cxn ang="0">
                  <a:pos x="5000" y="0"/>
                </a:cxn>
                <a:cxn ang="0">
                  <a:pos x="5000" y="2720"/>
                </a:cxn>
                <a:cxn ang="0">
                  <a:pos x="0" y="2720"/>
                </a:cxn>
                <a:cxn ang="0">
                  <a:pos x="2000" y="0"/>
                </a:cxn>
                <a:cxn ang="0">
                  <a:pos x="5000" y="0"/>
                </a:cxn>
              </a:cxnLst>
              <a:rect l="0" t="0" r="r" b="b"/>
              <a:pathLst>
                <a:path w="5001" h="2721">
                  <a:moveTo>
                    <a:pt x="5000" y="0"/>
                  </a:moveTo>
                  <a:lnTo>
                    <a:pt x="5000" y="2720"/>
                  </a:lnTo>
                  <a:lnTo>
                    <a:pt x="0" y="2720"/>
                  </a:lnTo>
                  <a:cubicBezTo>
                    <a:pt x="2000" y="2720"/>
                    <a:pt x="0" y="0"/>
                    <a:pt x="2000" y="0"/>
                  </a:cubicBezTo>
                  <a:cubicBezTo>
                    <a:pt x="2667" y="0"/>
                    <a:pt x="4333" y="0"/>
                    <a:pt x="5000" y="0"/>
                  </a:cubicBezTo>
                </a:path>
              </a:pathLst>
            </a:cu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1" name="Text Box 12"/>
            <p:cNvSpPr txBox="1">
              <a:spLocks noChangeArrowheads="1"/>
            </p:cNvSpPr>
            <p:nvPr userDrawn="1"/>
          </p:nvSpPr>
          <p:spPr bwMode="auto">
            <a:xfrm>
              <a:off x="6551613" y="503238"/>
              <a:ext cx="2663825" cy="57785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5000" rIns="90000" bIns="45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r>
                <a:rPr lang="en-GB" sz="3200" b="1" dirty="0">
                  <a:solidFill>
                    <a:srgbClr val="FFFFFF"/>
                  </a:solidFill>
                  <a:ea typeface="SimSun" charset="0"/>
                  <a:cs typeface="Arial" pitchFamily="34" charset="0"/>
                </a:rPr>
                <a:t>EGI-</a:t>
              </a:r>
              <a:r>
                <a:rPr lang="en-GB" sz="3200" b="1" dirty="0" err="1">
                  <a:solidFill>
                    <a:srgbClr val="FFFFFF"/>
                  </a:solidFill>
                  <a:ea typeface="SimSun" charset="0"/>
                  <a:cs typeface="Arial" pitchFamily="34" charset="0"/>
                </a:rPr>
                <a:t>InSPIRE</a:t>
              </a:r>
              <a:endParaRPr lang="en-GB" sz="3200" b="1" dirty="0">
                <a:solidFill>
                  <a:srgbClr val="FFFFFF"/>
                </a:solidFill>
                <a:ea typeface="SimSun" charset="0"/>
                <a:cs typeface="Arial" pitchFamily="34" charset="0"/>
              </a:endParaRPr>
            </a:p>
          </p:txBody>
        </p:sp>
      </p:grp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5713413"/>
            <a:ext cx="7810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5640388"/>
            <a:ext cx="1447800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4" name="Rectangle 17"/>
          <p:cNvSpPr>
            <a:spLocks noChangeArrowheads="1"/>
          </p:cNvSpPr>
          <p:nvPr/>
        </p:nvSpPr>
        <p:spPr bwMode="auto">
          <a:xfrm>
            <a:off x="7667625" y="6586538"/>
            <a:ext cx="14478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fontAlgn="auto">
              <a:spcBef>
                <a:spcPts val="875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www.egi.eu</a:t>
            </a:r>
          </a:p>
        </p:txBody>
      </p:sp>
      <p:sp>
        <p:nvSpPr>
          <p:cNvPr id="15" name="Rectangle 18"/>
          <p:cNvSpPr>
            <a:spLocks noChangeArrowheads="1"/>
          </p:cNvSpPr>
          <p:nvPr/>
        </p:nvSpPr>
        <p:spPr bwMode="auto">
          <a:xfrm>
            <a:off x="53752" y="6605588"/>
            <a:ext cx="22860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fontAlgn="auto">
              <a:spcBef>
                <a:spcPts val="875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EGI-</a:t>
            </a:r>
            <a:r>
              <a:rPr lang="en-US" sz="1200" dirty="0" err="1">
                <a:solidFill>
                  <a:srgbClr val="FFFFFF"/>
                </a:solidFill>
                <a:ea typeface="SimSun" charset="0"/>
                <a:cs typeface="Arial" pitchFamily="34" charset="0"/>
              </a:rPr>
              <a:t>InSPIRE</a:t>
            </a: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 RI-261323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19672" y="2130425"/>
            <a:ext cx="7200800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67744" y="3886200"/>
            <a:ext cx="5832648" cy="1343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75475" y="6356350"/>
            <a:ext cx="2133600" cy="365125"/>
          </a:xfrm>
        </p:spPr>
        <p:txBody>
          <a:bodyPr/>
          <a:lstStyle>
            <a:lvl1pPr>
              <a:defRPr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5715CC5-53A4-439F-A85F-0604235AB75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64107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188" y="1412776"/>
            <a:ext cx="8075612" cy="4525963"/>
          </a:xfrm>
        </p:spPr>
        <p:txBody>
          <a:bodyPr>
            <a:normAutofit/>
          </a:bodyPr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84901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53C9E4-42E2-402A-B0B1-17451789FE1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6320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.jpe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jpeg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Box 2"/>
          <p:cNvSpPr txBox="1"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67B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>
              <a:latin typeface="Calibri" pitchFamily="34" charset="0"/>
            </a:endParaRPr>
          </a:p>
        </p:txBody>
      </p:sp>
      <p:grpSp>
        <p:nvGrpSpPr>
          <p:cNvPr id="1027" name="Group 12"/>
          <p:cNvGrpSpPr>
            <a:grpSpLocks/>
          </p:cNvGrpSpPr>
          <p:nvPr/>
        </p:nvGrpSpPr>
        <p:grpSpPr bwMode="auto">
          <a:xfrm>
            <a:off x="0" y="0"/>
            <a:ext cx="9144000" cy="1044575"/>
            <a:chOff x="-1" y="0"/>
            <a:chExt cx="9144001" cy="1044575"/>
          </a:xfrm>
        </p:grpSpPr>
        <p:sp>
          <p:nvSpPr>
            <p:cNvPr id="1035" name="Rectangle 4"/>
            <p:cNvSpPr>
              <a:spLocks noChangeArrowheads="1"/>
            </p:cNvSpPr>
            <p:nvPr userDrawn="1"/>
          </p:nvSpPr>
          <p:spPr bwMode="auto">
            <a:xfrm>
              <a:off x="-1" y="0"/>
              <a:ext cx="9144001" cy="1044575"/>
            </a:xfrm>
            <a:prstGeom prst="rect">
              <a:avLst/>
            </a:pr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pic>
          <p:nvPicPr>
            <p:cNvPr id="1036" name="Picture 5"/>
            <p:cNvPicPr>
              <a:picLocks noChangeAspect="1" noChangeArrowheads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735138" cy="979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1037" name="Rectangle 6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038" name="Freeform 7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custGeom>
              <a:avLst/>
              <a:gdLst>
                <a:gd name="T0" fmla="*/ 5000 w 5001"/>
                <a:gd name="T1" fmla="*/ 0 h 2721"/>
                <a:gd name="T2" fmla="*/ 5000 w 5001"/>
                <a:gd name="T3" fmla="*/ 2720 h 2721"/>
                <a:gd name="T4" fmla="*/ 0 w 5001"/>
                <a:gd name="T5" fmla="*/ 2720 h 2721"/>
                <a:gd name="T6" fmla="*/ 2000 w 5001"/>
                <a:gd name="T7" fmla="*/ 0 h 2721"/>
                <a:gd name="T8" fmla="*/ 5000 w 5001"/>
                <a:gd name="T9" fmla="*/ 0 h 27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001" h="2721">
                  <a:moveTo>
                    <a:pt x="5000" y="0"/>
                  </a:moveTo>
                  <a:lnTo>
                    <a:pt x="5000" y="2720"/>
                  </a:lnTo>
                  <a:lnTo>
                    <a:pt x="0" y="2720"/>
                  </a:lnTo>
                  <a:cubicBezTo>
                    <a:pt x="2000" y="2720"/>
                    <a:pt x="0" y="0"/>
                    <a:pt x="2000" y="0"/>
                  </a:cubicBezTo>
                  <a:cubicBezTo>
                    <a:pt x="2667" y="0"/>
                    <a:pt x="4333" y="0"/>
                    <a:pt x="5000" y="0"/>
                  </a:cubicBezTo>
                </a:path>
              </a:pathLst>
            </a:cu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2124075" y="115888"/>
            <a:ext cx="6840538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11188" y="1600200"/>
            <a:ext cx="807561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913" y="63769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9925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2F56AE5-EB24-4633-A586-FC60E5A6913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33" name="Rectangle 17"/>
          <p:cNvSpPr>
            <a:spLocks noChangeArrowheads="1"/>
          </p:cNvSpPr>
          <p:nvPr/>
        </p:nvSpPr>
        <p:spPr bwMode="auto">
          <a:xfrm>
            <a:off x="7667625" y="6586538"/>
            <a:ext cx="14478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 algn="r">
              <a:spcBef>
                <a:spcPts val="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200">
                <a:solidFill>
                  <a:srgbClr val="FFFFFF"/>
                </a:solidFill>
                <a:ea typeface="SimSun" pitchFamily="2" charset="-122"/>
              </a:rPr>
              <a:t>www.egi.eu</a:t>
            </a:r>
          </a:p>
        </p:txBody>
      </p:sp>
      <p:sp>
        <p:nvSpPr>
          <p:cNvPr id="1034" name="Rectangle 18"/>
          <p:cNvSpPr>
            <a:spLocks noChangeArrowheads="1"/>
          </p:cNvSpPr>
          <p:nvPr/>
        </p:nvSpPr>
        <p:spPr bwMode="auto">
          <a:xfrm>
            <a:off x="53975" y="6605588"/>
            <a:ext cx="22860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ts val="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200">
                <a:solidFill>
                  <a:srgbClr val="FFFFFF"/>
                </a:solidFill>
                <a:ea typeface="SimSun" pitchFamily="2" charset="-122"/>
              </a:rPr>
              <a:t>EGI-InSPIRE RI-261323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0" r:id="rId2"/>
    <p:sldLayoutId id="2147483661" r:id="rId3"/>
  </p:sldLayoutIdLst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67B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grpSp>
        <p:nvGrpSpPr>
          <p:cNvPr id="1027" name="Group 12"/>
          <p:cNvGrpSpPr>
            <a:grpSpLocks/>
          </p:cNvGrpSpPr>
          <p:nvPr/>
        </p:nvGrpSpPr>
        <p:grpSpPr bwMode="auto">
          <a:xfrm>
            <a:off x="0" y="0"/>
            <a:ext cx="9144000" cy="1044575"/>
            <a:chOff x="-1" y="0"/>
            <a:chExt cx="9144001" cy="1044575"/>
          </a:xfrm>
        </p:grpSpPr>
        <p:sp>
          <p:nvSpPr>
            <p:cNvPr id="8" name="Rectangle 4"/>
            <p:cNvSpPr>
              <a:spLocks noChangeArrowheads="1"/>
            </p:cNvSpPr>
            <p:nvPr userDrawn="1"/>
          </p:nvSpPr>
          <p:spPr bwMode="auto">
            <a:xfrm>
              <a:off x="-1" y="0"/>
              <a:ext cx="9144001" cy="1044575"/>
            </a:xfrm>
            <a:prstGeom prst="rect">
              <a:avLst/>
            </a:pr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pic>
          <p:nvPicPr>
            <p:cNvPr id="1036" name="Picture 5"/>
            <p:cNvPicPr>
              <a:picLocks noChangeAspect="1" noChangeArrowheads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735138" cy="979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10" name="Rectangle 6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1" name="Freeform 7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custGeom>
              <a:avLst/>
              <a:gdLst/>
              <a:ahLst/>
              <a:cxnLst>
                <a:cxn ang="0">
                  <a:pos x="5000" y="0"/>
                </a:cxn>
                <a:cxn ang="0">
                  <a:pos x="5000" y="2720"/>
                </a:cxn>
                <a:cxn ang="0">
                  <a:pos x="0" y="2720"/>
                </a:cxn>
                <a:cxn ang="0">
                  <a:pos x="2000" y="0"/>
                </a:cxn>
                <a:cxn ang="0">
                  <a:pos x="5000" y="0"/>
                </a:cxn>
              </a:cxnLst>
              <a:rect l="0" t="0" r="r" b="b"/>
              <a:pathLst>
                <a:path w="5001" h="2721">
                  <a:moveTo>
                    <a:pt x="5000" y="0"/>
                  </a:moveTo>
                  <a:lnTo>
                    <a:pt x="5000" y="2720"/>
                  </a:lnTo>
                  <a:lnTo>
                    <a:pt x="0" y="2720"/>
                  </a:lnTo>
                  <a:cubicBezTo>
                    <a:pt x="2000" y="2720"/>
                    <a:pt x="0" y="0"/>
                    <a:pt x="2000" y="0"/>
                  </a:cubicBezTo>
                  <a:cubicBezTo>
                    <a:pt x="2667" y="0"/>
                    <a:pt x="4333" y="0"/>
                    <a:pt x="5000" y="0"/>
                  </a:cubicBezTo>
                </a:path>
              </a:pathLst>
            </a:cu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2124075" y="115888"/>
            <a:ext cx="6840538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11188" y="1600200"/>
            <a:ext cx="807561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913" y="63769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NA2.5 - June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9925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2F56AE5-EB24-4633-A586-FC60E5A6913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5" name="Rectangle 17"/>
          <p:cNvSpPr>
            <a:spLocks noChangeArrowheads="1"/>
          </p:cNvSpPr>
          <p:nvPr/>
        </p:nvSpPr>
        <p:spPr bwMode="auto">
          <a:xfrm>
            <a:off x="7667625" y="6586538"/>
            <a:ext cx="14478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fontAlgn="auto">
              <a:spcBef>
                <a:spcPts val="875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www.egi.eu</a:t>
            </a:r>
          </a:p>
        </p:txBody>
      </p:sp>
      <p:sp>
        <p:nvSpPr>
          <p:cNvPr id="16" name="Rectangle 18"/>
          <p:cNvSpPr>
            <a:spLocks noChangeArrowheads="1"/>
          </p:cNvSpPr>
          <p:nvPr/>
        </p:nvSpPr>
        <p:spPr bwMode="auto">
          <a:xfrm>
            <a:off x="53975" y="6605588"/>
            <a:ext cx="22860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fontAlgn="auto">
              <a:spcBef>
                <a:spcPts val="875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EGI-</a:t>
            </a:r>
            <a:r>
              <a:rPr lang="en-US" sz="1200" dirty="0" err="1">
                <a:solidFill>
                  <a:srgbClr val="FFFFFF"/>
                </a:solidFill>
                <a:ea typeface="SimSun" charset="0"/>
                <a:cs typeface="Arial" pitchFamily="34" charset="0"/>
              </a:rPr>
              <a:t>InSPIRE</a:t>
            </a: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 RI-261323</a:t>
            </a:r>
          </a:p>
        </p:txBody>
      </p:sp>
      <p:sp>
        <p:nvSpPr>
          <p:cNvPr id="17" name="Text Box 2"/>
          <p:cNvSpPr txBox="1"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67B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>
              <a:latin typeface="Calibri" pitchFamily="34" charset="0"/>
            </a:endParaRPr>
          </a:p>
        </p:txBody>
      </p:sp>
      <p:grpSp>
        <p:nvGrpSpPr>
          <p:cNvPr id="18" name="Group 12"/>
          <p:cNvGrpSpPr>
            <a:grpSpLocks/>
          </p:cNvGrpSpPr>
          <p:nvPr/>
        </p:nvGrpSpPr>
        <p:grpSpPr bwMode="auto">
          <a:xfrm>
            <a:off x="0" y="0"/>
            <a:ext cx="9144000" cy="1044575"/>
            <a:chOff x="-1" y="0"/>
            <a:chExt cx="9144001" cy="1044575"/>
          </a:xfrm>
        </p:grpSpPr>
        <p:sp>
          <p:nvSpPr>
            <p:cNvPr id="19" name="Rectangle 4"/>
            <p:cNvSpPr>
              <a:spLocks noChangeArrowheads="1"/>
            </p:cNvSpPr>
            <p:nvPr userDrawn="1"/>
          </p:nvSpPr>
          <p:spPr bwMode="auto">
            <a:xfrm>
              <a:off x="-1" y="0"/>
              <a:ext cx="9144001" cy="1044575"/>
            </a:xfrm>
            <a:prstGeom prst="rect">
              <a:avLst/>
            </a:pr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pic>
          <p:nvPicPr>
            <p:cNvPr id="20" name="Picture 5"/>
            <p:cNvPicPr>
              <a:picLocks noChangeAspect="1" noChangeArrowheads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735138" cy="979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21" name="Rectangle 6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2" name="Freeform 7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custGeom>
              <a:avLst/>
              <a:gdLst>
                <a:gd name="T0" fmla="*/ 5000 w 5001"/>
                <a:gd name="T1" fmla="*/ 0 h 2721"/>
                <a:gd name="T2" fmla="*/ 5000 w 5001"/>
                <a:gd name="T3" fmla="*/ 2720 h 2721"/>
                <a:gd name="T4" fmla="*/ 0 w 5001"/>
                <a:gd name="T5" fmla="*/ 2720 h 2721"/>
                <a:gd name="T6" fmla="*/ 2000 w 5001"/>
                <a:gd name="T7" fmla="*/ 0 h 2721"/>
                <a:gd name="T8" fmla="*/ 5000 w 5001"/>
                <a:gd name="T9" fmla="*/ 0 h 27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001" h="2721">
                  <a:moveTo>
                    <a:pt x="5000" y="0"/>
                  </a:moveTo>
                  <a:lnTo>
                    <a:pt x="5000" y="2720"/>
                  </a:lnTo>
                  <a:lnTo>
                    <a:pt x="0" y="2720"/>
                  </a:lnTo>
                  <a:cubicBezTo>
                    <a:pt x="2000" y="2720"/>
                    <a:pt x="0" y="0"/>
                    <a:pt x="2000" y="0"/>
                  </a:cubicBezTo>
                  <a:cubicBezTo>
                    <a:pt x="2667" y="0"/>
                    <a:pt x="4333" y="0"/>
                    <a:pt x="5000" y="0"/>
                  </a:cubicBezTo>
                </a:path>
              </a:pathLst>
            </a:cu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23" name="Rectangle 17"/>
          <p:cNvSpPr>
            <a:spLocks noChangeArrowheads="1"/>
          </p:cNvSpPr>
          <p:nvPr/>
        </p:nvSpPr>
        <p:spPr bwMode="auto">
          <a:xfrm>
            <a:off x="7667625" y="6586538"/>
            <a:ext cx="14478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 algn="r">
              <a:spcBef>
                <a:spcPts val="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200">
                <a:solidFill>
                  <a:srgbClr val="FFFFFF"/>
                </a:solidFill>
                <a:ea typeface="SimSun" pitchFamily="2" charset="-122"/>
              </a:rPr>
              <a:t>www.egi.eu</a:t>
            </a:r>
          </a:p>
        </p:txBody>
      </p:sp>
      <p:sp>
        <p:nvSpPr>
          <p:cNvPr id="24" name="Rectangle 18"/>
          <p:cNvSpPr>
            <a:spLocks noChangeArrowheads="1"/>
          </p:cNvSpPr>
          <p:nvPr/>
        </p:nvSpPr>
        <p:spPr bwMode="auto">
          <a:xfrm>
            <a:off x="53975" y="6605588"/>
            <a:ext cx="22860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ts val="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200">
                <a:solidFill>
                  <a:srgbClr val="FFFFFF"/>
                </a:solidFill>
                <a:ea typeface="SimSun" pitchFamily="2" charset="-122"/>
              </a:rPr>
              <a:t>EGI-InSPIRE RI-261323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67B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grpSp>
        <p:nvGrpSpPr>
          <p:cNvPr id="1027" name="Group 12"/>
          <p:cNvGrpSpPr>
            <a:grpSpLocks/>
          </p:cNvGrpSpPr>
          <p:nvPr/>
        </p:nvGrpSpPr>
        <p:grpSpPr bwMode="auto">
          <a:xfrm>
            <a:off x="0" y="0"/>
            <a:ext cx="9144000" cy="1044575"/>
            <a:chOff x="-1" y="0"/>
            <a:chExt cx="9144001" cy="1044575"/>
          </a:xfrm>
        </p:grpSpPr>
        <p:sp>
          <p:nvSpPr>
            <p:cNvPr id="8" name="Rectangle 4"/>
            <p:cNvSpPr>
              <a:spLocks noChangeArrowheads="1"/>
            </p:cNvSpPr>
            <p:nvPr userDrawn="1"/>
          </p:nvSpPr>
          <p:spPr bwMode="auto">
            <a:xfrm>
              <a:off x="-1" y="0"/>
              <a:ext cx="9144001" cy="1044575"/>
            </a:xfrm>
            <a:prstGeom prst="rect">
              <a:avLst/>
            </a:pr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pic>
          <p:nvPicPr>
            <p:cNvPr id="1036" name="Picture 5"/>
            <p:cNvPicPr>
              <a:picLocks noChangeAspect="1" noChangeArrowheads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735138" cy="979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10" name="Rectangle 6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1" name="Freeform 7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custGeom>
              <a:avLst/>
              <a:gdLst/>
              <a:ahLst/>
              <a:cxnLst>
                <a:cxn ang="0">
                  <a:pos x="5000" y="0"/>
                </a:cxn>
                <a:cxn ang="0">
                  <a:pos x="5000" y="2720"/>
                </a:cxn>
                <a:cxn ang="0">
                  <a:pos x="0" y="2720"/>
                </a:cxn>
                <a:cxn ang="0">
                  <a:pos x="2000" y="0"/>
                </a:cxn>
                <a:cxn ang="0">
                  <a:pos x="5000" y="0"/>
                </a:cxn>
              </a:cxnLst>
              <a:rect l="0" t="0" r="r" b="b"/>
              <a:pathLst>
                <a:path w="5001" h="2721">
                  <a:moveTo>
                    <a:pt x="5000" y="0"/>
                  </a:moveTo>
                  <a:lnTo>
                    <a:pt x="5000" y="2720"/>
                  </a:lnTo>
                  <a:lnTo>
                    <a:pt x="0" y="2720"/>
                  </a:lnTo>
                  <a:cubicBezTo>
                    <a:pt x="2000" y="2720"/>
                    <a:pt x="0" y="0"/>
                    <a:pt x="2000" y="0"/>
                  </a:cubicBezTo>
                  <a:cubicBezTo>
                    <a:pt x="2667" y="0"/>
                    <a:pt x="4333" y="0"/>
                    <a:pt x="5000" y="0"/>
                  </a:cubicBezTo>
                </a:path>
              </a:pathLst>
            </a:cu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2124075" y="115888"/>
            <a:ext cx="6840538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11188" y="1600200"/>
            <a:ext cx="807561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913" y="63769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9925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2F56AE5-EB24-4633-A586-FC60E5A6913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5" name="Rectangle 17"/>
          <p:cNvSpPr>
            <a:spLocks noChangeArrowheads="1"/>
          </p:cNvSpPr>
          <p:nvPr/>
        </p:nvSpPr>
        <p:spPr bwMode="auto">
          <a:xfrm>
            <a:off x="7667625" y="6586538"/>
            <a:ext cx="14478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fontAlgn="auto">
              <a:spcBef>
                <a:spcPts val="875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www.egi.eu</a:t>
            </a:r>
          </a:p>
        </p:txBody>
      </p:sp>
      <p:sp>
        <p:nvSpPr>
          <p:cNvPr id="16" name="Rectangle 18"/>
          <p:cNvSpPr>
            <a:spLocks noChangeArrowheads="1"/>
          </p:cNvSpPr>
          <p:nvPr/>
        </p:nvSpPr>
        <p:spPr bwMode="auto">
          <a:xfrm>
            <a:off x="53975" y="6605588"/>
            <a:ext cx="22860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fontAlgn="auto">
              <a:spcBef>
                <a:spcPts val="875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EGI-</a:t>
            </a:r>
            <a:r>
              <a:rPr lang="en-US" sz="1200" dirty="0" err="1">
                <a:solidFill>
                  <a:srgbClr val="FFFFFF"/>
                </a:solidFill>
                <a:ea typeface="SimSun" charset="0"/>
                <a:cs typeface="Arial" pitchFamily="34" charset="0"/>
              </a:rPr>
              <a:t>InSPIRE</a:t>
            </a: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 RI-261323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12168" y="1556792"/>
            <a:ext cx="7524328" cy="1322955"/>
          </a:xfrm>
        </p:spPr>
        <p:txBody>
          <a:bodyPr/>
          <a:lstStyle/>
          <a:p>
            <a:r>
              <a:rPr lang="en-GB" sz="3200" dirty="0" err="1" smtClean="0"/>
              <a:t>OpenSource</a:t>
            </a:r>
            <a:r>
              <a:rPr lang="en-GB" sz="3200" dirty="0" smtClean="0"/>
              <a:t> </a:t>
            </a:r>
            <a:r>
              <a:rPr lang="en-GB" sz="3200" dirty="0" err="1" smtClean="0"/>
              <a:t>GeoSpatial</a:t>
            </a:r>
            <a:r>
              <a:rPr lang="en-GB" sz="3200" dirty="0" smtClean="0"/>
              <a:t> Catalogue Platform-as-a-Service</a:t>
            </a:r>
            <a:endParaRPr lang="en-GB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87624" y="4725144"/>
            <a:ext cx="7956376" cy="1008112"/>
          </a:xfrm>
        </p:spPr>
        <p:txBody>
          <a:bodyPr/>
          <a:lstStyle/>
          <a:p>
            <a:r>
              <a:rPr lang="en-GB" sz="2000" dirty="0" smtClean="0"/>
              <a:t>Salvatore Pinto</a:t>
            </a:r>
          </a:p>
          <a:p>
            <a:r>
              <a:rPr lang="en-GB" sz="2000" dirty="0" smtClean="0"/>
              <a:t>Cloud Technologist (EGI.eu)</a:t>
            </a:r>
            <a:endParaRPr lang="en-GB" sz="20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715CC5-53A4-439F-A85F-0604235AB755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211960" y="2879747"/>
            <a:ext cx="20228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(EISCAT </a:t>
            </a:r>
            <a:r>
              <a:rPr lang="en-GB" dirty="0"/>
              <a:t>3D </a:t>
            </a:r>
            <a:r>
              <a:rPr lang="en-GB" dirty="0" smtClean="0"/>
              <a:t>Pilot)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Admin Web Interface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23528" y="1484784"/>
            <a:ext cx="8064896" cy="39549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b="1" dirty="0" smtClean="0"/>
              <a:t>Advantages: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 smtClean="0"/>
              <a:t>Fully customizable from the web</a:t>
            </a:r>
            <a:r>
              <a:rPr lang="en-US" sz="2400" dirty="0" smtClean="0"/>
              <a:t>, with the possibility to setup and customize: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Metadata parsers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OpenSearch query fields and rules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Search output formats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Input metadata formats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Integration with storage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2915070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 Client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pic>
        <p:nvPicPr>
          <p:cNvPr id="6146" name="Picture 2" descr="C:\Users\Salvatore Pinto\Desktop\Dati\Projects\ENVRI\OSGC\screenshots\client0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908720"/>
            <a:ext cx="7056784" cy="5794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6446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 Client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23528" y="1484784"/>
            <a:ext cx="8064896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b="1" dirty="0" smtClean="0"/>
              <a:t>Advantages: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 smtClean="0"/>
              <a:t>Easy to use</a:t>
            </a:r>
            <a:r>
              <a:rPr lang="en-US" sz="2400" dirty="0" smtClean="0"/>
              <a:t> (users needs just a browser to query the catalogue)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 smtClean="0"/>
              <a:t>Customizable</a:t>
            </a:r>
            <a:r>
              <a:rPr lang="en-US" sz="2400" dirty="0" smtClean="0"/>
              <a:t> (you can customize query GUI and output metadata)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 smtClean="0"/>
              <a:t>OpenSearch support </a:t>
            </a:r>
            <a:r>
              <a:rPr lang="en-US" sz="2400" dirty="0" smtClean="0"/>
              <a:t>(can query any catalogue, supposing that it exposes an OpenSearch interface)</a:t>
            </a:r>
            <a:endParaRPr lang="en-US" sz="2400" b="1" dirty="0" smtClean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 smtClean="0"/>
              <a:t>Integration into virtual laboratories </a:t>
            </a:r>
            <a:r>
              <a:rPr lang="en-US" sz="2400" dirty="0" smtClean="0"/>
              <a:t>(can be integrated as standalone application to provide data access tools inside a virtual laboratory)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740170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Outline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412776"/>
            <a:ext cx="8568952" cy="4525963"/>
          </a:xfrm>
        </p:spPr>
        <p:txBody>
          <a:bodyPr/>
          <a:lstStyle/>
          <a:p>
            <a:r>
              <a:rPr lang="en-GB" sz="2800" dirty="0" smtClean="0"/>
              <a:t>Concept</a:t>
            </a:r>
          </a:p>
          <a:p>
            <a:r>
              <a:rPr lang="en-GB" sz="2800" dirty="0" smtClean="0"/>
              <a:t>Technologies</a:t>
            </a:r>
          </a:p>
          <a:p>
            <a:endParaRPr lang="en-GB" sz="2800" dirty="0" smtClean="0"/>
          </a:p>
          <a:p>
            <a:r>
              <a:rPr lang="en-GB" sz="2800" b="1" dirty="0" smtClean="0"/>
              <a:t>Next steps</a:t>
            </a:r>
            <a:endParaRPr lang="en-GB" sz="2800" b="1" dirty="0"/>
          </a:p>
          <a:p>
            <a:endParaRPr lang="en-GB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9505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Metadata parser (1)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79512" y="1728706"/>
            <a:ext cx="6768752" cy="28469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 smtClean="0"/>
              <a:t>Antenna and measurement info: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 err="1" smtClean="0"/>
              <a:t>sml:azimuth</a:t>
            </a:r>
            <a:r>
              <a:rPr lang="en-US" dirty="0" smtClean="0"/>
              <a:t> (antenna azimuth)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 err="1" smtClean="0"/>
              <a:t>sml:elevation</a:t>
            </a:r>
            <a:r>
              <a:rPr lang="en-US" dirty="0" smtClean="0"/>
              <a:t> </a:t>
            </a:r>
            <a:r>
              <a:rPr lang="en-US" dirty="0"/>
              <a:t>(antenna </a:t>
            </a:r>
            <a:r>
              <a:rPr lang="en-US" dirty="0" smtClean="0"/>
              <a:t>elevation)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 err="1" smtClean="0"/>
              <a:t>sml:type</a:t>
            </a:r>
            <a:r>
              <a:rPr lang="en-US" dirty="0" smtClean="0"/>
              <a:t> (antenna type, e.g</a:t>
            </a:r>
            <a:r>
              <a:rPr lang="en-US" dirty="0"/>
              <a:t>. 32p </a:t>
            </a:r>
            <a:r>
              <a:rPr lang="en-US" dirty="0" smtClean="0"/>
              <a:t>ESR, etc…)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 err="1" smtClean="0"/>
              <a:t>sml:power</a:t>
            </a:r>
            <a:r>
              <a:rPr lang="en-US" dirty="0" smtClean="0"/>
              <a:t> (combined output power)</a:t>
            </a:r>
            <a:endParaRPr lang="en-US" b="1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 err="1" smtClean="0"/>
              <a:t>sml:integration</a:t>
            </a:r>
            <a:r>
              <a:rPr lang="en-US" dirty="0" smtClean="0"/>
              <a:t> (measure integration time)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 err="1" smtClean="0"/>
              <a:t>time:start</a:t>
            </a:r>
            <a:r>
              <a:rPr lang="en-US" dirty="0" smtClean="0"/>
              <a:t> (measurement start time)</a:t>
            </a:r>
            <a:endParaRPr lang="en-US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 err="1" smtClean="0"/>
              <a:t>time:stop</a:t>
            </a:r>
            <a:r>
              <a:rPr lang="en-US" dirty="0"/>
              <a:t> (measurement </a:t>
            </a:r>
            <a:r>
              <a:rPr lang="en-US" dirty="0" smtClean="0"/>
              <a:t>stop time)</a:t>
            </a:r>
            <a:endParaRPr lang="en-US" b="1" dirty="0"/>
          </a:p>
        </p:txBody>
      </p:sp>
      <p:sp>
        <p:nvSpPr>
          <p:cNvPr id="3" name="Rectangle 2"/>
          <p:cNvSpPr/>
          <p:nvPr/>
        </p:nvSpPr>
        <p:spPr>
          <a:xfrm>
            <a:off x="179512" y="1124744"/>
            <a:ext cx="83920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 smtClean="0"/>
              <a:t>Agree on the metadata to be extracted, published and searched. Our proposal is: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156176" y="1733114"/>
            <a:ext cx="2697191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b="1" dirty="0" smtClean="0">
                <a:solidFill>
                  <a:srgbClr val="FF0000"/>
                </a:solidFill>
              </a:rPr>
              <a:t>Search</a:t>
            </a:r>
          </a:p>
          <a:p>
            <a:pPr algn="ctr">
              <a:spcAft>
                <a:spcPts val="600"/>
              </a:spcAft>
            </a:pPr>
            <a:r>
              <a:rPr 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   F</a:t>
            </a:r>
            <a:r>
              <a:rPr lang="en-US" dirty="0" smtClean="0">
                <a:solidFill>
                  <a:srgbClr val="FF0000"/>
                </a:solidFill>
              </a:rPr>
              <a:t>rom % To</a:t>
            </a:r>
          </a:p>
          <a:p>
            <a:pPr algn="ctr">
              <a:spcAft>
                <a:spcPts val="600"/>
              </a:spcAft>
            </a:pPr>
            <a:r>
              <a:rPr lang="en-US" dirty="0">
                <a:solidFill>
                  <a:srgbClr val="FF0000"/>
                </a:solidFill>
                <a:sym typeface="Wingdings" panose="05000000000000000000" pitchFamily="2" charset="2"/>
              </a:rPr>
              <a:t>   F</a:t>
            </a:r>
            <a:r>
              <a:rPr lang="en-US" dirty="0">
                <a:solidFill>
                  <a:srgbClr val="FF0000"/>
                </a:solidFill>
              </a:rPr>
              <a:t>rom % To</a:t>
            </a:r>
          </a:p>
          <a:p>
            <a:pPr algn="ctr">
              <a:spcAft>
                <a:spcPts val="600"/>
              </a:spcAft>
            </a:pPr>
            <a:endParaRPr lang="en-US" dirty="0" smtClean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pPr algn="ctr">
              <a:spcAft>
                <a:spcPts val="600"/>
              </a:spcAft>
            </a:pPr>
            <a:r>
              <a:rPr 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   </a:t>
            </a:r>
            <a:r>
              <a:rPr lang="en-US" dirty="0">
                <a:solidFill>
                  <a:srgbClr val="FF0000"/>
                </a:solidFill>
                <a:sym typeface="Wingdings" panose="05000000000000000000" pitchFamily="2" charset="2"/>
              </a:rPr>
              <a:t>F</a:t>
            </a:r>
            <a:r>
              <a:rPr lang="en-US" dirty="0">
                <a:solidFill>
                  <a:srgbClr val="FF0000"/>
                </a:solidFill>
              </a:rPr>
              <a:t>rom % To</a:t>
            </a:r>
          </a:p>
          <a:p>
            <a:pPr algn="ctr">
              <a:spcAft>
                <a:spcPts val="600"/>
              </a:spcAft>
            </a:pPr>
            <a:endParaRPr lang="en-US" dirty="0" smtClean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pPr algn="ctr">
              <a:spcAft>
                <a:spcPts val="600"/>
              </a:spcAft>
            </a:pPr>
            <a:r>
              <a:rPr 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   </a:t>
            </a:r>
            <a:r>
              <a:rPr lang="en-US" dirty="0">
                <a:solidFill>
                  <a:srgbClr val="FF0000"/>
                </a:solidFill>
                <a:sym typeface="Wingdings" panose="05000000000000000000" pitchFamily="2" charset="2"/>
              </a:rPr>
              <a:t>F</a:t>
            </a:r>
            <a:r>
              <a:rPr lang="en-US" dirty="0">
                <a:solidFill>
                  <a:srgbClr val="FF0000"/>
                </a:solidFill>
              </a:rPr>
              <a:t>rom % To</a:t>
            </a:r>
          </a:p>
          <a:p>
            <a:pPr algn="ctr">
              <a:spcAft>
                <a:spcPts val="600"/>
              </a:spcAft>
            </a:pPr>
            <a:endParaRPr lang="en-US" dirty="0">
              <a:solidFill>
                <a:srgbClr val="FF0000"/>
              </a:solidFill>
            </a:endParaRPr>
          </a:p>
          <a:p>
            <a:pPr algn="ctr">
              <a:spcAft>
                <a:spcPts val="600"/>
              </a:spcAft>
            </a:pPr>
            <a:endParaRPr lang="en-US" dirty="0" smtClean="0">
              <a:solidFill>
                <a:srgbClr val="FF0000"/>
              </a:solidFill>
            </a:endParaRPr>
          </a:p>
          <a:p>
            <a:pPr algn="ctr">
              <a:spcAft>
                <a:spcPts val="600"/>
              </a:spcAft>
            </a:pPr>
            <a:endParaRPr lang="en-US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1888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Metadata parser (2)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79512" y="1728706"/>
            <a:ext cx="6768752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 smtClean="0"/>
              <a:t>Generic info: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 err="1" smtClean="0"/>
              <a:t>dc:dataset</a:t>
            </a:r>
            <a:r>
              <a:rPr lang="en-US" b="1" dirty="0" smtClean="0"/>
              <a:t> </a:t>
            </a:r>
            <a:r>
              <a:rPr lang="en-US" dirty="0" smtClean="0"/>
              <a:t> (experiment name, ex. IPY_42P)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 err="1" smtClean="0"/>
              <a:t>dc:identifier</a:t>
            </a:r>
            <a:r>
              <a:rPr lang="en-US" dirty="0" smtClean="0"/>
              <a:t> (</a:t>
            </a:r>
            <a:r>
              <a:rPr lang="en-US" dirty="0"/>
              <a:t>product naming convention, ex. ipy_fixed42p_1.0l_IPY20070301)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 err="1" smtClean="0"/>
              <a:t>dc:aquisitionStation</a:t>
            </a:r>
            <a:r>
              <a:rPr lang="en-US" dirty="0" smtClean="0"/>
              <a:t> (data acquisition site, ex. </a:t>
            </a:r>
            <a:r>
              <a:rPr lang="en-US" dirty="0" err="1" smtClean="0"/>
              <a:t>Kiruna</a:t>
            </a:r>
            <a:r>
              <a:rPr lang="en-US" dirty="0" smtClean="0"/>
              <a:t>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 err="1" smtClean="0"/>
              <a:t>dc:processingStation</a:t>
            </a:r>
            <a:r>
              <a:rPr lang="en-US" dirty="0" smtClean="0"/>
              <a:t> (processing site, ex. same as </a:t>
            </a:r>
            <a:r>
              <a:rPr lang="en-US" dirty="0" err="1" smtClean="0"/>
              <a:t>acquisitionStation</a:t>
            </a:r>
            <a:r>
              <a:rPr lang="en-US" dirty="0" smtClean="0"/>
              <a:t>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 err="1" smtClean="0"/>
              <a:t>dc:processingDate</a:t>
            </a:r>
            <a:r>
              <a:rPr lang="en-US" dirty="0" smtClean="0"/>
              <a:t> (processing time)</a:t>
            </a:r>
            <a:endParaRPr lang="en-US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 err="1" smtClean="0"/>
              <a:t>dc:onlineResource</a:t>
            </a:r>
            <a:r>
              <a:rPr lang="en-US" dirty="0" smtClean="0"/>
              <a:t> (download link)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 err="1" smtClean="0"/>
              <a:t>dc:size</a:t>
            </a:r>
            <a:r>
              <a:rPr lang="en-US" dirty="0" smtClean="0"/>
              <a:t> (product size)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 err="1" smtClean="0"/>
              <a:t>dc:preview</a:t>
            </a:r>
            <a:r>
              <a:rPr lang="en-US" b="1" dirty="0" smtClean="0"/>
              <a:t> </a:t>
            </a:r>
            <a:r>
              <a:rPr lang="en-US" dirty="0" smtClean="0"/>
              <a:t>(product preview, ex. via GUISDAP)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79512" y="1124744"/>
            <a:ext cx="83920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 smtClean="0"/>
              <a:t>Agree on the metadata to be extracted, published and searched. Our proposal is: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156176" y="1733114"/>
            <a:ext cx="2697191" cy="4478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b="1" dirty="0" smtClean="0">
                <a:solidFill>
                  <a:srgbClr val="FF0000"/>
                </a:solidFill>
              </a:rPr>
              <a:t>Search</a:t>
            </a:r>
          </a:p>
          <a:p>
            <a:pPr algn="ctr">
              <a:spcAft>
                <a:spcPts val="600"/>
              </a:spcAft>
            </a:pPr>
            <a:r>
              <a:rPr lang="en-US" dirty="0">
                <a:solidFill>
                  <a:srgbClr val="FF0000"/>
                </a:solidFill>
                <a:sym typeface="Wingdings" panose="05000000000000000000" pitchFamily="2" charset="2"/>
              </a:rPr>
              <a:t>   </a:t>
            </a:r>
            <a:r>
              <a:rPr lang="en-US" dirty="0">
                <a:solidFill>
                  <a:srgbClr val="FF0000"/>
                </a:solidFill>
              </a:rPr>
              <a:t>Exact value</a:t>
            </a:r>
          </a:p>
          <a:p>
            <a:pPr algn="ctr">
              <a:spcAft>
                <a:spcPts val="600"/>
              </a:spcAft>
            </a:pPr>
            <a:r>
              <a:rPr 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   </a:t>
            </a:r>
            <a:r>
              <a:rPr lang="en-US" dirty="0" smtClean="0">
                <a:solidFill>
                  <a:srgbClr val="FF0000"/>
                </a:solidFill>
              </a:rPr>
              <a:t>Contains</a:t>
            </a:r>
            <a:endParaRPr lang="en-US" dirty="0">
              <a:solidFill>
                <a:srgbClr val="FF0000"/>
              </a:solidFill>
            </a:endParaRPr>
          </a:p>
          <a:p>
            <a:pPr algn="ctr">
              <a:spcAft>
                <a:spcPts val="600"/>
              </a:spcAft>
            </a:pPr>
            <a:r>
              <a:rPr lang="en-US" dirty="0">
                <a:solidFill>
                  <a:srgbClr val="FF0000"/>
                </a:solidFill>
                <a:sym typeface="Wingdings" panose="05000000000000000000" pitchFamily="2" charset="2"/>
              </a:rPr>
              <a:t>   </a:t>
            </a:r>
            <a:r>
              <a:rPr lang="en-US" dirty="0">
                <a:solidFill>
                  <a:srgbClr val="FF0000"/>
                </a:solidFill>
              </a:rPr>
              <a:t>Exact value</a:t>
            </a:r>
          </a:p>
          <a:p>
            <a:pPr marL="285750" indent="-285750" algn="ctr">
              <a:spcAft>
                <a:spcPts val="600"/>
              </a:spcAft>
              <a:buFont typeface="Wingdings"/>
              <a:buChar char="ß"/>
            </a:pPr>
            <a:r>
              <a:rPr lang="en-US" dirty="0" smtClean="0">
                <a:solidFill>
                  <a:srgbClr val="FF0000"/>
                </a:solidFill>
              </a:rPr>
              <a:t>Exact value</a:t>
            </a:r>
          </a:p>
          <a:p>
            <a:pPr algn="ctr">
              <a:spcAft>
                <a:spcPts val="600"/>
              </a:spcAft>
            </a:pPr>
            <a:endParaRPr lang="en-US" dirty="0">
              <a:solidFill>
                <a:srgbClr val="FF0000"/>
              </a:solidFill>
            </a:endParaRPr>
          </a:p>
          <a:p>
            <a:pPr marL="285750" indent="-285750" algn="ctr">
              <a:spcAft>
                <a:spcPts val="600"/>
              </a:spcAft>
              <a:buFont typeface="Wingdings"/>
              <a:buChar char="ß"/>
            </a:pPr>
            <a:endParaRPr lang="en-US" sz="900" dirty="0" smtClean="0">
              <a:solidFill>
                <a:srgbClr val="FF0000"/>
              </a:solidFill>
            </a:endParaRPr>
          </a:p>
          <a:p>
            <a:pPr algn="ctr">
              <a:spcAft>
                <a:spcPts val="600"/>
              </a:spcAft>
            </a:pPr>
            <a:r>
              <a:rPr lang="en-US" dirty="0">
                <a:solidFill>
                  <a:srgbClr val="FF0000"/>
                </a:solidFill>
                <a:sym typeface="Wingdings" panose="05000000000000000000" pitchFamily="2" charset="2"/>
              </a:rPr>
              <a:t>   F</a:t>
            </a:r>
            <a:r>
              <a:rPr lang="en-US" dirty="0">
                <a:solidFill>
                  <a:srgbClr val="FF0000"/>
                </a:solidFill>
              </a:rPr>
              <a:t>rom % To</a:t>
            </a:r>
          </a:p>
          <a:p>
            <a:pPr algn="ctr">
              <a:spcAft>
                <a:spcPts val="600"/>
              </a:spcAft>
            </a:pPr>
            <a:endParaRPr lang="en-US" dirty="0" smtClean="0">
              <a:solidFill>
                <a:srgbClr val="FF0000"/>
              </a:solidFill>
            </a:endParaRPr>
          </a:p>
          <a:p>
            <a:pPr algn="ctr">
              <a:spcAft>
                <a:spcPts val="600"/>
              </a:spcAft>
            </a:pPr>
            <a:endParaRPr lang="en-US" dirty="0" smtClean="0">
              <a:solidFill>
                <a:srgbClr val="FF0000"/>
              </a:solidFill>
            </a:endParaRPr>
          </a:p>
          <a:p>
            <a:pPr algn="ctr">
              <a:spcAft>
                <a:spcPts val="600"/>
              </a:spcAft>
            </a:pPr>
            <a:endParaRPr lang="en-US" dirty="0">
              <a:solidFill>
                <a:srgbClr val="FF0000"/>
              </a:solidFill>
            </a:endParaRPr>
          </a:p>
          <a:p>
            <a:pPr algn="ctr">
              <a:spcAft>
                <a:spcPts val="600"/>
              </a:spcAft>
            </a:pPr>
            <a:endParaRPr lang="en-US" dirty="0" smtClean="0">
              <a:solidFill>
                <a:srgbClr val="FF0000"/>
              </a:solidFill>
            </a:endParaRPr>
          </a:p>
          <a:p>
            <a:pPr algn="ctr">
              <a:spcAft>
                <a:spcPts val="600"/>
              </a:spcAft>
            </a:pPr>
            <a:endParaRPr lang="en-US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9818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Client Interface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79512" y="1124744"/>
            <a:ext cx="5614037" cy="22467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dirty="0" smtClean="0"/>
              <a:t>Agree on the users client interface: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Layout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Metadata to display in the result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Products aggregation time (if any)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17435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394937" y="6810655"/>
            <a:ext cx="1578059" cy="240416"/>
          </a:xfrm>
        </p:spPr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pic>
        <p:nvPicPr>
          <p:cNvPr id="4098" name="Picture 2" descr="C:\Users\Salvatore Pinto\Desktop\eiscat1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908720"/>
            <a:ext cx="7439422" cy="5861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Salvatore Pinto\Desktop\eiscat1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908720"/>
            <a:ext cx="7439422" cy="5861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Salvatore Pinto\Desktop\eiscat1c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908720"/>
            <a:ext cx="7439422" cy="5861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Salvatore Pinto\Desktop\eiscat1d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908720"/>
            <a:ext cx="7439422" cy="5861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Salvatore Pinto\Desktop\eiscat1e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908720"/>
            <a:ext cx="7439422" cy="5861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124075" y="115888"/>
            <a:ext cx="6840538" cy="865187"/>
          </a:xfrm>
        </p:spPr>
        <p:txBody>
          <a:bodyPr/>
          <a:lstStyle/>
          <a:p>
            <a:r>
              <a:rPr lang="en-US" sz="4000" dirty="0" smtClean="0"/>
              <a:t>Client Interface (proposal)</a:t>
            </a:r>
            <a:endParaRPr lang="nl-NL" sz="4000" dirty="0"/>
          </a:p>
        </p:txBody>
      </p:sp>
    </p:spTree>
    <p:extLst>
      <p:ext uri="{BB962C8B-B14F-4D97-AF65-F5344CB8AC3E}">
        <p14:creationId xmlns:p14="http://schemas.microsoft.com/office/powerpoint/2010/main" val="529943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pic>
        <p:nvPicPr>
          <p:cNvPr id="5122" name="Picture 2" descr="C:\Users\Salvatore Pinto\Desktop\eiscat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908720"/>
            <a:ext cx="7344816" cy="578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2952306" y="1772816"/>
            <a:ext cx="3527419" cy="4723586"/>
            <a:chOff x="8964488" y="2204864"/>
            <a:chExt cx="3579000" cy="5321775"/>
          </a:xfrm>
        </p:grpSpPr>
        <p:sp>
          <p:nvSpPr>
            <p:cNvPr id="6" name="Rectangle 5"/>
            <p:cNvSpPr/>
            <p:nvPr/>
          </p:nvSpPr>
          <p:spPr>
            <a:xfrm>
              <a:off x="8964488" y="2204864"/>
              <a:ext cx="3579000" cy="532177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5123" name="Picture 3" descr="C:\Users\Salvatore Pinto\Desktop\2007-03-01_ipy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64488" y="2204864"/>
              <a:ext cx="3579000" cy="5321775"/>
            </a:xfrm>
            <a:prstGeom prst="rect">
              <a:avLst/>
            </a:prstGeom>
            <a:noFill/>
          </p:spPr>
        </p:pic>
      </p:grp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124075" y="115888"/>
            <a:ext cx="6840538" cy="865187"/>
          </a:xfrm>
        </p:spPr>
        <p:txBody>
          <a:bodyPr/>
          <a:lstStyle/>
          <a:p>
            <a:r>
              <a:rPr lang="en-US" sz="4000" dirty="0" smtClean="0"/>
              <a:t>Client Interface (proposal)</a:t>
            </a:r>
            <a:endParaRPr lang="nl-NL" sz="4000" dirty="0"/>
          </a:p>
        </p:txBody>
      </p:sp>
    </p:spTree>
    <p:extLst>
      <p:ext uri="{BB962C8B-B14F-4D97-AF65-F5344CB8AC3E}">
        <p14:creationId xmlns:p14="http://schemas.microsoft.com/office/powerpoint/2010/main" val="4073245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mtClean="0"/>
              <a:t>Thank you</a:t>
            </a:r>
            <a:endParaRPr lang="en-GB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Outline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412776"/>
            <a:ext cx="8568952" cy="4525963"/>
          </a:xfrm>
        </p:spPr>
        <p:txBody>
          <a:bodyPr/>
          <a:lstStyle/>
          <a:p>
            <a:r>
              <a:rPr lang="en-GB" sz="2800" b="1" dirty="0" smtClean="0"/>
              <a:t>Concept</a:t>
            </a:r>
          </a:p>
          <a:p>
            <a:r>
              <a:rPr lang="en-GB" sz="2800" dirty="0" smtClean="0"/>
              <a:t>Technologies</a:t>
            </a:r>
          </a:p>
          <a:p>
            <a:endParaRPr lang="en-GB" sz="2800" dirty="0" smtClean="0"/>
          </a:p>
          <a:p>
            <a:r>
              <a:rPr lang="en-GB" sz="2800" dirty="0" smtClean="0"/>
              <a:t>Next steps</a:t>
            </a:r>
            <a:endParaRPr lang="en-GB" sz="2800" dirty="0"/>
          </a:p>
          <a:p>
            <a:endParaRPr lang="en-GB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43" name="Rounded Rectangle 42"/>
          <p:cNvSpPr/>
          <p:nvPr/>
        </p:nvSpPr>
        <p:spPr>
          <a:xfrm>
            <a:off x="5652120" y="1844824"/>
            <a:ext cx="1728192" cy="396044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72000" bIns="0" rtlCol="0" anchor="t" anchorCtr="0"/>
          <a:lstStyle/>
          <a:p>
            <a:pPr algn="ctr"/>
            <a:r>
              <a:rPr lang="en-GB" sz="1200" b="1" dirty="0" smtClean="0">
                <a:solidFill>
                  <a:schemeClr val="tx1"/>
                </a:solidFill>
              </a:rPr>
              <a:t>Open Source Geospatial Catalogue (OSGC)</a:t>
            </a:r>
          </a:p>
          <a:p>
            <a:pPr algn="ctr"/>
            <a:endParaRPr lang="en-GB" sz="1200" b="1" dirty="0" smtClean="0">
              <a:solidFill>
                <a:schemeClr val="tx1"/>
              </a:solidFill>
            </a:endParaRPr>
          </a:p>
          <a:p>
            <a:pPr algn="ctr"/>
            <a:endParaRPr lang="en-GB" sz="1200" b="1" dirty="0" smtClean="0">
              <a:solidFill>
                <a:schemeClr val="tx1"/>
              </a:solidFill>
            </a:endParaRPr>
          </a:p>
          <a:p>
            <a:pPr algn="ctr"/>
            <a:endParaRPr lang="en-GB" sz="1200" b="1" dirty="0" smtClean="0">
              <a:solidFill>
                <a:schemeClr val="tx1"/>
              </a:solidFill>
            </a:endParaRPr>
          </a:p>
          <a:p>
            <a:pPr algn="ctr"/>
            <a:endParaRPr lang="en-GB" sz="1200" b="1" dirty="0" smtClean="0">
              <a:solidFill>
                <a:schemeClr val="tx1"/>
              </a:solidFill>
            </a:endParaRPr>
          </a:p>
          <a:p>
            <a:pPr algn="ctr"/>
            <a:endParaRPr lang="en-GB" sz="1200" b="1" dirty="0" smtClean="0">
              <a:solidFill>
                <a:schemeClr val="tx1"/>
              </a:solidFill>
            </a:endParaRPr>
          </a:p>
          <a:p>
            <a:pPr algn="ctr"/>
            <a:endParaRPr lang="en-GB" sz="1200" b="1" dirty="0" smtClean="0">
              <a:solidFill>
                <a:schemeClr val="tx1"/>
              </a:solidFill>
            </a:endParaRPr>
          </a:p>
          <a:p>
            <a:pPr algn="ctr"/>
            <a:endParaRPr lang="en-GB" sz="1200" b="1" dirty="0" smtClean="0">
              <a:solidFill>
                <a:schemeClr val="tx1"/>
              </a:solidFill>
            </a:endParaRPr>
          </a:p>
          <a:p>
            <a:pPr algn="ctr"/>
            <a:endParaRPr lang="en-GB" sz="1200" b="1" dirty="0" smtClean="0">
              <a:solidFill>
                <a:schemeClr val="tx1"/>
              </a:solidFill>
            </a:endParaRPr>
          </a:p>
          <a:p>
            <a:pPr algn="ctr"/>
            <a:endParaRPr lang="en-GB" sz="1200" b="1" dirty="0" smtClean="0">
              <a:solidFill>
                <a:schemeClr val="tx1"/>
              </a:solidFill>
            </a:endParaRPr>
          </a:p>
          <a:p>
            <a:pPr algn="ctr"/>
            <a:endParaRPr lang="en-GB" sz="1200" b="1" dirty="0" smtClean="0">
              <a:solidFill>
                <a:schemeClr val="tx1"/>
              </a:solidFill>
            </a:endParaRPr>
          </a:p>
          <a:p>
            <a:pPr algn="ctr"/>
            <a:endParaRPr lang="en-GB" sz="1200" b="1" dirty="0" smtClean="0">
              <a:solidFill>
                <a:schemeClr val="tx1"/>
              </a:solidFill>
            </a:endParaRPr>
          </a:p>
          <a:p>
            <a:pPr algn="r"/>
            <a:endParaRPr lang="en-GB" sz="1200" i="1" dirty="0" smtClean="0">
              <a:solidFill>
                <a:schemeClr val="tx1"/>
              </a:solidFill>
            </a:endParaRPr>
          </a:p>
          <a:p>
            <a:pPr algn="r"/>
            <a:endParaRPr lang="en-GB" sz="1200" i="1" dirty="0" smtClean="0">
              <a:solidFill>
                <a:schemeClr val="tx1"/>
              </a:solidFill>
            </a:endParaRPr>
          </a:p>
          <a:p>
            <a:pPr algn="r"/>
            <a:endParaRPr lang="en-GB" sz="1200" i="1" dirty="0" smtClean="0">
              <a:solidFill>
                <a:schemeClr val="tx1"/>
              </a:solidFill>
            </a:endParaRPr>
          </a:p>
          <a:p>
            <a:pPr algn="r"/>
            <a:endParaRPr lang="en-GB" sz="1200" i="1" dirty="0" smtClean="0">
              <a:solidFill>
                <a:schemeClr val="tx1"/>
              </a:solidFill>
            </a:endParaRPr>
          </a:p>
          <a:p>
            <a:pPr algn="r"/>
            <a:endParaRPr lang="en-GB" sz="1200" i="1" dirty="0" smtClean="0">
              <a:solidFill>
                <a:schemeClr val="tx1"/>
              </a:solidFill>
            </a:endParaRPr>
          </a:p>
          <a:p>
            <a:pPr algn="r"/>
            <a:endParaRPr lang="en-GB" sz="1200" i="1" dirty="0" smtClean="0">
              <a:solidFill>
                <a:schemeClr val="tx1"/>
              </a:solidFill>
            </a:endParaRPr>
          </a:p>
          <a:p>
            <a:pPr algn="r"/>
            <a:r>
              <a:rPr lang="en-GB" sz="1100" i="1" dirty="0" smtClean="0">
                <a:solidFill>
                  <a:schemeClr val="tx1"/>
                </a:solidFill>
              </a:rPr>
              <a:t>CESNET site (CZ)</a:t>
            </a:r>
          </a:p>
        </p:txBody>
      </p:sp>
      <p:sp>
        <p:nvSpPr>
          <p:cNvPr id="48" name="Rounded Rectangle 17"/>
          <p:cNvSpPr/>
          <p:nvPr/>
        </p:nvSpPr>
        <p:spPr>
          <a:xfrm flipH="1">
            <a:off x="5796136" y="2627040"/>
            <a:ext cx="1440160" cy="369912"/>
          </a:xfrm>
          <a:prstGeom prst="roundRect">
            <a:avLst/>
          </a:prstGeom>
          <a:noFill/>
          <a:ln w="6350" cap="flat" cmpd="sng" algn="ctr">
            <a:solidFill>
              <a:srgbClr val="7030A0"/>
            </a:solidFill>
            <a:prstDash val="lgDash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rgbClr val="7030A0"/>
                </a:solidFill>
                <a:uLnTx/>
                <a:uFillTx/>
                <a:latin typeface="+mn-lt"/>
                <a:ea typeface="+mn-ea"/>
                <a:cs typeface="+mn-cs"/>
              </a:rPr>
              <a:t>Catalogue</a:t>
            </a:r>
            <a:endParaRPr kumimoji="0" lang="en-US" sz="1200" b="0" i="0" u="none" strike="noStrike" kern="0" cap="none" spc="0" normalizeH="0" baseline="0" smtClean="0">
              <a:ln>
                <a:noFill/>
              </a:ln>
              <a:solidFill>
                <a:srgbClr val="7030A0"/>
              </a:solidFill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7" name="Can 26"/>
          <p:cNvSpPr/>
          <p:nvPr/>
        </p:nvSpPr>
        <p:spPr>
          <a:xfrm>
            <a:off x="179512" y="1772816"/>
            <a:ext cx="1224136" cy="1224136"/>
          </a:xfrm>
          <a:prstGeom prst="can">
            <a:avLst>
              <a:gd name="adj" fmla="val 8619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200" smtClean="0">
                <a:solidFill>
                  <a:schemeClr val="tx1"/>
                </a:solidFill>
              </a:rPr>
              <a:t>EISCAT archive</a:t>
            </a:r>
          </a:p>
          <a:p>
            <a:pPr algn="ctr"/>
            <a:endParaRPr lang="en-GB" sz="1200" smtClean="0">
              <a:solidFill>
                <a:schemeClr val="tx1"/>
              </a:solidFill>
            </a:endParaRPr>
          </a:p>
          <a:p>
            <a:pPr algn="ctr"/>
            <a:endParaRPr lang="en-GB" sz="1200" smtClean="0">
              <a:solidFill>
                <a:schemeClr val="tx1"/>
              </a:solidFill>
            </a:endParaRPr>
          </a:p>
          <a:p>
            <a:pPr algn="ctr"/>
            <a:endParaRPr lang="en-GB" sz="1200">
              <a:solidFill>
                <a:schemeClr val="tx1"/>
              </a:solidFill>
            </a:endParaRPr>
          </a:p>
        </p:txBody>
      </p:sp>
      <p:sp>
        <p:nvSpPr>
          <p:cNvPr id="3074" name="AutoShape 2" descr="data:image/jpeg;base64,/9j/4AAQSkZJRgABAQAAAQABAAD/2wCEAAkGBhQSERMTExQWFRUVFx0aFhgXGBcfHRsdGhwcHSQdGBwgGyYeHB8jGxodIC8gIycpLSwsIB8yNTAqNSYrLSkBCQoKBQUFDQUFDSkYEhgpKSkpKSkpKSkpKSkpKSkpKSkpKSkpKSkpKSkpKSkpKSkpKSkpKSkpKSkpKSkpKSkpKf/AABEIAOEA4QMBIgACEQEDEQH/xAAcAAADAQEBAQEBAAAAAAAAAAAABQYEAwIHAQj/xABPEAACAQIEAwQFBQ0GBAQHAAABAgMEEQAFEiEGMUETIlFhBxQycYEjM0JSkRUXJDRDU2JygpKhsbJUY3OTwdEWdKLCJTVV8ESDlKSz4fH/xAAUAQEAAAAAAAAAAAAAAAAAAAAA/8QAFBEBAAAAAAAAAAAAAAAAAAAAAP/aAAwDAQACEQMRAD8A+44MGDAGDBgwBgwYMAYMfjuACSbAbknp78SNRx6Z3eHLYTVuh0vKTpp4zsbNJY6jY+ygPnbAVzNbc7DE1XekWjRzFG7VMoNjHTI0pB5WYqCq77bkYyLwLJU97M6l5784Ii0UC+WlTqkHm5N/DDQVFPR0ZkpKcSRpssdIqEsdek6QCAbNcnfoeZwCw5zmtR8xRxUq7d+rk1NbxEUR2+Lj3Y9/8M18oHbZkyeIpoY0H2vrOJ/PuPczWSmjWjipBVSiKOSpfXZjy1KnK/TfnzxY8P5PVRxyirqzUvJyIjWMJtayBf5nfALE9G0O5mqq6bqe0qpAPsj0KPsxyPo2yse0mrzeeVv4tIcKOCahqjh+qildpJEWqhkLElrgPsTzvpYYVejvg/J5stpZaiOnMrIdZeQgkhmG417cvDAVsXoyytweziFhsTHNILfFX2x7Po1p9PyNRWw+Biq5j/BmZT8RhhltBR0lJM1GkaRaXduzN1JVdze532tiP4B4gjy3hmCplBsokIUc2ZpnCge+49w3wFGOE62P5nM5m22WojikHxKqhx4+6GbwfOU9PWJ407mKS3jokJVvg492MFFw9m9RH282YmllcakgiiiZIgeSvqF3PjvzvucMeB+Jp5paqjrAnrVGyh2juEkSQakcA8iRzGA9wekmlDBKntKNz0qkMYv4CQ/Jn4NipjlDAFSCDyINxjnV0aSoUkRXRhYq6ggg9CDscS0vo9EJL5dPJRPe+he/AfIwsdIB/Q0nAV+DEYONpqMhc0gESkgCqhu8BJIHf21xXJ+kCPPFfT1CuodGDKwuGUggjyIwHTBgwYAwYMGAMGDBgDBgwYAwYMGAMGDBgDCbiPiqGiVTIWaRzaKGMFpJD4Ig3Pv5DqcY+J+LDDIlLSp29ZKLpHfuxry7WZvooPtPIDHLLOH4qBZa6rl7Wo0XnqHB7qjfTEu/ZoPBee174DGnDFRmGmTMz2cNwy0Ubd3bl6y4+cI2OkWW/jhnxbnwyugaeGn7RIrDs4yFCqTa/I2UdbA87+OJ+OerzrSUL0eXHrcCeoHla/Zxnxvc4qjFSaBlpZTeEr2LPqYxgBd9RJOxG5wGPhPj6lzAWjYpKAC8Eo0yAEA3sfaXcbi4wk4Rc0GZ1OWsLQzXqaQ9LEjtIx5hrkAdPC4GE/DHCsVUstBV6lrMufTDUxnTL2TXMbhha4AuNJuNvG+FXHsuZUKQS1C+stSTB4KyMAEodmjqVt3QVNtQ8Bvc3IXPpcoC+WvKoBeldKhPIxMCbeHdvv78VWVZgs8EUym6yorg+TAH/XHFSlZS95ToqIt0cEHTIu6sDuDY2Iwv4EyCWhoIaWaRZGi1DUt7aSxIG++wNvhgJbgaLs58+pPCoaUDyqEJ/wBAMY/RHwTQ1GUUss1LDJI3aandASbTSAXPkABiukbL6WoqKp54o5J1VZS0q2ITYbX2PnjFlnG2TUcKwwVVOkSX0qr3tqJY9SeZJwGviugipcnro4I1iQU01lQAAFkbkB5nELmUITKeHdVxF29M0h6AshYavLUeuLKr9IGUVMTxS1cDRyDS6s9rg9Ohx2ebK66kNIJoJINIQKsi90La2k3uCLCxwFXhblWYU07zPA0bujdnKygXDL9Fja5tiSHBOZqnYxZw3q9gFLwRtKEtawlvcm30uYxU8L8NRUFMtPDcgXLMxuzs25Zj1JOAbY+Y8eelCVBOuWqj+q96qncXiSxA7JTyZ2YgWHLfzI0cU59VZjLNl2WHsxHdaqqa4VD+bjIF9R6kcunjiR4taSmytcoahamaaWJFljIeGQ9orFi9w+skA2YdD0GA+z5VM01NC8qrqkiUyKB3bsoLCxvtckb4mqnguWldp8rcRFjeSle/YSHxUDeJzy1LtsLjDviTOloaKaoK6hDHcKOpGwHkL23xKUuZZ2kS1brSzRsNbU0epZFQi/ckOzMBzB28DgKPhvjCOqLRMrQVUY+Vp5dnXpdTykS42dbjlyvh/iUmy+mzimgqoy8b21wTL3ZYmPMGxsbHZkN1Nuuxx5yHiqRKgUFeAlTa8Mo2jqVHMx+Dj6UZ3HS4wFbgwYMAYMGDAGDBgwBgwYMAYmuLOJ3hZKWlUS1k9+zU+zGo5yy25Iv8TYDGziviRaKDtCpeR2EcEQteSR9lQfHcnoAThXk1AMupp62ucPUOpkqpQOQG4jjH1EHdA6nfrgGfDHC6UaN3jJNIdU8z+1I/ifADkFGwGFGVcZFqybL6+JYZWLGnO5jniPRSebgc19/hhbS1ee1QFTF6nTQvYxQzB2coespA2NtwAR4G3Mv+NOE4a+BIpW7OYHVBKpKskgBN03uep0+V+YBAQFQtZlFQuWUzpHS1sn4LUS3b1ctctGPrNe2kN1Yc97W+V5FR5RDJUSyXdt56qcgyOSeV/C+wQeXM74naKqOYwy5PmY7OuiUFJAQO00+zPCRbcEXIsP5gasr4MZEWrzypWd6cAopNoItIsGIsodzz1MOZ25A4DZllI1dWU2a04enULJDKk0ZBniv3GUXuN7kE+XxbcT8f0VAD6xMoe1+zXvPY7X0jcC/U2GFMeY1maAeraqKiP5dgO3lXxhQgiNSOTtv4AYUZJwtTz1xSGIeqUT3lmZtT1NUOQZzdnSLUb3Oz7AWGA71vF+Zz1NLTwwR0gqdTAyntJliQAmRkU6I/aAAJJJPTfGbL+EPW8yqoqupqKyCmjjVlkfTG079/ZI9K2WMrsQd23O2zvhSpE8tbmrn5I3ipyeQgg1Ev7nfU1/qhcdOApCmXSVsgs9S0lU17X0sSUBt4RBMAt9H/AA1S9rmU6U0Sp600UQ0KQFgVUJS42vJrxr9HiK2TmUKB2pqX5Dk00tvhptjpwefVsiWZ9j6vJUPf6zhpSd/M41cG0+jJKZbW/A1JHm0dz/E4BJSUgfha2kE/c5iNt7iIkW+Ixn40yqmlyenrOwjbszTztZFu0d11g7bgxsx+GKHgSAPklKh5NShT8VtjHwnAKzh2GI7h6QxH3qpjI991wCfijg6OjnopaOWejhln7KYU7nTqlFo30Nqj0h+6Rp31X2tjUOIM0pK40ZWOuXsRLGx+RlkUEK2k7xM6kgle7cEH3bexev4fS3zxpVZPHtogCOfXWvXHDiDM+2y+iziEEtTaZmAtcxMNMycwLhSWtfmmAccN+keirGMaydlOGKtDN3H1LzUX2Yi2+knljxx3w5LVyZfoF0hqlll71iAoNjbrZrbYn+MMlp0nSteJZqGr0Cq8YmO0dVGdiuzaWZSCBYi++GjJW5YCyF8wowL6CQamNf7s8plHgxDeZwHThrMnzI5tBVBDClQ9OsViGCKLamN99d7jYWIO52tg4LrJaCpOTTsWUIXoZzzaMX+TbpqT+Q5AWv1lygVjDM8nqkjmkUCQMCYptPJZ09pWXlqA1DfCuviq6SaPM8zaKedCKejpqTUE1THSSWex1EX57bDflYKOgemyOhSOpqNtbkMR3nZ2LEIii558hjr61Q51TvGkmvSQdrrLC45MAQGRgeRwk9IadhX5ZmMiBqeJjDMG37IzWCyDps2xPkLXvt341iSCvy2opwBUyzdiwX8rCVJYN0IXZgfLAMeF+IJo5jl9d+MILwTfRqYx9IeEi7a18dxscVuE3FPDa1kOjV2cqHXBKPaikHJh5X5jqLjGfg/iNqlJIp1CVdM2ioQcr2uHT9B17w+I6YChwYMGAMGDBgDH47gAkmwG5J6e/H7iQ48qHnaDLYWKvVkmZ15x06W1keBYkIP1iemA4cMR/dGqOZyKexj1R0CsLd3k89uhk5C++keeNfpSyOSryqqhi3cqGUfWMbK+keZ02x54qziSmFNQUKqtRUXWG4JSGOMDVIw8FFgAeZtzxzpZ5cqhmnzPMfWI+7pvEiFWsbhQu7FjyHS3vOAccJ8Tw19Mk8LAggB1B3RrC6MOhH8rHriW9NMWmkgnjYrVxVMfqunm7sbFLdQVuSP0fC90eUR0eY1MsuWzVOWVrLqdGRQJAfyhi1FGFz0I5787mnouEBTN69mVY9U8ClleQKkcXiyRrsGttffAUGf19NSqKudV1oCiMFvIdZHycf0iWIHdHPCLL+GpK6VKvMVsqm9PRmxSLwebo8tvgtyPPBw1l8ldKuY1alVG9FTn8khHzkg5dq49+kWAPPFTm2aR00Mk8raY41LMfIeHmeQwCLjfO5EEdHS/jVWSqEC/ZJ9OZvJAdvFrDGHiSAUOXQ0FJtLUMKeE9bvcySt4kLrcnqffjXwVlUjGSvqltUVQGlPzMIuUi9++pj9Y+WOOU3rM1nqD8zRA08Pg0rWaV+X0RaMc/pYDnxtTLBlsVBDcesNFRxgc9LkKx5dIwxPxx39IzdllM0UQ70ipTxjlvKyxj7NV/hjzVD1nOol30UEBkIubdpUXRfI2jR+f1seuNI+2q8rp+Y9ZMzDyhjYg/B2U+8DAduPAIMmrFXktK8Y9xTQP54apCEotI5LBb7Ewo9Jk1svdefaSwx/vyoMUGYLaCQeEbf0nAI/RsP8Awih/5dP5Y4ei8gULRj8lU1KfZPIf+7Gj0af+U0H/AC6fyxx4EcB8xiAt2da//WqP/wB2A5+jjuR1dKRb1asmQA/Uc9qh92mQD4Y8cEIsb5hl7DuwzsyqesVSO0FtuWpnX4HHTK4+xzqsXkKmnhlHm0ZeNj9hX7Bj8zker5vR1HJaqNqWTn7S3ljNuW1nF/0sBw4JiHY1eVVChvVSYwGvZ6aQExncb926G17FTjtwbWPTSvlk7FmiGqlkb8rB0F+rRk6D1sAeuPPFjGkraSvA+TcilqrW9mRh2bncbJJseeznwwx4z4feoiSSAhaumbtKdzy1AWKN+i6kqfffpgMWe8IvHMa7LyI6m3ysfKKpA30yDo/PTINxc3uMZM4tnNCRAexq6eVJBHKO9FNEdQWQeBGwYbEEHflik4Zz9aynSZQVJusiHmjrsyN5hrjCnizIJVf1+hA9ajFnjJstTGNzG/TV9Vuh25HAS/EnpAWoy+opJ6SoStliaPsOxkI7QjSGRwNJXVZgb8rYaRcXJltJRU1Qr1FcsKfIQr2kt7aST4bXFyd9+eKzIc8jrKdKmLky8jbUjDmjeDKbgjxGJH0P0iy0z5jIAamrlkMjHmoVygjHUABeWA6R+k6WIhq7LqikhY2ExIdVv1l0i6fxxs4xpGjMWa0q9pJAtpVSxM9Od2Ub2JW/aL7iBzxVV1OkkbpKA0bKQ4bkVI3B8rYj/Q9OXytBcvGksqQs30olchfsG3wwFfl9ek8Uc0TBo5FDIR1DC4xoxGcL3oa2bL2J7GS9RR36KW+UiHkjEEX+i3lizwBgwYMB+M1hc8hiP4FT1mWqzJt/WHMcHlBCSq6fJ3DPfrceAxq9Itc6ULxREiWpZaeMjmDMwQsLb91SW28MMFqKegipacsI1JSCEd43YKbDr0U7n7bnAIuM8mq1q6fMKFEmlhjaKSB209pG5B7jHZWDDr/pY5Mk4XqaypWuzZUUx/i1IGDJEfrueTPtt4c/IX+E3EvCUFcsaz6/k2LIY5HQgkWPsnwNt8BM5mUq8/ohDZjQRyvUON7dsuhIyR15tY9PC+NGYoM0rjTHvUdEwafwln2KxHoyoDqYfW0jpjtmVLBk2XyLRxhZJGCRAksZJ5TpUuxOpu8QTvyG1sOuFMgFHSxwA6mALSOebyMdTufexJ8th0wDfERU3zOvEVr0VC4aQ32mqByS1rFI73P6Vh0wx42zuSNY6Wm/G6olIjsezX6czDwRd/M2GG2QZJHSU8cEV9KDcncsxN2Zj1LMST78Bk4zzw0lHLKgvKQEhX60sh0oP3iL7ja+PXCmSCio4oS12VS0rn6TsSzsfexJ8h7sJq38NzeOK94cvUSyDaxnkBEYO3NEBe227KcbfSJmbQ0EojPys2mCHl85MQg5+FyfcDgMvo4Uyx1Fa3OtnaRdvyS9yMfuLq97HH5E3bZ6+4K0dGFI6h6h9X9EX/VilynLlp4IoE2WJFQe5RbE7wKBJNmVTz7arKg230wIsVvtU4Dz6R5LrQRc+1r6cfBX7Q/9KHFNmfzMv6jf0nEzxdJqzHJ4vGaaX/KhYX/ekX7cU2Z/My/qN/ScAj9Gn/lNB/y6fyxl4WfTmebxf3kEo9zwIL/vIw+GNXo0/wDKaD/l0/ljLRyBM+qU6y0MMnv7OWRD9gZftGAOJz2OaZXPsBIZaZyf7xQ6f9URH7WNPpGy55aCRovnoCs8O1+/CQ9rXHtAFfjjj6TIvwITbXppoZwT0Ecikn92+KkWdfFWH2gjAKauCPMsvKg/J1UF1YcxrW4Yeakg+8YzcB5w89Iom2ngZoZx+nGdN+Q2YWceTYx+jiQxxVFEx71FO8Q5fNt34zt07NgPgcc2/As4B5Q5ktj4LURLsfLXELe9PPAc84By2uFYo/BKoqlYL7RycknAtyN9Ln9U9MWoOOFfQpNE8Uqho5FKup6hhYjExwZXPBJJllQxaSAaqeRrXmgPI+bR+w3uB64DNmMQyuuFUvdpK1wtUN9MczEBJgOShydLnx0k441GUV+WzzSZfElVTTuZHpmcRukjWuYnPd0nmQcWebZXHUwSwSjVHKhVh5EW28D1vhFwBmUjQPTVDaqijcwym1tQABR7XPtRlSfO+Ak+IqzMKuFlrzDlFEe7KTKkksim10Qjui4uOV/I4cZL6TMoiSOnimEcSAIjMjrHt+mV0/G/jjBwtkSZrVVGYVo7VYp3ipIW9iNYzpLFeRZjub35A+FvoFVlMMkbRPEjIwsVKixB6WwE96QKMtTJWw96Wib1iMrvqQDvoPEPHcbeXhikoK1Zoo5YyGSRQykdQwuMRvooqb09XTE6o6Srmp4iTe8anui/WwNvdbGv0dAwJU0Bv+BzssdyT8jJ8om5NyFDFb/o4CvwYMGAj84/CM5o4N9FLE9S/hre8UYPuHaN8BhFx7xAyZtRqlNNVCkieeRIFuymT5NWt1sL93zvig4X+VzHNJrew8VOpv0jjDn+MuGWU8MiGrrKsuXeqKcx7CxrpCjy5nAKKD0t5fIQkkpppLC6VCNGRfzYW+N8VdJXRyqHidJFYXDIwYEeIINjjlmWTQVClJ4Y5VPMOisNveMKuHeBKOhlklpYuyMgs4DuV532DMQvwwGCrX1vOIk5xUEXanwM011W/mkYY/teWKbM8yjp4ZJpWCxxqWYnoBiZ9Gh7WGorTzrKmSVbix7NbRxi36iA/tY4Zgv3UrhBzo6Jw0xvtNOLFY9vaSO+phy1aRvbAauCcrkdpMxqltPUgCNLfMwDdI/1jcsx8T5YoM6zZKWnlqJDZIkLH4Dl8eWNuIL0iVEk9RSUMUPb971mePUqho4iAqkttYysht104BzwBlDw0geb8YqWM8539uSx07k2CrZQOgGMmeH1jNqKm5rTI9XJ7/mowdrbl3I69040fd3MP/Th/wDURYSZRHmMVXWVT0AZ6lkC/hKdyONNKrY7c9TG3VsBcZpWrDBLKxsscbOx8Aqkn+Awj9GtG0eWUuv25FMz3FjqmYykEeRe3wwp4plzKqo56daAIZkKajUR7Btj0+rcY05dxLWnXEmX7wFY2HrEWx0Kw/6WBwHbMjqzyiW3zdJO/uLvEv8A2nFJmfzMv6jf0nEWrZj68ao0AI7ARKvrEdx3yxPxuPsxszTiGuWCUvQBVCNqY1EWwsd8Bs9Gn/lNB/y6fyxmzAhM8oz+dpJ0/deJ/wDQ4S+j/PK0ZbSLFRCRFiVQ3bxi+nbcHcG45HGvMmzGSqpagUAHYF7g1EfeDppsPjY4Cs4jyz1ikqYOXawul/DUpF/gTfGHgLNDUZbSSk3YxAP+uncYfBlIwuruLK2FQz5fYM6IPwiLdpHCKPizDC/hb7o0kTxGgDKZpZEtUR91ZHL6eXQscAxmIps6Q8lr6cofDtKc6gOXMpI3P6pxv45yZqmjcRG08RE0B8JIzqHwbdT5E4nuJ0zGqEBWgCSU88cyN6zH9E95TbmGQsvxw6+7uYf+nf8A3EWAbcO5ytXSw1Ci3aIGKnmptup8wbj4YW8a8PvPGk1OQtXTN2lOxGxNrNG3XS63U/A9MJeAqiaCrq6OeHsFkJqadNatYOflFBG1hJ3gP0j4YvcAs4bz5KynSdAV1CzoeaONmRvNWuMIs4X1XNqWpG0dWhppvDWt3iY+ezJ+0PDHDM1+5ld62u1JWMqVQvtHMSFSYDkA19Lkfok43+kmiaTLZmj+ch0zxbX70LCQbdbhSPjgEtVlVfltTUS0EC1dPVSGV4DIqNHK3tMjNsVbqN7bWAxV5XJNVUf4VCaWWRWV41kDFQSQCrr1K2PlhdxHm9Q9BFUUM1PF2gRzJU6tIjdb3Fge9cra4tzwko+A6iqXVV5vNOL7rT6Ik93c3+y2ApchpqPL44aGKWNWsdCM6dpIebNbYsx5mw+zC2sPq+dwP9Gtp2ibbbtILyKSfExmQfAY7ZD6MMvo5BLFADKDftJGd2v4jUSAd+YAx59IXcWjqLbwVkR9wlPZG/8AmYCswY/L4MBIejdfwaqm3PbVtTJ9khjAH7MYGJrLPSVX5jI8VHHSU7I1itTKxlsD7Qi0qeX2eOKf0UD/AMKpz9cu/wAXkZv5nG7iPgSkrSGmitKu6TRkpIp8nWxPuNxgIVOH8wrMwmo6vM5gkUKSkUoEQ+ULDTfc2st9788WUmVxZXldQsZcpHFI5Z2LMSQSST1N8TEfDuZ5ZUyVURGZRyIiOHOmcKhNtJ9hraifE/xw848zPtMiqZijR9rTX0OLMusDusOhF7EYDK1c9HllBRU29XPEkcP6A0jXKw8I1N/fYdcVfDuRJR08cEdyEG7Nuzsd2dz1ZmJJOJngeNXZswqWjWaZVWFC63hgA7qc/aY99vMgdMV/3Ti/Ox/vr/vgNOEvEPCcVXoZmkiljv2c0LlJEvzAI5g/VIIPhhj904vzsf76/wC+D7pxfnY/31/3wEsz5rR9I8yiHO1oZwL87bxyEC5t3b288b8n4+pKhhGXaCc/kKhTFJfwCvbV+zfrh1904vzsf76/74X5zRUVWhjqBBKvgxXbzBvcHzBwDnCijXRW1AsAJI45L9WYakP2KseJuTJ5aQaqDMFKLv6vVuJEI8Fkv2qe+7DyONXD+fet/c+u7MxmeOaEqTcA3DbEbMCYGKt1B88BY4S5p8tOkA9iO003nY/Jp8WGs+SAfSwyzCuWGKSV76Y1LGwJNgL2AG5J5ADcnGPI6Fo4meQDtpmMkvvIAC+5ECoP1b9cAn4XJgWl/N1UEf7Myxj+tB9qH62KzE9l+XdvllPHfS3YRMjfVdVVlYfqsAcM8mzLt4VcjSwJWRd+66Eqw3ANgwNj1FiNjgM2djVLSR2BBm1sD4RozAj3SaMN8I6uQeu6yCfVqZm25/KsNreNoDbExltRUZnGk81alLTSrqSCmZRIVNvnpj3lbn3UtbxNsBT53xpS0raJJNUp5QxgvKfdGt2+JFsKRV5nWj5NFy6I8nlAknI8owdEZ/WLeY6YZ5FlFBRqRTiFCTdm1hnY+LuxLMdzzOG33Ti/Ox/vr/vgFnD/AAjFSM8gaSaeQASTTOWdgDe3gq3PsqAMPMZvunF+dj/fX/fB904vzsf76/74D9zHL0nikhlUNHIpVlPUEWxK8KVTp22VVLFpYUPYyNzmgIsr+bITobzAPXFT904vzsf76/74nOM6NZkjqKeWIVdK2uA617w+nExv7Mi93yNj0wHjgGmjnyiGCVRIiK0LqwuD2TFLEfs4kuK/RzSwV+XinMtIlRJJHIaeRkNxGzKV5hbFfDfFJ6J8w7XL5JFWxNTUMEJ5apWYKSPfbCs+j+tzNlkzecJGrao6Wn2C7W78lrk2JBsT797AEGZ8RVdHJ2GX5k2ZSghewaHtSu9u/Mh5jqWPQ4u/SHE8uSVJcaJFhWUgW7rxFZPdsyYe5Lw/TUUXZ08SQoBvYbm3VmO7HbmScYuKJ46jK6po3WSOSmk0spBBBQjYjAZv+KY/H+OP3HwT/iZ/rf8Av7cGA+5+iyQLlFP4Irg/sOwP8scOAa+rrmOYSzBaaVXWCmCDYB7CR3vcsQp288dvRqFNHUQfmauqiby+VZv6XB+OEGScUHI4/Uq+GVYInb1eqRS8bRs2pQ9t1YarWI6YCh4u4HkqJDVU1ZUU1QqWQI3yTabkdpHbe97f6HHfhPMRmmWo1VEpL6o54yLrrjYq23gSt7eeEVV6XEqVaLK4ZqqdrqrdmyxISOcjNawHO3XxxT8DcOtQ0UUDtrkGp5WHIu7FmtsNrmw25DAcPvaZZ/Yaf/LGM9d6K8tkjZRSQoTyZUFwRuD5i/MdRtitwYCJyrgfLXLRS0FMs8dtahBYg8nS/NG/gbg7jDH72mWf2Gn/AMsYZ5xlRl0vG3Zzxm8b9PNHH0kYCxHuIsQCOuVZmJlNxokQ6ZUPNG8PMEWIPUEHAJ/vaZZ/Yaf/ACxg+9pln9hp/wDLGKXBgJr72uWf2Gn/AMsY1Z/TrHFAyIAIJoiqqAAoLdmbDkAEdsO8KuK9PqVTqYqOybcXJvbbSBuTe1gOuA5V/wAvVRwc44bSzebX+TTlvuDIdxbSnPVhy/I4VcLwn1dJGIMk4E0hHIs4BsOtlWyi+9lGGr8jgFnC34lS/wCBH/QMcX/B6sH8lVbNv7Myjum1vpxggm/NFFu9jtwt+JUv+BH/AEDGnNcvE8Txk6bi6sLXVgbqwvtdWAI92Ax5QuqorJCLfKLGD4rGgP8AB5HGMk/o7y52Z2oqcsxJY9mu5PM4/eBKrtKNZCbu7yPJz2d3ZiBfe24t5WxQ4Ca+9pln9hp/8sYPvaZZ/Yaf/LGKXBgJr72mWf2Gn/yxjFmnA+VwqLUEDyOdMcYRbu3h5ADctyABOKnMcwWGMu97bAAblmOwVR1YnYDGPKctfW1RObzOLBeaxJ+bTx8Wbmx8goAJMt9FeXonytJTvIx1MezGkE/RQdFHIfadzjX97TLP7DT/AOWMUuDALaXK46OB1pIFUKGZYksoZrcr8gSQBfEf98DM1PfyOa3ilQjn7An+uLnMsyjp4nlmYJGguzHkB54w5fxbRz/M1UMn6sin/XARWZ+lObsZg+UZjH8m3e7ElV7p3LWAsOZON2SfJ8MoeVqAt9sZb/XFbn9G09JURRFdcsLohYnTd1IBJAJtc9AcSnElI1Fw5JBIQXjo1gOm5BZlEXduATdm22wHwz7gH6p+zBj7z/wYnlgwGnhEdlXZrBsLzpOo62liVSf3ozjbnPGEcFVBSLHJNPMQSkYB7OO9jLJ9VAftwvrj2Gd078krKdoTt+UgJkW56XRn/dGMOd1yUGdJVVDBKeqpuwErckkR9YDNyUMpPxXAeeJKysqsz+59JUeqRxQCaWVUV2YsxARQbACw5/8A8O3hHOamKsmy2tkE0iRiaCcLp7WMnSdSjYMrEDY7g+Vyv4VzSOrzyunp2EkK08UZkX2SwLGynkdj0xoyNJ6zNnrXgeCnp4Xgi7QAPKxcamtc9yy7eNwd+gXeDBgwBhTm2VtrWog2nQWK3ssyc+zk+O6tzU+TMGbYMBly7MUnjDpex2IIsysNirDmGB2IONWE2Y0TQymqgBJIAniH5RR9JRy7VRyP0h3TyWzSlqlkRXRgysLgjAdcJKlvWKpYgbx0xEktjzkIvGjDyU9oQevZHrhhmuYCCF5SC2kbKLXZjsqLcgamYhRc8yMcsky8xRWc3kcl5W8Xbc28hso/RUYDPwptTLHv8i7xb87RuyA/EAHDd+RwpydtNRWRk3+UWQDwWRFH9aOcNn5HALOFvxKl/wACP+gY6cQVZipZ3AJKxsQBzJsbAed8c+FvxKl/wI/6BjnxMbxxR3IMs8Si36LdoR7ikbDAZaelFFLCAbQyokLXNrSoAsbeF3XuEk8xGN74osZc0y8TxPExI1DZhzU8wy+asAw8wMccjrzLF3xaVCUlHg67EjyYWYeTDAMMcqqqWNGd2CqouxPQY9u4UEkgAC5J5ADqcJKeE1cizvcQRm8EZ21t0lkHUD6Cnb6RF9OkPWW0TzSiqnBBAIgiP5JT9Nh+dYc7+wO6OblneDBgDBgwYBLxZxDS0kGqrIKudKx6dZkY/RVLHUfhj5nW5nlchLVORVcEbc5jSFQB4kry+F8VqRLNxA/agN6rSI1ODbumRmDOvnYAXxcEXwHzbKvRrQTxpPl9ZVxIeRgqXsbdGvci3K1wcPfSKuuCmpwd56uBbHqEcSn+EeF2Q0C0meVMEA0w1FOs7xj2UkDldQH0dQ8PDyFt2bfL5zRxD2aSKSpk221SXijF/HeRvgMBXdmPDBj1gwEp6SoGFIKpBd6KVKgW56Yz3wPfEXw7q56eWmMkvZvTsgclwGQrbVc3uCLb42yxBlKsLhgQR5HElwA3Zx1GXSbtRuUUN9KCS7RnzGg6P2SMAmp/SAGtBkuXtMt/nAnY069CdWkajty2uORPLHc8D11WRJmVc4Re96tR6kW433cHU/2XvyIxXUOdQGolo4+7JAqsyaSo0vexXaxG29sJ8k4gmXMamhqjcn5akcKAHi2BTbbUjfEjfAO8gz6KsgWeBtSNcbixBBsQw5gg9MMcfP4pRlebmO4WlzM6lFx3KkbHboJBbf622PoGAMGDBgDCKqiakkaZBeBzeeMXuhP5WMDp9dQN76huCGe4x5vmAgheTSWIFlQWu7E2VRcgXZiBv44Be0gqqpQpDQ09nYjcNKwugBBt3EOvru0ZFrYeYlcopHy4KrsGgkN3YC3ZTObn/wCSzGw+psN1PcqsAnY6MwXf56nIt5wuDv8ACbDd+RwpzttMtJJcACbQ3mJEZQB75NGGz8jgFnC34lS/4Ef9AxzzA6q2lj37iyzeWwWMfH5U/YcdOFvxKl/wI/6BjxSNrrag3uI4447eDHU5+1WjwDfCWs/B6pJuUc9o5fJ/ybk8t/mz4kx+GHWJ3OYjXGSkQ6YACtRIOZNvmovBuRZ/o8h3iSgdGBrXt/8ACId/79weX+EpG/PWf0R3n2FfDtUWhCMAskJ7KQKABqQDdQOSstnA8GGGmAMGDBgDHiaTSrNYtYE2HM26Dzx7xM596SsvopTFUVKpIttShZGIuLi4VTbbfAStXmEOaTRTUk7UOaU4I7KdSrMp3MciG2tfMXt/Jj/xJnanszlcLty7ValRH79JGu2FPEXGeR5ioDiWZ0PckhgnEiHndXCAjkNjtyxj4X44roaqOnWKrrqVyAss1O0Ukd9u81tLqOdzY8/ADAXHBvC8sDT1VXIJaupt2hX2I0W+mKP9Fb8+vM44cAuKiStr9itRMUhO28UHyYII5guHI9+NnH+atFSGOIkT1LCCC3PXLtq/ZW7E9AMN8mytKanigjFkiRUH7ItgNuDBgwBiM40Bo6iDNFB0x/I1YAveBzcPtuezex9xbFnjlU0yyIyOAyuCrA8iDsRgIv0g0ZhaDN4BeSk+d0/laZvbBsdwoJkHO1icTmeZvPnU9M2VwvH6tJrFdMulLFSrJGpBLg33/V874qeDZmpnkyqobWYl1Uzva8tOdgD0LJ7LW6aT1xYRRBQFUBQNgALAe4YCQ4c9GcMEnrFU7VtWTczT76T/AHSG4QA8vD7LWWDBgDBgwYAwlYesVgH5Kl3O3OZl23v9CNibWO7ruCuNub5h2MTOBqbZY1+s7HSq/FiN+guemJuLi+jolFMJGqKi5Z44FaWRnc6mZgLhAWb6RAAIA2GArpoVdSrAMrAhgRcEHYgjqCMJaCRqWQQSMWhc2p5G5r/cyHqR9BuZGxuwuymozzM5FLpT09FEN2kq5NTBep7OM6R+04xHzQV+ZqyU9VPOjbNUFUp6YWPOFQpmksRsQbX+ltgPpXF1hSSObDsdM2/TsWEl/sTG6fM4lW7SxqLdXUfzOPiWacArDItJVS1OYVk/4qrSusTAA3eTvFkCcyL7i2nmbVPAfoeoI6aOWeIVEzL3y+6K3JlVNlsGBFyL7dMBZ8J5lEaOmAljJEMYIDqd9I22OPXDThxUTAg9rUSbjwiIhH/4sRdR6JsuqcuhkaIQSCnVzLF3d9AJLL7LeO4v54jMn4EW6UStPR5kUWTVFK3YyREbzcwR1BQEHUNrC5AfaM1q5JH9Wp20sQDNKN+yQ/V6GVh7IOy+0QbBWZUVGkSLHGNKqNh/qTzJJ3JO5Nzj5EmS5jlYPa1NUYgSxqYQky7/AEqiF1MgsALlC21+Vhisy7PMy7NZUWkzGAi4encxSEde4xKE+Woe7APsw+QqY5xtHLaGb9a/yT89u8Sh231pyC4dYj344o6hWpavtKR5VKGOoBjJvt8nJ7DEEixVrg2w9yCuZ4yshvLEdEhHUgAhx5OhVvjbpgGeDBgwBiR4n9G0FVJ6zEzUtYN1qItjf+8XYONrEHmNr4rsGA+erxhWZcwTM4O0h6VtOpK7fnowLp7+X8bXOW5lFURLLDIskb+y6EEGxsd/Igg+BGNDKCCCLg8wcSnF+YNDHFQ0QVKipukWlRaJBu8pXwVb2/SK4DPlDfdDMpKrnT0OqCnJGzzHaWRb8woAjDDn38WmMOR5OlLTxU8d9MahQTzNubN4knc+ZxuwBgwYMAYMGDAT3GXDRqo0khISrp27SmkPRuqMRvocd1h8bG2O/CnEgrIdRQxTISk8LHvRyDmp8R1B6gg4dYk+J8hmjmGYUIBqFGmaK9lqYx9E9BIvNW+HI4CswYW5Bn8VZCJoTcHZlIsyMOauOasDsRjfNMqKWYhVUXJJsAB1J6YD3ibz7jiOBzBAhq6vpTwkXBtcdq3KJdwbt06HCx82qM1JSjL01HyarIs8o8KZTyH94w9w64bJlkGW0zLSxKHc2UG5aWVzYGR92a53LG9gCeQwENlVRLm1W0GZymmMDXSijbQWbvA3kvqlAUg9wgd7fli9mNFlVMXCRwRL0RQCzHkqgbu56DcnHDM+FKQ0YSrCssIMjTMdLK27tKHFijartcHELkmW5g7w5gVaupYtfqkEzqswQkaZ/ZCu+kEAOb6SDzwFNScNzZi61GZArDzhod9I66qnpI/LukWXzN8VtfWx00LyvZI4kLHoAFHTCTLfSHSSuIpGamm/NVKmNj+qT3X3HNScY+NQKuejy8G6Sv29QBYhoYbHSdiLNIUB8RfAc+FuGzURSVlUCtTV6XX61Oi7xpGTyK31HxJNx0xt4NrNAqKORl7eCWQnSCoZZW7UMgJO1pQDYmx28MVOIviail11hpU/CRFHPAbgEyANGw32I0KoIOxuPeA8ZnmKpk8EAI7WqgjgiUgm5lVY7sBvpGsXPS46kY0Z5wSXpg0TfhsTdtFNa15FFtJ3+bK/J6Og898JOBqSd6XL2q0+WkkU72uIYEZo7AbKNWg25km58vpWAVcMZ6tZSxTgaS699DzRxsyHzVgRhHmvCElPKavLCsUpJM1Odoai/O4GySbbSAe+98GUL6nmtTT3tFWL6zEOgkU6ZrbbXuj+8k9cMM449o6duzaXtJTyhgVpZD+ygJHvNhgPWU5pTZnTsHiBsdE8EygtG/VXUj7D15jEPxTTjJ5UfLprSSkKaJiZFYDVpMa31RjUQt7hRfltj94gy/M6iRswpYTQlYisilkM9QlwfYAaNXQatJJvc2xU8H5DQSUhmpx2q1SHtJpCWkkvsQ7HcEbjTsARywH7k3HoLLBXRGhqWsFSRhokJ5djL7LXP0eYO2+KzE9TUEdXTyUlYizGI9nIHHtAC6yDYWLLZrrybUBywo/Csp/OVlBf9aenH85Yx8XHngLjBjNl2YxzxJLC4eNxdWXkQf8A3yx+ZpmkdPE80zhI0F2Y9P8A9+WA4cQZ7HR07zy3so2Ue07HkiDqzHYDCfg3IpA0ldVget1Nrrz7CIezCp8ubEWuxPhjJkeWy19QtfVqUiTeip25qD+WlH5xhaw+iPMnFpgDBgwYAwYMGAMGDBgDBgwYCSz7huWKY12X2E/5aAm0dSB9b6sgHJ7eRvhNl8pzyZhPeGlpns9ETaWRx1qgOUYN7JuG2JO1sfRsTnEfBq1Ei1MMjU1Ygsk6Abj6kqnaRL22PLoRgKFVCgAAAAbAbAAfyGElMwqqoyghoaa6pYgq0rAanG30EOgEHm8g6Yna7PTNA+XZqPVJahDEsyG8MpYW+Sc+yT9R7E8t8NeE+H48ny9kaYvHFrlZ2sABzNhyA2wGbigmurI8tW/YoFnrSOqX7kPn2jKS36I88WSqAAALAchiW9HeXuKZqmYWnrX7eXyDDuJ7kj0j7T1xVYDJmWUw1CaJ4o5UP0ZFVh9hHPzx824e4AimrK6enlnpFilEEBp5LAKiIXFjqUqZPokW2HXfH02tqhHHJIxsqKzE+AUEn+WJz0Y0xXLKd3trn1TtbxndpP4KwHwwHJcizWO4jzGKUdO3pRf3Fo5FB9+kYw1q5pHVU7t6m7OkkIt2yqbhZLkb7/JG3vOL3CfiYWSKSxPZTxsLfpHsyT5BZCcBF5B90pGpNIpF7GjUqSZSNM2kDUPrWh/icPWybNpBZq+nh84aUsfgXlt8SD7sduA0vG0lvoQRA+IjhU3H7UjD4YqcB8r444DEaQ1c9TU1Zhnj7QSuAvZO6rIFVAqoCLE+Nhe4x9EyfIKalXTTQRRKdz2aKL+ZIFz7zjjxZlfrNDVQdZYXVfJipsfg1jjnwXmvrOX0k+15IULW+taxHwYEYB1iLph9zsy7LlS5gxaPwiqALsoHRZFBb9YHxxaYR8Z5EaujkjU6ZVtJC3VZYzqRh+0Le4nAGc2gmjq+SbRVHQaCe47bfk3J6gBXc9MOkcMAQQQeRHI4l1QZxlAVmMRqIrPp5o42ZfOzgixwkyKtjyyBMsotdfVJclQQEjLkteV/ZjW/0d2PO2+A6cRw/ceQ1tMyiGVwJ6MtYSOT7VKOkp3ugFm8rXxty3I5q+ZauvXREhvTUZ3CnpJUdGk8F5L5nfGrIeDWEq1ddIKmrA7ptaKC/NYE6eBc942HLFVgDBgwYAwYMGAMGDBgDBgwYAwYMGAMGDBgM2Y5ZFURtFNGksbc1dQQfgeoO9+mILiT0e1S08sFFUFqeS2ulmY7KCCywzbsgYAjSQRubWx9GwYCUy30g0+pYalWoZtgI6gBVPT5OT5tx4aT8BiqVr7jcY4V2XRzIY5Y0kQ7FXUEH4HEv97sQG9BVT0nXswwkh53+bkB0i55KRgNfpIlIyusC+08RjHvk7n/AHYe5fTiOKNALBUVQPCwAx8/4qy/OJIBC0VPVKJYn1wMYpCsbq5BjkJQk6ejj3Yd/fERLesUlZAet4GcC3i0WsYCtwp4rZBRVJdxGoia7k207bH7bYWUvpQyyS9qyJSOYl1Rke8SBTjtmGd5dWQSQvU08kUqlWAlXceRDbEeIwGT0UTK+VUzK4cspLkHkxJuvw5WxXYlchqcsy6nEENRDHGtz3plJudyWJOPdV6TcsjFzWwHyRtZ+Cpcn4DAUxGJP0aJopZYbW7GqqEA8AZWcfwfB98iF9qenq6g2uNFPIoP7UgQYS5FDmwlq2ipoadKmftVaqk1MoKKpAjiJubqTuwwH0fE3m3H9LC5iRmqZ+XYU47R7/pW2T3sQBjE/AUlR+P1s86nnFERDEdrEEJ3yCOhbFJlWSwUyCOCJIlHRFA+3xwEJkfBVdKsqzTNR0s07zerQteUdoQxjaYWCoWuSqDqRe2LrJ8jgpY+zp4ljW9zpG5Pix5sfM743YMAYMGDAGDBgwBgwYMAYMGDAGDBgwBgwYMAYMGDAGDBgwBgwYMAY/G5YMGAkOMPm/tx/PfFfOTH5gwGThrmvvGP6C4F9j4Y/cGAuouQx7wYMAYMGDAGDBgwBgwYMAYMGDAGDBgwBgwYMB//2Q=="/>
          <p:cNvSpPr>
            <a:spLocks noChangeAspect="1" noChangeArrowheads="1"/>
          </p:cNvSpPr>
          <p:nvPr/>
        </p:nvSpPr>
        <p:spPr bwMode="auto">
          <a:xfrm>
            <a:off x="0" y="-153988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076" name="AutoShape 4" descr="data:image/jpeg;base64,/9j/4AAQSkZJRgABAQAAAQABAAD/2wCEAAkGBhQSERMTExQWFRUVFx0aFhgXGBcfHRsdGhwcHSQdGBwgGyYeHB8jGxodIC8gIycpLSwsIB8yNTAqNSYrLSkBCQoKBQUFDQUFDSkYEhgpKSkpKSkpKSkpKSkpKSkpKSkpKSkpKSkpKSkpKSkpKSkpKSkpKSkpKSkpKSkpKSkpKf/AABEIAOEA4QMBIgACEQEDEQH/xAAcAAADAQEBAQEBAAAAAAAAAAAABQYEAwIHAQj/xABPEAACAQIEAwQFBQ0GBAQHAAABAgMEEQAFEiEGMUETIlFhBxQycYEjM0JSkRUXJDRDU2JygpKhsbJUY3OTwdEWdKLCJTVV8ESDlKSz4fH/xAAUAQEAAAAAAAAAAAAAAAAAAAAA/8QAFBEBAAAAAAAAAAAAAAAAAAAAAP/aAAwDAQACEQMRAD8A+44MGDAGDBgwBgwYMAYMfjuACSbAbknp78SNRx6Z3eHLYTVuh0vKTpp4zsbNJY6jY+ygPnbAVzNbc7DE1XekWjRzFG7VMoNjHTI0pB5WYqCq77bkYyLwLJU97M6l5784Ii0UC+WlTqkHm5N/DDQVFPR0ZkpKcSRpssdIqEsdek6QCAbNcnfoeZwCw5zmtR8xRxUq7d+rk1NbxEUR2+Lj3Y9/8M18oHbZkyeIpoY0H2vrOJ/PuPczWSmjWjipBVSiKOSpfXZjy1KnK/TfnzxY8P5PVRxyirqzUvJyIjWMJtayBf5nfALE9G0O5mqq6bqe0qpAPsj0KPsxyPo2yse0mrzeeVv4tIcKOCahqjh+qildpJEWqhkLElrgPsTzvpYYVejvg/J5stpZaiOnMrIdZeQgkhmG417cvDAVsXoyytweziFhsTHNILfFX2x7Po1p9PyNRWw+Biq5j/BmZT8RhhltBR0lJM1GkaRaXduzN1JVdze532tiP4B4gjy3hmCplBsokIUc2ZpnCge+49w3wFGOE62P5nM5m22WojikHxKqhx4+6GbwfOU9PWJ407mKS3jokJVvg492MFFw9m9RH282YmllcakgiiiZIgeSvqF3PjvzvucMeB+Jp5paqjrAnrVGyh2juEkSQakcA8iRzGA9wekmlDBKntKNz0qkMYv4CQ/Jn4NipjlDAFSCDyINxjnV0aSoUkRXRhYq6ggg9CDscS0vo9EJL5dPJRPe+he/AfIwsdIB/Q0nAV+DEYONpqMhc0gESkgCqhu8BJIHf21xXJ+kCPPFfT1CuodGDKwuGUggjyIwHTBgwYAwYMGAMGDBgDBgwYAwYMGAMGDBgDCbiPiqGiVTIWaRzaKGMFpJD4Ig3Pv5DqcY+J+LDDIlLSp29ZKLpHfuxry7WZvooPtPIDHLLOH4qBZa6rl7Wo0XnqHB7qjfTEu/ZoPBee174DGnDFRmGmTMz2cNwy0Ubd3bl6y4+cI2OkWW/jhnxbnwyugaeGn7RIrDs4yFCqTa/I2UdbA87+OJ+OerzrSUL0eXHrcCeoHla/Zxnxvc4qjFSaBlpZTeEr2LPqYxgBd9RJOxG5wGPhPj6lzAWjYpKAC8Eo0yAEA3sfaXcbi4wk4Rc0GZ1OWsLQzXqaQ9LEjtIx5hrkAdPC4GE/DHCsVUstBV6lrMufTDUxnTL2TXMbhha4AuNJuNvG+FXHsuZUKQS1C+stSTB4KyMAEodmjqVt3QVNtQ8Bvc3IXPpcoC+WvKoBeldKhPIxMCbeHdvv78VWVZgs8EUym6yorg+TAH/XHFSlZS95ToqIt0cEHTIu6sDuDY2Iwv4EyCWhoIaWaRZGi1DUt7aSxIG++wNvhgJbgaLs58+pPCoaUDyqEJ/wBAMY/RHwTQ1GUUss1LDJI3aandASbTSAXPkABiukbL6WoqKp54o5J1VZS0q2ITYbX2PnjFlnG2TUcKwwVVOkSX0qr3tqJY9SeZJwGviugipcnro4I1iQU01lQAAFkbkB5nELmUITKeHdVxF29M0h6AshYavLUeuLKr9IGUVMTxS1cDRyDS6s9rg9Ohx2ebK66kNIJoJINIQKsi90La2k3uCLCxwFXhblWYU07zPA0bujdnKygXDL9Fja5tiSHBOZqnYxZw3q9gFLwRtKEtawlvcm30uYxU8L8NRUFMtPDcgXLMxuzs25Zj1JOAbY+Y8eelCVBOuWqj+q96qncXiSxA7JTyZ2YgWHLfzI0cU59VZjLNl2WHsxHdaqqa4VD+bjIF9R6kcunjiR4taSmytcoahamaaWJFljIeGQ9orFi9w+skA2YdD0GA+z5VM01NC8qrqkiUyKB3bsoLCxvtckb4mqnguWldp8rcRFjeSle/YSHxUDeJzy1LtsLjDviTOloaKaoK6hDHcKOpGwHkL23xKUuZZ2kS1brSzRsNbU0epZFQi/ckOzMBzB28DgKPhvjCOqLRMrQVUY+Vp5dnXpdTykS42dbjlyvh/iUmy+mzimgqoy8b21wTL3ZYmPMGxsbHZkN1Nuuxx5yHiqRKgUFeAlTa8Mo2jqVHMx+Dj6UZ3HS4wFbgwYMAYMGDAGDBgwBgwYMAYmuLOJ3hZKWlUS1k9+zU+zGo5yy25Iv8TYDGziviRaKDtCpeR2EcEQteSR9lQfHcnoAThXk1AMupp62ucPUOpkqpQOQG4jjH1EHdA6nfrgGfDHC6UaN3jJNIdU8z+1I/ifADkFGwGFGVcZFqybL6+JYZWLGnO5jniPRSebgc19/hhbS1ee1QFTF6nTQvYxQzB2coespA2NtwAR4G3Mv+NOE4a+BIpW7OYHVBKpKskgBN03uep0+V+YBAQFQtZlFQuWUzpHS1sn4LUS3b1ctctGPrNe2kN1Yc97W+V5FR5RDJUSyXdt56qcgyOSeV/C+wQeXM74naKqOYwy5PmY7OuiUFJAQO00+zPCRbcEXIsP5gasr4MZEWrzypWd6cAopNoItIsGIsodzz1MOZ25A4DZllI1dWU2a04enULJDKk0ZBniv3GUXuN7kE+XxbcT8f0VAD6xMoe1+zXvPY7X0jcC/U2GFMeY1maAeraqKiP5dgO3lXxhQgiNSOTtv4AYUZJwtTz1xSGIeqUT3lmZtT1NUOQZzdnSLUb3Oz7AWGA71vF+Zz1NLTwwR0gqdTAyntJliQAmRkU6I/aAAJJJPTfGbL+EPW8yqoqupqKyCmjjVlkfTG079/ZI9K2WMrsQd23O2zvhSpE8tbmrn5I3ipyeQgg1Ev7nfU1/qhcdOApCmXSVsgs9S0lU17X0sSUBt4RBMAt9H/AA1S9rmU6U0Sp600UQ0KQFgVUJS42vJrxr9HiK2TmUKB2pqX5Dk00tvhptjpwefVsiWZ9j6vJUPf6zhpSd/M41cG0+jJKZbW/A1JHm0dz/E4BJSUgfha2kE/c5iNt7iIkW+Ixn40yqmlyenrOwjbszTztZFu0d11g7bgxsx+GKHgSAPklKh5NShT8VtjHwnAKzh2GI7h6QxH3qpjI991wCfijg6OjnopaOWejhln7KYU7nTqlFo30Nqj0h+6Rp31X2tjUOIM0pK40ZWOuXsRLGx+RlkUEK2k7xM6kgle7cEH3bexev4fS3zxpVZPHtogCOfXWvXHDiDM+2y+iziEEtTaZmAtcxMNMycwLhSWtfmmAccN+keirGMaydlOGKtDN3H1LzUX2Yi2+knljxx3w5LVyZfoF0hqlll71iAoNjbrZrbYn+MMlp0nSteJZqGr0Cq8YmO0dVGdiuzaWZSCBYi++GjJW5YCyF8wowL6CQamNf7s8plHgxDeZwHThrMnzI5tBVBDClQ9OsViGCKLamN99d7jYWIO52tg4LrJaCpOTTsWUIXoZzzaMX+TbpqT+Q5AWv1lygVjDM8nqkjmkUCQMCYptPJZ09pWXlqA1DfCuviq6SaPM8zaKedCKejpqTUE1THSSWex1EX57bDflYKOgemyOhSOpqNtbkMR3nZ2LEIii558hjr61Q51TvGkmvSQdrrLC45MAQGRgeRwk9IadhX5ZmMiBqeJjDMG37IzWCyDps2xPkLXvt341iSCvy2opwBUyzdiwX8rCVJYN0IXZgfLAMeF+IJo5jl9d+MILwTfRqYx9IeEi7a18dxscVuE3FPDa1kOjV2cqHXBKPaikHJh5X5jqLjGfg/iNqlJIp1CVdM2ioQcr2uHT9B17w+I6YChwYMGAMGDBgDH47gAkmwG5J6e/H7iQ48qHnaDLYWKvVkmZ15x06W1keBYkIP1iemA4cMR/dGqOZyKexj1R0CsLd3k89uhk5C++keeNfpSyOSryqqhi3cqGUfWMbK+keZ02x54qziSmFNQUKqtRUXWG4JSGOMDVIw8FFgAeZtzxzpZ5cqhmnzPMfWI+7pvEiFWsbhQu7FjyHS3vOAccJ8Tw19Mk8LAggB1B3RrC6MOhH8rHriW9NMWmkgnjYrVxVMfqunm7sbFLdQVuSP0fC90eUR0eY1MsuWzVOWVrLqdGRQJAfyhi1FGFz0I5787mnouEBTN69mVY9U8ClleQKkcXiyRrsGttffAUGf19NSqKudV1oCiMFvIdZHycf0iWIHdHPCLL+GpK6VKvMVsqm9PRmxSLwebo8tvgtyPPBw1l8ldKuY1alVG9FTn8khHzkg5dq49+kWAPPFTm2aR00Mk8raY41LMfIeHmeQwCLjfO5EEdHS/jVWSqEC/ZJ9OZvJAdvFrDGHiSAUOXQ0FJtLUMKeE9bvcySt4kLrcnqffjXwVlUjGSvqltUVQGlPzMIuUi9++pj9Y+WOOU3rM1nqD8zRA08Pg0rWaV+X0RaMc/pYDnxtTLBlsVBDcesNFRxgc9LkKx5dIwxPxx39IzdllM0UQ70ipTxjlvKyxj7NV/hjzVD1nOol30UEBkIubdpUXRfI2jR+f1seuNI+2q8rp+Y9ZMzDyhjYg/B2U+8DAduPAIMmrFXktK8Y9xTQP54apCEotI5LBb7Ewo9Jk1svdefaSwx/vyoMUGYLaCQeEbf0nAI/RsP8Awih/5dP5Y4ei8gULRj8lU1KfZPIf+7Gj0af+U0H/AC6fyxx4EcB8xiAt2da//WqP/wB2A5+jjuR1dKRb1asmQA/Uc9qh92mQD4Y8cEIsb5hl7DuwzsyqesVSO0FtuWpnX4HHTK4+xzqsXkKmnhlHm0ZeNj9hX7Bj8zker5vR1HJaqNqWTn7S3ljNuW1nF/0sBw4JiHY1eVVChvVSYwGvZ6aQExncb926G17FTjtwbWPTSvlk7FmiGqlkb8rB0F+rRk6D1sAeuPPFjGkraSvA+TcilqrW9mRh2bncbJJseeznwwx4z4feoiSSAhaumbtKdzy1AWKN+i6kqfffpgMWe8IvHMa7LyI6m3ysfKKpA30yDo/PTINxc3uMZM4tnNCRAexq6eVJBHKO9FNEdQWQeBGwYbEEHflik4Zz9aynSZQVJusiHmjrsyN5hrjCnizIJVf1+hA9ajFnjJstTGNzG/TV9Vuh25HAS/EnpAWoy+opJ6SoStliaPsOxkI7QjSGRwNJXVZgb8rYaRcXJltJRU1Qr1FcsKfIQr2kt7aST4bXFyd9+eKzIc8jrKdKmLky8jbUjDmjeDKbgjxGJH0P0iy0z5jIAamrlkMjHmoVygjHUABeWA6R+k6WIhq7LqikhY2ExIdVv1l0i6fxxs4xpGjMWa0q9pJAtpVSxM9Od2Ub2JW/aL7iBzxVV1OkkbpKA0bKQ4bkVI3B8rYj/Q9OXytBcvGksqQs30olchfsG3wwFfl9ek8Uc0TBo5FDIR1DC4xoxGcL3oa2bL2J7GS9RR36KW+UiHkjEEX+i3lizwBgwYMB+M1hc8hiP4FT1mWqzJt/WHMcHlBCSq6fJ3DPfrceAxq9Itc6ULxREiWpZaeMjmDMwQsLb91SW28MMFqKegipacsI1JSCEd43YKbDr0U7n7bnAIuM8mq1q6fMKFEmlhjaKSB209pG5B7jHZWDDr/pY5Mk4XqaypWuzZUUx/i1IGDJEfrueTPtt4c/IX+E3EvCUFcsaz6/k2LIY5HQgkWPsnwNt8BM5mUq8/ohDZjQRyvUON7dsuhIyR15tY9PC+NGYoM0rjTHvUdEwafwln2KxHoyoDqYfW0jpjtmVLBk2XyLRxhZJGCRAksZJ5TpUuxOpu8QTvyG1sOuFMgFHSxwA6mALSOebyMdTufexJ8th0wDfERU3zOvEVr0VC4aQ32mqByS1rFI73P6Vh0wx42zuSNY6Wm/G6olIjsezX6czDwRd/M2GG2QZJHSU8cEV9KDcncsxN2Zj1LMST78Bk4zzw0lHLKgvKQEhX60sh0oP3iL7ja+PXCmSCio4oS12VS0rn6TsSzsfexJ8h7sJq38NzeOK94cvUSyDaxnkBEYO3NEBe227KcbfSJmbQ0EojPys2mCHl85MQg5+FyfcDgMvo4Uyx1Fa3OtnaRdvyS9yMfuLq97HH5E3bZ6+4K0dGFI6h6h9X9EX/VilynLlp4IoE2WJFQe5RbE7wKBJNmVTz7arKg230wIsVvtU4Dz6R5LrQRc+1r6cfBX7Q/9KHFNmfzMv6jf0nEzxdJqzHJ4vGaaX/KhYX/ekX7cU2Z/My/qN/ScAj9Gn/lNB/y6fyxl4WfTmebxf3kEo9zwIL/vIw+GNXo0/wDKaD/l0/ljLRyBM+qU6y0MMnv7OWRD9gZftGAOJz2OaZXPsBIZaZyf7xQ6f9URH7WNPpGy55aCRovnoCs8O1+/CQ9rXHtAFfjjj6TIvwITbXppoZwT0Ecikn92+KkWdfFWH2gjAKauCPMsvKg/J1UF1YcxrW4Yeakg+8YzcB5w89Iom2ngZoZx+nGdN+Q2YWceTYx+jiQxxVFEx71FO8Q5fNt34zt07NgPgcc2/As4B5Q5ktj4LURLsfLXELe9PPAc84By2uFYo/BKoqlYL7RycknAtyN9Ln9U9MWoOOFfQpNE8Uqho5FKup6hhYjExwZXPBJJllQxaSAaqeRrXmgPI+bR+w3uB64DNmMQyuuFUvdpK1wtUN9MczEBJgOShydLnx0k441GUV+WzzSZfElVTTuZHpmcRukjWuYnPd0nmQcWebZXHUwSwSjVHKhVh5EW28D1vhFwBmUjQPTVDaqijcwym1tQABR7XPtRlSfO+Ak+IqzMKuFlrzDlFEe7KTKkksim10Qjui4uOV/I4cZL6TMoiSOnimEcSAIjMjrHt+mV0/G/jjBwtkSZrVVGYVo7VYp3ipIW9iNYzpLFeRZjub35A+FvoFVlMMkbRPEjIwsVKixB6WwE96QKMtTJWw96Wib1iMrvqQDvoPEPHcbeXhikoK1Zoo5YyGSRQykdQwuMRvooqb09XTE6o6Srmp4iTe8anui/WwNvdbGv0dAwJU0Bv+BzssdyT8jJ8om5NyFDFb/o4CvwYMGAj84/CM5o4N9FLE9S/hre8UYPuHaN8BhFx7xAyZtRqlNNVCkieeRIFuymT5NWt1sL93zvig4X+VzHNJrew8VOpv0jjDn+MuGWU8MiGrrKsuXeqKcx7CxrpCjy5nAKKD0t5fIQkkpppLC6VCNGRfzYW+N8VdJXRyqHidJFYXDIwYEeIINjjlmWTQVClJ4Y5VPMOisNveMKuHeBKOhlklpYuyMgs4DuV532DMQvwwGCrX1vOIk5xUEXanwM011W/mkYY/teWKbM8yjp4ZJpWCxxqWYnoBiZ9Gh7WGorTzrKmSVbix7NbRxi36iA/tY4Zgv3UrhBzo6Jw0xvtNOLFY9vaSO+phy1aRvbAauCcrkdpMxqltPUgCNLfMwDdI/1jcsx8T5YoM6zZKWnlqJDZIkLH4Dl8eWNuIL0iVEk9RSUMUPb971mePUqho4iAqkttYysht104BzwBlDw0geb8YqWM8539uSx07k2CrZQOgGMmeH1jNqKm5rTI9XJ7/mowdrbl3I69040fd3MP/Th/wDURYSZRHmMVXWVT0AZ6lkC/hKdyONNKrY7c9TG3VsBcZpWrDBLKxsscbOx8Aqkn+Awj9GtG0eWUuv25FMz3FjqmYykEeRe3wwp4plzKqo56daAIZkKajUR7Btj0+rcY05dxLWnXEmX7wFY2HrEWx0Kw/6WBwHbMjqzyiW3zdJO/uLvEv8A2nFJmfzMv6jf0nEWrZj68ao0AI7ARKvrEdx3yxPxuPsxszTiGuWCUvQBVCNqY1EWwsd8Bs9Gn/lNB/y6fyxmzAhM8oz+dpJ0/deJ/wDQ4S+j/PK0ZbSLFRCRFiVQ3bxi+nbcHcG45HGvMmzGSqpagUAHYF7g1EfeDppsPjY4Cs4jyz1ikqYOXawul/DUpF/gTfGHgLNDUZbSSk3YxAP+uncYfBlIwuruLK2FQz5fYM6IPwiLdpHCKPizDC/hb7o0kTxGgDKZpZEtUR91ZHL6eXQscAxmIps6Q8lr6cofDtKc6gOXMpI3P6pxv45yZqmjcRG08RE0B8JIzqHwbdT5E4nuJ0zGqEBWgCSU88cyN6zH9E95TbmGQsvxw6+7uYf+nf8A3EWAbcO5ytXSw1Ci3aIGKnmptup8wbj4YW8a8PvPGk1OQtXTN2lOxGxNrNG3XS63U/A9MJeAqiaCrq6OeHsFkJqadNatYOflFBG1hJ3gP0j4YvcAs4bz5KynSdAV1CzoeaONmRvNWuMIs4X1XNqWpG0dWhppvDWt3iY+ezJ+0PDHDM1+5ld62u1JWMqVQvtHMSFSYDkA19Lkfok43+kmiaTLZmj+ch0zxbX70LCQbdbhSPjgEtVlVfltTUS0EC1dPVSGV4DIqNHK3tMjNsVbqN7bWAxV5XJNVUf4VCaWWRWV41kDFQSQCrr1K2PlhdxHm9Q9BFUUM1PF2gRzJU6tIjdb3Fge9cra4tzwko+A6iqXVV5vNOL7rT6Ik93c3+y2ApchpqPL44aGKWNWsdCM6dpIebNbYsx5mw+zC2sPq+dwP9Gtp2ibbbtILyKSfExmQfAY7ZD6MMvo5BLFADKDftJGd2v4jUSAd+YAx59IXcWjqLbwVkR9wlPZG/8AmYCswY/L4MBIejdfwaqm3PbVtTJ9khjAH7MYGJrLPSVX5jI8VHHSU7I1itTKxlsD7Qi0qeX2eOKf0UD/AMKpz9cu/wAXkZv5nG7iPgSkrSGmitKu6TRkpIp8nWxPuNxgIVOH8wrMwmo6vM5gkUKSkUoEQ+ULDTfc2st9788WUmVxZXldQsZcpHFI5Z2LMSQSST1N8TEfDuZ5ZUyVURGZRyIiOHOmcKhNtJ9hraifE/xw848zPtMiqZijR9rTX0OLMusDusOhF7EYDK1c9HllBRU29XPEkcP6A0jXKw8I1N/fYdcVfDuRJR08cEdyEG7Nuzsd2dz1ZmJJOJngeNXZswqWjWaZVWFC63hgA7qc/aY99vMgdMV/3Ti/Ox/vr/vgNOEvEPCcVXoZmkiljv2c0LlJEvzAI5g/VIIPhhj904vzsf76/wC+D7pxfnY/31/3wEsz5rR9I8yiHO1oZwL87bxyEC5t3b288b8n4+pKhhGXaCc/kKhTFJfwCvbV+zfrh1904vzsf76/74X5zRUVWhjqBBKvgxXbzBvcHzBwDnCijXRW1AsAJI45L9WYakP2KseJuTJ5aQaqDMFKLv6vVuJEI8Fkv2qe+7DyONXD+fet/c+u7MxmeOaEqTcA3DbEbMCYGKt1B88BY4S5p8tOkA9iO003nY/Jp8WGs+SAfSwyzCuWGKSV76Y1LGwJNgL2AG5J5ADcnGPI6Fo4meQDtpmMkvvIAC+5ECoP1b9cAn4XJgWl/N1UEf7Myxj+tB9qH62KzE9l+XdvllPHfS3YRMjfVdVVlYfqsAcM8mzLt4VcjSwJWRd+66Eqw3ANgwNj1FiNjgM2djVLSR2BBm1sD4RozAj3SaMN8I6uQeu6yCfVqZm25/KsNreNoDbExltRUZnGk81alLTSrqSCmZRIVNvnpj3lbn3UtbxNsBT53xpS0raJJNUp5QxgvKfdGt2+JFsKRV5nWj5NFy6I8nlAknI8owdEZ/WLeY6YZ5FlFBRqRTiFCTdm1hnY+LuxLMdzzOG33Ti/Ox/vr/vgFnD/AAjFSM8gaSaeQASTTOWdgDe3gq3PsqAMPMZvunF+dj/fX/fB904vzsf76/74D9zHL0nikhlUNHIpVlPUEWxK8KVTp22VVLFpYUPYyNzmgIsr+bITobzAPXFT904vzsf76/74nOM6NZkjqKeWIVdK2uA617w+nExv7Mi93yNj0wHjgGmjnyiGCVRIiK0LqwuD2TFLEfs4kuK/RzSwV+XinMtIlRJJHIaeRkNxGzKV5hbFfDfFJ6J8w7XL5JFWxNTUMEJ5apWYKSPfbCs+j+tzNlkzecJGrao6Wn2C7W78lrk2JBsT797AEGZ8RVdHJ2GX5k2ZSghewaHtSu9u/Mh5jqWPQ4u/SHE8uSVJcaJFhWUgW7rxFZPdsyYe5Lw/TUUXZ08SQoBvYbm3VmO7HbmScYuKJ46jK6po3WSOSmk0spBBBQjYjAZv+KY/H+OP3HwT/iZ/rf8Av7cGA+5+iyQLlFP4Irg/sOwP8scOAa+rrmOYSzBaaVXWCmCDYB7CR3vcsQp288dvRqFNHUQfmauqiby+VZv6XB+OEGScUHI4/Uq+GVYInb1eqRS8bRs2pQ9t1YarWI6YCh4u4HkqJDVU1ZUU1QqWQI3yTabkdpHbe97f6HHfhPMRmmWo1VEpL6o54yLrrjYq23gSt7eeEVV6XEqVaLK4ZqqdrqrdmyxISOcjNawHO3XxxT8DcOtQ0UUDtrkGp5WHIu7FmtsNrmw25DAcPvaZZ/Yaf/LGM9d6K8tkjZRSQoTyZUFwRuD5i/MdRtitwYCJyrgfLXLRS0FMs8dtahBYg8nS/NG/gbg7jDH72mWf2Gn/AMsYZ5xlRl0vG3Zzxm8b9PNHH0kYCxHuIsQCOuVZmJlNxokQ6ZUPNG8PMEWIPUEHAJ/vaZZ/Yaf/ACxg+9pln9hp/wDLGKXBgJr72uWf2Gn/AMsY1Z/TrHFAyIAIJoiqqAAoLdmbDkAEdsO8KuK9PqVTqYqOybcXJvbbSBuTe1gOuA5V/wAvVRwc44bSzebX+TTlvuDIdxbSnPVhy/I4VcLwn1dJGIMk4E0hHIs4BsOtlWyi+9lGGr8jgFnC34lS/wCBH/QMcX/B6sH8lVbNv7Myjum1vpxggm/NFFu9jtwt+JUv+BH/AEDGnNcvE8Txk6bi6sLXVgbqwvtdWAI92Ax5QuqorJCLfKLGD4rGgP8AB5HGMk/o7y52Z2oqcsxJY9mu5PM4/eBKrtKNZCbu7yPJz2d3ZiBfe24t5WxQ4Ca+9pln9hp/8sYPvaZZ/Yaf/LGKXBgJr72mWf2Gn/yxjFmnA+VwqLUEDyOdMcYRbu3h5ADctyABOKnMcwWGMu97bAAblmOwVR1YnYDGPKctfW1RObzOLBeaxJ+bTx8Wbmx8goAJMt9FeXonytJTvIx1MezGkE/RQdFHIfadzjX97TLP7DT/AOWMUuDALaXK46OB1pIFUKGZYksoZrcr8gSQBfEf98DM1PfyOa3ilQjn7An+uLnMsyjp4nlmYJGguzHkB54w5fxbRz/M1UMn6sin/XARWZ+lObsZg+UZjH8m3e7ElV7p3LWAsOZON2SfJ8MoeVqAt9sZb/XFbn9G09JURRFdcsLohYnTd1IBJAJtc9AcSnElI1Fw5JBIQXjo1gOm5BZlEXduATdm22wHwz7gH6p+zBj7z/wYnlgwGnhEdlXZrBsLzpOo62liVSf3ozjbnPGEcFVBSLHJNPMQSkYB7OO9jLJ9VAftwvrj2Gd078krKdoTt+UgJkW56XRn/dGMOd1yUGdJVVDBKeqpuwErckkR9YDNyUMpPxXAeeJKysqsz+59JUeqRxQCaWVUV2YsxARQbACw5/8A8O3hHOamKsmy2tkE0iRiaCcLp7WMnSdSjYMrEDY7g+Vyv4VzSOrzyunp2EkK08UZkX2SwLGynkdj0xoyNJ6zNnrXgeCnp4Xgi7QAPKxcamtc9yy7eNwd+gXeDBgwBhTm2VtrWog2nQWK3ssyc+zk+O6tzU+TMGbYMBly7MUnjDpex2IIsysNirDmGB2IONWE2Y0TQymqgBJIAniH5RR9JRy7VRyP0h3TyWzSlqlkRXRgysLgjAdcJKlvWKpYgbx0xEktjzkIvGjDyU9oQevZHrhhmuYCCF5SC2kbKLXZjsqLcgamYhRc8yMcsky8xRWc3kcl5W8Xbc28hso/RUYDPwptTLHv8i7xb87RuyA/EAHDd+RwpydtNRWRk3+UWQDwWRFH9aOcNn5HALOFvxKl/wACP+gY6cQVZipZ3AJKxsQBzJsbAed8c+FvxKl/wI/6BjnxMbxxR3IMs8Si36LdoR7ikbDAZaelFFLCAbQyokLXNrSoAsbeF3XuEk8xGN74osZc0y8TxPExI1DZhzU8wy+asAw8wMccjrzLF3xaVCUlHg67EjyYWYeTDAMMcqqqWNGd2CqouxPQY9u4UEkgAC5J5ADqcJKeE1cizvcQRm8EZ21t0lkHUD6Cnb6RF9OkPWW0TzSiqnBBAIgiP5JT9Nh+dYc7+wO6OblneDBgDBgwYBLxZxDS0kGqrIKudKx6dZkY/RVLHUfhj5nW5nlchLVORVcEbc5jSFQB4kry+F8VqRLNxA/agN6rSI1ODbumRmDOvnYAXxcEXwHzbKvRrQTxpPl9ZVxIeRgqXsbdGvci3K1wcPfSKuuCmpwd56uBbHqEcSn+EeF2Q0C0meVMEA0w1FOs7xj2UkDldQH0dQ8PDyFt2bfL5zRxD2aSKSpk221SXijF/HeRvgMBXdmPDBj1gwEp6SoGFIKpBd6KVKgW56Yz3wPfEXw7q56eWmMkvZvTsgclwGQrbVc3uCLb42yxBlKsLhgQR5HElwA3Zx1GXSbtRuUUN9KCS7RnzGg6P2SMAmp/SAGtBkuXtMt/nAnY069CdWkajty2uORPLHc8D11WRJmVc4Re96tR6kW433cHU/2XvyIxXUOdQGolo4+7JAqsyaSo0vexXaxG29sJ8k4gmXMamhqjcn5akcKAHi2BTbbUjfEjfAO8gz6KsgWeBtSNcbixBBsQw5gg9MMcfP4pRlebmO4WlzM6lFx3KkbHboJBbf622PoGAMGDBgDCKqiakkaZBeBzeeMXuhP5WMDp9dQN76huCGe4x5vmAgheTSWIFlQWu7E2VRcgXZiBv44Be0gqqpQpDQ09nYjcNKwugBBt3EOvru0ZFrYeYlcopHy4KrsGgkN3YC3ZTObn/wCSzGw+psN1PcqsAnY6MwXf56nIt5wuDv8ACbDd+RwpzttMtJJcACbQ3mJEZQB75NGGz8jgFnC34lS/4Ef9AxzzA6q2lj37iyzeWwWMfH5U/YcdOFvxKl/wI/6BjxSNrrag3uI4447eDHU5+1WjwDfCWs/B6pJuUc9o5fJ/ybk8t/mz4kx+GHWJ3OYjXGSkQ6YACtRIOZNvmovBuRZ/o8h3iSgdGBrXt/8ACId/79weX+EpG/PWf0R3n2FfDtUWhCMAskJ7KQKABqQDdQOSstnA8GGGmAMGDBgDHiaTSrNYtYE2HM26Dzx7xM596SsvopTFUVKpIttShZGIuLi4VTbbfAStXmEOaTRTUk7UOaU4I7KdSrMp3MciG2tfMXt/Jj/xJnanszlcLty7ValRH79JGu2FPEXGeR5ioDiWZ0PckhgnEiHndXCAjkNjtyxj4X44roaqOnWKrrqVyAss1O0Ukd9u81tLqOdzY8/ADAXHBvC8sDT1VXIJaupt2hX2I0W+mKP9Fb8+vM44cAuKiStr9itRMUhO28UHyYII5guHI9+NnH+atFSGOIkT1LCCC3PXLtq/ZW7E9AMN8mytKanigjFkiRUH7ItgNuDBgwBiM40Bo6iDNFB0x/I1YAveBzcPtuezex9xbFnjlU0yyIyOAyuCrA8iDsRgIv0g0ZhaDN4BeSk+d0/laZvbBsdwoJkHO1icTmeZvPnU9M2VwvH6tJrFdMulLFSrJGpBLg33/V874qeDZmpnkyqobWYl1Uzva8tOdgD0LJ7LW6aT1xYRRBQFUBQNgALAe4YCQ4c9GcMEnrFU7VtWTczT76T/AHSG4QA8vD7LWWDBgDBgwYAwlYesVgH5Kl3O3OZl23v9CNibWO7ruCuNub5h2MTOBqbZY1+s7HSq/FiN+guemJuLi+jolFMJGqKi5Z44FaWRnc6mZgLhAWb6RAAIA2GArpoVdSrAMrAhgRcEHYgjqCMJaCRqWQQSMWhc2p5G5r/cyHqR9BuZGxuwuymozzM5FLpT09FEN2kq5NTBep7OM6R+04xHzQV+ZqyU9VPOjbNUFUp6YWPOFQpmksRsQbX+ltgPpXF1hSSObDsdM2/TsWEl/sTG6fM4lW7SxqLdXUfzOPiWacArDItJVS1OYVk/4qrSusTAA3eTvFkCcyL7i2nmbVPAfoeoI6aOWeIVEzL3y+6K3JlVNlsGBFyL7dMBZ8J5lEaOmAljJEMYIDqd9I22OPXDThxUTAg9rUSbjwiIhH/4sRdR6JsuqcuhkaIQSCnVzLF3d9AJLL7LeO4v54jMn4EW6UStPR5kUWTVFK3YyREbzcwR1BQEHUNrC5AfaM1q5JH9Wp20sQDNKN+yQ/V6GVh7IOy+0QbBWZUVGkSLHGNKqNh/qTzJJ3JO5Nzj5EmS5jlYPa1NUYgSxqYQky7/AEqiF1MgsALlC21+Vhisy7PMy7NZUWkzGAi4encxSEde4xKE+Woe7APsw+QqY5xtHLaGb9a/yT89u8Sh231pyC4dYj344o6hWpavtKR5VKGOoBjJvt8nJ7DEEixVrg2w9yCuZ4yshvLEdEhHUgAhx5OhVvjbpgGeDBgwBiR4n9G0FVJ6zEzUtYN1qItjf+8XYONrEHmNr4rsGA+erxhWZcwTM4O0h6VtOpK7fnowLp7+X8bXOW5lFURLLDIskb+y6EEGxsd/Igg+BGNDKCCCLg8wcSnF+YNDHFQ0QVKipukWlRaJBu8pXwVb2/SK4DPlDfdDMpKrnT0OqCnJGzzHaWRb8woAjDDn38WmMOR5OlLTxU8d9MahQTzNubN4knc+ZxuwBgwYMAYMGDAT3GXDRqo0khISrp27SmkPRuqMRvocd1h8bG2O/CnEgrIdRQxTISk8LHvRyDmp8R1B6gg4dYk+J8hmjmGYUIBqFGmaK9lqYx9E9BIvNW+HI4CswYW5Bn8VZCJoTcHZlIsyMOauOasDsRjfNMqKWYhVUXJJsAB1J6YD3ibz7jiOBzBAhq6vpTwkXBtcdq3KJdwbt06HCx82qM1JSjL01HyarIs8o8KZTyH94w9w64bJlkGW0zLSxKHc2UG5aWVzYGR92a53LG9gCeQwENlVRLm1W0GZymmMDXSijbQWbvA3kvqlAUg9wgd7fli9mNFlVMXCRwRL0RQCzHkqgbu56DcnHDM+FKQ0YSrCssIMjTMdLK27tKHFijartcHELkmW5g7w5gVaupYtfqkEzqswQkaZ/ZCu+kEAOb6SDzwFNScNzZi61GZArDzhod9I66qnpI/LukWXzN8VtfWx00LyvZI4kLHoAFHTCTLfSHSSuIpGamm/NVKmNj+qT3X3HNScY+NQKuejy8G6Sv29QBYhoYbHSdiLNIUB8RfAc+FuGzURSVlUCtTV6XX61Oi7xpGTyK31HxJNx0xt4NrNAqKORl7eCWQnSCoZZW7UMgJO1pQDYmx28MVOIviail11hpU/CRFHPAbgEyANGw32I0KoIOxuPeA8ZnmKpk8EAI7WqgjgiUgm5lVY7sBvpGsXPS46kY0Z5wSXpg0TfhsTdtFNa15FFtJ3+bK/J6Og898JOBqSd6XL2q0+WkkU72uIYEZo7AbKNWg25km58vpWAVcMZ6tZSxTgaS699DzRxsyHzVgRhHmvCElPKavLCsUpJM1Odoai/O4GySbbSAe+98GUL6nmtTT3tFWL6zEOgkU6ZrbbXuj+8k9cMM449o6duzaXtJTyhgVpZD+ygJHvNhgPWU5pTZnTsHiBsdE8EygtG/VXUj7D15jEPxTTjJ5UfLprSSkKaJiZFYDVpMa31RjUQt7hRfltj94gy/M6iRswpYTQlYisilkM9QlwfYAaNXQatJJvc2xU8H5DQSUhmpx2q1SHtJpCWkkvsQ7HcEbjTsARywH7k3HoLLBXRGhqWsFSRhokJ5djL7LXP0eYO2+KzE9TUEdXTyUlYizGI9nIHHtAC6yDYWLLZrrybUBywo/Csp/OVlBf9aenH85Yx8XHngLjBjNl2YxzxJLC4eNxdWXkQf8A3yx+ZpmkdPE80zhI0F2Y9P8A9+WA4cQZ7HR07zy3so2Ue07HkiDqzHYDCfg3IpA0ldVget1Nrrz7CIezCp8ubEWuxPhjJkeWy19QtfVqUiTeip25qD+WlH5xhaw+iPMnFpgDBgwYAwYMGAMGDBgDBgwYCSz7huWKY12X2E/5aAm0dSB9b6sgHJ7eRvhNl8pzyZhPeGlpns9ETaWRx1qgOUYN7JuG2JO1sfRsTnEfBq1Ei1MMjU1Ygsk6Abj6kqnaRL22PLoRgKFVCgAAAAbAbAAfyGElMwqqoyghoaa6pYgq0rAanG30EOgEHm8g6Yna7PTNA+XZqPVJahDEsyG8MpYW+Sc+yT9R7E8t8NeE+H48ny9kaYvHFrlZ2sABzNhyA2wGbigmurI8tW/YoFnrSOqX7kPn2jKS36I88WSqAAALAchiW9HeXuKZqmYWnrX7eXyDDuJ7kj0j7T1xVYDJmWUw1CaJ4o5UP0ZFVh9hHPzx824e4AimrK6enlnpFilEEBp5LAKiIXFjqUqZPokW2HXfH02tqhHHJIxsqKzE+AUEn+WJz0Y0xXLKd3trn1TtbxndpP4KwHwwHJcizWO4jzGKUdO3pRf3Fo5FB9+kYw1q5pHVU7t6m7OkkIt2yqbhZLkb7/JG3vOL3CfiYWSKSxPZTxsLfpHsyT5BZCcBF5B90pGpNIpF7GjUqSZSNM2kDUPrWh/icPWybNpBZq+nh84aUsfgXlt8SD7sduA0vG0lvoQRA+IjhU3H7UjD4YqcB8r444DEaQ1c9TU1Zhnj7QSuAvZO6rIFVAqoCLE+Nhe4x9EyfIKalXTTQRRKdz2aKL+ZIFz7zjjxZlfrNDVQdZYXVfJipsfg1jjnwXmvrOX0k+15IULW+taxHwYEYB1iLph9zsy7LlS5gxaPwiqALsoHRZFBb9YHxxaYR8Z5EaujkjU6ZVtJC3VZYzqRh+0Le4nAGc2gmjq+SbRVHQaCe47bfk3J6gBXc9MOkcMAQQQeRHI4l1QZxlAVmMRqIrPp5o42ZfOzgixwkyKtjyyBMsotdfVJclQQEjLkteV/ZjW/0d2PO2+A6cRw/ceQ1tMyiGVwJ6MtYSOT7VKOkp3ugFm8rXxty3I5q+ZauvXREhvTUZ3CnpJUdGk8F5L5nfGrIeDWEq1ddIKmrA7ptaKC/NYE6eBc942HLFVgDBgwYAwYMGAMGDBgDBgwYAwYMGAMGDBgM2Y5ZFURtFNGksbc1dQQfgeoO9+mILiT0e1S08sFFUFqeS2ulmY7KCCywzbsgYAjSQRubWx9GwYCUy30g0+pYalWoZtgI6gBVPT5OT5tx4aT8BiqVr7jcY4V2XRzIY5Y0kQ7FXUEH4HEv97sQG9BVT0nXswwkh53+bkB0i55KRgNfpIlIyusC+08RjHvk7n/AHYe5fTiOKNALBUVQPCwAx8/4qy/OJIBC0VPVKJYn1wMYpCsbq5BjkJQk6ejj3Yd/fERLesUlZAet4GcC3i0WsYCtwp4rZBRVJdxGoia7k207bH7bYWUvpQyyS9qyJSOYl1Rke8SBTjtmGd5dWQSQvU08kUqlWAlXceRDbEeIwGT0UTK+VUzK4cspLkHkxJuvw5WxXYlchqcsy6nEENRDHGtz3plJudyWJOPdV6TcsjFzWwHyRtZ+Cpcn4DAUxGJP0aJopZYbW7GqqEA8AZWcfwfB98iF9qenq6g2uNFPIoP7UgQYS5FDmwlq2ipoadKmftVaqk1MoKKpAjiJubqTuwwH0fE3m3H9LC5iRmqZ+XYU47R7/pW2T3sQBjE/AUlR+P1s86nnFERDEdrEEJ3yCOhbFJlWSwUyCOCJIlHRFA+3xwEJkfBVdKsqzTNR0s07zerQteUdoQxjaYWCoWuSqDqRe2LrJ8jgpY+zp4ljW9zpG5Pix5sfM743YMAYMGDAGDBgwBgwYMAYMGDAGDBgwBgwYMAYMGDAGDBgwBgwYMAY/G5YMGAkOMPm/tx/PfFfOTH5gwGThrmvvGP6C4F9j4Y/cGAuouQx7wYMAYMGDAGDBgwBgwYMAYMGDAGDBgwBgwYMB//2Q=="/>
          <p:cNvSpPr>
            <a:spLocks noChangeAspect="1" noChangeArrowheads="1"/>
          </p:cNvSpPr>
          <p:nvPr/>
        </p:nvSpPr>
        <p:spPr bwMode="auto">
          <a:xfrm>
            <a:off x="0" y="-153988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078" name="Picture 6" descr="http://www.coopeus.eu/wp-content/uploads/2012/11/logo_kl_eisca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5980" y="2132856"/>
            <a:ext cx="721644" cy="721644"/>
          </a:xfrm>
          <a:prstGeom prst="rect">
            <a:avLst/>
          </a:prstGeom>
          <a:noFill/>
        </p:spPr>
      </p:pic>
      <p:sp>
        <p:nvSpPr>
          <p:cNvPr id="31" name="Can 30"/>
          <p:cNvSpPr/>
          <p:nvPr/>
        </p:nvSpPr>
        <p:spPr>
          <a:xfrm>
            <a:off x="3203848" y="1844824"/>
            <a:ext cx="1440160" cy="1008112"/>
          </a:xfrm>
          <a:prstGeom prst="can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0" rtlCol="0" anchor="ctr"/>
          <a:lstStyle/>
          <a:p>
            <a:pPr algn="ctr"/>
            <a:r>
              <a:rPr lang="en-GB" sz="1200" b="1" dirty="0" smtClean="0">
                <a:solidFill>
                  <a:schemeClr val="tx1"/>
                </a:solidFill>
              </a:rPr>
              <a:t>Object Storage</a:t>
            </a:r>
            <a:br>
              <a:rPr lang="en-GB" sz="1200" b="1" dirty="0" smtClean="0">
                <a:solidFill>
                  <a:schemeClr val="tx1"/>
                </a:solidFill>
              </a:rPr>
            </a:br>
            <a:endParaRPr lang="en-GB" sz="600" b="1" dirty="0" smtClean="0">
              <a:solidFill>
                <a:schemeClr val="tx1"/>
              </a:solidFill>
            </a:endParaRPr>
          </a:p>
          <a:p>
            <a:pPr algn="r"/>
            <a:r>
              <a:rPr lang="en-GB" sz="1100" i="1" dirty="0" smtClean="0">
                <a:solidFill>
                  <a:schemeClr val="tx1"/>
                </a:solidFill>
              </a:rPr>
              <a:t> J</a:t>
            </a:r>
            <a:r>
              <a:rPr lang="hu-HU" sz="1100" i="1" dirty="0" smtClean="0">
                <a:solidFill>
                  <a:schemeClr val="tx1"/>
                </a:solidFill>
              </a:rPr>
              <a:t>u</a:t>
            </a:r>
            <a:r>
              <a:rPr lang="en-GB" sz="1100" i="1" dirty="0" err="1" smtClean="0">
                <a:solidFill>
                  <a:schemeClr val="tx1"/>
                </a:solidFill>
              </a:rPr>
              <a:t>elich</a:t>
            </a:r>
            <a:r>
              <a:rPr lang="en-GB" sz="1100" i="1" dirty="0" smtClean="0">
                <a:solidFill>
                  <a:schemeClr val="tx1"/>
                </a:solidFill>
              </a:rPr>
              <a:t> site (DE)</a:t>
            </a:r>
          </a:p>
          <a:p>
            <a:pPr algn="r"/>
            <a:r>
              <a:rPr lang="en-GB" sz="1100" i="1" dirty="0" err="1" smtClean="0">
                <a:solidFill>
                  <a:schemeClr val="tx1"/>
                </a:solidFill>
              </a:rPr>
              <a:t>OpenStack</a:t>
            </a:r>
            <a:r>
              <a:rPr lang="en-GB" sz="1100" i="1" dirty="0" smtClean="0">
                <a:solidFill>
                  <a:schemeClr val="tx1"/>
                </a:solidFill>
              </a:rPr>
              <a:t> SWIFT</a:t>
            </a:r>
          </a:p>
        </p:txBody>
      </p:sp>
      <p:cxnSp>
        <p:nvCxnSpPr>
          <p:cNvPr id="40" name="Straight Arrow Connector 39"/>
          <p:cNvCxnSpPr>
            <a:stCxn id="31" idx="4"/>
          </p:cNvCxnSpPr>
          <p:nvPr/>
        </p:nvCxnSpPr>
        <p:spPr>
          <a:xfrm>
            <a:off x="4644008" y="2348880"/>
            <a:ext cx="1008112" cy="360040"/>
          </a:xfrm>
          <a:prstGeom prst="straightConnector1">
            <a:avLst/>
          </a:prstGeom>
          <a:ln w="254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4716016" y="2010326"/>
            <a:ext cx="864096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100" b="1" i="1" smtClean="0">
                <a:latin typeface="+mn-lt"/>
              </a:rPr>
              <a:t>CDMI with HTTP export</a:t>
            </a:r>
            <a:endParaRPr lang="en-GB" sz="1100" b="1" i="1">
              <a:latin typeface="+mn-lt"/>
            </a:endParaRPr>
          </a:p>
        </p:txBody>
      </p:sp>
      <p:cxnSp>
        <p:nvCxnSpPr>
          <p:cNvPr id="76" name="Straight Arrow Connector 75"/>
          <p:cNvCxnSpPr>
            <a:stCxn id="27" idx="4"/>
            <a:endCxn id="31" idx="2"/>
          </p:cNvCxnSpPr>
          <p:nvPr/>
        </p:nvCxnSpPr>
        <p:spPr>
          <a:xfrm flipV="1">
            <a:off x="1403648" y="2348880"/>
            <a:ext cx="1800200" cy="36004"/>
          </a:xfrm>
          <a:prstGeom prst="straightConnector1">
            <a:avLst/>
          </a:prstGeom>
          <a:ln w="254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 smtClean="0"/>
              <a:t>ENVRI </a:t>
            </a:r>
            <a:r>
              <a:rPr lang="en-GB" sz="3200" dirty="0" smtClean="0"/>
              <a:t>Pilot</a:t>
            </a:r>
            <a:r>
              <a:rPr lang="en-GB" sz="3200" dirty="0" smtClean="0"/>
              <a:t> (Concept with EGI/ENVRI solutions)</a:t>
            </a:r>
            <a:endParaRPr lang="en-GB" sz="3200" dirty="0"/>
          </a:p>
        </p:txBody>
      </p:sp>
      <p:sp>
        <p:nvSpPr>
          <p:cNvPr id="36" name="Rounded Rectangle 35"/>
          <p:cNvSpPr/>
          <p:nvPr/>
        </p:nvSpPr>
        <p:spPr>
          <a:xfrm>
            <a:off x="2987824" y="1268760"/>
            <a:ext cx="4680520" cy="4824536"/>
          </a:xfrm>
          <a:prstGeom prst="roundRect">
            <a:avLst/>
          </a:prstGeom>
          <a:noFill/>
          <a:ln w="63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algn="ctr"/>
            <a:r>
              <a:rPr lang="en-GB" sz="1400" i="1" smtClean="0">
                <a:solidFill>
                  <a:schemeClr val="tx1"/>
                </a:solidFill>
              </a:rPr>
              <a:t>EGI Federated Cloud</a:t>
            </a:r>
            <a:endParaRPr lang="en-GB" sz="1400" i="1">
              <a:solidFill>
                <a:schemeClr val="tx1"/>
              </a:solidFill>
            </a:endParaRPr>
          </a:p>
        </p:txBody>
      </p:sp>
      <p:sp>
        <p:nvSpPr>
          <p:cNvPr id="37" name="Rounded Rectangle 17"/>
          <p:cNvSpPr/>
          <p:nvPr/>
        </p:nvSpPr>
        <p:spPr>
          <a:xfrm flipH="1">
            <a:off x="5796136" y="3501008"/>
            <a:ext cx="1440160" cy="504056"/>
          </a:xfrm>
          <a:prstGeom prst="roundRect">
            <a:avLst/>
          </a:prstGeom>
          <a:noFill/>
          <a:ln w="6350" cap="flat" cmpd="sng" algn="ctr">
            <a:solidFill>
              <a:srgbClr val="7030A0"/>
            </a:solidFill>
            <a:prstDash val="lgDash"/>
          </a:ln>
          <a:effectLst/>
        </p:spPr>
        <p:txBody>
          <a:bodyPr lIns="0" tIns="0" r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uLnTx/>
                <a:uFillTx/>
                <a:latin typeface="+mn-lt"/>
                <a:ea typeface="+mn-ea"/>
                <a:cs typeface="+mn-cs"/>
              </a:rPr>
              <a:t>Drop box tool</a:t>
            </a:r>
            <a:b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uLnTx/>
                <a:uFillTx/>
                <a:latin typeface="+mn-lt"/>
                <a:ea typeface="+mn-ea"/>
                <a:cs typeface="+mn-cs"/>
              </a:rPr>
              <a:t>to upload data  on-demand from client side</a:t>
            </a:r>
            <a:endParaRPr kumimoji="0" lang="en-US" sz="1200" b="0" i="0" u="none" strike="noStrike" kern="0" cap="none" spc="0" normalizeH="0" baseline="0" dirty="0" smtClean="0">
              <a:ln>
                <a:noFill/>
              </a:ln>
              <a:solidFill>
                <a:srgbClr val="7030A0"/>
              </a:solidFill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8" name="Rounded Rectangle 17"/>
          <p:cNvSpPr/>
          <p:nvPr/>
        </p:nvSpPr>
        <p:spPr>
          <a:xfrm flipH="1">
            <a:off x="5796136" y="4293096"/>
            <a:ext cx="1440160" cy="504056"/>
          </a:xfrm>
          <a:prstGeom prst="roundRect">
            <a:avLst/>
          </a:prstGeom>
          <a:noFill/>
          <a:ln w="6350" cap="flat" cmpd="sng" algn="ctr">
            <a:solidFill>
              <a:srgbClr val="7030A0"/>
            </a:solidFill>
            <a:prstDash val="lgDash"/>
          </a:ln>
          <a:effectLst/>
        </p:spPr>
        <p:txBody>
          <a:bodyPr lIns="0" tIns="0" r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uLnTx/>
                <a:uFillTx/>
                <a:latin typeface="+mn-lt"/>
                <a:ea typeface="+mn-ea"/>
                <a:cs typeface="+mn-cs"/>
              </a:rPr>
              <a:t>Near Real Time tool </a:t>
            </a:r>
            <a: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uLnTx/>
                <a:uFillTx/>
                <a:latin typeface="+mn-lt"/>
                <a:ea typeface="+mn-ea"/>
                <a:cs typeface="+mn-cs"/>
              </a:rPr>
              <a:t>to import data automatically from receiving stations</a:t>
            </a:r>
            <a:endParaRPr kumimoji="0" lang="en-US" sz="1200" b="0" i="0" u="none" strike="noStrike" kern="0" cap="none" spc="0" normalizeH="0" baseline="0" dirty="0" smtClean="0">
              <a:ln>
                <a:noFill/>
              </a:ln>
              <a:solidFill>
                <a:srgbClr val="7030A0"/>
              </a:solidFill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1" name="Rounded Rectangle 17"/>
          <p:cNvSpPr/>
          <p:nvPr/>
        </p:nvSpPr>
        <p:spPr>
          <a:xfrm flipH="1">
            <a:off x="5796136" y="5013176"/>
            <a:ext cx="1440160" cy="504056"/>
          </a:xfrm>
          <a:prstGeom prst="roundRect">
            <a:avLst/>
          </a:prstGeom>
          <a:noFill/>
          <a:ln w="6350" cap="flat" cmpd="sng" algn="ctr">
            <a:solidFill>
              <a:srgbClr val="7030A0"/>
            </a:solidFill>
            <a:prstDash val="lgDash"/>
          </a:ln>
          <a:effectLst/>
        </p:spPr>
        <p:txBody>
          <a:bodyPr lIns="0" tIns="0" r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rgbClr val="7030A0"/>
                </a:solidFill>
                <a:uLnTx/>
                <a:uFillTx/>
                <a:latin typeface="+mn-lt"/>
                <a:ea typeface="+mn-ea"/>
                <a:cs typeface="+mn-cs"/>
              </a:rPr>
              <a:t>Admin tools</a:t>
            </a:r>
            <a:endParaRPr kumimoji="0" lang="en-US" sz="1200" b="0" i="0" u="none" strike="noStrike" kern="0" cap="none" spc="0" normalizeH="0" baseline="0" smtClean="0">
              <a:ln>
                <a:noFill/>
              </a:ln>
              <a:solidFill>
                <a:srgbClr val="7030A0"/>
              </a:solidFill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50" name="AutoShape 2" descr="data:image/jpeg;base64,/9j/4AAQSkZJRgABAQAAAQABAAD/2wCEAAkGBhIQERQUEhQWFRQVFBAQFxUUFRUSFRUUFRAVFBYUFBQXGyYeFxkjGRUUHy8gJCcpLCwsFR4xNTAqNSYrLCkBCQoKDgwOGg8PGiwkHyUpNCksNCksKSktLywsLCwsLCwtKSwpLiosLCksLCwsKSwsLCwsLCwpLCwsLCksKSwsKf/AABEIAMwAzAMBIgACEQEDEQH/xAAcAAABBQEBAQAAAAAAAAAAAAAAAwQFBgcCAQj/xABGEAABAwICBgYGBwUHBQEAAAABAAIDBBEFIQYSMUFRcRMiYYGRoQcycoKxwRRCUmKSotEjM1Oy8ENjc5PC0uEWFyQ0VBX/xAAaAQACAwEBAAAAAAAAAAAAAAAABAIDBQEG/8QALhEAAgICAAUDAwIHAQAAAAAAAAECAwQRBRIhMUEyUXETYcGRsRRCUnKB0eEV/9oADAMBAAIRAxEAPwDcUIQgAQhCABCEIAEIQgAQhQek2lcVC0awL5HXLWA2yG9x3BcbSW2dS2TiFldTp9VSnJwjHBg/1G5SbcYnf60sh993wBS0smK7Imq2awhZhFWyfbf+J36p/Biszdkj+9xd8bqH8WvKJfSZoCFVqLSaQZPAcPwn9PJWGkrmyjq7eB2q+F0J9mQcGhwhCFcQBCEIAEIQgAQhCABCEIAEIQgAQhCABCEIAEIQgAWTeleGSOqZIReN8bWtO4OaTdvmD3laymmK4VFVROimbrMd4g7nNO4jioTjzLRKL0zBYMRA3FSlNijd4I81PU+gkUMsgJMzWuIbfIWsPWA2m9xwyT52jkH8Fo5Aj4LNkuo4oPWyIpqxjtjh35fFSEaaVuim+In2XfJ36qMtPAbWcOwgkd25UuJxpruWiIqVglIF2mzhmD2qms0hc3148+Zb5EKSodJdbLUt71/ko6a7BtGgYRijamJsjd9wRva4ZOaeR+SeqjaGVvRVL4SerKOkb7bR1gObc/dV5WzVPnjsUktMEIQrCIIQhAAhCEACEIQAIQhAAheF1tqjazSOCLa7WPBov57EASaFTav0itZ6sJPtPDfgCm0XpWjv+0geO1rmv8jZAF7QobCNL6WqIEcgDj9R/Ud3A7e66mUAC4lfqtJ4AnwC7TTFXWglP92/+UrknpbOpbeivUvqg7zmeZzSyjoK6zQF6+sJ7FmKSSNFxbY7mmDVE1Ut13JKmc8ii3smlohcb2Dn8imFDJZyfYo0utbjfNRzYy1wv5KBRYuuywsqujfDKNscjCfZJsfK61QFY7I68Th2Fa1hs2vDG77UcbvFgKcxX3QtYOUIQnSoEIQgAQhCABCEIAEzxbEhTx654ho5niniY422MwPErdZpFtXZcnZY7jffuXG9LbOpbekUjFtKy7a7u3eCrdTpBfen0mhzr9WTL78YcR33z8FwdFJ/4sX+UqvrQ9yz6M/YhJsQ1kze9WCXRGX7UR5Ncw+IULimEyQZuHV2XBuL9vBSjZGXRM465R6tCLXBaToDpS9zxTTOLiWl8LzmXNb6zCd5AzG/asdqa4jYVYNGMTIiZL9elnZKOOpcFzeRaXtVhWb8q3ptpCymhEZzfMejaL7Gmwc89gB8SFYwVjHpIrHOxJ4JyjbCxvYDGJD5vKXybOSHTz0Lao7kTUVQlfpCgqetuAlvpaQNDZJvqEznqE0fVps+oubI0cbOqqZR7JtY8ifOy5rqi7iBuyScBQyqcvBKumsw8lsOExlsETTtEUQ8GALIMKpDPNFEPrPaDyvd3ldbTkBwCaxV3YrYeoSYqG3trNvwuEpdOlQIQhAAhCEACEIQAKH0gkuY2cS5x90AD4+SmFW9IZ7TsvuZfxcf0VN71AupW5nACCAmxrhuSMlWSkuZDagxWpnAFhtUHiEIka5rhcOBBHNPJZExqJFXss0kjHp+q5zeBc3wJCmNGavVjq+HQl3hcfNR78IqJS57YnEFz3XyF7uOy5F+5IUMzmNmZYgva2G2+5kFx8VrJpmW00fU2GuvDGTtMcZ/IFkfpOojHiBduljieD2tHRkfkHiFsFJFqMY37LWt8GgKvadaKmuhBZbpoyXMvlrA+swndewt2hUZFbnDS+SdcuWRkcdQWgcEr9OU9ovoc6pmdFO18bWNu+41XX2NAJG2+fIdqhse0cfSyuYHtlAudZhBIHB4+q7sSWuWPMxpTTehu6sXBqyMhm4+SaFp5LuF2ruvdBJnQFue9SeFYRLPmwdUZFxyaO/eewJjDAXObcEtuL222vmrPUY8ANRgtq9UNA2W3WVtVam+rF5tx7j3C6cUbtdr7yapbews2+3VB37r800xTEnSX13udzcSPDYomaomfu8SB8SmsjJeHgWn4FPRiorSKG9nNS0cB4BK0ONVEBvFM9vYHEt/CckxkeRtBHPJJmaykcNJ0c9JZc5sdUAL2HStyA3Xe3YB2jwWggr5vdioaQd18+W/yW0aAYk6SnMTzd0JDATmXREa0Z7hdvuIAtCEIQAIQhAAqdpe+07P8MfzuVxVO9IMer0Mna+M94Dh8HKi9bgXUPUyJbOgzqKbVL01Sz9D+x7LOmM86Rkqk1M+08Ag42JVVRbNRmhGA/8A6GL3AvDDIKiQ7jqEarfeePAOS9Nh81dM2ngsHOBJe7JrGj1ndp4AeS2LRHRKHDacRRZk9Z8h9aR9vWPAbgNw705jx/mFL5eCbSNXVsiY58jg1rRck/1nySyoOK15r57D9xG4ho3PcMi88ezs5oy8qONXzy/wUwg5vSFq3Gpqw6setFDsyye8feP1R2DvULpFTtgjaxo6zyRyYM3nw+atVLThgsFDNh6fEXN2tihI4i7gL+T7dy8piXWZ+Yud9F1/T/o3JKqPQoklOuY6VXap0LBd1XFo4WvbkU8o9FY4rGxc7cXZ27QNi37k6YOdj0kS+tB9iCwHBSSHuFgMwD8Spep0din6z2Ak7wS023XLSCpd9MGMPK3jku2jJZnDbXkTlc/hE5Pa6ld/6Kpv4R/zJP8AcvDoZT/wvzP/ANysq5keAM1sty92VpL2RU6vRSEDIFvJ7j5OJCoWPQOp36jt4u1w2OHH/halVzaxVE9ITB0Ubt4fq9zmE/6VOm182myNta5d6KTLJdbL6K60ks/vKex7XRPAHk56xNz1p/omqiZaVt//AKx3Bl/iU8JG0IQhAAhCEACh9LMMNRSyNaLvA6Rg4ubnYcxcd6mELjW1o6np7MIZWr01qsPpA0MfDI6ogaXRPJc9rRcxuOZdYfUJz7CqP0vas2UXF6Y/GXMtokn1d0hV1mWo3vKZ9IdyGtUTpa/Ro61cO2OUd/VPyWxBYTgdQ+CVkrBdzDe3EWsR3gkLXcC0qgqgA06kls435O93c4do8k1RbH0b6il61JHul1cYqSQtNnOtEDwLzqkjtAue5V7BacMYLcFLaewl1Lf7EkTzy1tX4uCjMOkuwLz3HpS54rxoaxEtNkmwqN0RZesrXHc4M/MfkAn7HJnokNWSsPGoI8Nb9UtwFauk/t+SOV0SLQWDamUrrm67nnytxTYvRx/Lc5qiPZdX8+P0X7ldEOnMIYg+zDzZ/OEm1yTxd/7J3ZqnwcCoYVhO9XcFeqJf3fhDTiTMlUAmM9QSmvTJN8y2G9nUkj2aRVPTOiknjYyMXPSXO4ABjsydwz81YJplH1Eu1Si+V7IyXMtFAr9FZYoy/WY4NFyG3uPEZq3ehZhfWM4Rw1Mh998bB8SmGN1oZFJfexzeZOQ81e/Qjo46CkdUSCzqjV1L7RCy+qfec5x5aqfpm5LqI2xUX0NJQhCuKgQhCABNq/EI4GGSVwa0bzvO4AbSewL3EK9kEbpJDZrRc/IAbyTl3rOaiqkrpeklyYPUj3MHzcd5SWZmRxo7ffwRb0P8S0pqKq7Ybwxcf7Vw5/U7s+1UjEaNjXlrRm3afvHO39cVdngRscdzWl3gLqCgwB8tM2Zub3mRxH2gXG1jxWNh225c5WSfYtx2lPcirOp0tDSqYjwKdxt0bhz6o8SpSHR3o7a5u7bYeq0fMpy2bqg5y7D0pwh12NcIw7eQnlXhLXZjIjMEZEHiCpSKDVC5eF5qeRKc+cy7ZOctsZx6TzRxuhqgZoXtLC7+1aCLXB+vbbnnltSOD4mG9UuDh9Vw2OF9tjmO0HMHJL1EQcM1BVEIhfrauswnrMB1SRxafqvG49xuE67f4qKhY+vhkqMl1Pr2LzFMCMkjgR1XVHbO4+LGn5pkzDJ2RtlgP0iBwD2luUgB+0zeRsy8F5hddrGU7LuaSDkQeja03G71VbgY9mLdLnXRr8oeybIzrTj7lgfLcrkvTNlU07Cu+kXnrm7LJTfl7HIV6SR5XDWjeOLXDyVSiqsla3SKkYkOime3dfWb7JzH6dy2eES05QfyE46WyQ+krh9Sov6Wk31a39FOx7NUJpUTWYTxNk2M+sbBN8QqL2aNg2/og5sltENCDikvSzG1LE+xZmHTPAvb7rM9u0524rao4w0ANAAAAAAsAALAAbgqP6KZL00g4SnzY0q9LSq9CELPUwQhCsIAhCEAULTvEDLOymHqsAlf2ud6oPIZ+92JKnjDQAmOIm+IVN90gHcI22T+MrxfE7HO578FDfUb6QS6tNJ2gN8XBWvAqACkgbwiYfEX+ap+kZ/8d3tM/mV9pOrGxvBjG+DQFq8FWqZP7/hFq7CM1KyNpcd3mdwUG9tySdpzUji9XdwaNgzPNRrnLJ4vlu676a7R/fz/AKO7OHJu9LPcm7ysuKKpCEiZVcesCE8kKaylNwKJEr6NMSLXS0zjkP20fYCbPA7y0+8eKutXhsUoIewG+V9h/EM1lmCVPQ4jTu3OeYT2iQFo/MWnuWuL2GFP6lKUvgYqe4lTqNAwP3M72djwJB4ixUfNo7Xx7AyQfdfqnvDwB5q+IUbOG49neOvgcjfOPkzl4rG5OppfdbrDxbdQmPUc8wDhBKHNv/ZuzbvGzvWwrmSUNBLiAALkk2AHElUw4TVXJSg2WvLm1po+eBUlHSEq56WYdTVUpfTMLTe75B1Y38SGcfvZX4HaqZJSW33CvtplV6grtjZ6Tv6QGizc3HadwSAF10I05p6dUNlyWy0aBY+yje4Sm0clrusTquGwm26xIPILVoJ2vaHMcHNOYLSCCOwhY5S4WXiwG34KbwqgqKTrRSFt8yz1mH2m/MZrYx8eTrT8mXkXxVjXg0xCrmF6YscQyob0LzkDe8bj2O+qew+JVjRKLi9MIyUltAhCFEkZvpjTGCu6S3VmaHX3a7eq4c7ap711DLcK7Y3gsdXEY5Paa4esxw2OaePxuVnVdRT0DtWYXjvZsrfUdwv9k9h815vieFLmdkV0KJxaexbHBeEj70f8wV2fU2BPC5VDqqpskTrH7J8HAqy1tV1SOJsoYNv0cab9m/2R1PoIPluSTtOa4L0j0i5Mi8/rb2w5hRz0g9yHPSL3qyMSts5kcmsjkpI9NpHJmESmTI6un1JYn/Zlid4PBW2rA8dqLFvtM/mC3sL03DekGX4/ZnqEIWoMiNXVsiY57yGtaLkn+tqpNVWy17usCyEHqx8eDn8T2bB5pTSGvNVUdE0/sojY8HSDb3N2c79ifU0IaLBO01aXMxO23b5URGPxiKncG5F2rEObzq/C6plRTFpLXCxBsRwIV20jbrPpY/tztP4bf7k/xfRdkzrkZ8Rke/ikc2t2Na8DuFYq09+TMxAp3CMCc8guFm7QDtP/AArXQ6JRR9bVuRnd3W8NyfsprZqnHxNy3MtyMvUdQGtPSBgyC6kanLgkHrdiYkiPqqRrwQ4XBXGDY++heIpiXU7jZrzmYuFzvZ8OWSdSJpW0olYWlWTgpx0yEZuD2i+gr1VTQLFi5jqeQ9eG2rfaYjkPwnLlqq1rInBwk4s1oSUltAuJYmuBa4BzSLEEAgjgQdq7QoEio4p6O4n3dTvMJP1fXjPu3u3uPco7SChqYbEROe3rEujGvbZa4GfHcr+hJ24ddia1rfsQcEzJoscaTY5EbQciOY3Jw3EGnetGrcKhn/exMf7TQ4jkSLhQtR6PaJ2xjmexI4eRJWVPg39Mit1vwVM1Q4pJ9QOKscvowhPqzzN72O+LUl/2tYdtTL3NjHyKq/8AKtRB1yKxLVtG9RtZi7RkMycgBmSeAG8rQIfRdSj13zP5vDR+UBT2F6NUtLnDCxrvtW1n/jdd3mmquGNepkVQ33M40X9Hc1VI2asBjhaQ8RnKSQg3GsNrG+Z7Nq1pCFsV1RrWojMIKK0gTPGK3oYJZN7GOcOdsvOyeKE0zaTRTW+y09wkaT5Aq6K20jsnpNlZwGDVZc7TmTxJ2lTTConCH9QKTY5azRlJkfiLb1tEPvud4WPyV0sFT523raM9s3ky6tnSLMu9bNKr0IRrZN3eUycUSS3JPFJucmoQ0tCs5cz2cvKQeUo9yQeUxFFEmIyFIh2aUkKbOdmmIopkxvTzfR6+B+xsh6F3v5D82qtGWY6TNPRa42sIeOYNx5gLSqeYPa1w2OAcORFx8VnZkeqkP4kujQohCEiOghCEACEIQAIQhAAhCEACEIQAJGspRLG+N2x7XMPJwslkIAzPB5jGXRSZPYSwg8Rv79vep5j0+0k0XFR+0iIZMBa/1XgbGv8AkdyrEWIPid0c7Sx43O39rTsI7QtWq1WL7mZZU4P7ElL/AO1Sng6YeMJ/RT9TNZvPJVwTh0kDhnaXydE9vzClaubYO9LThu7QxGeqdhrrgvSWuuS9NqIpzHbnJF7l456Se9WxiVtnMjk2kcu5HpvI5MQRTJnWMM1qd/skq5aNSa1HTn+5iHgwD5KmYxUNZA65Au0gc7K16G3+g097/um7e+3ks3M9K+R/E7sm0IQs00QQhCABCEIAEIQgAQhCABCEIAEIQgATauw6KdurKwPHaNnaDtB7QnKEdgKo7QgxyNdDKdUOa4skzyB+q8Z9xHemeNyTQPF43lmqOs1pc2+d7kbO9XdCujdJS5n1KpVRceVGdQ4/G7eE4GIMO9XCswaCb95ExxO8tGt+LaouXQWkdsa5nsSPHldNxy4+UKvFfhkIapvFIvqRxUpNoJBfKSYe+0/Fi4boFATnLOffZ8mK5ZdZU8WZBzYg0b1HPxUvdqRNL3nY1gLie4K9Qej+ibmWOf7b3OHgCApyiw+KEasTGsHBjQ2/O21RlnpelEo4TfqZSsE0GkmcJa71RYtgBvf/ABCMrfdG3edyvjW2yHJeoWdZbKx7kPQrjBaR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52" name="AutoShape 4" descr="data:image/jpeg;base64,/9j/4AAQSkZJRgABAQAAAQABAAD/2wCEAAkGBhIQERQUEhQWFRQVFBAQFxUUFRUSFRUUFRAVFBYUFBQXGyYeFxkjGRUUHy8gJCcpLCwsFR4xNTAqNSYrLCkBCQoKDgwOGg8PGiwkHyUpNCksNCksKSktLywsLCwsLCwtKSwpLiosLCksLCwsKSwsLCwsLCwpLCwsLCksKSwsKf/AABEIAMwAzAMBIgACEQEDEQH/xAAcAAABBQEBAQAAAAAAAAAAAAAAAwQFBgcCAQj/xABGEAABAwICBgYGBwUHBQEAAAABAAIDBBEFIQYSMUFRcRMiYYGRoQcycoKxwRRCUmKSotEjM1Oy8ENjc5PC0uEWFyQ0VBX/xAAaAQACAwEBAAAAAAAAAAAAAAAABAIDBQEG/8QALhEAAgICAAUDAwIHAQAAAAAAAAECAwQRBRIhMUEyUXETYcGRsRRCUnKB0eEV/9oADAMBAAIRAxEAPwDcUIQgAQhCABCEIAEIQgAQhQek2lcVC0awL5HXLWA2yG9x3BcbSW2dS2TiFldTp9VSnJwjHBg/1G5SbcYnf60sh993wBS0smK7Imq2awhZhFWyfbf+J36p/Biszdkj+9xd8bqH8WvKJfSZoCFVqLSaQZPAcPwn9PJWGkrmyjq7eB2q+F0J9mQcGhwhCFcQBCEIAEIQgAQhCABCEIAEIQgAQhCABCEIAEIQgAWTeleGSOqZIReN8bWtO4OaTdvmD3laymmK4VFVROimbrMd4g7nNO4jioTjzLRKL0zBYMRA3FSlNijd4I81PU+gkUMsgJMzWuIbfIWsPWA2m9xwyT52jkH8Fo5Aj4LNkuo4oPWyIpqxjtjh35fFSEaaVuim+In2XfJ36qMtPAbWcOwgkd25UuJxpruWiIqVglIF2mzhmD2qms0hc3148+Zb5EKSodJdbLUt71/ko6a7BtGgYRijamJsjd9wRva4ZOaeR+SeqjaGVvRVL4SerKOkb7bR1gObc/dV5WzVPnjsUktMEIQrCIIQhAAhCEACEIQAIQhAAheF1tqjazSOCLa7WPBov57EASaFTav0itZ6sJPtPDfgCm0XpWjv+0geO1rmv8jZAF7QobCNL6WqIEcgDj9R/Ud3A7e66mUAC4lfqtJ4AnwC7TTFXWglP92/+UrknpbOpbeivUvqg7zmeZzSyjoK6zQF6+sJ7FmKSSNFxbY7mmDVE1Ut13JKmc8ii3smlohcb2Dn8imFDJZyfYo0utbjfNRzYy1wv5KBRYuuywsqujfDKNscjCfZJsfK61QFY7I68Th2Fa1hs2vDG77UcbvFgKcxX3QtYOUIQnSoEIQgAQhCABCEIAEzxbEhTx654ho5niniY422MwPErdZpFtXZcnZY7jffuXG9LbOpbekUjFtKy7a7u3eCrdTpBfen0mhzr9WTL78YcR33z8FwdFJ/4sX+UqvrQ9yz6M/YhJsQ1kze9WCXRGX7UR5Ncw+IULimEyQZuHV2XBuL9vBSjZGXRM465R6tCLXBaToDpS9zxTTOLiWl8LzmXNb6zCd5AzG/asdqa4jYVYNGMTIiZL9elnZKOOpcFzeRaXtVhWb8q3ptpCymhEZzfMejaL7Gmwc89gB8SFYwVjHpIrHOxJ4JyjbCxvYDGJD5vKXybOSHTz0Lao7kTUVQlfpCgqetuAlvpaQNDZJvqEznqE0fVps+oubI0cbOqqZR7JtY8ifOy5rqi7iBuyScBQyqcvBKumsw8lsOExlsETTtEUQ8GALIMKpDPNFEPrPaDyvd3ldbTkBwCaxV3YrYeoSYqG3trNvwuEpdOlQIQhAAhCEACEIQAKH0gkuY2cS5x90AD4+SmFW9IZ7TsvuZfxcf0VN71AupW5nACCAmxrhuSMlWSkuZDagxWpnAFhtUHiEIka5rhcOBBHNPJZExqJFXss0kjHp+q5zeBc3wJCmNGavVjq+HQl3hcfNR78IqJS57YnEFz3XyF7uOy5F+5IUMzmNmZYgva2G2+5kFx8VrJpmW00fU2GuvDGTtMcZ/IFkfpOojHiBduljieD2tHRkfkHiFsFJFqMY37LWt8GgKvadaKmuhBZbpoyXMvlrA+swndewt2hUZFbnDS+SdcuWRkcdQWgcEr9OU9ovoc6pmdFO18bWNu+41XX2NAJG2+fIdqhse0cfSyuYHtlAudZhBIHB4+q7sSWuWPMxpTTehu6sXBqyMhm4+SaFp5LuF2ruvdBJnQFue9SeFYRLPmwdUZFxyaO/eewJjDAXObcEtuL222vmrPUY8ANRgtq9UNA2W3WVtVam+rF5tx7j3C6cUbtdr7yapbews2+3VB37r800xTEnSX13udzcSPDYomaomfu8SB8SmsjJeHgWn4FPRiorSKG9nNS0cB4BK0ONVEBvFM9vYHEt/CckxkeRtBHPJJmaykcNJ0c9JZc5sdUAL2HStyA3Xe3YB2jwWggr5vdioaQd18+W/yW0aAYk6SnMTzd0JDATmXREa0Z7hdvuIAtCEIQAIQhAAqdpe+07P8MfzuVxVO9IMer0Mna+M94Dh8HKi9bgXUPUyJbOgzqKbVL01Sz9D+x7LOmM86Rkqk1M+08Ag42JVVRbNRmhGA/8A6GL3AvDDIKiQ7jqEarfeePAOS9Nh81dM2ngsHOBJe7JrGj1ndp4AeS2LRHRKHDacRRZk9Z8h9aR9vWPAbgNw705jx/mFL5eCbSNXVsiY58jg1rRck/1nySyoOK15r57D9xG4ho3PcMi88ezs5oy8qONXzy/wUwg5vSFq3Gpqw6setFDsyye8feP1R2DvULpFTtgjaxo6zyRyYM3nw+atVLThgsFDNh6fEXN2tihI4i7gL+T7dy8piXWZ+Yud9F1/T/o3JKqPQoklOuY6VXap0LBd1XFo4WvbkU8o9FY4rGxc7cXZ27QNi37k6YOdj0kS+tB9iCwHBSSHuFgMwD8Spep0din6z2Ak7wS023XLSCpd9MGMPK3jku2jJZnDbXkTlc/hE5Pa6ld/6Kpv4R/zJP8AcvDoZT/wvzP/ANysq5keAM1sty92VpL2RU6vRSEDIFvJ7j5OJCoWPQOp36jt4u1w2OHH/halVzaxVE9ITB0Ubt4fq9zmE/6VOm182myNta5d6KTLJdbL6K60ks/vKex7XRPAHk56xNz1p/omqiZaVt//AKx3Bl/iU8JG0IQhAAhCEACh9LMMNRSyNaLvA6Rg4ubnYcxcd6mELjW1o6np7MIZWr01qsPpA0MfDI6ogaXRPJc9rRcxuOZdYfUJz7CqP0vas2UXF6Y/GXMtokn1d0hV1mWo3vKZ9IdyGtUTpa/Ro61cO2OUd/VPyWxBYTgdQ+CVkrBdzDe3EWsR3gkLXcC0qgqgA06kls435O93c4do8k1RbH0b6il61JHul1cYqSQtNnOtEDwLzqkjtAue5V7BacMYLcFLaewl1Lf7EkTzy1tX4uCjMOkuwLz3HpS54rxoaxEtNkmwqN0RZesrXHc4M/MfkAn7HJnokNWSsPGoI8Nb9UtwFauk/t+SOV0SLQWDamUrrm67nnytxTYvRx/Lc5qiPZdX8+P0X7ldEOnMIYg+zDzZ/OEm1yTxd/7J3ZqnwcCoYVhO9XcFeqJf3fhDTiTMlUAmM9QSmvTJN8y2G9nUkj2aRVPTOiknjYyMXPSXO4ABjsydwz81YJplH1Eu1Si+V7IyXMtFAr9FZYoy/WY4NFyG3uPEZq3ehZhfWM4Rw1Mh998bB8SmGN1oZFJfexzeZOQ81e/Qjo46CkdUSCzqjV1L7RCy+qfec5x5aqfpm5LqI2xUX0NJQhCuKgQhCABNq/EI4GGSVwa0bzvO4AbSewL3EK9kEbpJDZrRc/IAbyTl3rOaiqkrpeklyYPUj3MHzcd5SWZmRxo7ffwRb0P8S0pqKq7Ybwxcf7Vw5/U7s+1UjEaNjXlrRm3afvHO39cVdngRscdzWl3gLqCgwB8tM2Zub3mRxH2gXG1jxWNh225c5WSfYtx2lPcirOp0tDSqYjwKdxt0bhz6o8SpSHR3o7a5u7bYeq0fMpy2bqg5y7D0pwh12NcIw7eQnlXhLXZjIjMEZEHiCpSKDVC5eF5qeRKc+cy7ZOctsZx6TzRxuhqgZoXtLC7+1aCLXB+vbbnnltSOD4mG9UuDh9Vw2OF9tjmO0HMHJL1EQcM1BVEIhfrauswnrMB1SRxafqvG49xuE67f4qKhY+vhkqMl1Pr2LzFMCMkjgR1XVHbO4+LGn5pkzDJ2RtlgP0iBwD2luUgB+0zeRsy8F5hddrGU7LuaSDkQeja03G71VbgY9mLdLnXRr8oeybIzrTj7lgfLcrkvTNlU07Cu+kXnrm7LJTfl7HIV6SR5XDWjeOLXDyVSiqsla3SKkYkOime3dfWb7JzH6dy2eES05QfyE46WyQ+krh9Sov6Wk31a39FOx7NUJpUTWYTxNk2M+sbBN8QqL2aNg2/og5sltENCDikvSzG1LE+xZmHTPAvb7rM9u0524rao4w0ANAAAAAAsAALAAbgqP6KZL00g4SnzY0q9LSq9CELPUwQhCsIAhCEAULTvEDLOymHqsAlf2ud6oPIZ+92JKnjDQAmOIm+IVN90gHcI22T+MrxfE7HO578FDfUb6QS6tNJ2gN8XBWvAqACkgbwiYfEX+ap+kZ/8d3tM/mV9pOrGxvBjG+DQFq8FWqZP7/hFq7CM1KyNpcd3mdwUG9tySdpzUji9XdwaNgzPNRrnLJ4vlu676a7R/fz/AKO7OHJu9LPcm7ysuKKpCEiZVcesCE8kKaylNwKJEr6NMSLXS0zjkP20fYCbPA7y0+8eKutXhsUoIewG+V9h/EM1lmCVPQ4jTu3OeYT2iQFo/MWnuWuL2GFP6lKUvgYqe4lTqNAwP3M72djwJB4ixUfNo7Xx7AyQfdfqnvDwB5q+IUbOG49neOvgcjfOPkzl4rG5OppfdbrDxbdQmPUc8wDhBKHNv/ZuzbvGzvWwrmSUNBLiAALkk2AHElUw4TVXJSg2WvLm1po+eBUlHSEq56WYdTVUpfTMLTe75B1Y38SGcfvZX4HaqZJSW33CvtplV6grtjZ6Tv6QGizc3HadwSAF10I05p6dUNlyWy0aBY+yje4Sm0clrusTquGwm26xIPILVoJ2vaHMcHNOYLSCCOwhY5S4WXiwG34KbwqgqKTrRSFt8yz1mH2m/MZrYx8eTrT8mXkXxVjXg0xCrmF6YscQyob0LzkDe8bj2O+qew+JVjRKLi9MIyUltAhCFEkZvpjTGCu6S3VmaHX3a7eq4c7ap711DLcK7Y3gsdXEY5Paa4esxw2OaePxuVnVdRT0DtWYXjvZsrfUdwv9k9h815vieFLmdkV0KJxaexbHBeEj70f8wV2fU2BPC5VDqqpskTrH7J8HAqy1tV1SOJsoYNv0cab9m/2R1PoIPluSTtOa4L0j0i5Mi8/rb2w5hRz0g9yHPSL3qyMSts5kcmsjkpI9NpHJmESmTI6un1JYn/Zlid4PBW2rA8dqLFvtM/mC3sL03DekGX4/ZnqEIWoMiNXVsiY57yGtaLkn+tqpNVWy17usCyEHqx8eDn8T2bB5pTSGvNVUdE0/sojY8HSDb3N2c79ifU0IaLBO01aXMxO23b5URGPxiKncG5F2rEObzq/C6plRTFpLXCxBsRwIV20jbrPpY/tztP4bf7k/xfRdkzrkZ8Rke/ikc2t2Na8DuFYq09+TMxAp3CMCc8guFm7QDtP/AArXQ6JRR9bVuRnd3W8NyfsprZqnHxNy3MtyMvUdQGtPSBgyC6kanLgkHrdiYkiPqqRrwQ4XBXGDY++heIpiXU7jZrzmYuFzvZ8OWSdSJpW0olYWlWTgpx0yEZuD2i+gr1VTQLFi5jqeQ9eG2rfaYjkPwnLlqq1rInBwk4s1oSUltAuJYmuBa4BzSLEEAgjgQdq7QoEio4p6O4n3dTvMJP1fXjPu3u3uPco7SChqYbEROe3rEujGvbZa4GfHcr+hJ24ddia1rfsQcEzJoscaTY5EbQciOY3Jw3EGnetGrcKhn/exMf7TQ4jkSLhQtR6PaJ2xjmexI4eRJWVPg39Mit1vwVM1Q4pJ9QOKscvowhPqzzN72O+LUl/2tYdtTL3NjHyKq/8AKtRB1yKxLVtG9RtZi7RkMycgBmSeAG8rQIfRdSj13zP5vDR+UBT2F6NUtLnDCxrvtW1n/jdd3mmquGNepkVQ33M40X9Hc1VI2asBjhaQ8RnKSQg3GsNrG+Z7Nq1pCFsV1RrWojMIKK0gTPGK3oYJZN7GOcOdsvOyeKE0zaTRTW+y09wkaT5Aq6K20jsnpNlZwGDVZc7TmTxJ2lTTConCH9QKTY5azRlJkfiLb1tEPvud4WPyV0sFT523raM9s3ky6tnSLMu9bNKr0IRrZN3eUycUSS3JPFJucmoQ0tCs5cz2cvKQeUo9yQeUxFFEmIyFIh2aUkKbOdmmIopkxvTzfR6+B+xsh6F3v5D82qtGWY6TNPRa42sIeOYNx5gLSqeYPa1w2OAcORFx8VnZkeqkP4kujQohCEiOghCEACEIQAIQhAAhCEACEIQAJGspRLG+N2x7XMPJwslkIAzPB5jGXRSZPYSwg8Rv79vep5j0+0k0XFR+0iIZMBa/1XgbGv8AkdyrEWIPid0c7Sx43O39rTsI7QtWq1WL7mZZU4P7ElL/AO1Sng6YeMJ/RT9TNZvPJVwTh0kDhnaXydE9vzClaubYO9LThu7QxGeqdhrrgvSWuuS9NqIpzHbnJF7l456Se9WxiVtnMjk2kcu5HpvI5MQRTJnWMM1qd/skq5aNSa1HTn+5iHgwD5KmYxUNZA65Au0gc7K16G3+g097/um7e+3ks3M9K+R/E7sm0IQs00QQhCABCEIAEIQgAQhCABCEIAEIQgATauw6KdurKwPHaNnaDtB7QnKEdgKo7QgxyNdDKdUOa4skzyB+q8Z9xHemeNyTQPF43lmqOs1pc2+d7kbO9XdCujdJS5n1KpVRceVGdQ4/G7eE4GIMO9XCswaCb95ExxO8tGt+LaouXQWkdsa5nsSPHldNxy4+UKvFfhkIapvFIvqRxUpNoJBfKSYe+0/Fi4boFATnLOffZ8mK5ZdZU8WZBzYg0b1HPxUvdqRNL3nY1gLie4K9Qej+ibmWOf7b3OHgCApyiw+KEasTGsHBjQ2/O21RlnpelEo4TfqZSsE0GkmcJa71RYtgBvf/ABCMrfdG3edyvjW2yHJeoWdZbKx7kPQrjBaR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54" name="AutoShape 6" descr="data:image/jpeg;base64,/9j/4AAQSkZJRgABAQAAAQABAAD/2wCEAAkGBhIQERQUEhQWFRQVFBAQFxUUFRUSFRUUFRAVFBYUFBQXGyYeFxkjGRUUHy8gJCcpLCwsFR4xNTAqNSYrLCkBCQoKDgwOGg8PGiwkHyUpNCksNCksKSktLywsLCwsLCwtKSwpLiosLCksLCwsKSwsLCwsLCwpLCwsLCksKSwsKf/AABEIAMwAzAMBIgACEQEDEQH/xAAcAAABBQEBAQAAAAAAAAAAAAAAAwQFBgcCAQj/xABGEAABAwICBgYGBwUHBQEAAAABAAIDBBEFIQYSMUFRcRMiYYGRoQcycoKxwRRCUmKSotEjM1Oy8ENjc5PC0uEWFyQ0VBX/xAAaAQACAwEBAAAAAAAAAAAAAAAABAIDBQEG/8QALhEAAgICAAUDAwIHAQAAAAAAAAECAwQRBRIhMUEyUXETYcGRsRRCUnKB0eEV/9oADAMBAAIRAxEAPwDcUIQgAQhCABCEIAEIQgAQhQek2lcVC0awL5HXLWA2yG9x3BcbSW2dS2TiFldTp9VSnJwjHBg/1G5SbcYnf60sh993wBS0smK7Imq2awhZhFWyfbf+J36p/Biszdkj+9xd8bqH8WvKJfSZoCFVqLSaQZPAcPwn9PJWGkrmyjq7eB2q+F0J9mQcGhwhCFcQBCEIAEIQgAQhCABCEIAEIQgAQhCABCEIAEIQgAWTeleGSOqZIReN8bWtO4OaTdvmD3laymmK4VFVROimbrMd4g7nNO4jioTjzLRKL0zBYMRA3FSlNijd4I81PU+gkUMsgJMzWuIbfIWsPWA2m9xwyT52jkH8Fo5Aj4LNkuo4oPWyIpqxjtjh35fFSEaaVuim+In2XfJ36qMtPAbWcOwgkd25UuJxpruWiIqVglIF2mzhmD2qms0hc3148+Zb5EKSodJdbLUt71/ko6a7BtGgYRijamJsjd9wRva4ZOaeR+SeqjaGVvRVL4SerKOkb7bR1gObc/dV5WzVPnjsUktMEIQrCIIQhAAhCEACEIQAIQhAAheF1tqjazSOCLa7WPBov57EASaFTav0itZ6sJPtPDfgCm0XpWjv+0geO1rmv8jZAF7QobCNL6WqIEcgDj9R/Ud3A7e66mUAC4lfqtJ4AnwC7TTFXWglP92/+UrknpbOpbeivUvqg7zmeZzSyjoK6zQF6+sJ7FmKSSNFxbY7mmDVE1Ut13JKmc8ii3smlohcb2Dn8imFDJZyfYo0utbjfNRzYy1wv5KBRYuuywsqujfDKNscjCfZJsfK61QFY7I68Th2Fa1hs2vDG77UcbvFgKcxX3QtYOUIQnSoEIQgAQhCABCEIAEzxbEhTx654ho5niniY422MwPErdZpFtXZcnZY7jffuXG9LbOpbekUjFtKy7a7u3eCrdTpBfen0mhzr9WTL78YcR33z8FwdFJ/4sX+UqvrQ9yz6M/YhJsQ1kze9WCXRGX7UR5Ncw+IULimEyQZuHV2XBuL9vBSjZGXRM465R6tCLXBaToDpS9zxTTOLiWl8LzmXNb6zCd5AzG/asdqa4jYVYNGMTIiZL9elnZKOOpcFzeRaXtVhWb8q3ptpCymhEZzfMejaL7Gmwc89gB8SFYwVjHpIrHOxJ4JyjbCxvYDGJD5vKXybOSHTz0Lao7kTUVQlfpCgqetuAlvpaQNDZJvqEznqE0fVps+oubI0cbOqqZR7JtY8ifOy5rqi7iBuyScBQyqcvBKumsw8lsOExlsETTtEUQ8GALIMKpDPNFEPrPaDyvd3ldbTkBwCaxV3YrYeoSYqG3trNvwuEpdOlQIQhAAhCEACEIQAKH0gkuY2cS5x90AD4+SmFW9IZ7TsvuZfxcf0VN71AupW5nACCAmxrhuSMlWSkuZDagxWpnAFhtUHiEIka5rhcOBBHNPJZExqJFXss0kjHp+q5zeBc3wJCmNGavVjq+HQl3hcfNR78IqJS57YnEFz3XyF7uOy5F+5IUMzmNmZYgva2G2+5kFx8VrJpmW00fU2GuvDGTtMcZ/IFkfpOojHiBduljieD2tHRkfkHiFsFJFqMY37LWt8GgKvadaKmuhBZbpoyXMvlrA+swndewt2hUZFbnDS+SdcuWRkcdQWgcEr9OU9ovoc6pmdFO18bWNu+41XX2NAJG2+fIdqhse0cfSyuYHtlAudZhBIHB4+q7sSWuWPMxpTTehu6sXBqyMhm4+SaFp5LuF2ruvdBJnQFue9SeFYRLPmwdUZFxyaO/eewJjDAXObcEtuL222vmrPUY8ANRgtq9UNA2W3WVtVam+rF5tx7j3C6cUbtdr7yapbews2+3VB37r800xTEnSX13udzcSPDYomaomfu8SB8SmsjJeHgWn4FPRiorSKG9nNS0cB4BK0ONVEBvFM9vYHEt/CckxkeRtBHPJJmaykcNJ0c9JZc5sdUAL2HStyA3Xe3YB2jwWggr5vdioaQd18+W/yW0aAYk6SnMTzd0JDATmXREa0Z7hdvuIAtCEIQAIQhAAqdpe+07P8MfzuVxVO9IMer0Mna+M94Dh8HKi9bgXUPUyJbOgzqKbVL01Sz9D+x7LOmM86Rkqk1M+08Ag42JVVRbNRmhGA/8A6GL3AvDDIKiQ7jqEarfeePAOS9Nh81dM2ngsHOBJe7JrGj1ndp4AeS2LRHRKHDacRRZk9Z8h9aR9vWPAbgNw705jx/mFL5eCbSNXVsiY58jg1rRck/1nySyoOK15r57D9xG4ho3PcMi88ezs5oy8qONXzy/wUwg5vSFq3Gpqw6setFDsyye8feP1R2DvULpFTtgjaxo6zyRyYM3nw+atVLThgsFDNh6fEXN2tihI4i7gL+T7dy8piXWZ+Yud9F1/T/o3JKqPQoklOuY6VXap0LBd1XFo4WvbkU8o9FY4rGxc7cXZ27QNi37k6YOdj0kS+tB9iCwHBSSHuFgMwD8Spep0din6z2Ak7wS023XLSCpd9MGMPK3jku2jJZnDbXkTlc/hE5Pa6ld/6Kpv4R/zJP8AcvDoZT/wvzP/ANysq5keAM1sty92VpL2RU6vRSEDIFvJ7j5OJCoWPQOp36jt4u1w2OHH/halVzaxVE9ITB0Ubt4fq9zmE/6VOm182myNta5d6KTLJdbL6K60ks/vKex7XRPAHk56xNz1p/omqiZaVt//AKx3Bl/iU8JG0IQhAAhCEACh9LMMNRSyNaLvA6Rg4ubnYcxcd6mELjW1o6np7MIZWr01qsPpA0MfDI6ogaXRPJc9rRcxuOZdYfUJz7CqP0vas2UXF6Y/GXMtokn1d0hV1mWo3vKZ9IdyGtUTpa/Ro61cO2OUd/VPyWxBYTgdQ+CVkrBdzDe3EWsR3gkLXcC0qgqgA06kls435O93c4do8k1RbH0b6il61JHul1cYqSQtNnOtEDwLzqkjtAue5V7BacMYLcFLaewl1Lf7EkTzy1tX4uCjMOkuwLz3HpS54rxoaxEtNkmwqN0RZesrXHc4M/MfkAn7HJnokNWSsPGoI8Nb9UtwFauk/t+SOV0SLQWDamUrrm67nnytxTYvRx/Lc5qiPZdX8+P0X7ldEOnMIYg+zDzZ/OEm1yTxd/7J3ZqnwcCoYVhO9XcFeqJf3fhDTiTMlUAmM9QSmvTJN8y2G9nUkj2aRVPTOiknjYyMXPSXO4ABjsydwz81YJplH1Eu1Si+V7IyXMtFAr9FZYoy/WY4NFyG3uPEZq3ehZhfWM4Rw1Mh998bB8SmGN1oZFJfexzeZOQ81e/Qjo46CkdUSCzqjV1L7RCy+qfec5x5aqfpm5LqI2xUX0NJQhCuKgQhCABNq/EI4GGSVwa0bzvO4AbSewL3EK9kEbpJDZrRc/IAbyTl3rOaiqkrpeklyYPUj3MHzcd5SWZmRxo7ffwRb0P8S0pqKq7Ybwxcf7Vw5/U7s+1UjEaNjXlrRm3afvHO39cVdngRscdzWl3gLqCgwB8tM2Zub3mRxH2gXG1jxWNh225c5WSfYtx2lPcirOp0tDSqYjwKdxt0bhz6o8SpSHR3o7a5u7bYeq0fMpy2bqg5y7D0pwh12NcIw7eQnlXhLXZjIjMEZEHiCpSKDVC5eF5qeRKc+cy7ZOctsZx6TzRxuhqgZoXtLC7+1aCLXB+vbbnnltSOD4mG9UuDh9Vw2OF9tjmO0HMHJL1EQcM1BVEIhfrauswnrMB1SRxafqvG49xuE67f4qKhY+vhkqMl1Pr2LzFMCMkjgR1XVHbO4+LGn5pkzDJ2RtlgP0iBwD2luUgB+0zeRsy8F5hddrGU7LuaSDkQeja03G71VbgY9mLdLnXRr8oeybIzrTj7lgfLcrkvTNlU07Cu+kXnrm7LJTfl7HIV6SR5XDWjeOLXDyVSiqsla3SKkYkOime3dfWb7JzH6dy2eES05QfyE46WyQ+krh9Sov6Wk31a39FOx7NUJpUTWYTxNk2M+sbBN8QqL2aNg2/og5sltENCDikvSzG1LE+xZmHTPAvb7rM9u0524rao4w0ANAAAAAAsAALAAbgqP6KZL00g4SnzY0q9LSq9CELPUwQhCsIAhCEAULTvEDLOymHqsAlf2ud6oPIZ+92JKnjDQAmOIm+IVN90gHcI22T+MrxfE7HO578FDfUb6QS6tNJ2gN8XBWvAqACkgbwiYfEX+ap+kZ/8d3tM/mV9pOrGxvBjG+DQFq8FWqZP7/hFq7CM1KyNpcd3mdwUG9tySdpzUji9XdwaNgzPNRrnLJ4vlu676a7R/fz/AKO7OHJu9LPcm7ysuKKpCEiZVcesCE8kKaylNwKJEr6NMSLXS0zjkP20fYCbPA7y0+8eKutXhsUoIewG+V9h/EM1lmCVPQ4jTu3OeYT2iQFo/MWnuWuL2GFP6lKUvgYqe4lTqNAwP3M72djwJB4ixUfNo7Xx7AyQfdfqnvDwB5q+IUbOG49neOvgcjfOPkzl4rG5OppfdbrDxbdQmPUc8wDhBKHNv/ZuzbvGzvWwrmSUNBLiAALkk2AHElUw4TVXJSg2WvLm1po+eBUlHSEq56WYdTVUpfTMLTe75B1Y38SGcfvZX4HaqZJSW33CvtplV6grtjZ6Tv6QGizc3HadwSAF10I05p6dUNlyWy0aBY+yje4Sm0clrusTquGwm26xIPILVoJ2vaHMcHNOYLSCCOwhY5S4WXiwG34KbwqgqKTrRSFt8yz1mH2m/MZrYx8eTrT8mXkXxVjXg0xCrmF6YscQyob0LzkDe8bj2O+qew+JVjRKLi9MIyUltAhCFEkZvpjTGCu6S3VmaHX3a7eq4c7ap711DLcK7Y3gsdXEY5Paa4esxw2OaePxuVnVdRT0DtWYXjvZsrfUdwv9k9h815vieFLmdkV0KJxaexbHBeEj70f8wV2fU2BPC5VDqqpskTrH7J8HAqy1tV1SOJsoYNv0cab9m/2R1PoIPluSTtOa4L0j0i5Mi8/rb2w5hRz0g9yHPSL3qyMSts5kcmsjkpI9NpHJmESmTI6un1JYn/Zlid4PBW2rA8dqLFvtM/mC3sL03DekGX4/ZnqEIWoMiNXVsiY57yGtaLkn+tqpNVWy17usCyEHqx8eDn8T2bB5pTSGvNVUdE0/sojY8HSDb3N2c79ifU0IaLBO01aXMxO23b5URGPxiKncG5F2rEObzq/C6plRTFpLXCxBsRwIV20jbrPpY/tztP4bf7k/xfRdkzrkZ8Rke/ikc2t2Na8DuFYq09+TMxAp3CMCc8guFm7QDtP/AArXQ6JRR9bVuRnd3W8NyfsprZqnHxNy3MtyMvUdQGtPSBgyC6kanLgkHrdiYkiPqqRrwQ4XBXGDY++heIpiXU7jZrzmYuFzvZ8OWSdSJpW0olYWlWTgpx0yEZuD2i+gr1VTQLFi5jqeQ9eG2rfaYjkPwnLlqq1rInBwk4s1oSUltAuJYmuBa4BzSLEEAgjgQdq7QoEio4p6O4n3dTvMJP1fXjPu3u3uPco7SChqYbEROe3rEujGvbZa4GfHcr+hJ24ddia1rfsQcEzJoscaTY5EbQciOY3Jw3EGnetGrcKhn/exMf7TQ4jkSLhQtR6PaJ2xjmexI4eRJWVPg39Mit1vwVM1Q4pJ9QOKscvowhPqzzN72O+LUl/2tYdtTL3NjHyKq/8AKtRB1yKxLVtG9RtZi7RkMycgBmSeAG8rQIfRdSj13zP5vDR+UBT2F6NUtLnDCxrvtW1n/jdd3mmquGNepkVQ33M40X9Hc1VI2asBjhaQ8RnKSQg3GsNrG+Z7Nq1pCFsV1RrWojMIKK0gTPGK3oYJZN7GOcOdsvOyeKE0zaTRTW+y09wkaT5Aq6K20jsnpNlZwGDVZc7TmTxJ2lTTConCH9QKTY5azRlJkfiLb1tEPvud4WPyV0sFT523raM9s3ky6tnSLMu9bNKr0IRrZN3eUycUSS3JPFJucmoQ0tCs5cz2cvKQeUo9yQeUxFFEmIyFIh2aUkKbOdmmIopkxvTzfR6+B+xsh6F3v5D82qtGWY6TNPRa42sIeOYNx5gLSqeYPa1w2OAcORFx8VnZkeqkP4kujQohCEiOghCEACEIQAIQhAAhCEACEIQAJGspRLG+N2x7XMPJwslkIAzPB5jGXRSZPYSwg8Rv79vep5j0+0k0XFR+0iIZMBa/1XgbGv8AkdyrEWIPid0c7Sx43O39rTsI7QtWq1WL7mZZU4P7ElL/AO1Sng6YeMJ/RT9TNZvPJVwTh0kDhnaXydE9vzClaubYO9LThu7QxGeqdhrrgvSWuuS9NqIpzHbnJF7l456Se9WxiVtnMjk2kcu5HpvI5MQRTJnWMM1qd/skq5aNSa1HTn+5iHgwD5KmYxUNZA65Au0gc7K16G3+g097/um7e+3ks3M9K+R/E7sm0IQs00QQhCABCEIAEIQgAQhCABCEIAEIQgATauw6KdurKwPHaNnaDtB7QnKEdgKo7QgxyNdDKdUOa4skzyB+q8Z9xHemeNyTQPF43lmqOs1pc2+d7kbO9XdCujdJS5n1KpVRceVGdQ4/G7eE4GIMO9XCswaCb95ExxO8tGt+LaouXQWkdsa5nsSPHldNxy4+UKvFfhkIapvFIvqRxUpNoJBfKSYe+0/Fi4boFATnLOffZ8mK5ZdZU8WZBzYg0b1HPxUvdqRNL3nY1gLie4K9Qej+ibmWOf7b3OHgCApyiw+KEasTGsHBjQ2/O21RlnpelEo4TfqZSsE0GkmcJa71RYtgBvf/ABCMrfdG3edyvjW2yHJeoWdZbKx7kPQrjBaR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056" name="Picture 8" descr="http://docs.ispconfig.org/wp-content/uploads/2010/10/user-group-icon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56376" y="2420888"/>
            <a:ext cx="792088" cy="792088"/>
          </a:xfrm>
          <a:prstGeom prst="rect">
            <a:avLst/>
          </a:prstGeom>
          <a:noFill/>
        </p:spPr>
      </p:pic>
      <p:sp>
        <p:nvSpPr>
          <p:cNvPr id="49" name="TextBox 48"/>
          <p:cNvSpPr txBox="1"/>
          <p:nvPr/>
        </p:nvSpPr>
        <p:spPr>
          <a:xfrm>
            <a:off x="7758836" y="3140968"/>
            <a:ext cx="113364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smtClean="0"/>
              <a:t>Scientific users</a:t>
            </a:r>
            <a:endParaRPr lang="en-GB" sz="1100"/>
          </a:p>
        </p:txBody>
      </p:sp>
      <p:pic>
        <p:nvPicPr>
          <p:cNvPr id="2058" name="Picture 10" descr="http://files.softicons.com/download/toolbar-icons/vista-people-icons-by-icons-land/png/256x256/Groups/Group4_Meeting_Dark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56376" y="3645024"/>
            <a:ext cx="834080" cy="834080"/>
          </a:xfrm>
          <a:prstGeom prst="rect">
            <a:avLst/>
          </a:prstGeom>
          <a:noFill/>
        </p:spPr>
      </p:pic>
      <p:sp>
        <p:nvSpPr>
          <p:cNvPr id="50" name="TextBox 49"/>
          <p:cNvSpPr txBox="1"/>
          <p:nvPr/>
        </p:nvSpPr>
        <p:spPr>
          <a:xfrm>
            <a:off x="7702350" y="4391526"/>
            <a:ext cx="140615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 smtClean="0"/>
              <a:t>Data administrators</a:t>
            </a:r>
            <a:endParaRPr lang="en-GB" sz="1100" dirty="0"/>
          </a:p>
        </p:txBody>
      </p:sp>
      <p:cxnSp>
        <p:nvCxnSpPr>
          <p:cNvPr id="54" name="Straight Arrow Connector 53"/>
          <p:cNvCxnSpPr>
            <a:stCxn id="48" idx="1"/>
            <a:endCxn id="2056" idx="1"/>
          </p:cNvCxnSpPr>
          <p:nvPr/>
        </p:nvCxnSpPr>
        <p:spPr>
          <a:xfrm>
            <a:off x="7236296" y="2811996"/>
            <a:ext cx="720080" cy="4936"/>
          </a:xfrm>
          <a:prstGeom prst="straightConnector1">
            <a:avLst/>
          </a:prstGeom>
          <a:ln w="254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7236296" y="2442374"/>
            <a:ext cx="864096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100" b="1" i="1" smtClean="0">
                <a:latin typeface="+mn-lt"/>
              </a:rPr>
              <a:t>Web</a:t>
            </a:r>
            <a:br>
              <a:rPr lang="en-GB" sz="1100" b="1" i="1" smtClean="0">
                <a:latin typeface="+mn-lt"/>
              </a:rPr>
            </a:br>
            <a:r>
              <a:rPr lang="en-GB" sz="1100" b="1" i="1" smtClean="0">
                <a:latin typeface="+mn-lt"/>
              </a:rPr>
              <a:t>browser</a:t>
            </a:r>
            <a:endParaRPr lang="en-GB" sz="1100" b="1" i="1">
              <a:latin typeface="+mn-lt"/>
            </a:endParaRPr>
          </a:p>
        </p:txBody>
      </p:sp>
      <p:sp>
        <p:nvSpPr>
          <p:cNvPr id="62" name="Oval 61"/>
          <p:cNvSpPr/>
          <p:nvPr/>
        </p:nvSpPr>
        <p:spPr>
          <a:xfrm>
            <a:off x="2339752" y="2132856"/>
            <a:ext cx="432048" cy="43204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200" smtClean="0">
                <a:solidFill>
                  <a:schemeClr val="tx1"/>
                </a:solidFill>
              </a:rPr>
              <a:t>wget</a:t>
            </a:r>
            <a:endParaRPr lang="en-GB" sz="1200">
              <a:solidFill>
                <a:schemeClr val="tx1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1475656" y="1916832"/>
            <a:ext cx="864096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100" b="1" i="1" smtClean="0">
                <a:latin typeface="+mn-lt"/>
              </a:rPr>
              <a:t>5m files, </a:t>
            </a:r>
            <a:br>
              <a:rPr lang="en-GB" sz="1100" b="1" i="1" smtClean="0">
                <a:latin typeface="+mn-lt"/>
              </a:rPr>
            </a:br>
            <a:r>
              <a:rPr lang="en-GB" sz="1100" b="1" i="1" smtClean="0">
                <a:latin typeface="+mn-lt"/>
              </a:rPr>
              <a:t>~1TB in total</a:t>
            </a:r>
            <a:endParaRPr lang="en-GB" sz="1100" b="1" i="1">
              <a:latin typeface="+mn-lt"/>
            </a:endParaRPr>
          </a:p>
        </p:txBody>
      </p:sp>
      <p:cxnSp>
        <p:nvCxnSpPr>
          <p:cNvPr id="78" name="Straight Connector 77"/>
          <p:cNvCxnSpPr/>
          <p:nvPr/>
        </p:nvCxnSpPr>
        <p:spPr>
          <a:xfrm>
            <a:off x="1835696" y="1124744"/>
            <a:ext cx="0" cy="5112568"/>
          </a:xfrm>
          <a:prstGeom prst="line">
            <a:avLst/>
          </a:prstGeom>
          <a:ln w="1905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/>
          <p:cNvSpPr txBox="1"/>
          <p:nvPr/>
        </p:nvSpPr>
        <p:spPr>
          <a:xfrm>
            <a:off x="1155702" y="1063769"/>
            <a:ext cx="6799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smtClean="0">
                <a:solidFill>
                  <a:srgbClr val="0070C0"/>
                </a:solidFill>
              </a:rPr>
              <a:t>On-site</a:t>
            </a:r>
            <a:endParaRPr lang="en-GB" sz="1200">
              <a:solidFill>
                <a:srgbClr val="0070C0"/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1875782" y="1052736"/>
            <a:ext cx="6788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smtClean="0">
                <a:solidFill>
                  <a:srgbClr val="0070C0"/>
                </a:solidFill>
              </a:rPr>
              <a:t>Off-site</a:t>
            </a:r>
            <a:endParaRPr lang="en-GB" sz="1200">
              <a:solidFill>
                <a:srgbClr val="0070C0"/>
              </a:solidFill>
            </a:endParaRPr>
          </a:p>
        </p:txBody>
      </p:sp>
      <p:cxnSp>
        <p:nvCxnSpPr>
          <p:cNvPr id="83" name="Straight Connector 82"/>
          <p:cNvCxnSpPr/>
          <p:nvPr/>
        </p:nvCxnSpPr>
        <p:spPr>
          <a:xfrm flipH="1">
            <a:off x="3131840" y="4077072"/>
            <a:ext cx="60121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extBox 83"/>
          <p:cNvSpPr txBox="1"/>
          <p:nvPr/>
        </p:nvSpPr>
        <p:spPr>
          <a:xfrm>
            <a:off x="3131840" y="3789040"/>
            <a:ext cx="14750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smtClean="0">
                <a:solidFill>
                  <a:srgbClr val="0070C0"/>
                </a:solidFill>
              </a:rPr>
              <a:t>Phase 1: In ENVRI</a:t>
            </a:r>
            <a:endParaRPr lang="en-GB" sz="1200">
              <a:solidFill>
                <a:srgbClr val="0070C0"/>
              </a:solidFill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3131840" y="4088105"/>
            <a:ext cx="20874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smtClean="0">
                <a:solidFill>
                  <a:srgbClr val="0070C0"/>
                </a:solidFill>
              </a:rPr>
              <a:t>Phase 2: In a H2020 project</a:t>
            </a:r>
            <a:endParaRPr lang="en-GB" sz="1200">
              <a:solidFill>
                <a:srgbClr val="0070C0"/>
              </a:solidFill>
            </a:endParaRPr>
          </a:p>
        </p:txBody>
      </p:sp>
      <p:cxnSp>
        <p:nvCxnSpPr>
          <p:cNvPr id="87" name="Straight Arrow Connector 86"/>
          <p:cNvCxnSpPr>
            <a:endCxn id="2058" idx="1"/>
          </p:cNvCxnSpPr>
          <p:nvPr/>
        </p:nvCxnSpPr>
        <p:spPr>
          <a:xfrm flipV="1">
            <a:off x="7236296" y="4062064"/>
            <a:ext cx="720080" cy="847746"/>
          </a:xfrm>
          <a:prstGeom prst="straightConnector1">
            <a:avLst/>
          </a:prstGeom>
          <a:ln w="254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Rounded Rectangle 95"/>
          <p:cNvSpPr/>
          <p:nvPr/>
        </p:nvSpPr>
        <p:spPr>
          <a:xfrm>
            <a:off x="3347864" y="4581128"/>
            <a:ext cx="720080" cy="576064"/>
          </a:xfrm>
          <a:prstGeom prst="roundRect">
            <a:avLst/>
          </a:prstGeom>
          <a:solidFill>
            <a:schemeClr val="bg2"/>
          </a:solidFill>
          <a:ln w="9525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kern="0" smtClean="0">
                <a:latin typeface="+mn-lt"/>
              </a:rPr>
              <a:t>Metadata generator service 1</a:t>
            </a:r>
            <a:endParaRPr kumimoji="0" lang="en-US" sz="9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9" name="Rounded Rectangle 98"/>
          <p:cNvSpPr/>
          <p:nvPr/>
        </p:nvSpPr>
        <p:spPr>
          <a:xfrm>
            <a:off x="4355976" y="4581128"/>
            <a:ext cx="720080" cy="576064"/>
          </a:xfrm>
          <a:prstGeom prst="roundRect">
            <a:avLst/>
          </a:prstGeom>
          <a:solidFill>
            <a:schemeClr val="bg2"/>
          </a:solidFill>
          <a:ln w="9525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kern="0" smtClean="0">
                <a:latin typeface="+mn-lt"/>
              </a:rPr>
              <a:t>Metadata generator service N</a:t>
            </a:r>
            <a:endParaRPr kumimoji="0" lang="en-US" sz="9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4050958" y="4725144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mtClean="0"/>
              <a:t>...</a:t>
            </a:r>
            <a:endParaRPr lang="en-GB"/>
          </a:p>
        </p:txBody>
      </p:sp>
      <p:cxnSp>
        <p:nvCxnSpPr>
          <p:cNvPr id="103" name="Straight Arrow Connector 102"/>
          <p:cNvCxnSpPr>
            <a:stCxn id="99" idx="3"/>
          </p:cNvCxnSpPr>
          <p:nvPr/>
        </p:nvCxnSpPr>
        <p:spPr>
          <a:xfrm flipV="1">
            <a:off x="5076056" y="3356992"/>
            <a:ext cx="576064" cy="1512168"/>
          </a:xfrm>
          <a:prstGeom prst="straightConnector1">
            <a:avLst/>
          </a:prstGeom>
          <a:ln w="63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/>
          <p:cNvCxnSpPr>
            <a:stCxn id="31" idx="3"/>
          </p:cNvCxnSpPr>
          <p:nvPr/>
        </p:nvCxnSpPr>
        <p:spPr>
          <a:xfrm>
            <a:off x="3923928" y="2852936"/>
            <a:ext cx="144016" cy="1656184"/>
          </a:xfrm>
          <a:prstGeom prst="straightConnector1">
            <a:avLst/>
          </a:prstGeom>
          <a:ln w="63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Rounded Rectangle 113"/>
          <p:cNvSpPr/>
          <p:nvPr/>
        </p:nvSpPr>
        <p:spPr>
          <a:xfrm>
            <a:off x="3347864" y="5301208"/>
            <a:ext cx="720080" cy="576064"/>
          </a:xfrm>
          <a:prstGeom prst="roundRect">
            <a:avLst/>
          </a:prstGeom>
          <a:solidFill>
            <a:schemeClr val="bg2"/>
          </a:solidFill>
          <a:ln w="9525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r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kern="0" smtClean="0">
                <a:latin typeface="+mn-lt"/>
              </a:rPr>
              <a:t>Processing / visulation service 1</a:t>
            </a:r>
            <a:endParaRPr kumimoji="0" lang="en-US" sz="9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5" name="Rounded Rectangle 114"/>
          <p:cNvSpPr/>
          <p:nvPr/>
        </p:nvSpPr>
        <p:spPr>
          <a:xfrm>
            <a:off x="4355976" y="5301208"/>
            <a:ext cx="720080" cy="576064"/>
          </a:xfrm>
          <a:prstGeom prst="roundRect">
            <a:avLst/>
          </a:prstGeom>
          <a:solidFill>
            <a:schemeClr val="bg2"/>
          </a:solidFill>
          <a:ln w="9525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r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kern="0" smtClean="0">
                <a:latin typeface="+mn-lt"/>
              </a:rPr>
              <a:t>Processing / visulation service N</a:t>
            </a:r>
            <a:endParaRPr lang="en-US" sz="900" kern="0" dirty="0">
              <a:latin typeface="+mn-lt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4050958" y="5445224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mtClean="0"/>
              <a:t>...</a:t>
            </a:r>
            <a:endParaRPr lang="en-GB"/>
          </a:p>
        </p:txBody>
      </p:sp>
      <p:cxnSp>
        <p:nvCxnSpPr>
          <p:cNvPr id="46" name="Straight Arrow Connector 86"/>
          <p:cNvCxnSpPr>
            <a:endCxn id="2058" idx="1"/>
          </p:cNvCxnSpPr>
          <p:nvPr/>
        </p:nvCxnSpPr>
        <p:spPr>
          <a:xfrm>
            <a:off x="7236296" y="3687016"/>
            <a:ext cx="720080" cy="375048"/>
          </a:xfrm>
          <a:prstGeom prst="straightConnector1">
            <a:avLst/>
          </a:prstGeom>
          <a:ln w="254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-1" y="2996952"/>
            <a:ext cx="7236297" cy="138499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263525" indent="-263525"/>
            <a:r>
              <a:rPr lang="en-GB" sz="1600" dirty="0"/>
              <a:t>Further metadata have to be extracted from the data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/>
              <a:t>E.g. Number of spikes, </a:t>
            </a:r>
            <a:r>
              <a:rPr lang="en-GB" sz="1200" dirty="0" smtClean="0"/>
              <a:t>type </a:t>
            </a:r>
            <a:r>
              <a:rPr lang="en-GB" sz="1200" dirty="0"/>
              <a:t>of </a:t>
            </a:r>
            <a:r>
              <a:rPr lang="en-GB" sz="1200" dirty="0" smtClean="0"/>
              <a:t>spikes</a:t>
            </a:r>
          </a:p>
          <a:p>
            <a:pPr marL="263525" indent="-263525"/>
            <a:r>
              <a:rPr lang="en-GB" sz="1600" dirty="0" smtClean="0"/>
              <a:t>Complex search based on data patterns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prstClr val="black"/>
                </a:solidFill>
              </a:rPr>
              <a:t>E.g. </a:t>
            </a:r>
            <a:r>
              <a:rPr lang="en-GB" sz="1200" dirty="0" smtClean="0">
                <a:solidFill>
                  <a:prstClr val="black"/>
                </a:solidFill>
              </a:rPr>
              <a:t>Particular shapes of the data FFT, etc…</a:t>
            </a:r>
            <a:endParaRPr lang="en-GB" sz="1200" dirty="0">
              <a:solidFill>
                <a:prstClr val="black"/>
              </a:solidFill>
            </a:endParaRPr>
          </a:p>
          <a:p>
            <a:r>
              <a:rPr lang="en-GB" sz="1600" dirty="0" smtClean="0"/>
              <a:t>Processing services (for metadata extraction and visualization)</a:t>
            </a:r>
            <a:endParaRPr lang="en-GB" sz="16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 smtClean="0"/>
              <a:t>Integrated analysis tools on the data (</a:t>
            </a:r>
            <a:r>
              <a:rPr lang="en-GB" sz="1200" dirty="0" err="1" smtClean="0"/>
              <a:t>eg</a:t>
            </a:r>
            <a:r>
              <a:rPr lang="en-GB" sz="1200" dirty="0" smtClean="0"/>
              <a:t>. With GUISDAP) </a:t>
            </a:r>
            <a:r>
              <a:rPr lang="en-GB" sz="1200" dirty="0"/>
              <a:t>exposed to OSGC as services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2339752" y="4381947"/>
            <a:ext cx="864096" cy="41520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41" grpId="0" animBg="1"/>
      <p:bldP spid="84" grpId="0"/>
      <p:bldP spid="85" grpId="0"/>
      <p:bldP spid="96" grpId="0" animBg="1"/>
      <p:bldP spid="99" grpId="0" animBg="1"/>
      <p:bldP spid="100" grpId="0"/>
      <p:bldP spid="114" grpId="0" animBg="1"/>
      <p:bldP spid="115" grpId="0" animBg="1"/>
      <p:bldP spid="116" grpId="0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Outline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412776"/>
            <a:ext cx="8568952" cy="4525963"/>
          </a:xfrm>
        </p:spPr>
        <p:txBody>
          <a:bodyPr/>
          <a:lstStyle/>
          <a:p>
            <a:r>
              <a:rPr lang="en-GB" sz="2800" dirty="0" smtClean="0"/>
              <a:t>Concept</a:t>
            </a:r>
          </a:p>
          <a:p>
            <a:r>
              <a:rPr lang="en-GB" sz="2800" b="1" dirty="0" smtClean="0"/>
              <a:t>Technologies</a:t>
            </a:r>
          </a:p>
          <a:p>
            <a:endParaRPr lang="en-GB" sz="2800" dirty="0" smtClean="0"/>
          </a:p>
          <a:p>
            <a:r>
              <a:rPr lang="en-GB" sz="2800" dirty="0" smtClean="0"/>
              <a:t>Next steps</a:t>
            </a:r>
            <a:endParaRPr lang="en-GB" sz="2800" dirty="0"/>
          </a:p>
          <a:p>
            <a:endParaRPr lang="en-GB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5997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OpenSearch Catalogue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1026" name="Picture 2" descr="C:\Users\Salvatore Pinto\Desktop\Dati\Projects\ENVRI\OSGC\screenshots\Catalogue-Engine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908720"/>
            <a:ext cx="7416824" cy="5843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1788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OpenSearch Catalogue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23528" y="1340768"/>
            <a:ext cx="8064896" cy="45397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b="1" dirty="0" smtClean="0"/>
              <a:t>Advantages: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 smtClean="0"/>
              <a:t>Open Source Standard </a:t>
            </a:r>
            <a:r>
              <a:rPr lang="en-US" sz="2400" dirty="0" smtClean="0"/>
              <a:t>(no lock-in, natively supported by most of the browsers)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 smtClean="0"/>
              <a:t>Easy to integrate </a:t>
            </a:r>
            <a:r>
              <a:rPr lang="en-US" sz="2400" dirty="0" smtClean="0"/>
              <a:t>(</a:t>
            </a:r>
            <a:r>
              <a:rPr lang="en-US" sz="2400" dirty="0" err="1" smtClean="0"/>
              <a:t>RESTful</a:t>
            </a:r>
            <a:r>
              <a:rPr lang="en-US" sz="2400" dirty="0" smtClean="0"/>
              <a:t> APIs, with 3 methods: GET, PUT, DELETE)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 smtClean="0"/>
              <a:t>Federate data access services </a:t>
            </a:r>
            <a:r>
              <a:rPr lang="en-US" sz="2400" dirty="0" smtClean="0"/>
              <a:t>(you can merge the results coming from multiple data access and dissemination services)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Support for </a:t>
            </a:r>
            <a:r>
              <a:rPr lang="en-US" sz="2400" b="1" dirty="0" smtClean="0"/>
              <a:t>multiple search results output formats </a:t>
            </a:r>
            <a:r>
              <a:rPr lang="en-US" sz="2400" dirty="0" smtClean="0"/>
              <a:t>(ex. RDF, KML, JSON, ATOM…)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2130715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Dropbox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2050" name="Picture 2" descr="C:\Users\Salvatore Pinto\Desktop\Dati\Projects\ENVRI\OSGC\screenshots\dropbox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945562"/>
            <a:ext cx="7200800" cy="5912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9942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Dropbox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23528" y="1340768"/>
            <a:ext cx="8496944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b="1" smtClean="0"/>
              <a:t>Advantages:</a:t>
            </a:r>
            <a:endParaRPr lang="en-US" sz="2400" b="1" dirty="0" smtClean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 smtClean="0"/>
              <a:t>Simple catalogue ingestion</a:t>
            </a:r>
            <a:r>
              <a:rPr lang="en-US" sz="2400" dirty="0" smtClean="0"/>
              <a:t> (automatize metadata extraction)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 smtClean="0"/>
              <a:t>Simple storage ingestion </a:t>
            </a:r>
            <a:r>
              <a:rPr lang="en-US" sz="2400" dirty="0" smtClean="0"/>
              <a:t>(automatize data storage)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 smtClean="0"/>
              <a:t>Simple APIs </a:t>
            </a:r>
            <a:r>
              <a:rPr lang="en-US" sz="2400" dirty="0" smtClean="0"/>
              <a:t>(</a:t>
            </a:r>
            <a:r>
              <a:rPr lang="en-US" sz="2400" dirty="0" err="1" smtClean="0"/>
              <a:t>RESTful</a:t>
            </a:r>
            <a:r>
              <a:rPr lang="en-US" sz="2400" dirty="0" smtClean="0"/>
              <a:t> APIs: PUT for file upload, DELETE for file removal)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3359116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Admin Web Interface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3074" name="Picture 2" descr="C:\Users\Salvatore Pinto\Desktop\Dati\Projects\ENVRI\OSGC\screenshots\admin-interface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834" y="908720"/>
            <a:ext cx="7379306" cy="5813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8553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GI-InSPIRE 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EG-InSPIR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EG-InSPIR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110</TotalTime>
  <Words>648</Words>
  <Application>Microsoft Office PowerPoint</Application>
  <PresentationFormat>On-screen Show (4:3)</PresentationFormat>
  <Paragraphs>168</Paragraphs>
  <Slides>19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EGI-InSPIRE 2</vt:lpstr>
      <vt:lpstr>EG-InSPIRE</vt:lpstr>
      <vt:lpstr>1_EG-InSPIRE</vt:lpstr>
      <vt:lpstr>OpenSource GeoSpatial Catalogue Platform-as-a-Service</vt:lpstr>
      <vt:lpstr>Outline</vt:lpstr>
      <vt:lpstr>ENVRI Pilot (Concept with EGI/ENVRI solutions)</vt:lpstr>
      <vt:lpstr>Outline</vt:lpstr>
      <vt:lpstr>OpenSearch Catalogue</vt:lpstr>
      <vt:lpstr>OpenSearch Catalogue</vt:lpstr>
      <vt:lpstr>Dropbox</vt:lpstr>
      <vt:lpstr>Dropbox</vt:lpstr>
      <vt:lpstr>Admin Web Interface</vt:lpstr>
      <vt:lpstr>Admin Web Interface</vt:lpstr>
      <vt:lpstr>Web Client</vt:lpstr>
      <vt:lpstr>Web Client</vt:lpstr>
      <vt:lpstr>Outline</vt:lpstr>
      <vt:lpstr>Metadata parser (1)</vt:lpstr>
      <vt:lpstr>Metadata parser (2)</vt:lpstr>
      <vt:lpstr>Client Interface</vt:lpstr>
      <vt:lpstr>Client Interface (proposal)</vt:lpstr>
      <vt:lpstr>Client Interface (proposal)</vt:lpstr>
      <vt:lpstr>Thank you</vt:lpstr>
    </vt:vector>
  </TitlesOfParts>
  <Company>Nikhef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EGI-InSPIRE Project Office</dc:creator>
  <cp:lastModifiedBy>Salvatore Pinto</cp:lastModifiedBy>
  <cp:revision>867</cp:revision>
  <dcterms:created xsi:type="dcterms:W3CDTF">2010-09-03T12:01:03Z</dcterms:created>
  <dcterms:modified xsi:type="dcterms:W3CDTF">2013-12-18T09:56:54Z</dcterms:modified>
</cp:coreProperties>
</file>