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8473A"/>
    <a:srgbClr val="353C3D"/>
    <a:srgbClr val="5CAC34"/>
    <a:srgbClr val="01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7213E-94F8-0648-8B2B-6884F231CEDB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486C7-B898-184A-BBDD-8FBA5EEE91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FB7BF-6C32-DE46-AFE2-C7EFA51BFEBD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D3C4F-881F-F842-887E-23CEB59A0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e-Connecting Science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25B16-1841-484F-B3E9-E97C74E1B2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</a:t>
            </a:r>
            <a:r>
              <a:rPr lang="en-US" dirty="0" smtClean="0"/>
              <a:t>-Connecting Scientists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EGI – DIRAC collaboration</a:t>
            </a:r>
          </a:p>
          <a:p>
            <a:endParaRPr lang="en-US" dirty="0" smtClean="0"/>
          </a:p>
          <a:p>
            <a:r>
              <a:rPr lang="en-US" dirty="0" smtClean="0"/>
              <a:t>Dec 20</a:t>
            </a:r>
            <a:r>
              <a:rPr lang="en-US" baseline="30000" dirty="0" smtClean="0"/>
              <a:t>th</a:t>
            </a:r>
            <a:r>
              <a:rPr lang="en-US" dirty="0" smtClean="0"/>
              <a:t> 2013</a:t>
            </a:r>
            <a:endParaRPr lang="en-US" dirty="0"/>
          </a:p>
        </p:txBody>
      </p:sp>
      <p:pic>
        <p:nvPicPr>
          <p:cNvPr id="4" name="Picture 3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5" name="Picture 4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856"/>
            <a:ext cx="8229600" cy="52014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Target:</a:t>
            </a:r>
          </a:p>
          <a:p>
            <a:pPr lvl="1"/>
            <a:r>
              <a:rPr lang="en-US" b="1" dirty="0" smtClean="0"/>
              <a:t>Connect </a:t>
            </a:r>
            <a:r>
              <a:rPr lang="en-US" dirty="0" smtClean="0"/>
              <a:t>researches to </a:t>
            </a:r>
            <a:r>
              <a:rPr lang="en-US" dirty="0" err="1" smtClean="0"/>
              <a:t>e</a:t>
            </a:r>
            <a:r>
              <a:rPr lang="en-US" dirty="0" smtClean="0"/>
              <a:t>-Infrastructure: </a:t>
            </a:r>
            <a:r>
              <a:rPr lang="en-US" b="1" dirty="0" smtClean="0"/>
              <a:t>single entry point</a:t>
            </a:r>
          </a:p>
          <a:p>
            <a:r>
              <a:rPr lang="en-US" dirty="0" smtClean="0"/>
              <a:t>How:</a:t>
            </a:r>
          </a:p>
          <a:p>
            <a:pPr lvl="1"/>
            <a:r>
              <a:rPr lang="en-US" dirty="0" smtClean="0"/>
              <a:t>Provide a </a:t>
            </a:r>
            <a:r>
              <a:rPr lang="en-US" b="1" dirty="0" smtClean="0"/>
              <a:t>service </a:t>
            </a:r>
            <a:r>
              <a:rPr lang="en-US" dirty="0" smtClean="0"/>
              <a:t>for anyone interested (</a:t>
            </a:r>
            <a:r>
              <a:rPr lang="en-US" dirty="0" err="1" smtClean="0"/>
              <a:t>VOs</a:t>
            </a:r>
            <a:r>
              <a:rPr lang="en-US" dirty="0" smtClean="0"/>
              <a:t> and SSO) connecting to grid, cloud, </a:t>
            </a:r>
            <a:r>
              <a:rPr lang="en-US" dirty="0" err="1" smtClean="0"/>
              <a:t>hpc</a:t>
            </a:r>
            <a:r>
              <a:rPr lang="en-US" dirty="0" smtClean="0"/>
              <a:t>, desktop grid,.. Not forgetting to integrate Storage</a:t>
            </a:r>
          </a:p>
          <a:p>
            <a:pPr lvl="1"/>
            <a:r>
              <a:rPr lang="en-US" dirty="0" smtClean="0"/>
              <a:t>Provide support to users and communities for the integration, helping them to </a:t>
            </a:r>
            <a:r>
              <a:rPr lang="en-US" b="1" dirty="0" smtClean="0"/>
              <a:t>break the gap</a:t>
            </a:r>
          </a:p>
          <a:p>
            <a:pPr lvl="1"/>
            <a:r>
              <a:rPr lang="en-US" b="1" dirty="0" smtClean="0"/>
              <a:t>Help others to help themselves and, thus, yourself</a:t>
            </a:r>
          </a:p>
          <a:p>
            <a:r>
              <a:rPr lang="en-US" dirty="0" smtClean="0"/>
              <a:t>Impact:</a:t>
            </a:r>
          </a:p>
          <a:p>
            <a:pPr lvl="1"/>
            <a:r>
              <a:rPr lang="en-US" b="1" dirty="0"/>
              <a:t>I</a:t>
            </a:r>
            <a:r>
              <a:rPr lang="en-US" b="1" dirty="0" smtClean="0"/>
              <a:t>ntegrate</a:t>
            </a:r>
            <a:r>
              <a:rPr lang="en-US" dirty="0" smtClean="0"/>
              <a:t> all fields of research</a:t>
            </a:r>
          </a:p>
          <a:p>
            <a:pPr lvl="1"/>
            <a:r>
              <a:rPr lang="en-US" dirty="0" smtClean="0"/>
              <a:t>Avoid digital-divide in Europe Research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Dirac_symbol_RGB.png"/>
          <p:cNvPicPr>
            <a:picLocks noChangeAspect="1"/>
          </p:cNvPicPr>
          <p:nvPr/>
        </p:nvPicPr>
        <p:blipFill>
          <a:blip r:embed="rId2">
            <a:alphaModFix amt="50000"/>
            <a:lum/>
          </a:blip>
          <a:stretch>
            <a:fillRect/>
          </a:stretch>
        </p:blipFill>
        <p:spPr>
          <a:xfrm>
            <a:off x="839281" y="1144585"/>
            <a:ext cx="5400000" cy="54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3560" y="218989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Vision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3560" y="5839858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Resources</a:t>
            </a:r>
            <a:endParaRPr lang="en-US" sz="3600" b="1" dirty="0"/>
          </a:p>
        </p:txBody>
      </p:sp>
      <p:sp>
        <p:nvSpPr>
          <p:cNvPr id="7" name="Isosceles Triangle 6"/>
          <p:cNvSpPr/>
          <p:nvPr/>
        </p:nvSpPr>
        <p:spPr>
          <a:xfrm>
            <a:off x="1640692" y="4147962"/>
            <a:ext cx="3769817" cy="1691895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V="1">
            <a:off x="1640692" y="1963222"/>
            <a:ext cx="3769817" cy="153841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43560" y="3501632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Service/Interface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663860" y="3501632"/>
            <a:ext cx="142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/>
              <a:t>EGI.eu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9281" y="218989"/>
            <a:ext cx="1443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Future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66032" y="2927162"/>
            <a:ext cx="25899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Distributed</a:t>
            </a:r>
          </a:p>
          <a:p>
            <a:pPr algn="ctr"/>
            <a:r>
              <a:rPr lang="en-US" sz="3600" b="1" dirty="0" smtClean="0"/>
              <a:t>Competence</a:t>
            </a:r>
          </a:p>
          <a:p>
            <a:pPr algn="ctr"/>
            <a:r>
              <a:rPr lang="en-US" sz="3600" b="1" dirty="0" smtClean="0"/>
              <a:t>Center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42075" y="5839858"/>
            <a:ext cx="3037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e</a:t>
            </a:r>
            <a:r>
              <a:rPr lang="en-US" sz="3600" b="1" dirty="0" err="1" smtClean="0"/>
              <a:t>-Infrastrucure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7524" y="21898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Now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0010" y="3501632"/>
            <a:ext cx="1377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DIRAC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5689" y="5839858"/>
            <a:ext cx="90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NGI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43560" y="1122463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Users/Communities</a:t>
            </a:r>
            <a:endParaRPr 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608550" y="1122463"/>
            <a:ext cx="270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User Support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5689" y="1122463"/>
            <a:ext cx="90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NGI</a:t>
            </a:r>
            <a:endParaRPr lang="en-US" sz="3600" b="1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3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Dirac_symbol_RGB.png"/>
          <p:cNvPicPr>
            <a:picLocks noChangeAspect="1"/>
          </p:cNvPicPr>
          <p:nvPr/>
        </p:nvPicPr>
        <p:blipFill>
          <a:blip r:embed="rId2">
            <a:alphaModFix amt="50000"/>
            <a:lum/>
          </a:blip>
          <a:stretch>
            <a:fillRect/>
          </a:stretch>
        </p:blipFill>
        <p:spPr>
          <a:xfrm>
            <a:off x="839281" y="1144585"/>
            <a:ext cx="5400000" cy="5400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3560" y="218989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Vision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43560" y="5839858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Resources</a:t>
            </a:r>
            <a:endParaRPr lang="en-US" sz="3600" b="1" dirty="0"/>
          </a:p>
        </p:txBody>
      </p:sp>
      <p:sp>
        <p:nvSpPr>
          <p:cNvPr id="7" name="Isosceles Triangle 6"/>
          <p:cNvSpPr/>
          <p:nvPr/>
        </p:nvSpPr>
        <p:spPr>
          <a:xfrm flipV="1">
            <a:off x="1640692" y="4147962"/>
            <a:ext cx="3769817" cy="1691895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 flipH="1">
            <a:off x="1640692" y="1963222"/>
            <a:ext cx="3769817" cy="1538410"/>
          </a:xfrm>
          <a:prstGeom prst="triangl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43560" y="3501632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Service/Interface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663860" y="3501632"/>
            <a:ext cx="142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 smtClean="0"/>
              <a:t>EGI.eu</a:t>
            </a:r>
            <a:endParaRPr lang="en-US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39281" y="218989"/>
            <a:ext cx="14434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Future</a:t>
            </a:r>
            <a:endParaRPr lang="en-US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666032" y="2927162"/>
            <a:ext cx="258992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Distributed</a:t>
            </a:r>
          </a:p>
          <a:p>
            <a:pPr algn="ctr"/>
            <a:r>
              <a:rPr lang="en-US" sz="3600" b="1" dirty="0" smtClean="0"/>
              <a:t>Competence</a:t>
            </a:r>
          </a:p>
          <a:p>
            <a:pPr algn="ctr"/>
            <a:r>
              <a:rPr lang="en-US" sz="3600" b="1" dirty="0" smtClean="0"/>
              <a:t>Center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442075" y="5839858"/>
            <a:ext cx="3037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err="1"/>
              <a:t>e</a:t>
            </a:r>
            <a:r>
              <a:rPr lang="en-US" sz="3600" b="1" dirty="0" err="1" smtClean="0"/>
              <a:t>-Infrastrucure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7524" y="218989"/>
            <a:ext cx="1082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Now</a:t>
            </a:r>
            <a:endParaRPr lang="en-US" sz="3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0010" y="3501632"/>
            <a:ext cx="1377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DIRAC</a:t>
            </a:r>
            <a:endParaRPr lang="en-US" sz="3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65689" y="5839858"/>
            <a:ext cx="90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NGI</a:t>
            </a:r>
            <a:endParaRPr lang="en-US" sz="3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43560" y="1122463"/>
            <a:ext cx="436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Users/Communities</a:t>
            </a:r>
            <a:endParaRPr lang="en-US" sz="3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608550" y="1122463"/>
            <a:ext cx="270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User Support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5689" y="1122463"/>
            <a:ext cx="906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NGI</a:t>
            </a:r>
            <a:endParaRPr lang="en-US" sz="3600" b="1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4</a:t>
            </a:fld>
            <a:endParaRPr lang="en-US"/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1143000"/>
          </a:xfrm>
        </p:spPr>
        <p:txBody>
          <a:bodyPr/>
          <a:lstStyle/>
          <a:p>
            <a:r>
              <a:rPr lang="en-US" dirty="0" smtClean="0"/>
              <a:t>Step by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857"/>
            <a:ext cx="8229600" cy="52014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Pilot DIRAC service for few interested/interesting communities</a:t>
            </a:r>
          </a:p>
          <a:p>
            <a:pPr lvl="1"/>
            <a:r>
              <a:rPr lang="en-US" dirty="0" smtClean="0"/>
              <a:t>Jan-2014 / May-2014</a:t>
            </a:r>
          </a:p>
          <a:p>
            <a:pPr lvl="1"/>
            <a:r>
              <a:rPr lang="en-US" dirty="0" smtClean="0"/>
              <a:t>Using existing DIRAC/NGI/Communities experience</a:t>
            </a:r>
          </a:p>
          <a:p>
            <a:pPr lvl="1"/>
            <a:r>
              <a:rPr lang="en-US" dirty="0" smtClean="0"/>
              <a:t>Work on connection to EGI services (Resources, Accounting, Monitoring, SSO, …)</a:t>
            </a:r>
          </a:p>
          <a:p>
            <a:r>
              <a:rPr lang="en-US" dirty="0" smtClean="0"/>
              <a:t>Dissemination to other interested parties</a:t>
            </a:r>
          </a:p>
          <a:p>
            <a:pPr lvl="1"/>
            <a:r>
              <a:rPr lang="en-US" dirty="0" smtClean="0"/>
              <a:t>Communities/Users  |  </a:t>
            </a:r>
            <a:r>
              <a:rPr lang="en-US" dirty="0" err="1" smtClean="0"/>
              <a:t>NGIs</a:t>
            </a:r>
            <a:r>
              <a:rPr lang="en-US" dirty="0" smtClean="0"/>
              <a:t>  | </a:t>
            </a:r>
            <a:r>
              <a:rPr lang="en-US" dirty="0" smtClean="0"/>
              <a:t>Technology providers</a:t>
            </a:r>
          </a:p>
          <a:p>
            <a:pPr lvl="1"/>
            <a:r>
              <a:rPr lang="en-US" dirty="0" smtClean="0"/>
              <a:t>EGI User Forum in Helsinki (May-2014)</a:t>
            </a:r>
          </a:p>
          <a:p>
            <a:pPr lvl="2"/>
            <a:r>
              <a:rPr lang="en-US" dirty="0" smtClean="0"/>
              <a:t>Presentations, </a:t>
            </a:r>
            <a:r>
              <a:rPr lang="en-US" dirty="0" smtClean="0"/>
              <a:t>Demo, Face 2 Face, </a:t>
            </a:r>
            <a:r>
              <a:rPr lang="en-US" dirty="0" smtClean="0"/>
              <a:t>Tutorial (?)</a:t>
            </a:r>
            <a:endParaRPr lang="en-US" dirty="0" smtClean="0"/>
          </a:p>
          <a:p>
            <a:r>
              <a:rPr lang="en-US" dirty="0" smtClean="0"/>
              <a:t>Connection to </a:t>
            </a:r>
            <a:r>
              <a:rPr lang="en-US" dirty="0" err="1" smtClean="0"/>
              <a:t>ESFRIs</a:t>
            </a:r>
            <a:endParaRPr lang="en-US" dirty="0" smtClean="0"/>
          </a:p>
          <a:p>
            <a:pPr lvl="1"/>
            <a:r>
              <a:rPr lang="en-US" dirty="0" smtClean="0"/>
              <a:t>To be worked out</a:t>
            </a:r>
          </a:p>
          <a:p>
            <a:r>
              <a:rPr lang="en-US" dirty="0" smtClean="0"/>
              <a:t>H2020 proposal</a:t>
            </a:r>
          </a:p>
          <a:p>
            <a:pPr lvl="1"/>
            <a:r>
              <a:rPr lang="en-US" dirty="0" smtClean="0"/>
              <a:t>EINFRA-9-2015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6"/>
            <a:ext cx="8229600" cy="1143000"/>
          </a:xfrm>
        </p:spPr>
        <p:txBody>
          <a:bodyPr/>
          <a:lstStyle/>
          <a:p>
            <a:r>
              <a:rPr lang="en-US" dirty="0" smtClean="0"/>
              <a:t>EGI DIRAC Pilot: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4856"/>
            <a:ext cx="8229600" cy="5201494"/>
          </a:xfrm>
        </p:spPr>
        <p:txBody>
          <a:bodyPr>
            <a:normAutofit fontScale="77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Setup Hosting (Jan-):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main Servers (DIRAC, Portal, </a:t>
            </a:r>
            <a:r>
              <a:rPr lang="en-US" dirty="0" err="1" smtClean="0"/>
              <a:t>MySQL</a:t>
            </a:r>
            <a:r>
              <a:rPr lang="en-US" dirty="0" smtClean="0"/>
              <a:t>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Redundant Servers (Portal, </a:t>
            </a:r>
            <a:r>
              <a:rPr lang="en-US" dirty="0" err="1" smtClean="0"/>
              <a:t>MySQL</a:t>
            </a:r>
            <a:r>
              <a:rPr lang="en-US" dirty="0" smtClean="0"/>
              <a:t> replication, Rely)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Deploy services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 </a:t>
            </a:r>
            <a:r>
              <a:rPr lang="en-US" dirty="0" smtClean="0"/>
              <a:t>first </a:t>
            </a:r>
            <a:r>
              <a:rPr lang="en-US" dirty="0" smtClean="0"/>
              <a:t>Communities (Feb-)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Auger, </a:t>
            </a:r>
            <a:r>
              <a:rPr lang="en-US" dirty="0" err="1" smtClean="0"/>
              <a:t>WeNMR</a:t>
            </a:r>
            <a:r>
              <a:rPr lang="en-US" dirty="0" smtClean="0"/>
              <a:t>, </a:t>
            </a:r>
            <a:r>
              <a:rPr lang="en-US" dirty="0" err="1" smtClean="0"/>
              <a:t>iMarine</a:t>
            </a:r>
            <a:r>
              <a:rPr lang="en-US" dirty="0" smtClean="0"/>
              <a:t>, Engineering (?)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Setup Operations (Feb-):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DIRAC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Resources: grid, cloud, </a:t>
            </a:r>
            <a:r>
              <a:rPr lang="en-US" dirty="0"/>
              <a:t>I</a:t>
            </a:r>
            <a:r>
              <a:rPr lang="en-US" dirty="0" smtClean="0"/>
              <a:t>DGF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Users: training + support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Connect to EGI production systems/services and beyond: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Security, </a:t>
            </a:r>
            <a:r>
              <a:rPr lang="en-US" dirty="0" smtClean="0"/>
              <a:t>Accounting, Monitoring, SSO, etc.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Other technologies: Storage, </a:t>
            </a:r>
            <a:r>
              <a:rPr lang="en-US" dirty="0" err="1" smtClean="0"/>
              <a:t>DBs</a:t>
            </a:r>
            <a:r>
              <a:rPr lang="en-US" dirty="0" smtClean="0"/>
              <a:t>, HPC, CVMFS, etc.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Commercial resource providers, Commercial </a:t>
            </a:r>
            <a:r>
              <a:rPr lang="en-US" dirty="0" smtClean="0"/>
              <a:t>users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Global connections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Global Communities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dirty="0" smtClean="0"/>
              <a:t>Other Regions and Providers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12/20/13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e-Connecting Science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turn to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405</Words>
  <Application>Microsoft Macintosh PowerPoint</Application>
  <PresentationFormat>On-screen Show (4:3)</PresentationFormat>
  <Paragraphs>92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e-Connecting Scientists </vt:lpstr>
      <vt:lpstr>Summary</vt:lpstr>
      <vt:lpstr>Slide 3</vt:lpstr>
      <vt:lpstr>Slide 4</vt:lpstr>
      <vt:lpstr>Step by Step</vt:lpstr>
      <vt:lpstr>EGI DIRAC Pilot:</vt:lpstr>
      <vt:lpstr>Your turn to talk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e-Connecting Scientists </dc:title>
  <dc:creator>Ricardo Graciani Diaz</dc:creator>
  <cp:lastModifiedBy>Ricardo Graciani Diaz</cp:lastModifiedBy>
  <cp:revision>9</cp:revision>
  <dcterms:created xsi:type="dcterms:W3CDTF">2013-12-19T08:09:08Z</dcterms:created>
  <dcterms:modified xsi:type="dcterms:W3CDTF">2013-12-20T10:10:58Z</dcterms:modified>
</cp:coreProperties>
</file>