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35" r:id="rId2"/>
    <p:sldId id="368" r:id="rId3"/>
    <p:sldId id="371" r:id="rId4"/>
    <p:sldId id="372" r:id="rId5"/>
    <p:sldId id="374" r:id="rId6"/>
    <p:sldId id="375" r:id="rId7"/>
    <p:sldId id="376" r:id="rId8"/>
    <p:sldId id="381" r:id="rId9"/>
    <p:sldId id="377" r:id="rId10"/>
    <p:sldId id="378" r:id="rId11"/>
    <p:sldId id="379" r:id="rId12"/>
    <p:sldId id="384" r:id="rId13"/>
    <p:sldId id="380" r:id="rId14"/>
    <p:sldId id="382" r:id="rId15"/>
    <p:sldId id="383" r:id="rId16"/>
  </p:sldIdLst>
  <p:sldSz cx="9144000" cy="6858000" type="screen4x3"/>
  <p:notesSz cx="9144000" cy="6858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9CC99"/>
    <a:srgbClr val="004080"/>
    <a:srgbClr val="7F28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7860" autoAdjust="0"/>
  </p:normalViewPr>
  <p:slideViewPr>
    <p:cSldViewPr snapToGrid="0" snapToObjects="1">
      <p:cViewPr varScale="1">
        <p:scale>
          <a:sx n="150" d="100"/>
          <a:sy n="150" d="100"/>
        </p:scale>
        <p:origin x="-856" y="-104"/>
      </p:cViewPr>
      <p:guideLst>
        <p:guide orient="horz" pos="2160"/>
        <p:guide pos="2880"/>
      </p:guideLst>
    </p:cSldViewPr>
  </p:slideViewPr>
  <p:notesTextViewPr>
    <p:cViewPr>
      <p:scale>
        <a:sx n="100" d="100"/>
        <a:sy n="100" d="100"/>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53DEFD3-9A05-2547-AC7A-E25DC4B5600D}" type="datetimeFigureOut">
              <a:rPr lang="en-US" smtClean="0"/>
              <a:t>10/01/14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A9B2737-FB70-A247-AB69-4A80E0FA7A3A}" type="slidenum">
              <a:rPr lang="en-US" smtClean="0"/>
              <a:t>‹#›</a:t>
            </a:fld>
            <a:endParaRPr lang="en-US"/>
          </a:p>
        </p:txBody>
      </p:sp>
    </p:spTree>
    <p:extLst>
      <p:ext uri="{BB962C8B-B14F-4D97-AF65-F5344CB8AC3E}">
        <p14:creationId xmlns:p14="http://schemas.microsoft.com/office/powerpoint/2010/main" val="3035381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833F7AC7-88C5-4297-94A7-6838A85B5F78}" type="datetime1">
              <a:rPr lang="en-US"/>
              <a:pPr/>
              <a:t>10/01/14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568AF60D-813E-40D1-AE77-3FA08EDF8F47}" type="slidenum">
              <a:rPr lang="en-US"/>
              <a:pPr/>
              <a:t>‹#›</a:t>
            </a:fld>
            <a:endParaRPr lang="en-US"/>
          </a:p>
        </p:txBody>
      </p:sp>
    </p:spTree>
    <p:extLst>
      <p:ext uri="{BB962C8B-B14F-4D97-AF65-F5344CB8AC3E}">
        <p14:creationId xmlns:p14="http://schemas.microsoft.com/office/powerpoint/2010/main" val="90907634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854325" y="514350"/>
            <a:ext cx="3413125" cy="2559050"/>
          </a:xfrm>
        </p:spPr>
      </p:sp>
      <p:sp>
        <p:nvSpPr>
          <p:cNvPr id="3" name="Segnaposto note 2"/>
          <p:cNvSpPr>
            <a:spLocks noGrp="1"/>
          </p:cNvSpPr>
          <p:nvPr>
            <p:ph type="body" idx="1"/>
          </p:nvPr>
        </p:nvSpPr>
        <p:spPr/>
        <p:txBody>
          <a:bodyPr>
            <a:normAutofit/>
          </a:bodyPr>
          <a:lstStyle/>
          <a:p>
            <a:r>
              <a:rPr lang="en-US" dirty="0" smtClean="0"/>
              <a:t>Marketplace:</a:t>
            </a:r>
            <a:r>
              <a:rPr lang="en-US" baseline="0" dirty="0" smtClean="0"/>
              <a:t> community specific non-intrusive advertisement</a:t>
            </a:r>
          </a:p>
          <a:p>
            <a:r>
              <a:rPr lang="en-GB" sz="1200" kern="1200" dirty="0" smtClean="0">
                <a:solidFill>
                  <a:srgbClr val="000000"/>
                </a:solidFill>
                <a:latin typeface="Times New Roman" pitchFamily="16" charset="0"/>
                <a:ea typeface="MS PGothic" pitchFamily="34" charset="-128"/>
                <a:cs typeface="+mn-cs"/>
              </a:rPr>
              <a:t>The marketplace allows the members of the worldwide NMR community to list, advertise and search information about Events, Jobs, Products, Services and Training</a:t>
            </a:r>
            <a:endParaRPr lang="en-US" baseline="0" dirty="0" smtClean="0"/>
          </a:p>
          <a:p>
            <a:r>
              <a:rPr lang="en-US" baseline="0" dirty="0" smtClean="0"/>
              <a:t>Disperse and aggregates news; blogs, events.. Often picked up by </a:t>
            </a:r>
            <a:r>
              <a:rPr lang="en-US" baseline="0" dirty="0" err="1" smtClean="0"/>
              <a:t>eScience</a:t>
            </a:r>
            <a:r>
              <a:rPr lang="en-US" baseline="0" dirty="0" smtClean="0"/>
              <a:t> Talk and </a:t>
            </a:r>
            <a:r>
              <a:rPr lang="en-US" baseline="0" dirty="0" err="1" smtClean="0"/>
              <a:t>GridCast</a:t>
            </a:r>
            <a:endParaRPr lang="it-IT" dirty="0" smtClean="0"/>
          </a:p>
          <a:p>
            <a:endParaRPr lang="it-IT" dirty="0"/>
          </a:p>
        </p:txBody>
      </p:sp>
      <p:sp>
        <p:nvSpPr>
          <p:cNvPr id="4" name="Segnaposto numero diapositiva 3"/>
          <p:cNvSpPr>
            <a:spLocks noGrp="1"/>
          </p:cNvSpPr>
          <p:nvPr>
            <p:ph type="sldNum" idx="10"/>
          </p:nvPr>
        </p:nvSpPr>
        <p:spPr/>
        <p:txBody>
          <a:bodyPr/>
          <a:lstStyle/>
          <a:p>
            <a:pPr>
              <a:defRPr/>
            </a:pPr>
            <a:fld id="{84C44A1E-C6CE-490D-9996-496E8285BFB6}"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TextEdit="1"/>
          </p:cNvSpPr>
          <p:nvPr>
            <p:ph type="sldImg"/>
          </p:nvPr>
        </p:nvSpPr>
        <p:spPr>
          <a:xfrm>
            <a:off x="2857500" y="514350"/>
            <a:ext cx="3429000" cy="2571750"/>
          </a:xfrm>
          <a:ln/>
        </p:spPr>
      </p:sp>
      <p:sp>
        <p:nvSpPr>
          <p:cNvPr id="14338" name="Rectangle 3"/>
          <p:cNvSpPr>
            <a:spLocks noGrp="1"/>
          </p:cNvSpPr>
          <p:nvPr>
            <p:ph type="body" idx="1"/>
          </p:nvPr>
        </p:nvSpPr>
        <p:spPr>
          <a:xfrm>
            <a:off x="914400" y="3257550"/>
            <a:ext cx="7315200" cy="3086100"/>
          </a:xfrm>
          <a:noFill/>
          <a:ln/>
        </p:spPr>
        <p:txBody>
          <a:bodyPr lIns="91440" tIns="45720" rIns="91440" bIns="45720"/>
          <a:lstStyle/>
          <a:p>
            <a:endParaRPr lang="it-IT"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a:xfrm>
            <a:off x="2857500" y="514350"/>
            <a:ext cx="3429000" cy="2571750"/>
          </a:xfrm>
          <a:ln/>
        </p:spPr>
      </p:sp>
      <p:sp>
        <p:nvSpPr>
          <p:cNvPr id="40963" name="Rectangle 3"/>
          <p:cNvSpPr>
            <a:spLocks noGrp="1"/>
          </p:cNvSpPr>
          <p:nvPr>
            <p:ph type="body" idx="1"/>
          </p:nvPr>
        </p:nvSpPr>
        <p:spPr>
          <a:xfrm>
            <a:off x="914400" y="3257550"/>
            <a:ext cx="7315200" cy="3086100"/>
          </a:xfrm>
          <a:noFill/>
          <a:ln/>
        </p:spPr>
        <p:txBody>
          <a:bodyPr lIns="91440" tIns="45720" rIns="91440" bIns="45720"/>
          <a:lstStyle/>
          <a:p>
            <a:pPr marL="457200" indent="-457200" defTabSz="914400">
              <a:buClrTx/>
              <a:buSzTx/>
              <a:buFontTx/>
              <a:buNone/>
            </a:pPr>
            <a:r>
              <a:rPr lang="en-US" sz="1200" dirty="0" smtClean="0">
                <a:solidFill>
                  <a:schemeClr val="tx1"/>
                </a:solidFill>
                <a:latin typeface="Calibri" pitchFamily="34" charset="0"/>
              </a:rPr>
              <a:t>The usage records collected and stored by the grid accounting services have the VOMS group information and allow the aggregate usage of each application to be measured and shown through the accounting visualization tools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Behind the scenes</a:t>
            </a: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BA668C-2BA4-9441-8E41-79CCA786B4D3}" type="slidenum">
              <a:rPr lang="en-US" sz="1200"/>
              <a:pPr eaLnBrk="1" hangingPunct="1"/>
              <a:t>10</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6"/>
          <p:cNvSpPr>
            <a:spLocks noGrp="1" noChangeArrowheads="1"/>
          </p:cNvSpPr>
          <p:nvPr>
            <p:ph type="sldNum"/>
          </p:nvPr>
        </p:nvSpPr>
        <p:spPr>
          <a:ln/>
        </p:spPr>
        <p:txBody>
          <a:bodyPr/>
          <a:lstStyle/>
          <a:p>
            <a:fld id="{E969E34C-22D0-455A-8349-EBA48A6A9AA6}" type="slidenum">
              <a:rPr lang="en-US"/>
              <a:pPr/>
              <a:t>11</a:t>
            </a:fld>
            <a:endParaRPr lang="en-US"/>
          </a:p>
        </p:txBody>
      </p:sp>
      <p:sp>
        <p:nvSpPr>
          <p:cNvPr id="50177" name="Text Box 1"/>
          <p:cNvSpPr txBox="1">
            <a:spLocks noChangeArrowheads="1"/>
          </p:cNvSpPr>
          <p:nvPr/>
        </p:nvSpPr>
        <p:spPr bwMode="auto">
          <a:xfrm>
            <a:off x="5179485" y="6513910"/>
            <a:ext cx="3949700" cy="335756"/>
          </a:xfrm>
          <a:prstGeom prst="rect">
            <a:avLst/>
          </a:prstGeom>
          <a:noFill/>
          <a:ln w="9525">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D700EDF-1585-4C17-B8DA-304F3455B5B6}" type="slidenum">
              <a:rPr lang="en-US" sz="1200">
                <a:solidFill>
                  <a:srgbClr val="000000"/>
                </a:solidFill>
                <a:latin typeface="Arial" charset="0"/>
                <a:ea typeface="Lucida Sans Unicode" pitchFamily="32" charset="0"/>
                <a:cs typeface="Lucida Sans Unicode" pitchFamily="32"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11</a:t>
            </a:fld>
            <a:endParaRPr lang="en-US" sz="1200">
              <a:solidFill>
                <a:srgbClr val="000000"/>
              </a:solidFill>
              <a:latin typeface="Arial" charset="0"/>
              <a:ea typeface="Lucida Sans Unicode" pitchFamily="32" charset="0"/>
              <a:cs typeface="Lucida Sans Unicode" pitchFamily="32" charset="0"/>
            </a:endParaRPr>
          </a:p>
        </p:txBody>
      </p:sp>
      <p:sp>
        <p:nvSpPr>
          <p:cNvPr id="50178" name="Text Box 2"/>
          <p:cNvSpPr txBox="1">
            <a:spLocks noChangeArrowheads="1"/>
          </p:cNvSpPr>
          <p:nvPr/>
        </p:nvSpPr>
        <p:spPr bwMode="auto">
          <a:xfrm>
            <a:off x="5179484" y="6513910"/>
            <a:ext cx="3958167" cy="340519"/>
          </a:xfrm>
          <a:prstGeom prst="rect">
            <a:avLst/>
          </a:prstGeom>
          <a:noFill/>
          <a:ln w="9525">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89D2119-76E9-4DC1-9D1C-9E708CAAD210}" type="slidenum">
              <a:rPr lang="en-US" sz="1200">
                <a:solidFill>
                  <a:srgbClr val="000000"/>
                </a:solidFill>
                <a:latin typeface="Arial" charset="0"/>
                <a:ea typeface="Lucida Sans Unicode" pitchFamily="32" charset="0"/>
                <a:cs typeface="Lucida Sans Unicode" pitchFamily="32"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11</a:t>
            </a:fld>
            <a:endParaRPr lang="en-US" sz="1200">
              <a:solidFill>
                <a:srgbClr val="000000"/>
              </a:solidFill>
              <a:latin typeface="Arial" charset="0"/>
              <a:ea typeface="Lucida Sans Unicode" pitchFamily="32" charset="0"/>
              <a:cs typeface="Lucida Sans Unicode" pitchFamily="32" charset="0"/>
            </a:endParaRPr>
          </a:p>
        </p:txBody>
      </p:sp>
      <p:sp>
        <p:nvSpPr>
          <p:cNvPr id="50179" name="Rectangle 3"/>
          <p:cNvSpPr txBox="1">
            <a:spLocks noGrp="1" noRot="1" noChangeAspect="1" noChangeArrowheads="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p:spPr>
      </p:sp>
      <p:sp>
        <p:nvSpPr>
          <p:cNvPr id="50180" name="Rectangle 4"/>
          <p:cNvSpPr txBox="1">
            <a:spLocks noGrp="1" noChangeArrowheads="1"/>
          </p:cNvSpPr>
          <p:nvPr>
            <p:ph type="body" idx="1"/>
          </p:nvPr>
        </p:nvSpPr>
        <p:spPr bwMode="auto">
          <a:xfrm>
            <a:off x="914400" y="3257550"/>
            <a:ext cx="7315200" cy="3086100"/>
          </a:xfrm>
          <a:prstGeom prst="rect">
            <a:avLst/>
          </a:prstGeom>
          <a:noFill/>
          <a:ln>
            <a:round/>
            <a:headEnd/>
            <a:tailEnd/>
          </a:ln>
        </p:spPr>
        <p:txBody>
          <a:bodyPr wrap="none" anchor="ct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6"/>
          <p:cNvSpPr>
            <a:spLocks noGrp="1" noChangeArrowheads="1"/>
          </p:cNvSpPr>
          <p:nvPr>
            <p:ph type="sldNum"/>
          </p:nvPr>
        </p:nvSpPr>
        <p:spPr>
          <a:ln/>
        </p:spPr>
        <p:txBody>
          <a:bodyPr/>
          <a:lstStyle/>
          <a:p>
            <a:fld id="{E969E34C-22D0-455A-8349-EBA48A6A9AA6}" type="slidenum">
              <a:rPr lang="en-US"/>
              <a:pPr/>
              <a:t>12</a:t>
            </a:fld>
            <a:endParaRPr lang="en-US"/>
          </a:p>
        </p:txBody>
      </p:sp>
      <p:sp>
        <p:nvSpPr>
          <p:cNvPr id="50177" name="Text Box 1"/>
          <p:cNvSpPr txBox="1">
            <a:spLocks noChangeArrowheads="1"/>
          </p:cNvSpPr>
          <p:nvPr/>
        </p:nvSpPr>
        <p:spPr bwMode="auto">
          <a:xfrm>
            <a:off x="5179485" y="6513910"/>
            <a:ext cx="3949700" cy="335756"/>
          </a:xfrm>
          <a:prstGeom prst="rect">
            <a:avLst/>
          </a:prstGeom>
          <a:noFill/>
          <a:ln w="9525">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D700EDF-1585-4C17-B8DA-304F3455B5B6}" type="slidenum">
              <a:rPr lang="en-US" sz="1200">
                <a:solidFill>
                  <a:srgbClr val="000000"/>
                </a:solidFill>
                <a:latin typeface="Arial" charset="0"/>
                <a:ea typeface="Lucida Sans Unicode" pitchFamily="32" charset="0"/>
                <a:cs typeface="Lucida Sans Unicode" pitchFamily="32"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12</a:t>
            </a:fld>
            <a:endParaRPr lang="en-US" sz="1200">
              <a:solidFill>
                <a:srgbClr val="000000"/>
              </a:solidFill>
              <a:latin typeface="Arial" charset="0"/>
              <a:ea typeface="Lucida Sans Unicode" pitchFamily="32" charset="0"/>
              <a:cs typeface="Lucida Sans Unicode" pitchFamily="32" charset="0"/>
            </a:endParaRPr>
          </a:p>
        </p:txBody>
      </p:sp>
      <p:sp>
        <p:nvSpPr>
          <p:cNvPr id="50178" name="Text Box 2"/>
          <p:cNvSpPr txBox="1">
            <a:spLocks noChangeArrowheads="1"/>
          </p:cNvSpPr>
          <p:nvPr/>
        </p:nvSpPr>
        <p:spPr bwMode="auto">
          <a:xfrm>
            <a:off x="5179484" y="6513910"/>
            <a:ext cx="3958167" cy="340519"/>
          </a:xfrm>
          <a:prstGeom prst="rect">
            <a:avLst/>
          </a:prstGeom>
          <a:noFill/>
          <a:ln w="9525">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89D2119-76E9-4DC1-9D1C-9E708CAAD210}" type="slidenum">
              <a:rPr lang="en-US" sz="1200">
                <a:solidFill>
                  <a:srgbClr val="000000"/>
                </a:solidFill>
                <a:latin typeface="Arial" charset="0"/>
                <a:ea typeface="Lucida Sans Unicode" pitchFamily="32" charset="0"/>
                <a:cs typeface="Lucida Sans Unicode" pitchFamily="32"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12</a:t>
            </a:fld>
            <a:endParaRPr lang="en-US" sz="1200">
              <a:solidFill>
                <a:srgbClr val="000000"/>
              </a:solidFill>
              <a:latin typeface="Arial" charset="0"/>
              <a:ea typeface="Lucida Sans Unicode" pitchFamily="32" charset="0"/>
              <a:cs typeface="Lucida Sans Unicode" pitchFamily="32" charset="0"/>
            </a:endParaRPr>
          </a:p>
        </p:txBody>
      </p:sp>
      <p:sp>
        <p:nvSpPr>
          <p:cNvPr id="50179" name="Rectangle 3"/>
          <p:cNvSpPr txBox="1">
            <a:spLocks noGrp="1" noRot="1" noChangeAspect="1" noChangeArrowheads="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p:spPr>
      </p:sp>
      <p:sp>
        <p:nvSpPr>
          <p:cNvPr id="50180" name="Rectangle 4"/>
          <p:cNvSpPr txBox="1">
            <a:spLocks noGrp="1" noChangeArrowheads="1"/>
          </p:cNvSpPr>
          <p:nvPr>
            <p:ph type="body" idx="1"/>
          </p:nvPr>
        </p:nvSpPr>
        <p:spPr bwMode="auto">
          <a:xfrm>
            <a:off x="914400" y="3257550"/>
            <a:ext cx="7315200" cy="3086100"/>
          </a:xfrm>
          <a:prstGeom prst="rect">
            <a:avLst/>
          </a:prstGeom>
          <a:noFill/>
          <a:ln>
            <a:round/>
            <a:headEnd/>
            <a:tailEnd/>
          </a:ln>
        </p:spPr>
        <p:txBody>
          <a:bodyPr wrap="none" anchor="ct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6"/>
          <p:cNvSpPr>
            <a:spLocks noGrp="1" noChangeArrowheads="1"/>
          </p:cNvSpPr>
          <p:nvPr>
            <p:ph type="sldNum"/>
          </p:nvPr>
        </p:nvSpPr>
        <p:spPr>
          <a:ln/>
        </p:spPr>
        <p:txBody>
          <a:bodyPr/>
          <a:lstStyle/>
          <a:p>
            <a:fld id="{E969E34C-22D0-455A-8349-EBA48A6A9AA6}" type="slidenum">
              <a:rPr lang="en-US"/>
              <a:pPr/>
              <a:t>13</a:t>
            </a:fld>
            <a:endParaRPr lang="en-US"/>
          </a:p>
        </p:txBody>
      </p:sp>
      <p:sp>
        <p:nvSpPr>
          <p:cNvPr id="50177" name="Text Box 1"/>
          <p:cNvSpPr txBox="1">
            <a:spLocks noChangeArrowheads="1"/>
          </p:cNvSpPr>
          <p:nvPr/>
        </p:nvSpPr>
        <p:spPr bwMode="auto">
          <a:xfrm>
            <a:off x="5179485" y="6513910"/>
            <a:ext cx="3949700" cy="335756"/>
          </a:xfrm>
          <a:prstGeom prst="rect">
            <a:avLst/>
          </a:prstGeom>
          <a:noFill/>
          <a:ln w="9525">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D700EDF-1585-4C17-B8DA-304F3455B5B6}" type="slidenum">
              <a:rPr lang="en-US" sz="1200">
                <a:solidFill>
                  <a:srgbClr val="000000"/>
                </a:solidFill>
                <a:latin typeface="Arial" charset="0"/>
                <a:ea typeface="Lucida Sans Unicode" pitchFamily="32" charset="0"/>
                <a:cs typeface="Lucida Sans Unicode" pitchFamily="32"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13</a:t>
            </a:fld>
            <a:endParaRPr lang="en-US" sz="1200">
              <a:solidFill>
                <a:srgbClr val="000000"/>
              </a:solidFill>
              <a:latin typeface="Arial" charset="0"/>
              <a:ea typeface="Lucida Sans Unicode" pitchFamily="32" charset="0"/>
              <a:cs typeface="Lucida Sans Unicode" pitchFamily="32" charset="0"/>
            </a:endParaRPr>
          </a:p>
        </p:txBody>
      </p:sp>
      <p:sp>
        <p:nvSpPr>
          <p:cNvPr id="50178" name="Text Box 2"/>
          <p:cNvSpPr txBox="1">
            <a:spLocks noChangeArrowheads="1"/>
          </p:cNvSpPr>
          <p:nvPr/>
        </p:nvSpPr>
        <p:spPr bwMode="auto">
          <a:xfrm>
            <a:off x="5179484" y="6513910"/>
            <a:ext cx="3958167" cy="340519"/>
          </a:xfrm>
          <a:prstGeom prst="rect">
            <a:avLst/>
          </a:prstGeom>
          <a:noFill/>
          <a:ln w="9525">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89D2119-76E9-4DC1-9D1C-9E708CAAD210}" type="slidenum">
              <a:rPr lang="en-US" sz="1200">
                <a:solidFill>
                  <a:srgbClr val="000000"/>
                </a:solidFill>
                <a:latin typeface="Arial" charset="0"/>
                <a:ea typeface="Lucida Sans Unicode" pitchFamily="32" charset="0"/>
                <a:cs typeface="Lucida Sans Unicode" pitchFamily="32"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13</a:t>
            </a:fld>
            <a:endParaRPr lang="en-US" sz="1200">
              <a:solidFill>
                <a:srgbClr val="000000"/>
              </a:solidFill>
              <a:latin typeface="Arial" charset="0"/>
              <a:ea typeface="Lucida Sans Unicode" pitchFamily="32" charset="0"/>
              <a:cs typeface="Lucida Sans Unicode" pitchFamily="32" charset="0"/>
            </a:endParaRPr>
          </a:p>
        </p:txBody>
      </p:sp>
      <p:sp>
        <p:nvSpPr>
          <p:cNvPr id="50179" name="Rectangle 3"/>
          <p:cNvSpPr txBox="1">
            <a:spLocks noGrp="1" noRot="1" noChangeAspect="1" noChangeArrowheads="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p:spPr>
      </p:sp>
      <p:sp>
        <p:nvSpPr>
          <p:cNvPr id="50180" name="Rectangle 4"/>
          <p:cNvSpPr txBox="1">
            <a:spLocks noGrp="1" noChangeArrowheads="1"/>
          </p:cNvSpPr>
          <p:nvPr>
            <p:ph type="body" idx="1"/>
          </p:nvPr>
        </p:nvSpPr>
        <p:spPr bwMode="auto">
          <a:xfrm>
            <a:off x="914400" y="3257550"/>
            <a:ext cx="7315200" cy="3086100"/>
          </a:xfrm>
          <a:prstGeom prst="rect">
            <a:avLst/>
          </a:prstGeom>
          <a:noFill/>
          <a:ln>
            <a:round/>
            <a:headEnd/>
            <a:tailEnd/>
          </a:ln>
        </p:spPr>
        <p:txBody>
          <a:bodyPr wrap="none" anchor="ct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6"/>
          <p:cNvSpPr>
            <a:spLocks noGrp="1" noChangeArrowheads="1"/>
          </p:cNvSpPr>
          <p:nvPr>
            <p:ph type="sldNum"/>
          </p:nvPr>
        </p:nvSpPr>
        <p:spPr>
          <a:ln/>
        </p:spPr>
        <p:txBody>
          <a:bodyPr/>
          <a:lstStyle/>
          <a:p>
            <a:fld id="{E969E34C-22D0-455A-8349-EBA48A6A9AA6}" type="slidenum">
              <a:rPr lang="en-US"/>
              <a:pPr/>
              <a:t>14</a:t>
            </a:fld>
            <a:endParaRPr lang="en-US"/>
          </a:p>
        </p:txBody>
      </p:sp>
      <p:sp>
        <p:nvSpPr>
          <p:cNvPr id="50177" name="Text Box 1"/>
          <p:cNvSpPr txBox="1">
            <a:spLocks noChangeArrowheads="1"/>
          </p:cNvSpPr>
          <p:nvPr/>
        </p:nvSpPr>
        <p:spPr bwMode="auto">
          <a:xfrm>
            <a:off x="5179485" y="6513910"/>
            <a:ext cx="3949700" cy="335756"/>
          </a:xfrm>
          <a:prstGeom prst="rect">
            <a:avLst/>
          </a:prstGeom>
          <a:noFill/>
          <a:ln w="9525">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D700EDF-1585-4C17-B8DA-304F3455B5B6}" type="slidenum">
              <a:rPr lang="en-US" sz="1200">
                <a:solidFill>
                  <a:srgbClr val="000000"/>
                </a:solidFill>
                <a:latin typeface="Arial" charset="0"/>
                <a:ea typeface="Lucida Sans Unicode" pitchFamily="32" charset="0"/>
                <a:cs typeface="Lucida Sans Unicode" pitchFamily="32"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US" sz="1200">
              <a:solidFill>
                <a:srgbClr val="000000"/>
              </a:solidFill>
              <a:latin typeface="Arial" charset="0"/>
              <a:ea typeface="Lucida Sans Unicode" pitchFamily="32" charset="0"/>
              <a:cs typeface="Lucida Sans Unicode" pitchFamily="32" charset="0"/>
            </a:endParaRPr>
          </a:p>
        </p:txBody>
      </p:sp>
      <p:sp>
        <p:nvSpPr>
          <p:cNvPr id="50178" name="Text Box 2"/>
          <p:cNvSpPr txBox="1">
            <a:spLocks noChangeArrowheads="1"/>
          </p:cNvSpPr>
          <p:nvPr/>
        </p:nvSpPr>
        <p:spPr bwMode="auto">
          <a:xfrm>
            <a:off x="5179484" y="6513910"/>
            <a:ext cx="3958167" cy="340519"/>
          </a:xfrm>
          <a:prstGeom prst="rect">
            <a:avLst/>
          </a:prstGeom>
          <a:noFill/>
          <a:ln w="9525">
            <a:noFill/>
            <a:round/>
            <a:headEnd/>
            <a:tailEnd/>
          </a:ln>
          <a:effectLst/>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E89D2119-76E9-4DC1-9D1C-9E708CAAD210}" type="slidenum">
              <a:rPr lang="en-US" sz="1200">
                <a:solidFill>
                  <a:srgbClr val="000000"/>
                </a:solidFill>
                <a:latin typeface="Arial" charset="0"/>
                <a:ea typeface="Lucida Sans Unicode" pitchFamily="32" charset="0"/>
                <a:cs typeface="Lucida Sans Unicode" pitchFamily="32"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US" sz="1200">
              <a:solidFill>
                <a:srgbClr val="000000"/>
              </a:solidFill>
              <a:latin typeface="Arial" charset="0"/>
              <a:ea typeface="Lucida Sans Unicode" pitchFamily="32" charset="0"/>
              <a:cs typeface="Lucida Sans Unicode" pitchFamily="32" charset="0"/>
            </a:endParaRPr>
          </a:p>
        </p:txBody>
      </p:sp>
      <p:sp>
        <p:nvSpPr>
          <p:cNvPr id="50179" name="Rectangle 3"/>
          <p:cNvSpPr txBox="1">
            <a:spLocks noGrp="1" noRot="1" noChangeAspect="1" noChangeArrowheads="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p:spPr>
      </p:sp>
      <p:sp>
        <p:nvSpPr>
          <p:cNvPr id="50180" name="Rectangle 4"/>
          <p:cNvSpPr txBox="1">
            <a:spLocks noGrp="1" noChangeArrowheads="1"/>
          </p:cNvSpPr>
          <p:nvPr>
            <p:ph type="body" idx="1"/>
          </p:nvPr>
        </p:nvSpPr>
        <p:spPr bwMode="auto">
          <a:xfrm>
            <a:off x="914400" y="3257550"/>
            <a:ext cx="7315200" cy="3086100"/>
          </a:xfrm>
          <a:prstGeom prst="rect">
            <a:avLst/>
          </a:prstGeom>
          <a:noFill/>
          <a:ln>
            <a:round/>
            <a:headEnd/>
            <a:tailEnd/>
          </a:ln>
        </p:spPr>
        <p:txBody>
          <a:bodyPr wrap="none"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E96F3E3-FD87-4E25-A27B-E26FDBFC2CC7}" type="datetime1">
              <a:rPr lang="en-US"/>
              <a:pPr/>
              <a:t>10/01/14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22F5EC8-9B76-4B12-86D4-446715C50D79}" type="slidenum">
              <a:rPr lang="en-US"/>
              <a:pPr/>
              <a:t>‹#›</a:t>
            </a:fld>
            <a:endParaRPr lang="en-US"/>
          </a:p>
        </p:txBody>
      </p:sp>
    </p:spTree>
    <p:extLst>
      <p:ext uri="{BB962C8B-B14F-4D97-AF65-F5344CB8AC3E}">
        <p14:creationId xmlns:p14="http://schemas.microsoft.com/office/powerpoint/2010/main" val="1870606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9B71631-9A2F-4624-990C-FD504BB5C544}" type="datetime1">
              <a:rPr lang="en-US"/>
              <a:pPr/>
              <a:t>10/01/14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62E21A5-EC88-4270-84E6-AFBE61A268C9}" type="slidenum">
              <a:rPr lang="en-US"/>
              <a:pPr/>
              <a:t>‹#›</a:t>
            </a:fld>
            <a:endParaRPr lang="en-US"/>
          </a:p>
        </p:txBody>
      </p:sp>
    </p:spTree>
    <p:extLst>
      <p:ext uri="{BB962C8B-B14F-4D97-AF65-F5344CB8AC3E}">
        <p14:creationId xmlns:p14="http://schemas.microsoft.com/office/powerpoint/2010/main" val="2778913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BE40CA8-59B5-4A82-ABA9-2635F97DE8AE}" type="datetime1">
              <a:rPr lang="en-US"/>
              <a:pPr/>
              <a:t>10/01/14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9ED6DE1-E8EB-47B3-9FF3-23DDFD7536E6}" type="slidenum">
              <a:rPr lang="en-US"/>
              <a:pPr/>
              <a:t>‹#›</a:t>
            </a:fld>
            <a:endParaRPr lang="en-US"/>
          </a:p>
        </p:txBody>
      </p:sp>
    </p:spTree>
    <p:extLst>
      <p:ext uri="{BB962C8B-B14F-4D97-AF65-F5344CB8AC3E}">
        <p14:creationId xmlns:p14="http://schemas.microsoft.com/office/powerpoint/2010/main" val="396865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6E8E71F-FE29-4FA6-B2FC-38C6BD9F5D5E}" type="datetime1">
              <a:rPr lang="en-US"/>
              <a:pPr/>
              <a:t>10/01/14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C16DA90-22D0-4DD3-B828-9B38ABF2DE42}" type="slidenum">
              <a:rPr lang="en-US"/>
              <a:pPr/>
              <a:t>‹#›</a:t>
            </a:fld>
            <a:endParaRPr lang="en-US"/>
          </a:p>
        </p:txBody>
      </p:sp>
    </p:spTree>
    <p:extLst>
      <p:ext uri="{BB962C8B-B14F-4D97-AF65-F5344CB8AC3E}">
        <p14:creationId xmlns:p14="http://schemas.microsoft.com/office/powerpoint/2010/main" val="360106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93502D1-7924-4254-A0AC-F3406CEA3BEC}" type="datetime1">
              <a:rPr lang="en-US"/>
              <a:pPr/>
              <a:t>10/01/14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DBA56F5-D4F4-4ED1-B2F2-C36F20905C53}" type="slidenum">
              <a:rPr lang="en-US"/>
              <a:pPr/>
              <a:t>‹#›</a:t>
            </a:fld>
            <a:endParaRPr lang="en-US"/>
          </a:p>
        </p:txBody>
      </p:sp>
    </p:spTree>
    <p:extLst>
      <p:ext uri="{BB962C8B-B14F-4D97-AF65-F5344CB8AC3E}">
        <p14:creationId xmlns:p14="http://schemas.microsoft.com/office/powerpoint/2010/main" val="38343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FFEB413-5BAA-448E-B3D6-09EF9A4E0C12}" type="datetime1">
              <a:rPr lang="en-US"/>
              <a:pPr/>
              <a:t>10/01/14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2AE9CC9-2EFE-436A-9029-C0F52F50ECF5}" type="slidenum">
              <a:rPr lang="en-US"/>
              <a:pPr/>
              <a:t>‹#›</a:t>
            </a:fld>
            <a:endParaRPr lang="en-US"/>
          </a:p>
        </p:txBody>
      </p:sp>
    </p:spTree>
    <p:extLst>
      <p:ext uri="{BB962C8B-B14F-4D97-AF65-F5344CB8AC3E}">
        <p14:creationId xmlns:p14="http://schemas.microsoft.com/office/powerpoint/2010/main" val="176047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0A1A871-F873-4DB0-B21B-838A9866C207}" type="datetime1">
              <a:rPr lang="en-US"/>
              <a:pPr/>
              <a:t>10/01/14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B2ACBE6-139B-4979-BFFF-7A7778B7E18C}" type="slidenum">
              <a:rPr lang="en-US"/>
              <a:pPr/>
              <a:t>‹#›</a:t>
            </a:fld>
            <a:endParaRPr lang="en-US"/>
          </a:p>
        </p:txBody>
      </p:sp>
    </p:spTree>
    <p:extLst>
      <p:ext uri="{BB962C8B-B14F-4D97-AF65-F5344CB8AC3E}">
        <p14:creationId xmlns:p14="http://schemas.microsoft.com/office/powerpoint/2010/main" val="353457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4B4F61C-E43A-4CC7-AC55-5FC5D9DF685B}" type="datetime1">
              <a:rPr lang="en-US"/>
              <a:pPr/>
              <a:t>10/01/14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E516750-A83E-478C-98F5-8499122390FF}" type="slidenum">
              <a:rPr lang="en-US"/>
              <a:pPr/>
              <a:t>‹#›</a:t>
            </a:fld>
            <a:endParaRPr lang="en-US"/>
          </a:p>
        </p:txBody>
      </p:sp>
    </p:spTree>
    <p:extLst>
      <p:ext uri="{BB962C8B-B14F-4D97-AF65-F5344CB8AC3E}">
        <p14:creationId xmlns:p14="http://schemas.microsoft.com/office/powerpoint/2010/main" val="246361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8AEAFC8-8235-4C34-B780-90455871BC2F}" type="datetime1">
              <a:rPr lang="en-US"/>
              <a:pPr/>
              <a:t>10/01/14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92AD55E-C37F-4259-AC94-61189A386A76}" type="slidenum">
              <a:rPr lang="en-US"/>
              <a:pPr/>
              <a:t>‹#›</a:t>
            </a:fld>
            <a:endParaRPr lang="en-US"/>
          </a:p>
        </p:txBody>
      </p:sp>
    </p:spTree>
    <p:extLst>
      <p:ext uri="{BB962C8B-B14F-4D97-AF65-F5344CB8AC3E}">
        <p14:creationId xmlns:p14="http://schemas.microsoft.com/office/powerpoint/2010/main" val="3129050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73311A8-E321-4652-8B37-A7DC756F73EA}" type="datetime1">
              <a:rPr lang="en-US"/>
              <a:pPr/>
              <a:t>10/01/14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8A5FB30-ED2B-43CD-B84C-EEDF68D0BFBA}" type="slidenum">
              <a:rPr lang="en-US"/>
              <a:pPr/>
              <a:t>‹#›</a:t>
            </a:fld>
            <a:endParaRPr lang="en-US"/>
          </a:p>
        </p:txBody>
      </p:sp>
    </p:spTree>
    <p:extLst>
      <p:ext uri="{BB962C8B-B14F-4D97-AF65-F5344CB8AC3E}">
        <p14:creationId xmlns:p14="http://schemas.microsoft.com/office/powerpoint/2010/main" val="407883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0C6070F-E879-4F5E-8666-9772243F42CE}" type="datetime1">
              <a:rPr lang="en-US"/>
              <a:pPr/>
              <a:t>10/01/14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2C8D6E-3548-4436-B7F7-A568748C8A18}" type="slidenum">
              <a:rPr lang="en-US"/>
              <a:pPr/>
              <a:t>‹#›</a:t>
            </a:fld>
            <a:endParaRPr lang="en-US"/>
          </a:p>
        </p:txBody>
      </p:sp>
    </p:spTree>
    <p:extLst>
      <p:ext uri="{BB962C8B-B14F-4D97-AF65-F5344CB8AC3E}">
        <p14:creationId xmlns:p14="http://schemas.microsoft.com/office/powerpoint/2010/main" val="20831580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DEE977FE-4A09-4D95-9D0C-2D01E165522F}" type="datetime1">
              <a:rPr lang="en-US"/>
              <a:pPr/>
              <a:t>10/01/14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27E532D1-578F-4F7D-8D2E-C0437AC8CB7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11" Type="http://schemas.openxmlformats.org/officeDocument/2006/relationships/image" Target="../media/image3.png"/><Relationship Id="rId12" Type="http://schemas.openxmlformats.org/officeDocument/2006/relationships/image" Target="../media/image12.png"/><Relationship Id="rId13" Type="http://schemas.openxmlformats.org/officeDocument/2006/relationships/image" Target="../media/image13.png"/><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10.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1765" y="2472755"/>
            <a:ext cx="7580312" cy="1143000"/>
          </a:xfrm>
          <a:effectLst>
            <a:outerShdw blurRad="50800" dist="38100" dir="2700000" algn="br">
              <a:srgbClr val="000000">
                <a:alpha val="43000"/>
              </a:srgbClr>
            </a:outerShdw>
          </a:effectLst>
        </p:spPr>
        <p:txBody>
          <a:bodyPr/>
          <a:lstStyle/>
          <a:p>
            <a:pPr eaLnBrk="1" hangingPunct="1">
              <a:spcAft>
                <a:spcPts val="2400"/>
              </a:spcAft>
              <a:defRPr/>
            </a:pPr>
            <a:r>
              <a:rPr lang="en-US" sz="3200" b="1" dirty="0" smtClean="0">
                <a:solidFill>
                  <a:srgbClr val="953735"/>
                </a:solidFill>
                <a:latin typeface="Calibri" charset="0"/>
                <a:ea typeface="ＭＳ Ｐゴシック" charset="0"/>
                <a:cs typeface="ＭＳ Ｐゴシック" charset="0"/>
              </a:rPr>
              <a:t>A worldwide e-Infrastructure for NMR and structural biology</a:t>
            </a:r>
            <a:endParaRPr lang="de-DE" sz="3200" b="1" dirty="0">
              <a:solidFill>
                <a:srgbClr val="953735"/>
              </a:solidFill>
              <a:latin typeface="Calibri" charset="0"/>
              <a:ea typeface="ＭＳ Ｐゴシック" charset="0"/>
              <a:cs typeface="ＭＳ Ｐゴシック" charset="0"/>
            </a:endParaRPr>
          </a:p>
        </p:txBody>
      </p:sp>
      <p:pic>
        <p:nvPicPr>
          <p:cNvPr id="17410"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2341" y="163383"/>
            <a:ext cx="1658937"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53400" y="125284"/>
            <a:ext cx="88265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9"/>
          <p:cNvSpPr>
            <a:spLocks noChangeArrowheads="1"/>
          </p:cNvSpPr>
          <p:nvPr/>
        </p:nvSpPr>
        <p:spPr bwMode="auto">
          <a:xfrm>
            <a:off x="944627" y="3740189"/>
            <a:ext cx="7537450" cy="71437"/>
          </a:xfrm>
          <a:prstGeom prst="rect">
            <a:avLst/>
          </a:prstGeom>
          <a:gradFill rotWithShape="1">
            <a:gsLst>
              <a:gs pos="0">
                <a:srgbClr val="4D4D4D"/>
              </a:gs>
              <a:gs pos="100000">
                <a:srgbClr val="F6F7F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7413" name="Picture 7" descr="WeNMR.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722668" y="619794"/>
            <a:ext cx="3683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11"/>
          <p:cNvSpPr>
            <a:spLocks noChangeArrowheads="1"/>
          </p:cNvSpPr>
          <p:nvPr/>
        </p:nvSpPr>
        <p:spPr bwMode="auto">
          <a:xfrm>
            <a:off x="4564168" y="4881142"/>
            <a:ext cx="4192588"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spcAft>
                <a:spcPts val="600"/>
              </a:spcAft>
            </a:pPr>
            <a:r>
              <a:rPr lang="en-US" sz="1400" b="1" dirty="0">
                <a:solidFill>
                  <a:srgbClr val="404040"/>
                </a:solidFill>
                <a:latin typeface="Verdana" charset="0"/>
              </a:rPr>
              <a:t>Alexandre M.J.J. </a:t>
            </a:r>
            <a:r>
              <a:rPr lang="en-US" sz="1400" b="1" dirty="0" smtClean="0">
                <a:solidFill>
                  <a:srgbClr val="404040"/>
                </a:solidFill>
                <a:latin typeface="Verdana" charset="0"/>
              </a:rPr>
              <a:t>Bonvin</a:t>
            </a:r>
          </a:p>
          <a:p>
            <a:pPr eaLnBrk="0" hangingPunct="0">
              <a:spcAft>
                <a:spcPts val="600"/>
              </a:spcAft>
            </a:pPr>
            <a:r>
              <a:rPr lang="en-US" sz="1200" b="1" dirty="0" smtClean="0">
                <a:solidFill>
                  <a:srgbClr val="404040"/>
                </a:solidFill>
                <a:latin typeface="Verdana" charset="0"/>
              </a:rPr>
              <a:t>Project coordinator</a:t>
            </a:r>
            <a:endParaRPr lang="en-US" sz="1200" b="1" dirty="0">
              <a:solidFill>
                <a:srgbClr val="404040"/>
              </a:solidFill>
              <a:latin typeface="Verdana" charset="0"/>
            </a:endParaRPr>
          </a:p>
          <a:p>
            <a:pPr eaLnBrk="0" hangingPunct="0">
              <a:spcAft>
                <a:spcPts val="600"/>
              </a:spcAft>
            </a:pPr>
            <a:r>
              <a:rPr lang="en-US" sz="1200" b="1" dirty="0">
                <a:solidFill>
                  <a:srgbClr val="404040"/>
                </a:solidFill>
                <a:latin typeface="Verdana" charset="0"/>
              </a:rPr>
              <a:t>Bijvoet Center for Biomolecular Research</a:t>
            </a:r>
          </a:p>
          <a:p>
            <a:pPr eaLnBrk="0" hangingPunct="0">
              <a:spcAft>
                <a:spcPts val="600"/>
              </a:spcAft>
            </a:pPr>
            <a:r>
              <a:rPr lang="en-US" sz="1200" b="1" dirty="0">
                <a:solidFill>
                  <a:srgbClr val="404040"/>
                </a:solidFill>
                <a:latin typeface="Verdana" charset="0"/>
              </a:rPr>
              <a:t>Faculty of Science, Utrecht University</a:t>
            </a:r>
          </a:p>
          <a:p>
            <a:pPr eaLnBrk="0" hangingPunct="0">
              <a:spcAft>
                <a:spcPts val="600"/>
              </a:spcAft>
            </a:pPr>
            <a:r>
              <a:rPr lang="en-US" sz="1200" b="1" dirty="0">
                <a:solidFill>
                  <a:srgbClr val="404040"/>
                </a:solidFill>
                <a:latin typeface="Verdana" charset="0"/>
              </a:rPr>
              <a:t>the Netherlands</a:t>
            </a:r>
          </a:p>
          <a:p>
            <a:pPr eaLnBrk="0" hangingPunct="0">
              <a:spcAft>
                <a:spcPts val="600"/>
              </a:spcAft>
            </a:pPr>
            <a:r>
              <a:rPr lang="en-US" sz="1200" b="1" dirty="0" err="1">
                <a:solidFill>
                  <a:srgbClr val="000090"/>
                </a:solidFill>
                <a:latin typeface="Verdana" charset="0"/>
              </a:rPr>
              <a:t>a.m.j.j.bonvin@uu.nl</a:t>
            </a:r>
            <a:endParaRPr lang="en-US" sz="1200" b="1" dirty="0">
              <a:solidFill>
                <a:srgbClr val="000090"/>
              </a:solidFill>
              <a:latin typeface="Verdana" charset="0"/>
            </a:endParaRPr>
          </a:p>
        </p:txBody>
      </p:sp>
    </p:spTree>
    <p:extLst>
      <p:ext uri="{BB962C8B-B14F-4D97-AF65-F5344CB8AC3E}">
        <p14:creationId xmlns:p14="http://schemas.microsoft.com/office/powerpoint/2010/main" val="1690246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0" y="609600"/>
            <a:ext cx="9144000" cy="5867400"/>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800"/>
          </a:p>
        </p:txBody>
      </p:sp>
      <p:sp>
        <p:nvSpPr>
          <p:cNvPr id="122883" name="Rectangle 2"/>
          <p:cNvSpPr>
            <a:spLocks noGrp="1" noChangeArrowheads="1"/>
          </p:cNvSpPr>
          <p:nvPr>
            <p:ph type="title"/>
          </p:nvPr>
        </p:nvSpPr>
        <p:spPr>
          <a:xfrm>
            <a:off x="893763" y="26988"/>
            <a:ext cx="7358062" cy="544512"/>
          </a:xfrm>
          <a:noFill/>
          <a:ln>
            <a:noFill/>
          </a:ln>
          <a:effectLst>
            <a:outerShdw blurRad="50800" dist="38100" dir="2700000" algn="br">
              <a:srgbClr val="000000">
                <a:alpha val="43000"/>
              </a:srgbClr>
            </a:outerShdw>
          </a:effectLst>
        </p:spPr>
        <p:txBody>
          <a:bodyPr vert="horz" wrap="square" lIns="91440" tIns="45720" rIns="91440" bIns="45720" numCol="1" anchor="ctr" anchorCtr="0" compatLnSpc="1">
            <a:prstTxWarp prst="textNoShape">
              <a:avLst/>
            </a:prstTxWarp>
          </a:bodyPr>
          <a:lstStyle/>
          <a:p>
            <a:pPr eaLnBrk="1" hangingPunct="1">
              <a:spcAft>
                <a:spcPts val="2400"/>
              </a:spcAft>
            </a:pPr>
            <a:r>
              <a:rPr lang="en-US" sz="3200" b="1" dirty="0">
                <a:solidFill>
                  <a:srgbClr val="953735"/>
                </a:solidFill>
                <a:latin typeface="Calibri" charset="0"/>
                <a:ea typeface="ＭＳ Ｐゴシック" charset="0"/>
                <a:cs typeface="ＭＳ Ｐゴシック" charset="0"/>
              </a:rPr>
              <a:t>What is happening behind the scene?</a:t>
            </a:r>
          </a:p>
        </p:txBody>
      </p:sp>
      <p:sp>
        <p:nvSpPr>
          <p:cNvPr id="54275" name="Line 4"/>
          <p:cNvSpPr>
            <a:spLocks noChangeShapeType="1"/>
          </p:cNvSpPr>
          <p:nvPr/>
        </p:nvSpPr>
        <p:spPr bwMode="auto">
          <a:xfrm>
            <a:off x="-11113" y="6470650"/>
            <a:ext cx="916622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64291" tIns="32146" rIns="64291" bIns="32146"/>
          <a:lstStyle/>
          <a:p>
            <a:endParaRPr lang="en-US"/>
          </a:p>
        </p:txBody>
      </p:sp>
      <p:sp>
        <p:nvSpPr>
          <p:cNvPr id="54276" name="Line 5"/>
          <p:cNvSpPr>
            <a:spLocks noChangeShapeType="1"/>
          </p:cNvSpPr>
          <p:nvPr/>
        </p:nvSpPr>
        <p:spPr bwMode="auto">
          <a:xfrm>
            <a:off x="-11113" y="639763"/>
            <a:ext cx="916622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64291" tIns="32146" rIns="64291" bIns="32146"/>
          <a:lstStyle/>
          <a:p>
            <a:endParaRPr lang="en-US"/>
          </a:p>
        </p:txBody>
      </p:sp>
      <p:pic>
        <p:nvPicPr>
          <p:cNvPr id="54277" name="Picture 8" descr="haddock_web_flow.jpg                                           0008F5B7Macintosh HD                   7C26854C:"/>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1500188" y="685800"/>
            <a:ext cx="5892800" cy="575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281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p:cNvPicPr>
            <a:picLocks noChangeAspect="1" noChangeArrowheads="1"/>
          </p:cNvPicPr>
          <p:nvPr/>
        </p:nvPicPr>
        <p:blipFill>
          <a:blip r:embed="rId3" cstate="print"/>
          <a:srcRect/>
          <a:stretch>
            <a:fillRect/>
          </a:stretch>
        </p:blipFill>
        <p:spPr bwMode="auto">
          <a:xfrm>
            <a:off x="179388" y="1338095"/>
            <a:ext cx="3862387" cy="4795838"/>
          </a:xfrm>
          <a:prstGeom prst="rect">
            <a:avLst/>
          </a:prstGeom>
          <a:ln>
            <a:noFill/>
          </a:ln>
          <a:effectLst>
            <a:outerShdw blurRad="292100" dist="139700" dir="2700000" algn="tl" rotWithShape="0">
              <a:srgbClr val="333333">
                <a:alpha val="65000"/>
              </a:srgbClr>
            </a:outerShdw>
          </a:effectLst>
        </p:spPr>
      </p:pic>
      <p:sp>
        <p:nvSpPr>
          <p:cNvPr id="7" name="Rettangolo 6"/>
          <p:cNvSpPr/>
          <p:nvPr/>
        </p:nvSpPr>
        <p:spPr>
          <a:xfrm>
            <a:off x="827088" y="280635"/>
            <a:ext cx="8137525" cy="584776"/>
          </a:xfrm>
          <a:prstGeom prst="rect">
            <a:avLst/>
          </a:prstGeom>
          <a:noFill/>
          <a:ln>
            <a:noFill/>
          </a:ln>
          <a:effectLst>
            <a:outerShdw blurRad="50800" dist="38100" dir="2700000" algn="br">
              <a:srgbClr val="000000">
                <a:alpha val="43000"/>
              </a:srgbClr>
            </a:outerShdw>
          </a:effectLst>
        </p:spPr>
        <p:txBody>
          <a:bodyPr vert="horz" wrap="square" lIns="91440" tIns="45720" rIns="91440" bIns="45720" numCol="1" anchor="ctr" anchorCtr="0" compatLnSpc="1">
            <a:prstTxWarp prst="textNoShape">
              <a:avLst/>
            </a:prstTxWarp>
          </a:bodyPr>
          <a:lstStyle/>
          <a:p>
            <a:pPr algn="ctr">
              <a:spcAft>
                <a:spcPts val="2400"/>
              </a:spcAft>
            </a:pPr>
            <a:r>
              <a:rPr lang="en-US" sz="3200" b="1" dirty="0">
                <a:solidFill>
                  <a:srgbClr val="953735"/>
                </a:solidFill>
                <a:latin typeface="Calibri" charset="0"/>
                <a:ea typeface="ＭＳ Ｐゴシック" charset="0"/>
                <a:cs typeface="ＭＳ Ｐゴシック" charset="0"/>
              </a:rPr>
              <a:t>Grid daemons beyond a portal</a:t>
            </a:r>
          </a:p>
        </p:txBody>
      </p:sp>
      <p:pic>
        <p:nvPicPr>
          <p:cNvPr id="10" name="Picture 4"/>
          <p:cNvPicPr>
            <a:picLocks noChangeAspect="1" noChangeArrowheads="1"/>
          </p:cNvPicPr>
          <p:nvPr/>
        </p:nvPicPr>
        <p:blipFill>
          <a:blip r:embed="rId4" cstate="print"/>
          <a:srcRect/>
          <a:stretch>
            <a:fillRect/>
          </a:stretch>
        </p:blipFill>
        <p:spPr bwMode="auto">
          <a:xfrm>
            <a:off x="2716380" y="5299214"/>
            <a:ext cx="936524" cy="751631"/>
          </a:xfrm>
          <a:prstGeom prst="rect">
            <a:avLst/>
          </a:prstGeom>
          <a:noFill/>
          <a:ln w="9525">
            <a:noFill/>
            <a:miter lim="800000"/>
            <a:headEnd/>
            <a:tailEnd/>
          </a:ln>
        </p:spPr>
      </p:pic>
      <p:pic>
        <p:nvPicPr>
          <p:cNvPr id="11"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81100" y="4886118"/>
            <a:ext cx="936524" cy="432683"/>
          </a:xfrm>
          <a:prstGeom prst="rect">
            <a:avLst/>
          </a:prstGeom>
          <a:noFill/>
          <a:ln w="9525">
            <a:noFill/>
            <a:miter lim="800000"/>
            <a:headEnd/>
            <a:tailEnd/>
          </a:ln>
        </p:spPr>
      </p:pic>
      <p:sp>
        <p:nvSpPr>
          <p:cNvPr id="2" name="TextBox 1"/>
          <p:cNvSpPr txBox="1"/>
          <p:nvPr/>
        </p:nvSpPr>
        <p:spPr>
          <a:xfrm>
            <a:off x="4866506" y="1138040"/>
            <a:ext cx="3064436" cy="400110"/>
          </a:xfrm>
          <a:prstGeom prst="rect">
            <a:avLst/>
          </a:prstGeom>
          <a:noFill/>
        </p:spPr>
        <p:txBody>
          <a:bodyPr wrap="none" rtlCol="0">
            <a:spAutoFit/>
          </a:bodyPr>
          <a:lstStyle/>
          <a:p>
            <a:r>
              <a:rPr lang="en-US" sz="2000" b="1" dirty="0" smtClean="0">
                <a:solidFill>
                  <a:srgbClr val="800000"/>
                </a:solidFill>
                <a:latin typeface="Verdana"/>
                <a:cs typeface="Verdana"/>
              </a:rPr>
              <a:t>Data transfer / jobs</a:t>
            </a:r>
            <a:endParaRPr lang="en-US" sz="2000" b="1" dirty="0">
              <a:solidFill>
                <a:srgbClr val="800000"/>
              </a:solidFill>
              <a:latin typeface="Verdana"/>
              <a:cs typeface="Verdana"/>
            </a:endParaRPr>
          </a:p>
        </p:txBody>
      </p:sp>
      <p:sp>
        <p:nvSpPr>
          <p:cNvPr id="12" name="TextBox 11"/>
          <p:cNvSpPr txBox="1"/>
          <p:nvPr/>
        </p:nvSpPr>
        <p:spPr>
          <a:xfrm>
            <a:off x="4250602" y="1711005"/>
            <a:ext cx="4635760" cy="1267014"/>
          </a:xfrm>
          <a:prstGeom prst="rect">
            <a:avLst/>
          </a:prstGeom>
          <a:noFill/>
          <a:ln>
            <a:solidFill>
              <a:schemeClr val="tx2"/>
            </a:solidFill>
          </a:ln>
        </p:spPr>
        <p:txBody>
          <a:bodyPr wrap="square" rtlCol="0">
            <a:spAutoFit/>
          </a:bodyPr>
          <a:lstStyle/>
          <a:p>
            <a:pPr>
              <a:lnSpc>
                <a:spcPct val="120000"/>
              </a:lnSpc>
            </a:pPr>
            <a:r>
              <a:rPr lang="en-US" b="1" dirty="0" smtClean="0">
                <a:solidFill>
                  <a:schemeClr val="tx2"/>
                </a:solidFill>
                <a:latin typeface="Verdana"/>
                <a:cs typeface="Verdana"/>
              </a:rPr>
              <a:t>User level </a:t>
            </a:r>
            <a:r>
              <a:rPr lang="en-US" b="1" dirty="0" smtClean="0">
                <a:solidFill>
                  <a:schemeClr val="tx1">
                    <a:lumMod val="75000"/>
                    <a:lumOff val="25000"/>
                  </a:schemeClr>
                </a:solidFill>
                <a:latin typeface="Verdana"/>
                <a:cs typeface="Verdana"/>
              </a:rPr>
              <a:t>– </a:t>
            </a:r>
            <a:r>
              <a:rPr lang="en-US" sz="1600" b="1" dirty="0" smtClean="0">
                <a:solidFill>
                  <a:schemeClr val="tx1">
                    <a:lumMod val="75000"/>
                    <a:lumOff val="25000"/>
                  </a:schemeClr>
                </a:solidFill>
                <a:latin typeface="Verdana"/>
                <a:cs typeface="Verdana"/>
              </a:rPr>
              <a:t>data transfer via web interface:</a:t>
            </a:r>
            <a:endParaRPr lang="en-US" b="1" dirty="0" smtClean="0">
              <a:solidFill>
                <a:schemeClr val="tx1">
                  <a:lumMod val="75000"/>
                  <a:lumOff val="25000"/>
                </a:schemeClr>
              </a:solidFill>
              <a:latin typeface="Verdana"/>
              <a:cs typeface="Verdana"/>
            </a:endParaRPr>
          </a:p>
          <a:p>
            <a:pPr marL="285750" indent="-285750">
              <a:lnSpc>
                <a:spcPct val="120000"/>
              </a:lnSpc>
              <a:buFont typeface="Arial"/>
              <a:buChar char="•"/>
            </a:pPr>
            <a:r>
              <a:rPr lang="en-US" sz="1400" b="1" dirty="0" smtClean="0">
                <a:solidFill>
                  <a:schemeClr val="tx2"/>
                </a:solidFill>
                <a:latin typeface="Verdana"/>
                <a:cs typeface="Verdana"/>
              </a:rPr>
              <a:t>Data input</a:t>
            </a:r>
            <a:r>
              <a:rPr lang="en-US" sz="1400" b="1" dirty="0" smtClean="0">
                <a:solidFill>
                  <a:schemeClr val="tx1">
                    <a:lumMod val="75000"/>
                    <a:lumOff val="25000"/>
                  </a:schemeClr>
                </a:solidFill>
                <a:latin typeface="Verdana"/>
                <a:cs typeface="Verdana"/>
              </a:rPr>
              <a:t>: 	~10 </a:t>
            </a:r>
            <a:r>
              <a:rPr lang="en-US" sz="1400" b="1" dirty="0" err="1" smtClean="0">
                <a:solidFill>
                  <a:schemeClr val="tx1">
                    <a:lumMod val="75000"/>
                    <a:lumOff val="25000"/>
                  </a:schemeClr>
                </a:solidFill>
                <a:latin typeface="Verdana"/>
                <a:cs typeface="Verdana"/>
              </a:rPr>
              <a:t>kB</a:t>
            </a:r>
            <a:r>
              <a:rPr lang="en-US" sz="1400" b="1" dirty="0" smtClean="0">
                <a:solidFill>
                  <a:schemeClr val="tx1">
                    <a:lumMod val="75000"/>
                    <a:lumOff val="25000"/>
                  </a:schemeClr>
                </a:solidFill>
                <a:latin typeface="Verdana"/>
                <a:cs typeface="Verdana"/>
              </a:rPr>
              <a:t> to 10 MB</a:t>
            </a:r>
          </a:p>
          <a:p>
            <a:pPr marL="285750" indent="-285750">
              <a:lnSpc>
                <a:spcPct val="120000"/>
              </a:lnSpc>
              <a:buFont typeface="Arial"/>
              <a:buChar char="•"/>
            </a:pPr>
            <a:r>
              <a:rPr lang="en-US" sz="1400" b="1" dirty="0" smtClean="0">
                <a:solidFill>
                  <a:srgbClr val="1F497D"/>
                </a:solidFill>
                <a:latin typeface="Verdana"/>
                <a:cs typeface="Verdana"/>
              </a:rPr>
              <a:t>Data </a:t>
            </a:r>
            <a:r>
              <a:rPr lang="en-US" sz="1400" b="1" dirty="0">
                <a:solidFill>
                  <a:srgbClr val="1F497D"/>
                </a:solidFill>
                <a:latin typeface="Verdana"/>
                <a:cs typeface="Verdana"/>
              </a:rPr>
              <a:t>o</a:t>
            </a:r>
            <a:r>
              <a:rPr lang="en-US" sz="1400" b="1" dirty="0" smtClean="0">
                <a:solidFill>
                  <a:srgbClr val="1F497D"/>
                </a:solidFill>
                <a:latin typeface="Verdana"/>
                <a:cs typeface="Verdana"/>
              </a:rPr>
              <a:t>utput</a:t>
            </a:r>
            <a:r>
              <a:rPr lang="en-US" sz="1400" b="1" dirty="0" smtClean="0">
                <a:solidFill>
                  <a:schemeClr val="tx1">
                    <a:lumMod val="75000"/>
                    <a:lumOff val="25000"/>
                  </a:schemeClr>
                </a:solidFill>
                <a:latin typeface="Verdana"/>
                <a:cs typeface="Verdana"/>
              </a:rPr>
              <a:t>: 	~10MB to a few GB</a:t>
            </a:r>
            <a:endParaRPr lang="en-US" sz="1400" b="1" dirty="0">
              <a:solidFill>
                <a:schemeClr val="tx1">
                  <a:lumMod val="75000"/>
                  <a:lumOff val="25000"/>
                </a:schemeClr>
              </a:solidFill>
              <a:latin typeface="Verdana"/>
              <a:cs typeface="Verdana"/>
            </a:endParaRPr>
          </a:p>
        </p:txBody>
      </p:sp>
      <p:sp>
        <p:nvSpPr>
          <p:cNvPr id="13" name="TextBox 12"/>
          <p:cNvSpPr txBox="1"/>
          <p:nvPr/>
        </p:nvSpPr>
        <p:spPr>
          <a:xfrm>
            <a:off x="4250603" y="4148882"/>
            <a:ext cx="4635759" cy="1525546"/>
          </a:xfrm>
          <a:prstGeom prst="rect">
            <a:avLst/>
          </a:prstGeom>
          <a:noFill/>
          <a:ln>
            <a:solidFill>
              <a:schemeClr val="tx2"/>
            </a:solidFill>
          </a:ln>
        </p:spPr>
        <p:txBody>
          <a:bodyPr wrap="square" rtlCol="0">
            <a:spAutoFit/>
          </a:bodyPr>
          <a:lstStyle/>
          <a:p>
            <a:pPr>
              <a:lnSpc>
                <a:spcPct val="120000"/>
              </a:lnSpc>
            </a:pPr>
            <a:r>
              <a:rPr lang="en-US" b="1" dirty="0" smtClean="0">
                <a:solidFill>
                  <a:srgbClr val="1F497D"/>
                </a:solidFill>
                <a:latin typeface="Verdana"/>
                <a:cs typeface="Verdana"/>
              </a:rPr>
              <a:t>Grid level </a:t>
            </a:r>
            <a:r>
              <a:rPr lang="en-US" b="1" dirty="0" smtClean="0">
                <a:solidFill>
                  <a:schemeClr val="tx1">
                    <a:lumMod val="75000"/>
                    <a:lumOff val="25000"/>
                  </a:schemeClr>
                </a:solidFill>
                <a:latin typeface="Verdana"/>
                <a:cs typeface="Verdana"/>
              </a:rPr>
              <a:t>– </a:t>
            </a:r>
            <a:r>
              <a:rPr lang="en-US" sz="1600" b="1" dirty="0" smtClean="0">
                <a:solidFill>
                  <a:schemeClr val="tx1">
                    <a:lumMod val="75000"/>
                    <a:lumOff val="25000"/>
                  </a:schemeClr>
                </a:solidFill>
                <a:latin typeface="Verdana"/>
                <a:cs typeface="Verdana"/>
              </a:rPr>
              <a:t>data/jobs transfer </a:t>
            </a:r>
          </a:p>
          <a:p>
            <a:pPr>
              <a:lnSpc>
                <a:spcPct val="120000"/>
              </a:lnSpc>
            </a:pPr>
            <a:r>
              <a:rPr lang="en-US" sz="1400" dirty="0" smtClean="0">
                <a:solidFill>
                  <a:schemeClr val="tx1">
                    <a:lumMod val="75000"/>
                    <a:lumOff val="25000"/>
                  </a:schemeClr>
                </a:solidFill>
                <a:latin typeface="Verdana"/>
                <a:cs typeface="Verdana"/>
              </a:rPr>
              <a:t>(UI&lt;-&gt;WMS&lt;-&gt;CE&lt;-&gt;WN)</a:t>
            </a:r>
            <a:r>
              <a:rPr lang="en-US" sz="1600" b="1" dirty="0" smtClean="0">
                <a:solidFill>
                  <a:schemeClr val="tx1">
                    <a:lumMod val="75000"/>
                    <a:lumOff val="25000"/>
                  </a:schemeClr>
                </a:solidFill>
                <a:latin typeface="Verdana"/>
                <a:cs typeface="Verdana"/>
              </a:rPr>
              <a:t>:</a:t>
            </a:r>
          </a:p>
          <a:p>
            <a:pPr marL="285750" indent="-285750">
              <a:lnSpc>
                <a:spcPct val="120000"/>
              </a:lnSpc>
              <a:buFont typeface="Arial"/>
              <a:buChar char="•"/>
            </a:pPr>
            <a:r>
              <a:rPr lang="en-US" sz="1400" b="1" dirty="0" smtClean="0">
                <a:solidFill>
                  <a:srgbClr val="1F497D"/>
                </a:solidFill>
                <a:latin typeface="Verdana"/>
                <a:cs typeface="Verdana"/>
              </a:rPr>
              <a:t>Job submission: </a:t>
            </a:r>
            <a:r>
              <a:rPr lang="en-US" sz="1400" b="1" dirty="0" smtClean="0">
                <a:solidFill>
                  <a:srgbClr val="404040"/>
                </a:solidFill>
                <a:latin typeface="Verdana"/>
                <a:cs typeface="Verdana"/>
              </a:rPr>
              <a:t>~250 to 2500 single jobs</a:t>
            </a:r>
          </a:p>
          <a:p>
            <a:pPr marL="285750" indent="-285750">
              <a:lnSpc>
                <a:spcPct val="120000"/>
              </a:lnSpc>
              <a:buFont typeface="Arial"/>
              <a:buChar char="•"/>
            </a:pPr>
            <a:r>
              <a:rPr lang="en-US" sz="1400" b="1" dirty="0" smtClean="0">
                <a:solidFill>
                  <a:schemeClr val="tx2"/>
                </a:solidFill>
                <a:latin typeface="Verdana"/>
                <a:cs typeface="Verdana"/>
              </a:rPr>
              <a:t>Data transfer</a:t>
            </a:r>
            <a:r>
              <a:rPr lang="en-US" sz="1400" b="1" dirty="0" smtClean="0">
                <a:solidFill>
                  <a:schemeClr val="tx1">
                    <a:lumMod val="75000"/>
                    <a:lumOff val="25000"/>
                  </a:schemeClr>
                </a:solidFill>
                <a:latin typeface="Verdana"/>
                <a:cs typeface="Verdana"/>
              </a:rPr>
              <a:t>: 	~1 to 10MB</a:t>
            </a:r>
          </a:p>
          <a:p>
            <a:pPr marL="285750" indent="-285750">
              <a:lnSpc>
                <a:spcPct val="120000"/>
              </a:lnSpc>
              <a:buFont typeface="Arial"/>
              <a:buChar char="•"/>
            </a:pPr>
            <a:r>
              <a:rPr lang="en-US" sz="1400" b="1" dirty="0" smtClean="0">
                <a:solidFill>
                  <a:srgbClr val="1F497D"/>
                </a:solidFill>
                <a:latin typeface="Verdana"/>
                <a:cs typeface="Verdana"/>
              </a:rPr>
              <a:t>Outpu</a:t>
            </a:r>
            <a:r>
              <a:rPr lang="en-US" sz="1400" b="1" dirty="0" smtClean="0">
                <a:solidFill>
                  <a:schemeClr val="tx1">
                    <a:lumMod val="75000"/>
                    <a:lumOff val="25000"/>
                  </a:schemeClr>
                </a:solidFill>
                <a:latin typeface="Verdana"/>
                <a:cs typeface="Verdana"/>
              </a:rPr>
              <a:t>t: 		~1-20MB per job</a:t>
            </a:r>
            <a:endParaRPr lang="en-US" sz="1400" b="1" dirty="0">
              <a:solidFill>
                <a:schemeClr val="tx1">
                  <a:lumMod val="75000"/>
                  <a:lumOff val="25000"/>
                </a:schemeClr>
              </a:solidFill>
              <a:latin typeface="Verdana"/>
              <a:cs typeface="Verdana"/>
            </a:endParaRPr>
          </a:p>
        </p:txBody>
      </p:sp>
      <p:sp>
        <p:nvSpPr>
          <p:cNvPr id="14" name="TextBox 13"/>
          <p:cNvSpPr txBox="1"/>
          <p:nvPr/>
        </p:nvSpPr>
        <p:spPr>
          <a:xfrm>
            <a:off x="4250603" y="3104119"/>
            <a:ext cx="4635759" cy="934615"/>
          </a:xfrm>
          <a:prstGeom prst="rect">
            <a:avLst/>
          </a:prstGeom>
          <a:noFill/>
          <a:ln>
            <a:solidFill>
              <a:schemeClr val="tx2"/>
            </a:solidFill>
          </a:ln>
        </p:spPr>
        <p:txBody>
          <a:bodyPr wrap="square" rtlCol="0">
            <a:spAutoFit/>
          </a:bodyPr>
          <a:lstStyle/>
          <a:p>
            <a:pPr>
              <a:lnSpc>
                <a:spcPct val="120000"/>
              </a:lnSpc>
            </a:pPr>
            <a:r>
              <a:rPr lang="en-US" b="1" dirty="0" smtClean="0">
                <a:solidFill>
                  <a:srgbClr val="1F497D"/>
                </a:solidFill>
                <a:latin typeface="Verdana"/>
                <a:cs typeface="Verdana"/>
              </a:rPr>
              <a:t>Local cluster</a:t>
            </a:r>
            <a:r>
              <a:rPr lang="en-US" b="1" dirty="0" smtClean="0">
                <a:solidFill>
                  <a:schemeClr val="tx1">
                    <a:lumMod val="75000"/>
                    <a:lumOff val="25000"/>
                  </a:schemeClr>
                </a:solidFill>
                <a:latin typeface="Verdana"/>
                <a:cs typeface="Verdana"/>
              </a:rPr>
              <a:t>– </a:t>
            </a:r>
            <a:r>
              <a:rPr lang="en-US" sz="1600" b="1" dirty="0" smtClean="0">
                <a:solidFill>
                  <a:schemeClr val="tx1">
                    <a:lumMod val="75000"/>
                    <a:lumOff val="25000"/>
                  </a:schemeClr>
                </a:solidFill>
                <a:latin typeface="Verdana"/>
                <a:cs typeface="Verdana"/>
              </a:rPr>
              <a:t>data/jobs transfer:</a:t>
            </a:r>
          </a:p>
          <a:p>
            <a:pPr marL="285750" indent="-285750">
              <a:lnSpc>
                <a:spcPct val="120000"/>
              </a:lnSpc>
              <a:buFont typeface="Arial"/>
              <a:buChar char="•"/>
            </a:pPr>
            <a:r>
              <a:rPr lang="en-US" sz="1400" b="1" dirty="0" smtClean="0">
                <a:solidFill>
                  <a:srgbClr val="1F497D"/>
                </a:solidFill>
                <a:latin typeface="Verdana"/>
                <a:cs typeface="Verdana"/>
              </a:rPr>
              <a:t>Job submission: </a:t>
            </a:r>
            <a:r>
              <a:rPr lang="en-US" sz="1400" b="1" dirty="0" smtClean="0">
                <a:solidFill>
                  <a:srgbClr val="404040"/>
                </a:solidFill>
                <a:latin typeface="Verdana"/>
                <a:cs typeface="Verdana"/>
              </a:rPr>
              <a:t>~10 to 50 single jobs</a:t>
            </a:r>
          </a:p>
          <a:p>
            <a:pPr marL="285750" indent="-285750">
              <a:lnSpc>
                <a:spcPct val="120000"/>
              </a:lnSpc>
              <a:buFont typeface="Arial"/>
              <a:buChar char="•"/>
            </a:pPr>
            <a:r>
              <a:rPr lang="en-US" sz="1400" b="1" dirty="0" smtClean="0">
                <a:solidFill>
                  <a:schemeClr val="tx2"/>
                </a:solidFill>
                <a:latin typeface="Verdana"/>
                <a:cs typeface="Verdana"/>
              </a:rPr>
              <a:t>Data</a:t>
            </a:r>
            <a:r>
              <a:rPr lang="en-US" sz="1400" b="1" dirty="0" smtClean="0">
                <a:solidFill>
                  <a:schemeClr val="tx1">
                    <a:lumMod val="75000"/>
                    <a:lumOff val="25000"/>
                  </a:schemeClr>
                </a:solidFill>
                <a:latin typeface="Verdana"/>
                <a:cs typeface="Verdana"/>
              </a:rPr>
              <a:t>: 	 		   a few GB</a:t>
            </a:r>
          </a:p>
        </p:txBody>
      </p:sp>
      <p:sp>
        <p:nvSpPr>
          <p:cNvPr id="3" name="TextBox 2"/>
          <p:cNvSpPr txBox="1"/>
          <p:nvPr/>
        </p:nvSpPr>
        <p:spPr>
          <a:xfrm>
            <a:off x="4268607" y="5844637"/>
            <a:ext cx="3838222" cy="584776"/>
          </a:xfrm>
          <a:prstGeom prst="rect">
            <a:avLst/>
          </a:prstGeom>
          <a:noFill/>
        </p:spPr>
        <p:txBody>
          <a:bodyPr wrap="square" rtlCol="0">
            <a:spAutoFit/>
          </a:bodyPr>
          <a:lstStyle/>
          <a:p>
            <a:r>
              <a:rPr lang="en-US" sz="1600" b="1" dirty="0" smtClean="0">
                <a:solidFill>
                  <a:schemeClr val="tx1">
                    <a:lumMod val="75000"/>
                    <a:lumOff val="25000"/>
                  </a:schemeClr>
                </a:solidFill>
                <a:latin typeface="Verdana"/>
                <a:cs typeface="Verdana"/>
              </a:rPr>
              <a:t>Some portals make use of storage elements for the data</a:t>
            </a:r>
            <a:endParaRPr lang="en-US" sz="1600" b="1" dirty="0">
              <a:solidFill>
                <a:schemeClr val="tx1">
                  <a:lumMod val="75000"/>
                  <a:lumOff val="25000"/>
                </a:schemeClr>
              </a:solidFill>
              <a:latin typeface="Verdana"/>
              <a:cs typeface="Verdana"/>
            </a:endParaRPr>
          </a:p>
        </p:txBody>
      </p:sp>
      <p:pic>
        <p:nvPicPr>
          <p:cNvPr id="15"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2102" y="6402300"/>
            <a:ext cx="1008968" cy="41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576760" y="6379128"/>
            <a:ext cx="536829" cy="4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WeNMR.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300037" y="352425"/>
            <a:ext cx="958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35580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827088" y="280635"/>
            <a:ext cx="8137525" cy="584776"/>
          </a:xfrm>
          <a:prstGeom prst="rect">
            <a:avLst/>
          </a:prstGeom>
          <a:noFill/>
          <a:ln>
            <a:noFill/>
          </a:ln>
          <a:effectLst>
            <a:outerShdw blurRad="50800" dist="38100" dir="2700000" algn="br">
              <a:srgbClr val="000000">
                <a:alpha val="43000"/>
              </a:srgbClr>
            </a:outerShdw>
          </a:effectLst>
        </p:spPr>
        <p:txBody>
          <a:bodyPr vert="horz" wrap="square" lIns="91440" tIns="45720" rIns="91440" bIns="45720" numCol="1" anchor="ctr" anchorCtr="0" compatLnSpc="1">
            <a:prstTxWarp prst="textNoShape">
              <a:avLst/>
            </a:prstTxWarp>
          </a:bodyPr>
          <a:lstStyle/>
          <a:p>
            <a:pPr algn="ctr">
              <a:spcAft>
                <a:spcPts val="2400"/>
              </a:spcAft>
            </a:pPr>
            <a:r>
              <a:rPr lang="en-US" sz="3200" b="1" dirty="0" smtClean="0">
                <a:solidFill>
                  <a:srgbClr val="953735"/>
                </a:solidFill>
                <a:latin typeface="Calibri" charset="0"/>
                <a:ea typeface="ＭＳ Ｐゴシック" charset="0"/>
                <a:cs typeface="ＭＳ Ｐゴシック" charset="0"/>
              </a:rPr>
              <a:t>HADDOCK Grid submission</a:t>
            </a:r>
            <a:endParaRPr lang="en-US" sz="3200" b="1" dirty="0">
              <a:solidFill>
                <a:srgbClr val="953735"/>
              </a:solidFill>
              <a:latin typeface="Calibri" charset="0"/>
              <a:ea typeface="ＭＳ Ｐゴシック" charset="0"/>
              <a:cs typeface="ＭＳ Ｐゴシック" charset="0"/>
            </a:endParaRPr>
          </a:p>
        </p:txBody>
      </p:sp>
      <p:pic>
        <p:nvPicPr>
          <p:cNvPr id="1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102" y="6402300"/>
            <a:ext cx="1008968" cy="41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76760" y="6379128"/>
            <a:ext cx="536829" cy="4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WeNM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00037" y="352425"/>
            <a:ext cx="958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p:cNvSpPr txBox="1">
            <a:spLocks/>
          </p:cNvSpPr>
          <p:nvPr/>
        </p:nvSpPr>
        <p:spPr>
          <a:xfrm>
            <a:off x="771525" y="1337734"/>
            <a:ext cx="8342064" cy="492178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spcAft>
                <a:spcPts val="600"/>
              </a:spcAft>
            </a:pPr>
            <a:r>
              <a:rPr lang="en-US" sz="2000" b="1" dirty="0" smtClean="0">
                <a:solidFill>
                  <a:srgbClr val="1F497D"/>
                </a:solidFill>
                <a:ea typeface="ＭＳ Ｐゴシック"/>
                <a:cs typeface="ＭＳ Ｐゴシック"/>
              </a:rPr>
              <a:t>Each job in the pool directory consists of:</a:t>
            </a:r>
          </a:p>
          <a:p>
            <a:pPr lvl="1">
              <a:spcBef>
                <a:spcPct val="0"/>
              </a:spcBef>
              <a:spcAft>
                <a:spcPts val="600"/>
              </a:spcAft>
            </a:pPr>
            <a:r>
              <a:rPr lang="en-US" sz="1600" b="1" dirty="0" smtClean="0">
                <a:solidFill>
                  <a:srgbClr val="1F497D"/>
                </a:solidFill>
                <a:ea typeface="ＭＳ Ｐゴシック"/>
                <a:cs typeface="ＭＳ Ｐゴシック"/>
              </a:rPr>
              <a:t>Shell script to be executed on WN</a:t>
            </a:r>
          </a:p>
          <a:p>
            <a:pPr marL="0" indent="0">
              <a:spcBef>
                <a:spcPct val="0"/>
              </a:spcBef>
              <a:spcAft>
                <a:spcPts val="0"/>
              </a:spcAft>
              <a:buNone/>
            </a:pPr>
            <a:endParaRPr lang="en-US" sz="1400" dirty="0" smtClean="0">
              <a:solidFill>
                <a:srgbClr val="404040"/>
              </a:solidFill>
              <a:latin typeface="Courier"/>
              <a:ea typeface="ＭＳ Ｐゴシック"/>
              <a:cs typeface="Courier"/>
            </a:endParaRPr>
          </a:p>
          <a:p>
            <a:pPr marL="0" indent="0">
              <a:spcBef>
                <a:spcPct val="0"/>
              </a:spcBef>
              <a:spcAft>
                <a:spcPts val="0"/>
              </a:spcAft>
              <a:buNone/>
            </a:pPr>
            <a:r>
              <a:rPr lang="en-US" sz="1400" dirty="0" smtClean="0">
                <a:solidFill>
                  <a:srgbClr val="404040"/>
                </a:solidFill>
                <a:latin typeface="Courier"/>
                <a:ea typeface="ＭＳ Ｐゴシック"/>
                <a:cs typeface="Courier"/>
              </a:rPr>
              <a:t>#</a:t>
            </a:r>
            <a:r>
              <a:rPr lang="en-US" sz="1400" dirty="0">
                <a:solidFill>
                  <a:srgbClr val="404040"/>
                </a:solidFill>
                <a:latin typeface="Courier"/>
                <a:ea typeface="ＭＳ Ｐゴシック"/>
                <a:cs typeface="Courier"/>
              </a:rPr>
              <a:t>!/bin/bash</a:t>
            </a:r>
          </a:p>
          <a:p>
            <a:pPr marL="0" indent="0">
              <a:spcBef>
                <a:spcPct val="0"/>
              </a:spcBef>
              <a:spcAft>
                <a:spcPts val="0"/>
              </a:spcAft>
              <a:buNone/>
            </a:pPr>
            <a:r>
              <a:rPr lang="en-US" sz="1400" dirty="0">
                <a:solidFill>
                  <a:srgbClr val="404040"/>
                </a:solidFill>
                <a:latin typeface="Courier"/>
                <a:ea typeface="ＭＳ Ｐゴシック"/>
                <a:cs typeface="Courier"/>
              </a:rPr>
              <a:t>echo "HOSTNAME" `hostname`</a:t>
            </a:r>
          </a:p>
          <a:p>
            <a:pPr marL="0" indent="0">
              <a:spcBef>
                <a:spcPct val="0"/>
              </a:spcBef>
              <a:spcAft>
                <a:spcPts val="0"/>
              </a:spcAft>
              <a:buNone/>
            </a:pPr>
            <a:r>
              <a:rPr lang="en-US" sz="1400" dirty="0">
                <a:solidFill>
                  <a:srgbClr val="404040"/>
                </a:solidFill>
                <a:latin typeface="Courier"/>
                <a:ea typeface="ＭＳ Ｐゴシック"/>
                <a:cs typeface="Courier"/>
              </a:rPr>
              <a:t>HOMED=`</a:t>
            </a:r>
            <a:r>
              <a:rPr lang="en-US" sz="1400" dirty="0" err="1">
                <a:solidFill>
                  <a:srgbClr val="404040"/>
                </a:solidFill>
                <a:latin typeface="Courier"/>
                <a:ea typeface="ＭＳ Ｐゴシック"/>
                <a:cs typeface="Courier"/>
              </a:rPr>
              <a:t>pwd</a:t>
            </a:r>
            <a:r>
              <a:rPr lang="en-US" sz="1400" dirty="0">
                <a:solidFill>
                  <a:srgbClr val="404040"/>
                </a:solidFill>
                <a:latin typeface="Courier"/>
                <a:ea typeface="ＭＳ Ｐゴシック"/>
                <a:cs typeface="Courier"/>
              </a:rPr>
              <a:t>`</a:t>
            </a:r>
          </a:p>
          <a:p>
            <a:pPr marL="0" indent="0">
              <a:spcBef>
                <a:spcPct val="0"/>
              </a:spcBef>
              <a:spcAft>
                <a:spcPts val="0"/>
              </a:spcAft>
              <a:buNone/>
            </a:pPr>
            <a:endParaRPr lang="en-US" sz="1400" dirty="0">
              <a:solidFill>
                <a:srgbClr val="404040"/>
              </a:solidFill>
              <a:latin typeface="Courier"/>
              <a:ea typeface="ＭＳ Ｐゴシック"/>
              <a:cs typeface="Courier"/>
            </a:endParaRPr>
          </a:p>
          <a:p>
            <a:pPr marL="0" indent="0">
              <a:spcBef>
                <a:spcPct val="0"/>
              </a:spcBef>
              <a:spcAft>
                <a:spcPts val="0"/>
              </a:spcAft>
              <a:buNone/>
            </a:pPr>
            <a:r>
              <a:rPr lang="en-US" sz="1400" dirty="0">
                <a:solidFill>
                  <a:srgbClr val="404040"/>
                </a:solidFill>
                <a:latin typeface="Courier"/>
                <a:ea typeface="ＭＳ Ｐゴシック"/>
                <a:cs typeface="Courier"/>
              </a:rPr>
              <a:t>if [ -z $VO_ENMR_EU_SW_DIR ]; then </a:t>
            </a:r>
          </a:p>
          <a:p>
            <a:pPr marL="0" indent="0">
              <a:spcBef>
                <a:spcPct val="0"/>
              </a:spcBef>
              <a:spcAft>
                <a:spcPts val="0"/>
              </a:spcAft>
              <a:buNone/>
            </a:pPr>
            <a:r>
              <a:rPr lang="en-US" sz="1400" dirty="0">
                <a:solidFill>
                  <a:srgbClr val="404040"/>
                </a:solidFill>
                <a:latin typeface="Courier"/>
                <a:ea typeface="ＭＳ Ｐゴシック"/>
                <a:cs typeface="Courier"/>
              </a:rPr>
              <a:t>  export VO_ENMR_EU_SW_DIR=/</a:t>
            </a:r>
            <a:r>
              <a:rPr lang="en-US" sz="1400" dirty="0" err="1">
                <a:solidFill>
                  <a:srgbClr val="404040"/>
                </a:solidFill>
                <a:latin typeface="Courier"/>
                <a:ea typeface="ＭＳ Ｐゴシック"/>
                <a:cs typeface="Courier"/>
              </a:rPr>
              <a:t>cvmfs</a:t>
            </a:r>
            <a:r>
              <a:rPr lang="en-US" sz="1400" dirty="0">
                <a:solidFill>
                  <a:srgbClr val="404040"/>
                </a:solidFill>
                <a:latin typeface="Courier"/>
                <a:ea typeface="ＭＳ Ｐゴシック"/>
                <a:cs typeface="Courier"/>
              </a:rPr>
              <a:t>/</a:t>
            </a:r>
            <a:r>
              <a:rPr lang="en-US" sz="1400" dirty="0" err="1">
                <a:solidFill>
                  <a:srgbClr val="404040"/>
                </a:solidFill>
                <a:latin typeface="Courier"/>
                <a:ea typeface="ＭＳ Ｐゴシック"/>
                <a:cs typeface="Courier"/>
              </a:rPr>
              <a:t>oasis.opensciencegrid.org</a:t>
            </a:r>
            <a:r>
              <a:rPr lang="en-US" sz="1400" dirty="0">
                <a:solidFill>
                  <a:srgbClr val="404040"/>
                </a:solidFill>
                <a:latin typeface="Courier"/>
                <a:ea typeface="ＭＳ Ｐゴシック"/>
                <a:cs typeface="Courier"/>
              </a:rPr>
              <a:t>/</a:t>
            </a:r>
            <a:r>
              <a:rPr lang="en-US" sz="1400" dirty="0" err="1">
                <a:solidFill>
                  <a:srgbClr val="404040"/>
                </a:solidFill>
                <a:latin typeface="Courier"/>
                <a:ea typeface="ＭＳ Ｐゴシック"/>
                <a:cs typeface="Courier"/>
              </a:rPr>
              <a:t>enmr</a:t>
            </a:r>
            <a:endParaRPr lang="en-US" sz="1400" dirty="0">
              <a:solidFill>
                <a:srgbClr val="404040"/>
              </a:solidFill>
              <a:latin typeface="Courier"/>
              <a:ea typeface="ＭＳ Ｐゴシック"/>
              <a:cs typeface="Courier"/>
            </a:endParaRPr>
          </a:p>
          <a:p>
            <a:pPr marL="0" indent="0">
              <a:spcBef>
                <a:spcPct val="0"/>
              </a:spcBef>
              <a:spcAft>
                <a:spcPts val="0"/>
              </a:spcAft>
              <a:buNone/>
            </a:pPr>
            <a:r>
              <a:rPr lang="en-US" sz="1400" dirty="0">
                <a:solidFill>
                  <a:srgbClr val="404040"/>
                </a:solidFill>
                <a:latin typeface="Courier"/>
                <a:ea typeface="ＭＳ Ｐゴシック"/>
                <a:cs typeface="Courier"/>
              </a:rPr>
              <a:t>  echo OSG</a:t>
            </a:r>
          </a:p>
          <a:p>
            <a:pPr marL="0" indent="0">
              <a:spcBef>
                <a:spcPct val="0"/>
              </a:spcBef>
              <a:spcAft>
                <a:spcPts val="0"/>
              </a:spcAft>
              <a:buNone/>
            </a:pPr>
            <a:r>
              <a:rPr lang="en-US" sz="1400" dirty="0">
                <a:solidFill>
                  <a:srgbClr val="404040"/>
                </a:solidFill>
                <a:latin typeface="Courier"/>
                <a:ea typeface="ＭＳ Ｐゴシック"/>
                <a:cs typeface="Courier"/>
              </a:rPr>
              <a:t>else</a:t>
            </a:r>
          </a:p>
          <a:p>
            <a:pPr marL="0" indent="0">
              <a:spcBef>
                <a:spcPct val="0"/>
              </a:spcBef>
              <a:spcAft>
                <a:spcPts val="0"/>
              </a:spcAft>
              <a:buNone/>
            </a:pPr>
            <a:r>
              <a:rPr lang="en-US" sz="1400" dirty="0">
                <a:solidFill>
                  <a:srgbClr val="404040"/>
                </a:solidFill>
                <a:latin typeface="Courier"/>
                <a:ea typeface="ＭＳ Ｐゴシック"/>
                <a:cs typeface="Courier"/>
              </a:rPr>
              <a:t>  echo EGI</a:t>
            </a:r>
          </a:p>
          <a:p>
            <a:pPr marL="0" indent="0">
              <a:spcBef>
                <a:spcPct val="0"/>
              </a:spcBef>
              <a:spcAft>
                <a:spcPts val="0"/>
              </a:spcAft>
              <a:buNone/>
            </a:pPr>
            <a:r>
              <a:rPr lang="en-US" sz="1400" dirty="0">
                <a:solidFill>
                  <a:srgbClr val="404040"/>
                </a:solidFill>
                <a:latin typeface="Courier"/>
                <a:ea typeface="ＭＳ Ｐゴシック"/>
                <a:cs typeface="Courier"/>
              </a:rPr>
              <a:t>fi</a:t>
            </a:r>
          </a:p>
          <a:p>
            <a:pPr marL="0" indent="0">
              <a:spcBef>
                <a:spcPct val="0"/>
              </a:spcBef>
              <a:spcAft>
                <a:spcPts val="0"/>
              </a:spcAft>
              <a:buNone/>
            </a:pPr>
            <a:endParaRPr lang="en-US" sz="1400" dirty="0">
              <a:solidFill>
                <a:srgbClr val="404040"/>
              </a:solidFill>
              <a:latin typeface="Courier"/>
              <a:ea typeface="ＭＳ Ｐゴシック"/>
              <a:cs typeface="Courier"/>
            </a:endParaRPr>
          </a:p>
          <a:p>
            <a:pPr marL="0" indent="0">
              <a:spcBef>
                <a:spcPct val="0"/>
              </a:spcBef>
              <a:spcAft>
                <a:spcPts val="0"/>
              </a:spcAft>
              <a:buNone/>
            </a:pPr>
            <a:r>
              <a:rPr lang="en-US" sz="1400" dirty="0">
                <a:solidFill>
                  <a:srgbClr val="404040"/>
                </a:solidFill>
                <a:latin typeface="Courier"/>
                <a:ea typeface="ＭＳ Ｐゴシック"/>
                <a:cs typeface="Courier"/>
              </a:rPr>
              <a:t>tar </a:t>
            </a:r>
            <a:r>
              <a:rPr lang="en-US" sz="1400" dirty="0" err="1">
                <a:solidFill>
                  <a:srgbClr val="404040"/>
                </a:solidFill>
                <a:latin typeface="Courier"/>
                <a:ea typeface="ＭＳ Ｐゴシック"/>
                <a:cs typeface="Courier"/>
              </a:rPr>
              <a:t>xvfz</a:t>
            </a:r>
            <a:r>
              <a:rPr lang="en-US" sz="1400" dirty="0">
                <a:solidFill>
                  <a:srgbClr val="404040"/>
                </a:solidFill>
                <a:latin typeface="Courier"/>
                <a:ea typeface="ＭＳ Ｐゴシック"/>
                <a:cs typeface="Courier"/>
              </a:rPr>
              <a:t> gridjob-0001839950-9153.tar.gz</a:t>
            </a:r>
          </a:p>
          <a:p>
            <a:pPr marL="0" indent="0">
              <a:spcBef>
                <a:spcPct val="0"/>
              </a:spcBef>
              <a:spcAft>
                <a:spcPts val="0"/>
              </a:spcAft>
              <a:buNone/>
            </a:pPr>
            <a:r>
              <a:rPr lang="en-US" sz="1400" dirty="0">
                <a:solidFill>
                  <a:srgbClr val="404040"/>
                </a:solidFill>
                <a:latin typeface="Courier"/>
                <a:ea typeface="ＭＳ Ｐゴシック"/>
                <a:cs typeface="Courier"/>
              </a:rPr>
              <a:t>source $VO_ENMR_EU_SW_DIR/BCBR/</a:t>
            </a:r>
            <a:r>
              <a:rPr lang="en-US" sz="1400" dirty="0" err="1">
                <a:solidFill>
                  <a:srgbClr val="404040"/>
                </a:solidFill>
                <a:latin typeface="Courier"/>
                <a:ea typeface="ＭＳ Ｐゴシック"/>
                <a:cs typeface="Courier"/>
              </a:rPr>
              <a:t>cns</a:t>
            </a:r>
            <a:r>
              <a:rPr lang="en-US" sz="1400" dirty="0">
                <a:solidFill>
                  <a:srgbClr val="404040"/>
                </a:solidFill>
                <a:latin typeface="Courier"/>
                <a:ea typeface="ＭＳ Ｐゴシック"/>
                <a:cs typeface="Courier"/>
              </a:rPr>
              <a:t>/1.2/</a:t>
            </a:r>
            <a:r>
              <a:rPr lang="en-US" sz="1400" dirty="0" err="1">
                <a:solidFill>
                  <a:srgbClr val="404040"/>
                </a:solidFill>
                <a:latin typeface="Courier"/>
                <a:ea typeface="ＭＳ Ｐゴシック"/>
                <a:cs typeface="Courier"/>
              </a:rPr>
              <a:t>set_cns.bash</a:t>
            </a:r>
            <a:endParaRPr lang="en-US" sz="1400" dirty="0">
              <a:solidFill>
                <a:srgbClr val="404040"/>
              </a:solidFill>
              <a:latin typeface="Courier"/>
              <a:ea typeface="ＭＳ Ｐゴシック"/>
              <a:cs typeface="Courier"/>
            </a:endParaRPr>
          </a:p>
          <a:p>
            <a:pPr marL="0" indent="0">
              <a:spcBef>
                <a:spcPct val="0"/>
              </a:spcBef>
              <a:spcAft>
                <a:spcPts val="0"/>
              </a:spcAft>
              <a:buNone/>
            </a:pPr>
            <a:r>
              <a:rPr lang="en-US" sz="1400" dirty="0">
                <a:solidFill>
                  <a:srgbClr val="404040"/>
                </a:solidFill>
                <a:latin typeface="Courier"/>
                <a:ea typeface="ＭＳ Ｐゴシック"/>
                <a:cs typeface="Courier"/>
              </a:rPr>
              <a:t>for </a:t>
            </a:r>
            <a:r>
              <a:rPr lang="en-US" sz="1400" dirty="0" err="1">
                <a:solidFill>
                  <a:srgbClr val="404040"/>
                </a:solidFill>
                <a:latin typeface="Courier"/>
                <a:ea typeface="ＭＳ Ｐゴシック"/>
                <a:cs typeface="Courier"/>
              </a:rPr>
              <a:t>i</a:t>
            </a:r>
            <a:r>
              <a:rPr lang="en-US" sz="1400" dirty="0">
                <a:solidFill>
                  <a:srgbClr val="404040"/>
                </a:solidFill>
                <a:latin typeface="Courier"/>
                <a:ea typeface="ＭＳ Ｐゴシック"/>
                <a:cs typeface="Courier"/>
              </a:rPr>
              <a:t> in protocols/</a:t>
            </a:r>
            <a:r>
              <a:rPr lang="en-US" sz="1400" dirty="0" err="1">
                <a:solidFill>
                  <a:srgbClr val="404040"/>
                </a:solidFill>
                <a:latin typeface="Courier"/>
                <a:ea typeface="ＭＳ Ｐゴシック"/>
                <a:cs typeface="Courier"/>
              </a:rPr>
              <a:t>cns</a:t>
            </a:r>
            <a:r>
              <a:rPr lang="en-US" sz="1400" dirty="0">
                <a:solidFill>
                  <a:srgbClr val="404040"/>
                </a:solidFill>
                <a:latin typeface="Courier"/>
                <a:ea typeface="ＭＳ Ｐゴシック"/>
                <a:cs typeface="Courier"/>
              </a:rPr>
              <a:t>*; do </a:t>
            </a:r>
            <a:r>
              <a:rPr lang="en-US" sz="1400" dirty="0" err="1">
                <a:solidFill>
                  <a:srgbClr val="404040"/>
                </a:solidFill>
                <a:latin typeface="Courier"/>
                <a:ea typeface="ＭＳ Ｐゴシック"/>
                <a:cs typeface="Courier"/>
              </a:rPr>
              <a:t>rm</a:t>
            </a:r>
            <a:r>
              <a:rPr lang="en-US" sz="1400" dirty="0">
                <a:solidFill>
                  <a:srgbClr val="404040"/>
                </a:solidFill>
                <a:latin typeface="Courier"/>
                <a:ea typeface="ＭＳ Ｐゴシック"/>
                <a:cs typeface="Courier"/>
              </a:rPr>
              <a:t> -f $</a:t>
            </a:r>
            <a:r>
              <a:rPr lang="en-US" sz="1400" dirty="0" err="1">
                <a:solidFill>
                  <a:srgbClr val="404040"/>
                </a:solidFill>
                <a:latin typeface="Courier"/>
                <a:ea typeface="ＭＳ Ｐゴシック"/>
                <a:cs typeface="Courier"/>
              </a:rPr>
              <a:t>i</a:t>
            </a:r>
            <a:r>
              <a:rPr lang="en-US" sz="1400" dirty="0">
                <a:solidFill>
                  <a:srgbClr val="404040"/>
                </a:solidFill>
                <a:latin typeface="Courier"/>
                <a:ea typeface="ＭＳ Ｐゴシック"/>
                <a:cs typeface="Courier"/>
              </a:rPr>
              <a:t>; </a:t>
            </a:r>
            <a:r>
              <a:rPr lang="en-US" sz="1400" dirty="0" err="1">
                <a:solidFill>
                  <a:srgbClr val="404040"/>
                </a:solidFill>
                <a:latin typeface="Courier"/>
                <a:ea typeface="ＭＳ Ｐゴシック"/>
                <a:cs typeface="Courier"/>
              </a:rPr>
              <a:t>ln</a:t>
            </a:r>
            <a:r>
              <a:rPr lang="en-US" sz="1400" dirty="0">
                <a:solidFill>
                  <a:srgbClr val="404040"/>
                </a:solidFill>
                <a:latin typeface="Courier"/>
                <a:ea typeface="ＭＳ Ｐゴシック"/>
                <a:cs typeface="Courier"/>
              </a:rPr>
              <a:t> -s `which </a:t>
            </a:r>
            <a:r>
              <a:rPr lang="en-US" sz="1400" dirty="0" err="1">
                <a:solidFill>
                  <a:srgbClr val="404040"/>
                </a:solidFill>
                <a:latin typeface="Courier"/>
                <a:ea typeface="ＭＳ Ｐゴシック"/>
                <a:cs typeface="Courier"/>
              </a:rPr>
              <a:t>cns</a:t>
            </a:r>
            <a:r>
              <a:rPr lang="en-US" sz="1400" dirty="0">
                <a:solidFill>
                  <a:srgbClr val="404040"/>
                </a:solidFill>
                <a:latin typeface="Courier"/>
                <a:ea typeface="ＭＳ Ｐゴシック"/>
                <a:cs typeface="Courier"/>
              </a:rPr>
              <a:t>` $</a:t>
            </a:r>
            <a:r>
              <a:rPr lang="en-US" sz="1400" dirty="0" err="1">
                <a:solidFill>
                  <a:srgbClr val="404040"/>
                </a:solidFill>
                <a:latin typeface="Courier"/>
                <a:ea typeface="ＭＳ Ｐゴシック"/>
                <a:cs typeface="Courier"/>
              </a:rPr>
              <a:t>i</a:t>
            </a:r>
            <a:r>
              <a:rPr lang="en-US" sz="1400" dirty="0">
                <a:solidFill>
                  <a:srgbClr val="404040"/>
                </a:solidFill>
                <a:latin typeface="Courier"/>
                <a:ea typeface="ＭＳ Ｐゴシック"/>
                <a:cs typeface="Courier"/>
              </a:rPr>
              <a:t>; done </a:t>
            </a:r>
          </a:p>
          <a:p>
            <a:pPr marL="0" indent="0">
              <a:spcBef>
                <a:spcPct val="0"/>
              </a:spcBef>
              <a:spcAft>
                <a:spcPts val="0"/>
              </a:spcAft>
              <a:buNone/>
            </a:pPr>
            <a:endParaRPr lang="en-US" sz="1400" dirty="0">
              <a:solidFill>
                <a:srgbClr val="404040"/>
              </a:solidFill>
              <a:latin typeface="Courier"/>
              <a:ea typeface="ＭＳ Ｐゴシック"/>
              <a:cs typeface="Courier"/>
            </a:endParaRPr>
          </a:p>
          <a:p>
            <a:pPr marL="0" indent="0">
              <a:spcBef>
                <a:spcPct val="0"/>
              </a:spcBef>
              <a:spcAft>
                <a:spcPts val="0"/>
              </a:spcAft>
              <a:buNone/>
            </a:pPr>
            <a:r>
              <a:rPr lang="en-US" sz="1400" dirty="0">
                <a:solidFill>
                  <a:srgbClr val="404040"/>
                </a:solidFill>
                <a:latin typeface="Courier"/>
                <a:ea typeface="ＭＳ Ｐゴシック"/>
                <a:cs typeface="Courier"/>
              </a:rPr>
              <a:t>for </a:t>
            </a:r>
            <a:r>
              <a:rPr lang="en-US" sz="1400" dirty="0" err="1">
                <a:solidFill>
                  <a:srgbClr val="404040"/>
                </a:solidFill>
                <a:latin typeface="Courier"/>
                <a:ea typeface="ＭＳ Ｐゴシック"/>
                <a:cs typeface="Courier"/>
              </a:rPr>
              <a:t>i</a:t>
            </a:r>
            <a:r>
              <a:rPr lang="en-US" sz="1400" dirty="0">
                <a:solidFill>
                  <a:srgbClr val="404040"/>
                </a:solidFill>
                <a:latin typeface="Courier"/>
                <a:ea typeface="ＭＳ Ｐゴシック"/>
                <a:cs typeface="Courier"/>
              </a:rPr>
              <a:t> in *.</a:t>
            </a:r>
            <a:r>
              <a:rPr lang="en-US" sz="1400" dirty="0" err="1">
                <a:solidFill>
                  <a:srgbClr val="404040"/>
                </a:solidFill>
                <a:latin typeface="Courier"/>
                <a:ea typeface="ＭＳ Ｐゴシック"/>
                <a:cs typeface="Courier"/>
              </a:rPr>
              <a:t>csh</a:t>
            </a:r>
            <a:r>
              <a:rPr lang="en-US" sz="1400" dirty="0">
                <a:solidFill>
                  <a:srgbClr val="404040"/>
                </a:solidFill>
                <a:latin typeface="Courier"/>
                <a:ea typeface="ＭＳ Ｐゴシック"/>
                <a:cs typeface="Courier"/>
              </a:rPr>
              <a:t>; do </a:t>
            </a:r>
            <a:r>
              <a:rPr lang="en-US" sz="1400" dirty="0" err="1">
                <a:solidFill>
                  <a:srgbClr val="404040"/>
                </a:solidFill>
                <a:latin typeface="Courier"/>
                <a:ea typeface="ＭＳ Ｐゴシック"/>
                <a:cs typeface="Courier"/>
              </a:rPr>
              <a:t>csh</a:t>
            </a:r>
            <a:r>
              <a:rPr lang="en-US" sz="1400" dirty="0">
                <a:solidFill>
                  <a:srgbClr val="404040"/>
                </a:solidFill>
                <a:latin typeface="Courier"/>
                <a:ea typeface="ＭＳ Ｐゴシック"/>
                <a:cs typeface="Courier"/>
              </a:rPr>
              <a:t> $</a:t>
            </a:r>
            <a:r>
              <a:rPr lang="en-US" sz="1400" dirty="0" err="1">
                <a:solidFill>
                  <a:srgbClr val="404040"/>
                </a:solidFill>
                <a:latin typeface="Courier"/>
                <a:ea typeface="ＭＳ Ｐゴシック"/>
                <a:cs typeface="Courier"/>
              </a:rPr>
              <a:t>i</a:t>
            </a:r>
            <a:r>
              <a:rPr lang="en-US" sz="1400" dirty="0">
                <a:solidFill>
                  <a:srgbClr val="404040"/>
                </a:solidFill>
                <a:latin typeface="Courier"/>
                <a:ea typeface="ＭＳ Ｐゴシック"/>
                <a:cs typeface="Courier"/>
              </a:rPr>
              <a:t>; done </a:t>
            </a:r>
          </a:p>
          <a:p>
            <a:pPr marL="0" indent="0">
              <a:spcBef>
                <a:spcPct val="0"/>
              </a:spcBef>
              <a:spcAft>
                <a:spcPts val="0"/>
              </a:spcAft>
              <a:buNone/>
            </a:pPr>
            <a:r>
              <a:rPr lang="en-US" sz="1400" dirty="0">
                <a:solidFill>
                  <a:srgbClr val="404040"/>
                </a:solidFill>
                <a:latin typeface="Courier"/>
                <a:ea typeface="ＭＳ Ｐゴシック"/>
                <a:cs typeface="Courier"/>
              </a:rPr>
              <a:t>sleep 10</a:t>
            </a:r>
          </a:p>
          <a:p>
            <a:pPr marL="0" indent="0">
              <a:spcBef>
                <a:spcPct val="0"/>
              </a:spcBef>
              <a:spcAft>
                <a:spcPts val="0"/>
              </a:spcAft>
              <a:buNone/>
            </a:pPr>
            <a:r>
              <a:rPr lang="en-US" sz="1400" dirty="0">
                <a:solidFill>
                  <a:srgbClr val="404040"/>
                </a:solidFill>
                <a:latin typeface="Courier"/>
                <a:ea typeface="ＭＳ Ｐゴシック"/>
                <a:cs typeface="Courier"/>
              </a:rPr>
              <a:t>tar </a:t>
            </a:r>
            <a:r>
              <a:rPr lang="en-US" sz="1400" dirty="0" err="1">
                <a:solidFill>
                  <a:srgbClr val="404040"/>
                </a:solidFill>
                <a:latin typeface="Courier"/>
                <a:ea typeface="ＭＳ Ｐゴシック"/>
                <a:cs typeface="Courier"/>
              </a:rPr>
              <a:t>cvzf</a:t>
            </a:r>
            <a:r>
              <a:rPr lang="en-US" sz="1400" dirty="0">
                <a:solidFill>
                  <a:srgbClr val="404040"/>
                </a:solidFill>
                <a:latin typeface="Courier"/>
                <a:ea typeface="ＭＳ Ｐゴシック"/>
                <a:cs typeface="Courier"/>
              </a:rPr>
              <a:t> gridjob-0001839950-9153-result.tar.gz *.</a:t>
            </a:r>
            <a:r>
              <a:rPr lang="en-US" sz="1400" dirty="0" err="1">
                <a:solidFill>
                  <a:srgbClr val="404040"/>
                </a:solidFill>
                <a:latin typeface="Courier"/>
                <a:ea typeface="ＭＳ Ｐゴシック"/>
                <a:cs typeface="Courier"/>
              </a:rPr>
              <a:t>out.gz</a:t>
            </a:r>
            <a:r>
              <a:rPr lang="en-US" sz="1400" dirty="0">
                <a:solidFill>
                  <a:srgbClr val="404040"/>
                </a:solidFill>
                <a:latin typeface="Courier"/>
                <a:ea typeface="ＭＳ Ｐゴシック"/>
                <a:cs typeface="Courier"/>
              </a:rPr>
              <a:t> structures/it1</a:t>
            </a:r>
            <a:endParaRPr lang="en-US" sz="1600" dirty="0" smtClean="0">
              <a:solidFill>
                <a:srgbClr val="404040"/>
              </a:solidFill>
              <a:latin typeface="Courier"/>
              <a:ea typeface="ＭＳ Ｐゴシック"/>
              <a:cs typeface="Courier"/>
            </a:endParaRPr>
          </a:p>
        </p:txBody>
      </p:sp>
    </p:spTree>
    <p:extLst>
      <p:ext uri="{BB962C8B-B14F-4D97-AF65-F5344CB8AC3E}">
        <p14:creationId xmlns:p14="http://schemas.microsoft.com/office/powerpoint/2010/main" val="24330954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827088" y="280635"/>
            <a:ext cx="8137525" cy="584776"/>
          </a:xfrm>
          <a:prstGeom prst="rect">
            <a:avLst/>
          </a:prstGeom>
          <a:noFill/>
          <a:ln>
            <a:noFill/>
          </a:ln>
          <a:effectLst>
            <a:outerShdw blurRad="50800" dist="38100" dir="2700000" algn="br">
              <a:srgbClr val="000000">
                <a:alpha val="43000"/>
              </a:srgbClr>
            </a:outerShdw>
          </a:effectLst>
        </p:spPr>
        <p:txBody>
          <a:bodyPr vert="horz" wrap="square" lIns="91440" tIns="45720" rIns="91440" bIns="45720" numCol="1" anchor="ctr" anchorCtr="0" compatLnSpc="1">
            <a:prstTxWarp prst="textNoShape">
              <a:avLst/>
            </a:prstTxWarp>
          </a:bodyPr>
          <a:lstStyle/>
          <a:p>
            <a:pPr algn="ctr">
              <a:spcAft>
                <a:spcPts val="2400"/>
              </a:spcAft>
            </a:pPr>
            <a:r>
              <a:rPr lang="en-US" sz="3200" b="1" dirty="0" smtClean="0">
                <a:solidFill>
                  <a:srgbClr val="953735"/>
                </a:solidFill>
                <a:latin typeface="Calibri" charset="0"/>
                <a:ea typeface="ＭＳ Ｐゴシック" charset="0"/>
                <a:cs typeface="ＭＳ Ｐゴシック" charset="0"/>
              </a:rPr>
              <a:t>HADDOCK Grid submission</a:t>
            </a:r>
            <a:endParaRPr lang="en-US" sz="3200" b="1" dirty="0">
              <a:solidFill>
                <a:srgbClr val="953735"/>
              </a:solidFill>
              <a:latin typeface="Calibri" charset="0"/>
              <a:ea typeface="ＭＳ Ｐゴシック" charset="0"/>
              <a:cs typeface="ＭＳ Ｐゴシック" charset="0"/>
            </a:endParaRPr>
          </a:p>
        </p:txBody>
      </p:sp>
      <p:pic>
        <p:nvPicPr>
          <p:cNvPr id="1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102" y="6402300"/>
            <a:ext cx="1008968" cy="41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76760" y="6379128"/>
            <a:ext cx="536829" cy="4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WeNM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00037" y="352425"/>
            <a:ext cx="958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p:cNvSpPr txBox="1">
            <a:spLocks/>
          </p:cNvSpPr>
          <p:nvPr/>
        </p:nvSpPr>
        <p:spPr>
          <a:xfrm>
            <a:off x="771525" y="1337734"/>
            <a:ext cx="8342064" cy="492178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spcAft>
                <a:spcPts val="600"/>
              </a:spcAft>
            </a:pPr>
            <a:r>
              <a:rPr lang="en-US" sz="2000" b="1" dirty="0" smtClean="0">
                <a:solidFill>
                  <a:srgbClr val="1F497D"/>
                </a:solidFill>
                <a:ea typeface="ＭＳ Ｐゴシック"/>
                <a:cs typeface="ＭＳ Ｐゴシック"/>
              </a:rPr>
              <a:t>Each job in the pool directory consists of:</a:t>
            </a:r>
          </a:p>
          <a:p>
            <a:pPr lvl="1">
              <a:spcBef>
                <a:spcPct val="0"/>
              </a:spcBef>
              <a:spcAft>
                <a:spcPts val="600"/>
              </a:spcAft>
            </a:pPr>
            <a:r>
              <a:rPr lang="en-US" sz="1600" b="1" dirty="0" smtClean="0">
                <a:solidFill>
                  <a:srgbClr val="1F497D"/>
                </a:solidFill>
                <a:ea typeface="ＭＳ Ｐゴシック"/>
                <a:cs typeface="ＭＳ Ｐゴシック"/>
              </a:rPr>
              <a:t>Shell script to be executed on WN</a:t>
            </a:r>
          </a:p>
          <a:p>
            <a:pPr lvl="1">
              <a:spcBef>
                <a:spcPct val="0"/>
              </a:spcBef>
              <a:spcAft>
                <a:spcPts val="600"/>
              </a:spcAft>
            </a:pPr>
            <a:r>
              <a:rPr lang="en-US" sz="1600" b="1" dirty="0">
                <a:solidFill>
                  <a:srgbClr val="1F497D"/>
                </a:solidFill>
                <a:ea typeface="ＭＳ Ｐゴシック"/>
                <a:cs typeface="ＭＳ Ｐゴシック"/>
              </a:rPr>
              <a:t>Compressed tar archive containing the data/directory structure for the job</a:t>
            </a:r>
          </a:p>
          <a:p>
            <a:pPr lvl="1">
              <a:spcBef>
                <a:spcPct val="0"/>
              </a:spcBef>
              <a:spcAft>
                <a:spcPts val="600"/>
              </a:spcAft>
            </a:pPr>
            <a:r>
              <a:rPr lang="en-US" sz="1600" b="1" dirty="0">
                <a:solidFill>
                  <a:srgbClr val="1F497D"/>
                </a:solidFill>
                <a:ea typeface="ＭＳ Ｐゴシック"/>
                <a:cs typeface="ＭＳ Ｐゴシック"/>
              </a:rPr>
              <a:t>File specifying the location where results should be copied</a:t>
            </a:r>
          </a:p>
          <a:p>
            <a:pPr lvl="1">
              <a:spcBef>
                <a:spcPct val="0"/>
              </a:spcBef>
              <a:spcAft>
                <a:spcPts val="600"/>
              </a:spcAft>
            </a:pPr>
            <a:r>
              <a:rPr lang="en-US" sz="1600" b="1" dirty="0" smtClean="0">
                <a:solidFill>
                  <a:srgbClr val="1F497D"/>
                </a:solidFill>
                <a:ea typeface="ＭＳ Ｐゴシック"/>
                <a:cs typeface="ＭＳ Ｐゴシック"/>
              </a:rPr>
              <a:t>JDL script with requirements/ranks for selecting suitable sites,</a:t>
            </a:r>
            <a:r>
              <a:rPr lang="en-US" sz="1600" b="1" dirty="0">
                <a:solidFill>
                  <a:srgbClr val="1F497D"/>
                </a:solidFill>
                <a:ea typeface="ＭＳ Ｐゴシック"/>
                <a:cs typeface="ＭＳ Ｐゴシック"/>
              </a:rPr>
              <a:t> </a:t>
            </a:r>
            <a:r>
              <a:rPr lang="en-US" sz="1600" b="1" dirty="0" smtClean="0">
                <a:solidFill>
                  <a:srgbClr val="1F497D"/>
                </a:solidFill>
                <a:ea typeface="ＭＳ Ｐゴシック"/>
                <a:cs typeface="ＭＳ Ｐゴシック"/>
              </a:rPr>
              <a:t>e.g.</a:t>
            </a:r>
            <a:r>
              <a:rPr lang="en-US" sz="1800" b="1" dirty="0" smtClean="0">
                <a:solidFill>
                  <a:srgbClr val="1F497D"/>
                </a:solidFill>
                <a:ea typeface="ＭＳ Ｐゴシック"/>
                <a:cs typeface="ＭＳ Ｐゴシック"/>
              </a:rPr>
              <a:t>:</a:t>
            </a:r>
          </a:p>
          <a:p>
            <a:pPr lvl="1">
              <a:spcBef>
                <a:spcPct val="0"/>
              </a:spcBef>
              <a:spcAft>
                <a:spcPts val="600"/>
              </a:spcAft>
            </a:pPr>
            <a:endParaRPr lang="en-US" sz="700" b="1" dirty="0" smtClean="0">
              <a:solidFill>
                <a:srgbClr val="1F497D"/>
              </a:solidFill>
              <a:ea typeface="ＭＳ Ｐゴシック"/>
              <a:cs typeface="ＭＳ Ｐゴシック"/>
            </a:endParaRPr>
          </a:p>
          <a:p>
            <a:pPr marL="0" lvl="1" indent="0">
              <a:spcBef>
                <a:spcPct val="0"/>
              </a:spcBef>
              <a:spcAft>
                <a:spcPts val="600"/>
              </a:spcAft>
              <a:buNone/>
            </a:pPr>
            <a:r>
              <a:rPr lang="en-US" sz="1050" dirty="0" smtClean="0">
                <a:latin typeface="Courier"/>
                <a:ea typeface="ＭＳ Ｐゴシック"/>
                <a:cs typeface="Courier"/>
              </a:rPr>
              <a:t>Requirements = (</a:t>
            </a:r>
            <a:r>
              <a:rPr lang="en-US" sz="1050" dirty="0">
                <a:latin typeface="Courier"/>
                <a:ea typeface="ＭＳ Ｐゴシック"/>
                <a:cs typeface="Courier"/>
              </a:rPr>
              <a:t>Member("OSG_VERSION",other.GlueHostApplicationSoftwareRunTimeEnvironment) |</a:t>
            </a:r>
            <a:r>
              <a:rPr lang="en-US" sz="1050" dirty="0" smtClean="0">
                <a:latin typeface="Courier"/>
                <a:ea typeface="ＭＳ Ｐゴシック"/>
                <a:cs typeface="Courier"/>
              </a:rPr>
              <a:t>|</a:t>
            </a:r>
          </a:p>
          <a:p>
            <a:pPr marL="0" lvl="1" indent="0">
              <a:spcBef>
                <a:spcPct val="0"/>
              </a:spcBef>
              <a:spcAft>
                <a:spcPts val="600"/>
              </a:spcAft>
              <a:buNone/>
            </a:pPr>
            <a:r>
              <a:rPr lang="en-US" sz="1050" dirty="0">
                <a:latin typeface="Courier"/>
                <a:ea typeface="ＭＳ Ｐゴシック"/>
                <a:cs typeface="Courier"/>
              </a:rPr>
              <a:t> </a:t>
            </a:r>
            <a:r>
              <a:rPr lang="en-US" sz="1050" dirty="0" smtClean="0">
                <a:latin typeface="Courier"/>
                <a:ea typeface="ＭＳ Ｐゴシック"/>
                <a:cs typeface="Courier"/>
              </a:rPr>
              <a:t>        </a:t>
            </a:r>
            <a:r>
              <a:rPr lang="en-US" sz="1050" dirty="0">
                <a:latin typeface="Courier"/>
                <a:ea typeface="ＭＳ Ｐゴシック"/>
                <a:cs typeface="Courier"/>
              </a:rPr>
              <a:t> </a:t>
            </a:r>
            <a:r>
              <a:rPr lang="en-US" sz="1050" dirty="0" smtClean="0">
                <a:latin typeface="Courier"/>
                <a:ea typeface="ＭＳ Ｐゴシック"/>
                <a:cs typeface="Courier"/>
              </a:rPr>
              <a:t>     (</a:t>
            </a:r>
            <a:r>
              <a:rPr lang="en-US" sz="1050" dirty="0" err="1">
                <a:latin typeface="Courier"/>
                <a:ea typeface="ＭＳ Ｐゴシック"/>
                <a:cs typeface="Courier"/>
              </a:rPr>
              <a:t>other.GlueCEPolicyMaxCPUTime</a:t>
            </a:r>
            <a:r>
              <a:rPr lang="en-US" sz="1050" dirty="0">
                <a:latin typeface="Courier"/>
                <a:ea typeface="ＭＳ Ｐゴシック"/>
                <a:cs typeface="Courier"/>
              </a:rPr>
              <a:t> &lt; 720 &amp;&amp; </a:t>
            </a:r>
            <a:r>
              <a:rPr lang="en-US" sz="1050" dirty="0" err="1">
                <a:latin typeface="Courier"/>
                <a:ea typeface="ＭＳ Ｐゴシック"/>
                <a:cs typeface="Courier"/>
              </a:rPr>
              <a:t>other.GlueCEPolicyMaxCPUTime</a:t>
            </a:r>
            <a:r>
              <a:rPr lang="en-US" sz="1050" dirty="0">
                <a:latin typeface="Courier"/>
                <a:ea typeface="ＭＳ Ｐゴシック"/>
                <a:cs typeface="Courier"/>
              </a:rPr>
              <a:t> &gt; 110 &amp;&amp; </a:t>
            </a:r>
            <a:endParaRPr lang="en-US" sz="1050" dirty="0" smtClean="0">
              <a:latin typeface="Courier"/>
              <a:ea typeface="ＭＳ Ｐゴシック"/>
              <a:cs typeface="Courier"/>
            </a:endParaRPr>
          </a:p>
          <a:p>
            <a:pPr marL="0" lvl="1" indent="0">
              <a:spcBef>
                <a:spcPct val="0"/>
              </a:spcBef>
              <a:spcAft>
                <a:spcPts val="600"/>
              </a:spcAft>
              <a:buNone/>
            </a:pPr>
            <a:r>
              <a:rPr lang="en-US" sz="1050" dirty="0">
                <a:latin typeface="Courier"/>
                <a:ea typeface="ＭＳ Ｐゴシック"/>
                <a:cs typeface="Courier"/>
              </a:rPr>
              <a:t> </a:t>
            </a:r>
            <a:r>
              <a:rPr lang="en-US" sz="1050" dirty="0" smtClean="0">
                <a:latin typeface="Courier"/>
                <a:ea typeface="ＭＳ Ｐゴシック"/>
                <a:cs typeface="Courier"/>
              </a:rPr>
              <a:t>              Member</a:t>
            </a:r>
            <a:r>
              <a:rPr lang="en-US" sz="1050" dirty="0">
                <a:latin typeface="Courier"/>
                <a:ea typeface="ＭＳ Ｐゴシック"/>
                <a:cs typeface="Courier"/>
              </a:rPr>
              <a:t>("VO-</a:t>
            </a:r>
            <a:r>
              <a:rPr lang="en-US" sz="1050" dirty="0" smtClean="0">
                <a:latin typeface="Courier"/>
                <a:ea typeface="ＭＳ Ｐゴシック"/>
                <a:cs typeface="Courier"/>
              </a:rPr>
              <a:t>enmr.eu-CNS1.2</a:t>
            </a:r>
            <a:r>
              <a:rPr lang="en-US" sz="1050" dirty="0">
                <a:latin typeface="Courier"/>
                <a:ea typeface="ＭＳ Ｐゴシック"/>
                <a:cs typeface="Courier"/>
              </a:rPr>
              <a:t>",other.GlueHostApplicationSoftwareRunTimeEnvironment)) );</a:t>
            </a:r>
          </a:p>
          <a:p>
            <a:pPr marL="0" lvl="1" indent="0">
              <a:spcBef>
                <a:spcPct val="0"/>
              </a:spcBef>
              <a:spcAft>
                <a:spcPts val="600"/>
              </a:spcAft>
              <a:buNone/>
            </a:pPr>
            <a:endParaRPr lang="en-US" sz="600" dirty="0" smtClean="0">
              <a:latin typeface="Courier"/>
              <a:ea typeface="ＭＳ Ｐゴシック"/>
              <a:cs typeface="Courier"/>
            </a:endParaRPr>
          </a:p>
          <a:p>
            <a:pPr marL="0" lvl="1" indent="0">
              <a:spcBef>
                <a:spcPct val="0"/>
              </a:spcBef>
              <a:spcAft>
                <a:spcPts val="600"/>
              </a:spcAft>
              <a:buNone/>
            </a:pPr>
            <a:r>
              <a:rPr lang="en-US" sz="1050" dirty="0" smtClean="0">
                <a:latin typeface="Courier"/>
                <a:ea typeface="ＭＳ Ｐゴシック"/>
                <a:cs typeface="Courier"/>
              </a:rPr>
              <a:t>Rank </a:t>
            </a:r>
            <a:r>
              <a:rPr lang="en-US" sz="1050" dirty="0">
                <a:latin typeface="Courier"/>
                <a:ea typeface="ＭＳ Ｐゴシック"/>
                <a:cs typeface="Courier"/>
              </a:rPr>
              <a:t>= ( </a:t>
            </a:r>
            <a:r>
              <a:rPr lang="en-US" sz="1050" dirty="0" err="1">
                <a:latin typeface="Courier"/>
                <a:ea typeface="ＭＳ Ｐゴシック"/>
                <a:cs typeface="Courier"/>
              </a:rPr>
              <a:t>other.GlueCEStateFreeJobSlots</a:t>
            </a:r>
            <a:r>
              <a:rPr lang="en-US" sz="1050" dirty="0">
                <a:latin typeface="Courier"/>
                <a:ea typeface="ＭＳ Ｐゴシック"/>
                <a:cs typeface="Courier"/>
              </a:rPr>
              <a:t> &gt; 0 ? </a:t>
            </a:r>
            <a:r>
              <a:rPr lang="en-US" sz="1050" dirty="0" err="1">
                <a:latin typeface="Courier"/>
                <a:ea typeface="ＭＳ Ｐゴシック"/>
                <a:cs typeface="Courier"/>
              </a:rPr>
              <a:t>other.GlueCEStateFreeJobSlots</a:t>
            </a:r>
            <a:r>
              <a:rPr lang="en-US" sz="1050" dirty="0">
                <a:latin typeface="Courier"/>
                <a:ea typeface="ＭＳ Ｐゴシック"/>
                <a:cs typeface="Courier"/>
              </a:rPr>
              <a:t> : </a:t>
            </a:r>
            <a:endParaRPr lang="en-US" sz="1050" dirty="0" smtClean="0">
              <a:latin typeface="Courier"/>
              <a:ea typeface="ＭＳ Ｐゴシック"/>
              <a:cs typeface="Courier"/>
            </a:endParaRPr>
          </a:p>
          <a:p>
            <a:pPr marL="0" lvl="1" indent="0">
              <a:spcBef>
                <a:spcPct val="0"/>
              </a:spcBef>
              <a:spcAft>
                <a:spcPts val="600"/>
              </a:spcAft>
              <a:buNone/>
            </a:pPr>
            <a:r>
              <a:rPr lang="en-US" sz="1050" dirty="0">
                <a:latin typeface="Courier"/>
                <a:ea typeface="ＭＳ Ｐゴシック"/>
                <a:cs typeface="Courier"/>
              </a:rPr>
              <a:t> </a:t>
            </a:r>
            <a:r>
              <a:rPr lang="en-US" sz="1050" dirty="0" smtClean="0">
                <a:latin typeface="Courier"/>
                <a:ea typeface="ＭＳ Ｐゴシック"/>
                <a:cs typeface="Courier"/>
              </a:rPr>
              <a:t>      (</a:t>
            </a:r>
            <a:r>
              <a:rPr lang="en-US" sz="1050" dirty="0">
                <a:latin typeface="Courier"/>
                <a:ea typeface="ＭＳ Ｐゴシック"/>
                <a:cs typeface="Courier"/>
              </a:rPr>
              <a:t>-</a:t>
            </a:r>
            <a:r>
              <a:rPr lang="en-US" sz="1050" dirty="0" err="1">
                <a:latin typeface="Courier"/>
                <a:ea typeface="ＭＳ Ｐゴシック"/>
                <a:cs typeface="Courier"/>
              </a:rPr>
              <a:t>other.GlueCEStateWaitingJobs</a:t>
            </a:r>
            <a:r>
              <a:rPr lang="en-US" sz="1050" dirty="0">
                <a:latin typeface="Courier"/>
                <a:ea typeface="ＭＳ Ｐゴシック"/>
                <a:cs typeface="Courier"/>
              </a:rPr>
              <a:t> * 4 / ( </a:t>
            </a:r>
            <a:r>
              <a:rPr lang="en-US" sz="1050" dirty="0" err="1">
                <a:latin typeface="Courier"/>
                <a:ea typeface="ＭＳ Ｐゴシック"/>
                <a:cs typeface="Courier"/>
              </a:rPr>
              <a:t>other.GlueCEStateRunningJobs</a:t>
            </a:r>
            <a:r>
              <a:rPr lang="en-US" sz="1050" dirty="0">
                <a:latin typeface="Courier"/>
                <a:ea typeface="ＭＳ Ｐゴシック"/>
                <a:cs typeface="Courier"/>
              </a:rPr>
              <a:t> + 1 )) - 1 );</a:t>
            </a:r>
            <a:endParaRPr lang="en-US" sz="1050" dirty="0" smtClean="0">
              <a:latin typeface="Courier"/>
              <a:ea typeface="ＭＳ Ｐゴシック"/>
              <a:cs typeface="Courier"/>
            </a:endParaRPr>
          </a:p>
          <a:p>
            <a:pPr marL="0" indent="0">
              <a:spcBef>
                <a:spcPct val="0"/>
              </a:spcBef>
              <a:spcAft>
                <a:spcPts val="600"/>
              </a:spcAft>
              <a:buNone/>
            </a:pPr>
            <a:endParaRPr lang="en-US" sz="1000" b="1" dirty="0" smtClean="0">
              <a:solidFill>
                <a:srgbClr val="404040"/>
              </a:solidFill>
              <a:ea typeface="ＭＳ Ｐゴシック"/>
              <a:cs typeface="ＭＳ Ｐゴシック"/>
            </a:endParaRPr>
          </a:p>
          <a:p>
            <a:pPr marL="342900" lvl="1" indent="-342900">
              <a:spcBef>
                <a:spcPct val="0"/>
              </a:spcBef>
              <a:spcAft>
                <a:spcPts val="600"/>
              </a:spcAft>
              <a:buFont typeface="Arial" charset="0"/>
              <a:buChar char="•"/>
            </a:pPr>
            <a:r>
              <a:rPr lang="en-US" sz="2000" b="1" dirty="0" smtClean="0">
                <a:solidFill>
                  <a:srgbClr val="1F497D"/>
                </a:solidFill>
                <a:ea typeface="ＭＳ Ｐゴシック"/>
                <a:cs typeface="ＭＳ Ｐゴシック"/>
              </a:rPr>
              <a:t>Software is remotely deployed and CE tagged with a software tag:</a:t>
            </a:r>
          </a:p>
          <a:p>
            <a:pPr marL="742950" lvl="2" indent="-342900">
              <a:spcBef>
                <a:spcPct val="0"/>
              </a:spcBef>
              <a:spcAft>
                <a:spcPts val="600"/>
              </a:spcAft>
            </a:pPr>
            <a:r>
              <a:rPr lang="en-US" sz="1400" b="1" dirty="0" smtClean="0">
                <a:solidFill>
                  <a:srgbClr val="1F497D"/>
                </a:solidFill>
                <a:ea typeface="ＭＳ Ｐゴシック"/>
                <a:cs typeface="ＭＳ Ｐゴシック"/>
              </a:rPr>
              <a:t>For HADDOCK: </a:t>
            </a:r>
            <a:r>
              <a:rPr lang="en-US" sz="1400" dirty="0">
                <a:solidFill>
                  <a:srgbClr val="1F497D"/>
                </a:solidFill>
                <a:latin typeface="Courier"/>
                <a:ea typeface="ＭＳ Ｐゴシック"/>
                <a:cs typeface="Courier"/>
              </a:rPr>
              <a:t>VO-enmr.eu-</a:t>
            </a:r>
            <a:r>
              <a:rPr lang="en-US" sz="1400" dirty="0" smtClean="0">
                <a:solidFill>
                  <a:srgbClr val="1F497D"/>
                </a:solidFill>
                <a:latin typeface="Courier"/>
                <a:ea typeface="ＭＳ Ｐゴシック"/>
                <a:cs typeface="Courier"/>
              </a:rPr>
              <a:t>CNS1.2</a:t>
            </a:r>
            <a:endParaRPr lang="en-US" sz="2000" b="1" dirty="0" smtClean="0">
              <a:solidFill>
                <a:srgbClr val="404040"/>
              </a:solidFill>
              <a:ea typeface="ＭＳ Ｐゴシック"/>
              <a:cs typeface="ＭＳ Ｐゴシック"/>
            </a:endParaRPr>
          </a:p>
          <a:p>
            <a:pPr>
              <a:spcBef>
                <a:spcPct val="0"/>
              </a:spcBef>
              <a:spcAft>
                <a:spcPts val="600"/>
              </a:spcAft>
            </a:pPr>
            <a:r>
              <a:rPr lang="en-US" sz="2000" b="1" dirty="0" smtClean="0">
                <a:solidFill>
                  <a:srgbClr val="1F497D"/>
                </a:solidFill>
                <a:ea typeface="ＭＳ Ｐゴシック"/>
                <a:cs typeface="ＭＳ Ｐゴシック"/>
              </a:rPr>
              <a:t>Submission via robot </a:t>
            </a:r>
            <a:r>
              <a:rPr lang="en-US" sz="2000" b="1" dirty="0" err="1" smtClean="0">
                <a:solidFill>
                  <a:srgbClr val="1F497D"/>
                </a:solidFill>
                <a:ea typeface="ＭＳ Ｐゴシック"/>
                <a:cs typeface="ＭＳ Ｐゴシック"/>
              </a:rPr>
              <a:t>proxie</a:t>
            </a:r>
            <a:r>
              <a:rPr lang="en-US" sz="2000" b="1" dirty="0" smtClean="0">
                <a:solidFill>
                  <a:srgbClr val="1F497D"/>
                </a:solidFill>
                <a:ea typeface="ＭＳ Ｐゴシック"/>
                <a:cs typeface="ＭＳ Ｐゴシック"/>
              </a:rPr>
              <a:t> – fully automated – no user/operator intervention.</a:t>
            </a:r>
            <a:endParaRPr lang="en-US" sz="2000" b="1" dirty="0">
              <a:solidFill>
                <a:srgbClr val="1F497D"/>
              </a:solidFill>
              <a:ea typeface="ＭＳ Ｐゴシック"/>
              <a:cs typeface="ＭＳ Ｐゴシック"/>
            </a:endParaRPr>
          </a:p>
          <a:p>
            <a:pPr>
              <a:spcBef>
                <a:spcPct val="0"/>
              </a:spcBef>
              <a:spcAft>
                <a:spcPts val="600"/>
              </a:spcAft>
            </a:pPr>
            <a:endParaRPr lang="en-US" sz="2000" b="1" dirty="0" smtClean="0">
              <a:solidFill>
                <a:srgbClr val="404040"/>
              </a:solidFill>
              <a:ea typeface="ＭＳ Ｐゴシック"/>
              <a:cs typeface="ＭＳ Ｐゴシック"/>
            </a:endParaRPr>
          </a:p>
        </p:txBody>
      </p:sp>
    </p:spTree>
    <p:extLst>
      <p:ext uri="{BB962C8B-B14F-4D97-AF65-F5344CB8AC3E}">
        <p14:creationId xmlns:p14="http://schemas.microsoft.com/office/powerpoint/2010/main" val="28046733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827088" y="280635"/>
            <a:ext cx="8137525" cy="584776"/>
          </a:xfrm>
          <a:prstGeom prst="rect">
            <a:avLst/>
          </a:prstGeom>
          <a:noFill/>
          <a:ln>
            <a:noFill/>
          </a:ln>
          <a:effectLst>
            <a:outerShdw blurRad="50800" dist="38100" dir="2700000" algn="br">
              <a:srgbClr val="000000">
                <a:alpha val="43000"/>
              </a:srgbClr>
            </a:outerShdw>
          </a:effectLst>
        </p:spPr>
        <p:txBody>
          <a:bodyPr vert="horz" wrap="square" lIns="91440" tIns="45720" rIns="91440" bIns="45720" numCol="1" anchor="ctr" anchorCtr="0" compatLnSpc="1">
            <a:prstTxWarp prst="textNoShape">
              <a:avLst/>
            </a:prstTxWarp>
          </a:bodyPr>
          <a:lstStyle/>
          <a:p>
            <a:pPr algn="ctr">
              <a:spcAft>
                <a:spcPts val="2400"/>
              </a:spcAft>
            </a:pPr>
            <a:r>
              <a:rPr lang="en-US" sz="3200" b="1" dirty="0" smtClean="0">
                <a:solidFill>
                  <a:srgbClr val="953735"/>
                </a:solidFill>
                <a:latin typeface="Calibri" charset="0"/>
                <a:ea typeface="ＭＳ Ｐゴシック" charset="0"/>
                <a:cs typeface="ＭＳ Ｐゴシック" charset="0"/>
              </a:rPr>
              <a:t>Requirements</a:t>
            </a:r>
            <a:endParaRPr lang="en-US" sz="3200" b="1" dirty="0">
              <a:solidFill>
                <a:srgbClr val="953735"/>
              </a:solidFill>
              <a:latin typeface="Calibri" charset="0"/>
              <a:ea typeface="ＭＳ Ｐゴシック" charset="0"/>
              <a:cs typeface="ＭＳ Ｐゴシック" charset="0"/>
            </a:endParaRPr>
          </a:p>
        </p:txBody>
      </p:sp>
      <p:pic>
        <p:nvPicPr>
          <p:cNvPr id="1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102" y="6402300"/>
            <a:ext cx="1008968" cy="41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76760" y="6379128"/>
            <a:ext cx="536829" cy="4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WeNM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00037" y="352425"/>
            <a:ext cx="958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2"/>
          <p:cNvSpPr txBox="1">
            <a:spLocks/>
          </p:cNvSpPr>
          <p:nvPr/>
        </p:nvSpPr>
        <p:spPr>
          <a:xfrm>
            <a:off x="771525" y="1337734"/>
            <a:ext cx="8342064" cy="492178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spcAft>
                <a:spcPts val="600"/>
              </a:spcAft>
            </a:pPr>
            <a:r>
              <a:rPr lang="en-US" sz="2000" b="1" dirty="0" smtClean="0">
                <a:solidFill>
                  <a:srgbClr val="1F497D"/>
                </a:solidFill>
                <a:ea typeface="ＭＳ Ｐゴシック"/>
                <a:cs typeface="ＭＳ Ｐゴシック"/>
              </a:rPr>
              <a:t>DIRAC submission and retrieval of results should allow for full automation at the script level</a:t>
            </a:r>
          </a:p>
          <a:p>
            <a:pPr>
              <a:spcBef>
                <a:spcPct val="0"/>
              </a:spcBef>
              <a:spcAft>
                <a:spcPts val="600"/>
              </a:spcAft>
            </a:pPr>
            <a:endParaRPr lang="en-US" sz="1200" b="1" dirty="0">
              <a:solidFill>
                <a:srgbClr val="1F497D"/>
              </a:solidFill>
              <a:ea typeface="ＭＳ Ｐゴシック"/>
              <a:cs typeface="ＭＳ Ｐゴシック"/>
            </a:endParaRPr>
          </a:p>
          <a:p>
            <a:pPr>
              <a:spcBef>
                <a:spcPct val="0"/>
              </a:spcBef>
              <a:spcAft>
                <a:spcPts val="600"/>
              </a:spcAft>
            </a:pPr>
            <a:r>
              <a:rPr lang="en-US" sz="2000" b="1" dirty="0" smtClean="0">
                <a:solidFill>
                  <a:srgbClr val="1F497D"/>
                </a:solidFill>
                <a:ea typeface="ＭＳ Ｐゴシック"/>
                <a:cs typeface="ＭＳ Ｐゴシック"/>
              </a:rPr>
              <a:t>No changes in the way the jobs are being run (e.g. achieved now for Desktop grid) – i.e. input data/scripts should remain the same irrespective of the architecture (direct submission to EGI/OSG/Desktop Grid/DIRAC</a:t>
            </a:r>
          </a:p>
          <a:p>
            <a:pPr>
              <a:spcBef>
                <a:spcPct val="0"/>
              </a:spcBef>
              <a:spcAft>
                <a:spcPts val="600"/>
              </a:spcAft>
            </a:pPr>
            <a:endParaRPr lang="en-US" sz="1200" b="1" dirty="0">
              <a:solidFill>
                <a:srgbClr val="1F497D"/>
              </a:solidFill>
              <a:ea typeface="ＭＳ Ｐゴシック"/>
              <a:cs typeface="ＭＳ Ｐゴシック"/>
            </a:endParaRPr>
          </a:p>
          <a:p>
            <a:pPr>
              <a:spcBef>
                <a:spcPct val="0"/>
              </a:spcBef>
              <a:spcAft>
                <a:spcPts val="600"/>
              </a:spcAft>
            </a:pPr>
            <a:r>
              <a:rPr lang="en-US" sz="2000" b="1" dirty="0" smtClean="0">
                <a:solidFill>
                  <a:srgbClr val="1F497D"/>
                </a:solidFill>
                <a:ea typeface="ＭＳ Ｐゴシック"/>
                <a:cs typeface="ＭＳ Ｐゴシック"/>
              </a:rPr>
              <a:t>No user intervention (the user only sees web portals)</a:t>
            </a:r>
          </a:p>
          <a:p>
            <a:pPr>
              <a:spcBef>
                <a:spcPct val="0"/>
              </a:spcBef>
              <a:spcAft>
                <a:spcPts val="600"/>
              </a:spcAft>
            </a:pPr>
            <a:endParaRPr lang="en-US" sz="1200" b="1" dirty="0" smtClean="0">
              <a:solidFill>
                <a:srgbClr val="1F497D"/>
              </a:solidFill>
              <a:ea typeface="ＭＳ Ｐゴシック"/>
              <a:cs typeface="ＭＳ Ｐゴシック"/>
            </a:endParaRPr>
          </a:p>
          <a:p>
            <a:pPr>
              <a:spcBef>
                <a:spcPct val="0"/>
              </a:spcBef>
              <a:spcAft>
                <a:spcPts val="600"/>
              </a:spcAft>
            </a:pPr>
            <a:r>
              <a:rPr lang="en-US" sz="2000" b="1" dirty="0" smtClean="0">
                <a:solidFill>
                  <a:srgbClr val="1F497D"/>
                </a:solidFill>
                <a:ea typeface="ＭＳ Ｐゴシック"/>
                <a:cs typeface="ＭＳ Ｐゴシック"/>
              </a:rPr>
              <a:t>Ideally still using the enmr.eu VO credentials (accounting)</a:t>
            </a:r>
          </a:p>
          <a:p>
            <a:pPr>
              <a:spcBef>
                <a:spcPct val="0"/>
              </a:spcBef>
              <a:spcAft>
                <a:spcPts val="600"/>
              </a:spcAft>
            </a:pPr>
            <a:endParaRPr lang="en-US" sz="1200" b="1" dirty="0">
              <a:solidFill>
                <a:srgbClr val="1F497D"/>
              </a:solidFill>
              <a:ea typeface="ＭＳ Ｐゴシック"/>
              <a:cs typeface="ＭＳ Ｐゴシック"/>
            </a:endParaRPr>
          </a:p>
          <a:p>
            <a:pPr>
              <a:spcBef>
                <a:spcPct val="0"/>
              </a:spcBef>
              <a:spcAft>
                <a:spcPts val="600"/>
              </a:spcAft>
            </a:pPr>
            <a:r>
              <a:rPr lang="en-US" sz="2000" b="1" dirty="0" smtClean="0">
                <a:solidFill>
                  <a:srgbClr val="1F497D"/>
                </a:solidFill>
                <a:ea typeface="ＭＳ Ｐゴシック"/>
                <a:cs typeface="ＭＳ Ｐゴシック"/>
              </a:rPr>
              <a:t>Software pre-installed on CEs</a:t>
            </a:r>
          </a:p>
          <a:p>
            <a:pPr>
              <a:spcBef>
                <a:spcPct val="0"/>
              </a:spcBef>
              <a:spcAft>
                <a:spcPts val="600"/>
              </a:spcAft>
            </a:pPr>
            <a:endParaRPr lang="en-US" sz="2000" b="1" dirty="0">
              <a:solidFill>
                <a:srgbClr val="1F497D"/>
              </a:solidFill>
              <a:ea typeface="ＭＳ Ｐゴシック"/>
              <a:cs typeface="ＭＳ Ｐゴシック"/>
            </a:endParaRPr>
          </a:p>
          <a:p>
            <a:pPr>
              <a:spcBef>
                <a:spcPct val="0"/>
              </a:spcBef>
              <a:spcAft>
                <a:spcPts val="600"/>
              </a:spcAft>
            </a:pPr>
            <a:endParaRPr lang="en-US" sz="2000" b="1" dirty="0" smtClean="0">
              <a:solidFill>
                <a:srgbClr val="1F497D"/>
              </a:solidFill>
              <a:ea typeface="ＭＳ Ｐゴシック"/>
              <a:cs typeface="ＭＳ Ｐゴシック"/>
            </a:endParaRPr>
          </a:p>
          <a:p>
            <a:pPr>
              <a:spcBef>
                <a:spcPct val="0"/>
              </a:spcBef>
              <a:spcAft>
                <a:spcPts val="600"/>
              </a:spcAft>
            </a:pPr>
            <a:endParaRPr lang="en-US" sz="2000" b="1" dirty="0">
              <a:solidFill>
                <a:srgbClr val="1F497D"/>
              </a:solidFill>
              <a:ea typeface="ＭＳ Ｐゴシック"/>
              <a:cs typeface="ＭＳ Ｐゴシック"/>
            </a:endParaRPr>
          </a:p>
          <a:p>
            <a:pPr>
              <a:spcBef>
                <a:spcPct val="0"/>
              </a:spcBef>
              <a:spcAft>
                <a:spcPts val="600"/>
              </a:spcAft>
            </a:pPr>
            <a:endParaRPr lang="en-US" sz="2000" b="1" dirty="0" smtClean="0">
              <a:solidFill>
                <a:srgbClr val="1F497D"/>
              </a:solidFill>
              <a:ea typeface="ＭＳ Ｐゴシック"/>
              <a:cs typeface="ＭＳ Ｐゴシック"/>
            </a:endParaRPr>
          </a:p>
          <a:p>
            <a:pPr>
              <a:spcBef>
                <a:spcPct val="0"/>
              </a:spcBef>
              <a:spcAft>
                <a:spcPts val="600"/>
              </a:spcAft>
            </a:pPr>
            <a:endParaRPr lang="en-US" sz="2000" b="1" dirty="0" smtClean="0">
              <a:solidFill>
                <a:srgbClr val="404040"/>
              </a:solidFill>
              <a:ea typeface="ＭＳ Ｐゴシック"/>
              <a:cs typeface="ＭＳ Ｐゴシック"/>
            </a:endParaRPr>
          </a:p>
        </p:txBody>
      </p:sp>
    </p:spTree>
    <p:extLst>
      <p:ext uri="{BB962C8B-B14F-4D97-AF65-F5344CB8AC3E}">
        <p14:creationId xmlns:p14="http://schemas.microsoft.com/office/powerpoint/2010/main" val="18294827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05713" y="6364288"/>
            <a:ext cx="1203325" cy="371475"/>
          </a:xfrm>
          <a:prstGeom prst="rect">
            <a:avLst/>
          </a:prstGeom>
          <a:noFill/>
        </p:spPr>
        <p:txBody>
          <a:bodyPr wrap="none">
            <a:spAutoFit/>
          </a:bodyPr>
          <a:lstStyle/>
          <a:p>
            <a:pPr>
              <a:defRPr/>
            </a:pPr>
            <a:r>
              <a:rPr lang="en-US" sz="1800" dirty="0" err="1">
                <a:solidFill>
                  <a:schemeClr val="tx1">
                    <a:lumMod val="75000"/>
                    <a:lumOff val="25000"/>
                  </a:schemeClr>
                </a:solidFill>
                <a:latin typeface="Calibri"/>
                <a:ea typeface="ＭＳ Ｐゴシック" charset="-128"/>
                <a:cs typeface="Calibri"/>
              </a:rPr>
              <a:t>wordle.net</a:t>
            </a:r>
            <a:endParaRPr lang="en-US" sz="1800" dirty="0">
              <a:solidFill>
                <a:schemeClr val="tx1">
                  <a:lumMod val="75000"/>
                  <a:lumOff val="25000"/>
                </a:schemeClr>
              </a:solidFill>
              <a:latin typeface="Calibri"/>
              <a:ea typeface="ＭＳ Ｐゴシック" charset="-128"/>
              <a:cs typeface="Calibri"/>
            </a:endParaRPr>
          </a:p>
        </p:txBody>
      </p:sp>
      <p:pic>
        <p:nvPicPr>
          <p:cNvPr id="74754" name="Picture 1" descr="WeNMR-wordle.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231775"/>
            <a:ext cx="91440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7876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28"/>
          <p:cNvGrpSpPr>
            <a:grpSpLocks/>
          </p:cNvGrpSpPr>
          <p:nvPr/>
        </p:nvGrpSpPr>
        <p:grpSpPr bwMode="auto">
          <a:xfrm>
            <a:off x="3944938" y="87313"/>
            <a:ext cx="2217737" cy="2239962"/>
            <a:chOff x="149294" y="798102"/>
            <a:chExt cx="3906048" cy="3944965"/>
          </a:xfrm>
        </p:grpSpPr>
        <p:pic>
          <p:nvPicPr>
            <p:cNvPr id="29709" name="Picture 11"/>
            <p:cNvPicPr>
              <a:picLocks noChangeAspect="1"/>
            </p:cNvPicPr>
            <p:nvPr/>
          </p:nvPicPr>
          <p:blipFill>
            <a:blip r:embed="rId3"/>
            <a:srcRect/>
            <a:stretch>
              <a:fillRect/>
            </a:stretch>
          </p:blipFill>
          <p:spPr bwMode="auto">
            <a:xfrm>
              <a:off x="2175742" y="1391855"/>
              <a:ext cx="1879600" cy="1231900"/>
            </a:xfrm>
            <a:prstGeom prst="rect">
              <a:avLst/>
            </a:prstGeom>
            <a:noFill/>
            <a:ln w="9525">
              <a:noFill/>
              <a:miter lim="800000"/>
              <a:headEnd/>
              <a:tailEnd/>
            </a:ln>
          </p:spPr>
        </p:pic>
        <p:pic>
          <p:nvPicPr>
            <p:cNvPr id="29710" name="Picture 9"/>
            <p:cNvPicPr>
              <a:picLocks noChangeAspect="1"/>
            </p:cNvPicPr>
            <p:nvPr/>
          </p:nvPicPr>
          <p:blipFill>
            <a:blip r:embed="rId4"/>
            <a:srcRect/>
            <a:stretch>
              <a:fillRect/>
            </a:stretch>
          </p:blipFill>
          <p:spPr bwMode="auto">
            <a:xfrm>
              <a:off x="2016992" y="2641217"/>
              <a:ext cx="1265237" cy="647700"/>
            </a:xfrm>
            <a:prstGeom prst="rect">
              <a:avLst/>
            </a:prstGeom>
            <a:noFill/>
            <a:ln w="9525">
              <a:noFill/>
              <a:miter lim="800000"/>
              <a:headEnd/>
              <a:tailEnd/>
            </a:ln>
          </p:spPr>
        </p:pic>
        <p:grpSp>
          <p:nvGrpSpPr>
            <p:cNvPr id="29711" name="Group 3"/>
            <p:cNvGrpSpPr>
              <a:grpSpLocks/>
            </p:cNvGrpSpPr>
            <p:nvPr/>
          </p:nvGrpSpPr>
          <p:grpSpPr bwMode="auto">
            <a:xfrm>
              <a:off x="286617" y="1326767"/>
              <a:ext cx="2195512" cy="2205038"/>
              <a:chOff x="6149474" y="2860841"/>
              <a:chExt cx="2195680" cy="2205789"/>
            </a:xfrm>
          </p:grpSpPr>
          <p:pic>
            <p:nvPicPr>
              <p:cNvPr id="23" name="Picture 2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1370" y="2860841"/>
                <a:ext cx="2183784" cy="2203282"/>
              </a:xfrm>
              <a:prstGeom prst="rect">
                <a:avLst/>
              </a:prstGeom>
              <a:effectLst>
                <a:softEdge rad="114300"/>
              </a:effectLst>
            </p:spPr>
          </p:pic>
          <p:sp>
            <p:nvSpPr>
              <p:cNvPr id="29716" name="Rounded Rectangle 5"/>
              <p:cNvSpPr>
                <a:spLocks noChangeArrowheads="1"/>
              </p:cNvSpPr>
              <p:nvPr/>
            </p:nvSpPr>
            <p:spPr bwMode="auto">
              <a:xfrm>
                <a:off x="6149474" y="2860841"/>
                <a:ext cx="2182312" cy="2205789"/>
              </a:xfrm>
              <a:prstGeom prst="roundRect">
                <a:avLst>
                  <a:gd name="adj" fmla="val 0"/>
                </a:avLst>
              </a:prstGeom>
              <a:noFill/>
              <a:ln w="9525">
                <a:noFill/>
                <a:round/>
                <a:headEnd/>
                <a:tailEnd/>
              </a:ln>
            </p:spPr>
            <p:txBody>
              <a:bodyPr anchor="ctr" anchorCtr="1"/>
              <a:lstStyle/>
              <a:p>
                <a:endParaRPr lang="it-IT" sz="3200" b="1">
                  <a:latin typeface="Calibri" pitchFamily="34" charset="0"/>
                </a:endParaRPr>
              </a:p>
            </p:txBody>
          </p:sp>
        </p:grpSp>
        <p:pic>
          <p:nvPicPr>
            <p:cNvPr id="20" name="Picture 19"/>
            <p:cNvPicPr>
              <a:picLocks noChangeAspect="1"/>
            </p:cNvPicPr>
            <p:nvPr/>
          </p:nvPicPr>
          <p:blipFill>
            <a:blip r:embed="rId6"/>
            <a:stretch>
              <a:fillRect/>
            </a:stretch>
          </p:blipFill>
          <p:spPr>
            <a:xfrm>
              <a:off x="149294" y="798102"/>
              <a:ext cx="1079500" cy="1435100"/>
            </a:xfrm>
            <a:prstGeom prst="rect">
              <a:avLst/>
            </a:prstGeom>
            <a:effectLst>
              <a:softEdge rad="101600"/>
            </a:effectLst>
          </p:spPr>
        </p:pic>
        <p:pic>
          <p:nvPicPr>
            <p:cNvPr id="29713" name="Picture 8"/>
            <p:cNvPicPr>
              <a:picLocks noChangeAspect="1"/>
            </p:cNvPicPr>
            <p:nvPr/>
          </p:nvPicPr>
          <p:blipFill>
            <a:blip r:embed="rId7"/>
            <a:srcRect/>
            <a:stretch>
              <a:fillRect/>
            </a:stretch>
          </p:blipFill>
          <p:spPr bwMode="auto">
            <a:xfrm>
              <a:off x="378692" y="3231767"/>
              <a:ext cx="1638300" cy="1511300"/>
            </a:xfrm>
            <a:prstGeom prst="rect">
              <a:avLst/>
            </a:prstGeom>
            <a:noFill/>
            <a:ln w="9525">
              <a:noFill/>
              <a:miter lim="800000"/>
              <a:headEnd/>
              <a:tailEnd/>
            </a:ln>
          </p:spPr>
        </p:pic>
        <p:pic>
          <p:nvPicPr>
            <p:cNvPr id="29714" name="Picture 10"/>
            <p:cNvPicPr>
              <a:picLocks noChangeAspect="1"/>
            </p:cNvPicPr>
            <p:nvPr/>
          </p:nvPicPr>
          <p:blipFill>
            <a:blip r:embed="rId8"/>
            <a:srcRect/>
            <a:stretch>
              <a:fillRect/>
            </a:stretch>
          </p:blipFill>
          <p:spPr bwMode="auto">
            <a:xfrm>
              <a:off x="1539154" y="2799967"/>
              <a:ext cx="930275" cy="979488"/>
            </a:xfrm>
            <a:prstGeom prst="rect">
              <a:avLst/>
            </a:prstGeom>
            <a:noFill/>
            <a:ln w="9525">
              <a:noFill/>
              <a:miter lim="800000"/>
              <a:headEnd/>
              <a:tailEnd/>
            </a:ln>
          </p:spPr>
        </p:pic>
      </p:grpSp>
      <p:pic>
        <p:nvPicPr>
          <p:cNvPr id="29698" name="Picture 2" descr="figure.png"/>
          <p:cNvPicPr>
            <a:picLocks noChangeAspect="1"/>
          </p:cNvPicPr>
          <p:nvPr/>
        </p:nvPicPr>
        <p:blipFill>
          <a:blip r:embed="rId9"/>
          <a:srcRect/>
          <a:stretch>
            <a:fillRect/>
          </a:stretch>
        </p:blipFill>
        <p:spPr bwMode="auto">
          <a:xfrm>
            <a:off x="3943350" y="558800"/>
            <a:ext cx="5170488" cy="4389438"/>
          </a:xfrm>
          <a:prstGeom prst="rect">
            <a:avLst/>
          </a:prstGeom>
          <a:noFill/>
          <a:ln w="9525">
            <a:noFill/>
            <a:miter lim="800000"/>
            <a:headEnd/>
            <a:tailEnd/>
          </a:ln>
        </p:spPr>
      </p:pic>
      <p:sp>
        <p:nvSpPr>
          <p:cNvPr id="10" name="TextBox 4"/>
          <p:cNvSpPr txBox="1">
            <a:spLocks noChangeArrowheads="1"/>
          </p:cNvSpPr>
          <p:nvPr/>
        </p:nvSpPr>
        <p:spPr bwMode="auto">
          <a:xfrm>
            <a:off x="296863" y="3608388"/>
            <a:ext cx="6008687" cy="461962"/>
          </a:xfrm>
          <a:prstGeom prst="rect">
            <a:avLst/>
          </a:prstGeom>
          <a:noFill/>
          <a:ln>
            <a:noFill/>
          </a:ln>
          <a:effectLst>
            <a:outerShdw dist="38100" dir="2700000" algn="br" rotWithShape="0">
              <a:schemeClr val="bg1">
                <a:alpha val="42998"/>
              </a:schemeClr>
            </a:outerShdw>
          </a:effectLs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a:solidFill>
                  <a:schemeClr val="tx2">
                    <a:lumMod val="75000"/>
                  </a:schemeClr>
                </a:solidFill>
                <a:latin typeface="Calibri" charset="0"/>
              </a:rPr>
              <a:t>WeNMR </a:t>
            </a:r>
            <a:r>
              <a:rPr lang="en-US" b="1" dirty="0" smtClean="0">
                <a:solidFill>
                  <a:schemeClr val="tx2">
                    <a:lumMod val="75000"/>
                  </a:schemeClr>
                </a:solidFill>
                <a:latin typeface="Calibri" charset="0"/>
              </a:rPr>
              <a:t>VRC</a:t>
            </a:r>
            <a:r>
              <a:rPr lang="en-US" sz="2000" b="1" dirty="0" smtClean="0">
                <a:solidFill>
                  <a:schemeClr val="tx2">
                    <a:lumMod val="75000"/>
                  </a:schemeClr>
                </a:solidFill>
                <a:latin typeface="Calibri" charset="0"/>
              </a:rPr>
              <a:t> (Nov. 2013)</a:t>
            </a:r>
            <a:endParaRPr lang="en-US" sz="2000" b="1" dirty="0">
              <a:solidFill>
                <a:schemeClr val="tx2">
                  <a:lumMod val="75000"/>
                </a:schemeClr>
              </a:solidFill>
              <a:latin typeface="Calibri" charset="0"/>
            </a:endParaRPr>
          </a:p>
        </p:txBody>
      </p:sp>
      <p:sp>
        <p:nvSpPr>
          <p:cNvPr id="11" name="Rectangle 6"/>
          <p:cNvSpPr txBox="1">
            <a:spLocks noChangeArrowheads="1"/>
          </p:cNvSpPr>
          <p:nvPr/>
        </p:nvSpPr>
        <p:spPr bwMode="auto">
          <a:xfrm>
            <a:off x="236538" y="4210050"/>
            <a:ext cx="6975475" cy="2124075"/>
          </a:xfrm>
          <a:prstGeom prst="rect">
            <a:avLst/>
          </a:prstGeom>
          <a:noFill/>
          <a:ln>
            <a:noFill/>
          </a:ln>
          <a:extLst/>
        </p:spPr>
        <p:txBody>
          <a:bodyPr>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defRPr/>
            </a:pPr>
            <a:r>
              <a:rPr lang="en-US" sz="2000" b="1" dirty="0" smtClean="0">
                <a:solidFill>
                  <a:schemeClr val="tx2">
                    <a:lumMod val="75000"/>
                  </a:schemeClr>
                </a:solidFill>
                <a:ea typeface="ＭＳ Ｐゴシック" charset="0"/>
                <a:cs typeface="ＭＳ Ｐゴシック" charset="0"/>
              </a:rPr>
              <a:t>One of the largest (#users) VO in life sciences</a:t>
            </a:r>
          </a:p>
          <a:p>
            <a:pPr>
              <a:lnSpc>
                <a:spcPct val="90000"/>
              </a:lnSpc>
              <a:defRPr/>
            </a:pPr>
            <a:r>
              <a:rPr lang="en-US" sz="2000" b="1" dirty="0" smtClean="0">
                <a:solidFill>
                  <a:schemeClr val="tx2">
                    <a:lumMod val="75000"/>
                  </a:schemeClr>
                </a:solidFill>
                <a:ea typeface="ＭＳ Ｐゴシック" charset="0"/>
                <a:cs typeface="ＭＳ Ｐゴシック" charset="0"/>
              </a:rPr>
              <a:t>&gt; 575 VO registered users (36% outside EU)</a:t>
            </a:r>
          </a:p>
          <a:p>
            <a:pPr>
              <a:lnSpc>
                <a:spcPct val="90000"/>
              </a:lnSpc>
              <a:defRPr/>
            </a:pPr>
            <a:r>
              <a:rPr lang="en-US" sz="2000" b="1" dirty="0" smtClean="0">
                <a:solidFill>
                  <a:schemeClr val="tx2">
                    <a:lumMod val="75000"/>
                  </a:schemeClr>
                </a:solidFill>
                <a:ea typeface="ＭＳ Ｐゴシック" charset="0"/>
                <a:cs typeface="ＭＳ Ｐゴシック" charset="0"/>
              </a:rPr>
              <a:t>&gt; 900 VRC members</a:t>
            </a:r>
          </a:p>
          <a:p>
            <a:pPr>
              <a:lnSpc>
                <a:spcPct val="90000"/>
              </a:lnSpc>
              <a:defRPr/>
            </a:pPr>
            <a:r>
              <a:rPr lang="en-US" sz="2000" b="1" dirty="0" smtClean="0">
                <a:solidFill>
                  <a:schemeClr val="tx2">
                    <a:lumMod val="75000"/>
                  </a:schemeClr>
                </a:solidFill>
                <a:ea typeface="ＭＳ Ｐゴシック" charset="0"/>
                <a:cs typeface="ＭＳ Ｐゴシック" charset="0"/>
              </a:rPr>
              <a:t>~ 82 000 CPU cores</a:t>
            </a:r>
          </a:p>
          <a:p>
            <a:pPr>
              <a:lnSpc>
                <a:spcPct val="90000"/>
              </a:lnSpc>
              <a:defRPr/>
            </a:pPr>
            <a:r>
              <a:rPr lang="en-US" sz="2000" b="1" dirty="0" smtClean="0">
                <a:solidFill>
                  <a:schemeClr val="tx2">
                    <a:lumMod val="75000"/>
                  </a:schemeClr>
                </a:solidFill>
                <a:ea typeface="ＭＳ Ｐゴシック" charset="0"/>
                <a:cs typeface="ＭＳ Ｐゴシック" charset="0"/>
              </a:rPr>
              <a:t>&gt; 2M SI2K CPU years </a:t>
            </a:r>
          </a:p>
          <a:p>
            <a:pPr>
              <a:lnSpc>
                <a:spcPct val="90000"/>
              </a:lnSpc>
              <a:defRPr/>
            </a:pPr>
            <a:r>
              <a:rPr lang="en-US" sz="2000" b="1" dirty="0" smtClean="0">
                <a:solidFill>
                  <a:schemeClr val="tx2">
                    <a:lumMod val="75000"/>
                  </a:schemeClr>
                </a:solidFill>
                <a:ea typeface="ＭＳ Ｐゴシック" charset="0"/>
                <a:cs typeface="ＭＳ Ｐゴシック" charset="0"/>
              </a:rPr>
              <a:t>&gt; 5M jobs User-friendly access to Grid via web portals</a:t>
            </a:r>
          </a:p>
          <a:p>
            <a:pPr>
              <a:lnSpc>
                <a:spcPct val="90000"/>
              </a:lnSpc>
              <a:defRPr/>
            </a:pPr>
            <a:endParaRPr lang="en-US" sz="2000" b="1" dirty="0">
              <a:solidFill>
                <a:schemeClr val="tx2">
                  <a:lumMod val="75000"/>
                </a:schemeClr>
              </a:solidFill>
              <a:ea typeface="ＭＳ Ｐゴシック" charset="0"/>
              <a:cs typeface="ＭＳ Ｐゴシック" charset="0"/>
            </a:endParaRPr>
          </a:p>
        </p:txBody>
      </p:sp>
      <p:sp>
        <p:nvSpPr>
          <p:cNvPr id="12" name="Text Box 4"/>
          <p:cNvSpPr txBox="1">
            <a:spLocks noChangeArrowheads="1"/>
          </p:cNvSpPr>
          <p:nvPr/>
        </p:nvSpPr>
        <p:spPr bwMode="auto">
          <a:xfrm>
            <a:off x="5518150" y="5298120"/>
            <a:ext cx="2481263" cy="400050"/>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2000" b="1" dirty="0" err="1">
                <a:solidFill>
                  <a:schemeClr val="tx2"/>
                </a:solidFill>
                <a:effectLst>
                  <a:outerShdw blurRad="50800" dist="38100" dir="2700000" algn="tl" rotWithShape="0">
                    <a:prstClr val="black">
                      <a:alpha val="40000"/>
                    </a:prstClr>
                  </a:outerShdw>
                </a:effectLst>
                <a:latin typeface="Verdana" charset="0"/>
              </a:rPr>
              <a:t>www.wenmr.eu</a:t>
            </a:r>
            <a:endParaRPr lang="en-US" sz="2000" b="1" dirty="0">
              <a:solidFill>
                <a:schemeClr val="tx2"/>
              </a:solidFill>
              <a:effectLst>
                <a:outerShdw blurRad="50800" dist="38100" dir="2700000" algn="tl" rotWithShape="0">
                  <a:prstClr val="black">
                    <a:alpha val="40000"/>
                  </a:prstClr>
                </a:outerShdw>
              </a:effectLst>
              <a:latin typeface="Verdana" charset="0"/>
            </a:endParaRPr>
          </a:p>
        </p:txBody>
      </p:sp>
      <p:pic>
        <p:nvPicPr>
          <p:cNvPr id="13"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63538" y="1677988"/>
            <a:ext cx="3054350" cy="1752600"/>
          </a:xfrm>
          <a:prstGeom prst="rect">
            <a:avLst/>
          </a:prstGeom>
          <a:noFill/>
          <a:ln>
            <a:noFill/>
          </a:ln>
          <a:effectLst>
            <a:outerShdw blurRad="50800" dist="38100" dir="2700000" algn="tl" rotWithShape="0">
              <a:prstClr val="black">
                <a:alpha val="40000"/>
              </a:prstClr>
            </a:outerShdw>
          </a:effectLst>
          <a:extLst/>
        </p:spPr>
      </p:pic>
      <p:pic>
        <p:nvPicPr>
          <p:cNvPr id="29703" name="Picture 7" descr="WeNMR.png"/>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588000" y="5969000"/>
            <a:ext cx="1624013" cy="728663"/>
          </a:xfrm>
          <a:prstGeom prst="rect">
            <a:avLst/>
          </a:prstGeom>
          <a:noFill/>
          <a:ln w="9525">
            <a:noFill/>
            <a:miter lim="800000"/>
            <a:headEnd/>
            <a:tailEnd/>
          </a:ln>
        </p:spPr>
      </p:pic>
      <p:grpSp>
        <p:nvGrpSpPr>
          <p:cNvPr id="29704" name="Group 5"/>
          <p:cNvGrpSpPr>
            <a:grpSpLocks/>
          </p:cNvGrpSpPr>
          <p:nvPr/>
        </p:nvGrpSpPr>
        <p:grpSpPr bwMode="auto">
          <a:xfrm>
            <a:off x="7758113" y="-266700"/>
            <a:ext cx="1476375" cy="2063750"/>
            <a:chOff x="7202488" y="127000"/>
            <a:chExt cx="1878012" cy="2627313"/>
          </a:xfrm>
        </p:grpSpPr>
        <p:pic>
          <p:nvPicPr>
            <p:cNvPr id="29707" name="Picture 25" descr="C:\Papers\Manuscripts\Ubbink_Jun06\FinalMS\figs1.tif"/>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202488" y="566738"/>
              <a:ext cx="1760537" cy="2187575"/>
            </a:xfrm>
            <a:prstGeom prst="rect">
              <a:avLst/>
            </a:prstGeom>
            <a:noFill/>
            <a:ln w="9525">
              <a:noFill/>
              <a:miter lim="800000"/>
              <a:headEnd/>
              <a:tailEnd/>
            </a:ln>
          </p:spPr>
        </p:pic>
        <p:pic>
          <p:nvPicPr>
            <p:cNvPr id="29708" name="Picture 26" descr="C:\Papers\Manuscripts\Ubbink_Jun06\FinalMS\figs3_a.tif"/>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072438" y="127000"/>
              <a:ext cx="1008062" cy="1333500"/>
            </a:xfrm>
            <a:prstGeom prst="rect">
              <a:avLst/>
            </a:prstGeom>
            <a:noFill/>
            <a:ln w="9525">
              <a:noFill/>
              <a:miter lim="800000"/>
              <a:headEnd/>
              <a:tailEnd/>
            </a:ln>
          </p:spPr>
        </p:pic>
      </p:grpSp>
      <p:sp>
        <p:nvSpPr>
          <p:cNvPr id="29705" name="TextBox 23"/>
          <p:cNvSpPr txBox="1">
            <a:spLocks noChangeArrowheads="1"/>
          </p:cNvSpPr>
          <p:nvPr/>
        </p:nvSpPr>
        <p:spPr bwMode="auto">
          <a:xfrm>
            <a:off x="4448175" y="34925"/>
            <a:ext cx="3859213" cy="371475"/>
          </a:xfrm>
          <a:prstGeom prst="rect">
            <a:avLst/>
          </a:prstGeom>
          <a:noFill/>
          <a:ln w="9525">
            <a:noFill/>
            <a:miter lim="800000"/>
            <a:headEnd/>
            <a:tailEnd/>
          </a:ln>
        </p:spPr>
        <p:txBody>
          <a:bodyPr>
            <a:spAutoFit/>
          </a:bodyPr>
          <a:lstStyle/>
          <a:p>
            <a:r>
              <a:rPr lang="en-US" b="1">
                <a:solidFill>
                  <a:schemeClr val="tx2"/>
                </a:solidFill>
                <a:latin typeface="Calibri" pitchFamily="34" charset="0"/>
              </a:rPr>
              <a:t>NMR                                           SAXS  </a:t>
            </a:r>
          </a:p>
        </p:txBody>
      </p:sp>
      <p:sp>
        <p:nvSpPr>
          <p:cNvPr id="28" name="Rectangle 2"/>
          <p:cNvSpPr txBox="1">
            <a:spLocks noChangeArrowheads="1"/>
          </p:cNvSpPr>
          <p:nvPr/>
        </p:nvSpPr>
        <p:spPr bwMode="auto">
          <a:xfrm>
            <a:off x="273050" y="265113"/>
            <a:ext cx="3902075" cy="1143000"/>
          </a:xfrm>
          <a:prstGeom prst="rect">
            <a:avLst/>
          </a:prstGeom>
          <a:noFill/>
          <a:ln>
            <a:noFill/>
          </a:ln>
          <a:effectLst>
            <a:outerShdw blurRad="50800" dist="38100" dir="2700000" algn="br">
              <a:srgbClr val="000000">
                <a:alpha val="43000"/>
              </a:srgbClr>
            </a:outerShdw>
          </a:effectLst>
          <a:extLst/>
        </p:spPr>
        <p:txBody>
          <a:bodyPr anchor="ct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spcAft>
                <a:spcPts val="0"/>
              </a:spcAft>
              <a:defRPr/>
            </a:pPr>
            <a:r>
              <a:rPr lang="en-US" sz="2800" b="1" dirty="0" smtClean="0">
                <a:solidFill>
                  <a:srgbClr val="953735"/>
                </a:solidFill>
                <a:ea typeface="ＭＳ Ｐゴシック" charset="0"/>
                <a:cs typeface="ＭＳ Ｐゴシック" charset="0"/>
              </a:rPr>
              <a:t>A worldwide </a:t>
            </a:r>
          </a:p>
          <a:p>
            <a:pPr algn="l" eaLnBrk="1" hangingPunct="1">
              <a:spcAft>
                <a:spcPts val="0"/>
              </a:spcAft>
              <a:defRPr/>
            </a:pPr>
            <a:r>
              <a:rPr lang="en-US" sz="2800" b="1" dirty="0" smtClean="0">
                <a:solidFill>
                  <a:srgbClr val="953735"/>
                </a:solidFill>
                <a:ea typeface="ＭＳ Ｐゴシック" charset="0"/>
                <a:cs typeface="ＭＳ Ｐゴシック" charset="0"/>
              </a:rPr>
              <a:t>e-Infrastructure for NMR and structural biology</a:t>
            </a:r>
            <a:endParaRPr lang="de-DE" sz="2800" b="1" dirty="0">
              <a:solidFill>
                <a:srgbClr val="953735"/>
              </a:solidFill>
              <a:ea typeface="ＭＳ Ｐゴシック" charset="0"/>
              <a:cs typeface="ＭＳ Ｐゴシック" charset="0"/>
            </a:endParaRPr>
          </a:p>
        </p:txBody>
      </p:sp>
    </p:spTree>
    <p:extLst>
      <p:ext uri="{BB962C8B-B14F-4D97-AF65-F5344CB8AC3E}">
        <p14:creationId xmlns:p14="http://schemas.microsoft.com/office/powerpoint/2010/main" val="12540921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Oval 45"/>
          <p:cNvSpPr>
            <a:spLocks/>
          </p:cNvSpPr>
          <p:nvPr/>
        </p:nvSpPr>
        <p:spPr bwMode="auto">
          <a:xfrm rot="21262783">
            <a:off x="6735614" y="1996362"/>
            <a:ext cx="1580555" cy="1580555"/>
          </a:xfrm>
          <a:prstGeom prst="ellipse">
            <a:avLst/>
          </a:prstGeom>
          <a:solidFill>
            <a:srgbClr val="263645">
              <a:alpha val="50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flat">
                <a:solidFill>
                  <a:srgbClr val="000000">
                    <a:alpha val="50000"/>
                  </a:srgbClr>
                </a:solidFill>
                <a:miter lim="800000"/>
                <a:headEnd type="none" w="med" len="med"/>
                <a:tailEnd type="none" w="med" len="med"/>
              </a14:hiddenLine>
            </a:ext>
          </a:extLst>
        </p:spPr>
        <p:txBody>
          <a:bodyPr lIns="0" tIns="0" rIns="0" bIns="0"/>
          <a:lstStyle/>
          <a:p>
            <a:endParaRPr lang="en-US"/>
          </a:p>
        </p:txBody>
      </p:sp>
      <p:sp>
        <p:nvSpPr>
          <p:cNvPr id="23553" name="Oval 1"/>
          <p:cNvSpPr>
            <a:spLocks/>
          </p:cNvSpPr>
          <p:nvPr/>
        </p:nvSpPr>
        <p:spPr bwMode="auto">
          <a:xfrm>
            <a:off x="1982390" y="1355739"/>
            <a:ext cx="1580555" cy="1580555"/>
          </a:xfrm>
          <a:prstGeom prst="ellipse">
            <a:avLst/>
          </a:prstGeom>
          <a:solidFill>
            <a:srgbClr val="263645">
              <a:alpha val="50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flat">
                <a:solidFill>
                  <a:srgbClr val="000000">
                    <a:alpha val="50000"/>
                  </a:srgbClr>
                </a:solidFill>
                <a:miter lim="800000"/>
                <a:headEnd type="none" w="med" len="med"/>
                <a:tailEnd type="none" w="med" len="med"/>
              </a14:hiddenLine>
            </a:ext>
          </a:extLst>
        </p:spPr>
        <p:txBody>
          <a:bodyPr lIns="0" tIns="0" rIns="0" bIns="0"/>
          <a:lstStyle/>
          <a:p>
            <a:endParaRPr lang="en-US"/>
          </a:p>
        </p:txBody>
      </p:sp>
      <p:sp>
        <p:nvSpPr>
          <p:cNvPr id="23554" name="Oval 2"/>
          <p:cNvSpPr>
            <a:spLocks/>
          </p:cNvSpPr>
          <p:nvPr/>
        </p:nvSpPr>
        <p:spPr bwMode="auto">
          <a:xfrm>
            <a:off x="3455789" y="2686263"/>
            <a:ext cx="2080617" cy="2080617"/>
          </a:xfrm>
          <a:prstGeom prst="ellipse">
            <a:avLst/>
          </a:prstGeom>
          <a:solidFill>
            <a:srgbClr val="263645">
              <a:alpha val="7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flat">
                <a:solidFill>
                  <a:srgbClr val="000000">
                    <a:alpha val="75000"/>
                  </a:srgbClr>
                </a:solidFill>
                <a:miter lim="800000"/>
                <a:headEnd type="none" w="med" len="med"/>
                <a:tailEnd type="none" w="med" len="med"/>
              </a14:hiddenLine>
            </a:ext>
          </a:extLst>
        </p:spPr>
        <p:txBody>
          <a:bodyPr lIns="0" tIns="0" rIns="0" bIns="0"/>
          <a:lstStyle/>
          <a:p>
            <a:endParaRPr lang="en-US"/>
          </a:p>
        </p:txBody>
      </p:sp>
      <p:sp>
        <p:nvSpPr>
          <p:cNvPr id="23555" name="Rectangle 3"/>
          <p:cNvSpPr>
            <a:spLocks noGrp="1" noChangeArrowheads="1"/>
          </p:cNvSpPr>
          <p:nvPr>
            <p:ph type="title"/>
          </p:nvPr>
        </p:nvSpPr>
        <p:spPr>
          <a:xfrm>
            <a:off x="551110" y="192050"/>
            <a:ext cx="7838656" cy="500063"/>
          </a:xfrm>
          <a:ln/>
        </p:spPr>
        <p:txBody>
          <a:bodyPr/>
          <a:lstStyle/>
          <a:p>
            <a:pPr>
              <a:lnSpc>
                <a:spcPct val="140000"/>
              </a:lnSpc>
            </a:pPr>
            <a:r>
              <a:rPr lang="en-US" sz="2800" b="1" dirty="0" smtClean="0">
                <a:solidFill>
                  <a:srgbClr val="800000"/>
                </a:solidFill>
                <a:effectLst>
                  <a:outerShdw blurRad="50800" dist="38100" algn="l" rotWithShape="0">
                    <a:prstClr val="black">
                      <a:alpha val="40000"/>
                    </a:prstClr>
                  </a:outerShdw>
                </a:effectLst>
                <a:latin typeface="Calibri (Headings)"/>
                <a:cs typeface="Calibri (Headings)"/>
                <a:sym typeface="Gill Sans" charset="0"/>
              </a:rPr>
              <a:t>The WeNMR Virtual Research Community</a:t>
            </a:r>
            <a:endParaRPr lang="en-US" sz="2800" b="1" dirty="0">
              <a:solidFill>
                <a:srgbClr val="800000"/>
              </a:solidFill>
              <a:effectLst>
                <a:outerShdw blurRad="50800" dist="38100" algn="l" rotWithShape="0">
                  <a:prstClr val="black">
                    <a:alpha val="40000"/>
                  </a:prstClr>
                </a:outerShdw>
              </a:effectLst>
              <a:latin typeface="Calibri (Headings)"/>
              <a:cs typeface="Calibri (Headings)"/>
              <a:sym typeface="Gill Sans" charset="0"/>
            </a:endParaRPr>
          </a:p>
        </p:txBody>
      </p:sp>
      <p:sp>
        <p:nvSpPr>
          <p:cNvPr id="23557" name="Oval 5"/>
          <p:cNvSpPr>
            <a:spLocks/>
          </p:cNvSpPr>
          <p:nvPr/>
        </p:nvSpPr>
        <p:spPr bwMode="auto">
          <a:xfrm>
            <a:off x="3991570" y="3195255"/>
            <a:ext cx="1009055" cy="1053703"/>
          </a:xfrm>
          <a:prstGeom prst="ellipse">
            <a:avLst/>
          </a:prstGeom>
          <a:gradFill rotWithShape="0">
            <a:gsLst>
              <a:gs pos="0">
                <a:srgbClr val="66CCFF"/>
              </a:gs>
              <a:gs pos="100000">
                <a:srgbClr val="0080FF"/>
              </a:gs>
            </a:gsLst>
            <a:path path="rect">
              <a:fillToRect l="50000" t="50000" r="50000" b="50000"/>
            </a:path>
          </a:gradFill>
          <a:ln w="38100" cap="flat">
            <a:solidFill>
              <a:srgbClr val="FFFFFF"/>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pic>
        <p:nvPicPr>
          <p:cNvPr id="23558"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48956" y="3274838"/>
            <a:ext cx="705445" cy="80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3559" name="Line 7"/>
          <p:cNvSpPr>
            <a:spLocks noChangeShapeType="1"/>
          </p:cNvSpPr>
          <p:nvPr/>
        </p:nvSpPr>
        <p:spPr bwMode="auto">
          <a:xfrm>
            <a:off x="3009305" y="2338005"/>
            <a:ext cx="1096119" cy="1039193"/>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60" name="Oval 8"/>
          <p:cNvSpPr>
            <a:spLocks/>
          </p:cNvSpPr>
          <p:nvPr/>
        </p:nvSpPr>
        <p:spPr bwMode="auto">
          <a:xfrm>
            <a:off x="2482453" y="1837943"/>
            <a:ext cx="580430" cy="607219"/>
          </a:xfrm>
          <a:prstGeom prst="ellipse">
            <a:avLst/>
          </a:prstGeom>
          <a:solidFill>
            <a:srgbClr val="2D4F81"/>
          </a:solidFill>
          <a:ln w="38100" cap="flat">
            <a:solidFill>
              <a:srgbClr val="FFFFFF"/>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61" name="AutoShape 9"/>
          <p:cNvSpPr>
            <a:spLocks/>
          </p:cNvSpPr>
          <p:nvPr/>
        </p:nvSpPr>
        <p:spPr bwMode="auto">
          <a:xfrm>
            <a:off x="3185159" y="1778177"/>
            <a:ext cx="1339453" cy="303609"/>
          </a:xfrm>
          <a:prstGeom prst="roundRect">
            <a:avLst>
              <a:gd name="adj" fmla="val 19301"/>
            </a:avLst>
          </a:prstGeom>
          <a:solidFill>
            <a:srgbClr val="800040"/>
          </a:solidFill>
          <a:ln>
            <a:noFill/>
          </a:ln>
          <a:extLst>
            <a:ext uri="{91240B29-F687-4f45-9708-019B960494DF}">
              <a14:hiddenLine xmlns:a14="http://schemas.microsoft.com/office/drawing/2010/main" w="12700" cap="flat">
                <a:solidFill>
                  <a:srgbClr val="FFFFFF"/>
                </a:solidFill>
                <a:miter lim="800000"/>
                <a:headEnd type="none" w="med" len="med"/>
                <a:tailEnd type="none" w="med" len="med"/>
              </a14:hiddenLine>
            </a:ext>
          </a:extLst>
        </p:spPr>
        <p:txBody>
          <a:bodyPr lIns="0" tIns="0" rIns="0" bIns="0"/>
          <a:lstStyle/>
          <a:p>
            <a:endParaRPr lang="en-US" sz="3200" b="1"/>
          </a:p>
        </p:txBody>
      </p:sp>
      <p:sp>
        <p:nvSpPr>
          <p:cNvPr id="23562" name="Rectangle 10"/>
          <p:cNvSpPr>
            <a:spLocks/>
          </p:cNvSpPr>
          <p:nvPr/>
        </p:nvSpPr>
        <p:spPr bwMode="auto">
          <a:xfrm>
            <a:off x="3286125" y="1756277"/>
            <a:ext cx="1189483" cy="30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1600" b="1" dirty="0">
                <a:solidFill>
                  <a:srgbClr val="FFFFFF"/>
                </a:solidFill>
                <a:latin typeface="Gill Sans" charset="0"/>
                <a:cs typeface="Gill Sans" charset="0"/>
                <a:sym typeface="Gill Sans" charset="0"/>
              </a:rPr>
              <a:t>Knowledge</a:t>
            </a:r>
            <a:endParaRPr lang="en-US" sz="1400" b="1" dirty="0">
              <a:solidFill>
                <a:srgbClr val="FFFFFF"/>
              </a:solidFill>
              <a:latin typeface="Gill Sans" charset="0"/>
              <a:cs typeface="Gill Sans" charset="0"/>
              <a:sym typeface="Gill Sans" charset="0"/>
            </a:endParaRPr>
          </a:p>
        </p:txBody>
      </p:sp>
      <p:grpSp>
        <p:nvGrpSpPr>
          <p:cNvPr id="3" name="Group 13"/>
          <p:cNvGrpSpPr>
            <a:grpSpLocks/>
          </p:cNvGrpSpPr>
          <p:nvPr/>
        </p:nvGrpSpPr>
        <p:grpSpPr bwMode="auto">
          <a:xfrm rot="-2620291">
            <a:off x="1587252" y="2352517"/>
            <a:ext cx="1086074" cy="725537"/>
            <a:chOff x="0" y="0"/>
            <a:chExt cx="972" cy="649"/>
          </a:xfrm>
        </p:grpSpPr>
        <p:sp>
          <p:nvSpPr>
            <p:cNvPr id="23563" name="Oval 11"/>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64" name="Line 12"/>
            <p:cNvSpPr>
              <a:spLocks noChangeShapeType="1"/>
            </p:cNvSpPr>
            <p:nvPr/>
          </p:nvSpPr>
          <p:spPr bwMode="auto">
            <a:xfrm>
              <a:off x="322" y="316"/>
              <a:ext cx="650"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566" name="Rectangle 14"/>
          <p:cNvSpPr>
            <a:spLocks/>
          </p:cNvSpPr>
          <p:nvPr/>
        </p:nvSpPr>
        <p:spPr bwMode="auto">
          <a:xfrm>
            <a:off x="1231279" y="3179302"/>
            <a:ext cx="10908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dirty="0" smtClean="0">
                <a:solidFill>
                  <a:schemeClr val="tx1">
                    <a:lumMod val="75000"/>
                    <a:lumOff val="25000"/>
                  </a:schemeClr>
                </a:solidFill>
                <a:latin typeface="Calibri"/>
                <a:cs typeface="Calibri"/>
                <a:sym typeface="Gill Sans" charset="0"/>
              </a:rPr>
              <a:t>Help Centers</a:t>
            </a:r>
            <a:endParaRPr lang="en-US" sz="1600" b="1" dirty="0">
              <a:solidFill>
                <a:schemeClr val="tx1">
                  <a:lumMod val="75000"/>
                  <a:lumOff val="25000"/>
                </a:schemeClr>
              </a:solidFill>
              <a:latin typeface="Calibri"/>
              <a:cs typeface="Calibri"/>
              <a:sym typeface="Gill Sans" charset="0"/>
            </a:endParaRPr>
          </a:p>
        </p:txBody>
      </p:sp>
      <p:grpSp>
        <p:nvGrpSpPr>
          <p:cNvPr id="4" name="Group 17"/>
          <p:cNvGrpSpPr>
            <a:grpSpLocks/>
          </p:cNvGrpSpPr>
          <p:nvPr/>
        </p:nvGrpSpPr>
        <p:grpSpPr bwMode="auto">
          <a:xfrm rot="10860000" flipH="1">
            <a:off x="1367359" y="1772087"/>
            <a:ext cx="1086073" cy="725537"/>
            <a:chOff x="0" y="0"/>
            <a:chExt cx="972" cy="649"/>
          </a:xfrm>
        </p:grpSpPr>
        <p:sp>
          <p:nvSpPr>
            <p:cNvPr id="23567" name="Oval 15"/>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68" name="Line 16"/>
            <p:cNvSpPr>
              <a:spLocks noChangeShapeType="1"/>
            </p:cNvSpPr>
            <p:nvPr/>
          </p:nvSpPr>
          <p:spPr bwMode="auto">
            <a:xfrm>
              <a:off x="323" y="316"/>
              <a:ext cx="649"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570" name="Rectangle 18"/>
          <p:cNvSpPr>
            <a:spLocks/>
          </p:cNvSpPr>
          <p:nvPr/>
        </p:nvSpPr>
        <p:spPr bwMode="auto">
          <a:xfrm>
            <a:off x="179512" y="1767757"/>
            <a:ext cx="8207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dirty="0" smtClean="0">
                <a:solidFill>
                  <a:schemeClr val="tx1">
                    <a:lumMod val="75000"/>
                    <a:lumOff val="25000"/>
                  </a:schemeClr>
                </a:solidFill>
                <a:latin typeface="Calibri"/>
                <a:cs typeface="Calibri"/>
                <a:sym typeface="Gill Sans" charset="0"/>
              </a:rPr>
              <a:t>Tutorials </a:t>
            </a:r>
          </a:p>
          <a:p>
            <a:r>
              <a:rPr lang="en-US" sz="1600" b="1" dirty="0" smtClean="0">
                <a:solidFill>
                  <a:schemeClr val="tx1">
                    <a:lumMod val="75000"/>
                    <a:lumOff val="25000"/>
                  </a:schemeClr>
                </a:solidFill>
                <a:latin typeface="Calibri"/>
                <a:cs typeface="Calibri"/>
                <a:sym typeface="Gill Sans" charset="0"/>
              </a:rPr>
              <a:t>Wiki docs</a:t>
            </a:r>
          </a:p>
          <a:p>
            <a:r>
              <a:rPr lang="en-US" sz="1600" b="1" dirty="0" smtClean="0">
                <a:solidFill>
                  <a:schemeClr val="tx1">
                    <a:lumMod val="75000"/>
                    <a:lumOff val="25000"/>
                  </a:schemeClr>
                </a:solidFill>
                <a:latin typeface="Calibri"/>
                <a:cs typeface="Calibri"/>
                <a:sym typeface="Gill Sans" charset="0"/>
              </a:rPr>
              <a:t>Movies</a:t>
            </a:r>
            <a:endParaRPr lang="en-US" sz="1600" b="1" dirty="0">
              <a:solidFill>
                <a:schemeClr val="tx1">
                  <a:lumMod val="75000"/>
                  <a:lumOff val="25000"/>
                </a:schemeClr>
              </a:solidFill>
              <a:latin typeface="Calibri"/>
              <a:cs typeface="Calibri"/>
              <a:sym typeface="Gill Sans" charset="0"/>
            </a:endParaRPr>
          </a:p>
        </p:txBody>
      </p:sp>
      <p:grpSp>
        <p:nvGrpSpPr>
          <p:cNvPr id="5" name="Group 21"/>
          <p:cNvGrpSpPr>
            <a:grpSpLocks/>
          </p:cNvGrpSpPr>
          <p:nvPr/>
        </p:nvGrpSpPr>
        <p:grpSpPr bwMode="auto">
          <a:xfrm rot="2638450">
            <a:off x="1617390" y="1173798"/>
            <a:ext cx="1086073" cy="725537"/>
            <a:chOff x="0" y="0"/>
            <a:chExt cx="972" cy="649"/>
          </a:xfrm>
        </p:grpSpPr>
        <p:sp>
          <p:nvSpPr>
            <p:cNvPr id="23571" name="Oval 19"/>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72" name="Line 20"/>
            <p:cNvSpPr>
              <a:spLocks noChangeShapeType="1"/>
            </p:cNvSpPr>
            <p:nvPr/>
          </p:nvSpPr>
          <p:spPr bwMode="auto">
            <a:xfrm>
              <a:off x="322" y="316"/>
              <a:ext cx="650"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574" name="Rectangle 22"/>
          <p:cNvSpPr>
            <a:spLocks/>
          </p:cNvSpPr>
          <p:nvPr/>
        </p:nvSpPr>
        <p:spPr bwMode="auto">
          <a:xfrm>
            <a:off x="461800" y="1040642"/>
            <a:ext cx="10367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dirty="0">
                <a:solidFill>
                  <a:schemeClr val="tx1">
                    <a:lumMod val="75000"/>
                    <a:lumOff val="25000"/>
                  </a:schemeClr>
                </a:solidFill>
                <a:latin typeface="Calibri"/>
                <a:cs typeface="Calibri"/>
                <a:sym typeface="Gill Sans" charset="0"/>
              </a:rPr>
              <a:t>Consultancy</a:t>
            </a:r>
          </a:p>
        </p:txBody>
      </p:sp>
      <p:sp>
        <p:nvSpPr>
          <p:cNvPr id="23576" name="Line 24"/>
          <p:cNvSpPr>
            <a:spLocks noChangeShapeType="1"/>
          </p:cNvSpPr>
          <p:nvPr/>
        </p:nvSpPr>
        <p:spPr bwMode="auto">
          <a:xfrm flipH="1">
            <a:off x="4999509" y="2869322"/>
            <a:ext cx="2232422" cy="736699"/>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577" name="Oval 25"/>
          <p:cNvSpPr>
            <a:spLocks/>
          </p:cNvSpPr>
          <p:nvPr/>
        </p:nvSpPr>
        <p:spPr bwMode="auto">
          <a:xfrm>
            <a:off x="7224117" y="2489810"/>
            <a:ext cx="580430" cy="607219"/>
          </a:xfrm>
          <a:prstGeom prst="ellipse">
            <a:avLst/>
          </a:prstGeom>
          <a:solidFill>
            <a:srgbClr val="2D4F81"/>
          </a:solidFill>
          <a:ln w="38100" cap="flat">
            <a:solidFill>
              <a:srgbClr val="FFFFFF"/>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78" name="AutoShape 26"/>
          <p:cNvSpPr>
            <a:spLocks/>
          </p:cNvSpPr>
          <p:nvPr/>
        </p:nvSpPr>
        <p:spPr bwMode="auto">
          <a:xfrm>
            <a:off x="5951201" y="2421820"/>
            <a:ext cx="1064083" cy="311886"/>
          </a:xfrm>
          <a:prstGeom prst="roundRect">
            <a:avLst>
              <a:gd name="adj" fmla="val 19301"/>
            </a:avLst>
          </a:prstGeom>
          <a:solidFill>
            <a:srgbClr val="800040"/>
          </a:solidFill>
          <a:ln>
            <a:noFill/>
          </a:ln>
          <a:extLst>
            <a:ext uri="{91240B29-F687-4f45-9708-019B960494DF}">
              <a14:hiddenLine xmlns:a14="http://schemas.microsoft.com/office/drawing/2010/main" w="12700" cap="flat">
                <a:solidFill>
                  <a:srgbClr val="FFFFFF"/>
                </a:solidFill>
                <a:miter lim="800000"/>
                <a:headEnd type="none" w="med" len="med"/>
                <a:tailEnd type="none" w="med" len="med"/>
              </a14:hiddenLine>
            </a:ext>
          </a:extLst>
        </p:spPr>
        <p:txBody>
          <a:bodyPr lIns="0" tIns="0" rIns="0" bIns="0"/>
          <a:lstStyle/>
          <a:p>
            <a:endParaRPr lang="en-US"/>
          </a:p>
        </p:txBody>
      </p:sp>
      <p:sp>
        <p:nvSpPr>
          <p:cNvPr id="23579" name="Rectangle 27"/>
          <p:cNvSpPr>
            <a:spLocks/>
          </p:cNvSpPr>
          <p:nvPr/>
        </p:nvSpPr>
        <p:spPr bwMode="auto">
          <a:xfrm>
            <a:off x="6054328" y="2409443"/>
            <a:ext cx="937617" cy="25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1600" b="1" dirty="0">
                <a:solidFill>
                  <a:srgbClr val="FFFFFF"/>
                </a:solidFill>
                <a:latin typeface="Gill Sans" charset="0"/>
                <a:cs typeface="Gill Sans" charset="0"/>
                <a:sym typeface="Gill Sans" charset="0"/>
              </a:rPr>
              <a:t>Services</a:t>
            </a:r>
          </a:p>
        </p:txBody>
      </p:sp>
      <p:grpSp>
        <p:nvGrpSpPr>
          <p:cNvPr id="6" name="Group 30"/>
          <p:cNvGrpSpPr>
            <a:grpSpLocks/>
          </p:cNvGrpSpPr>
          <p:nvPr/>
        </p:nvGrpSpPr>
        <p:grpSpPr bwMode="auto">
          <a:xfrm rot="-7887227">
            <a:off x="7537215" y="3093123"/>
            <a:ext cx="1086073" cy="725537"/>
            <a:chOff x="0" y="0"/>
            <a:chExt cx="972" cy="649"/>
          </a:xfrm>
        </p:grpSpPr>
        <p:sp>
          <p:nvSpPr>
            <p:cNvPr id="23580" name="Oval 28"/>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81" name="Line 29"/>
            <p:cNvSpPr>
              <a:spLocks noChangeShapeType="1"/>
            </p:cNvSpPr>
            <p:nvPr/>
          </p:nvSpPr>
          <p:spPr bwMode="auto">
            <a:xfrm>
              <a:off x="322" y="316"/>
              <a:ext cx="650"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7" name="Group 33"/>
          <p:cNvGrpSpPr>
            <a:grpSpLocks/>
          </p:cNvGrpSpPr>
          <p:nvPr/>
        </p:nvGrpSpPr>
        <p:grpSpPr bwMode="auto">
          <a:xfrm rot="20602305" flipH="1">
            <a:off x="7783340" y="2177271"/>
            <a:ext cx="1086073" cy="725537"/>
            <a:chOff x="0" y="0"/>
            <a:chExt cx="972" cy="649"/>
          </a:xfrm>
        </p:grpSpPr>
        <p:sp>
          <p:nvSpPr>
            <p:cNvPr id="23583" name="Oval 31"/>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84" name="Line 32"/>
            <p:cNvSpPr>
              <a:spLocks noChangeShapeType="1"/>
            </p:cNvSpPr>
            <p:nvPr/>
          </p:nvSpPr>
          <p:spPr bwMode="auto">
            <a:xfrm>
              <a:off x="323" y="316"/>
              <a:ext cx="649"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586" name="Rectangle 34"/>
          <p:cNvSpPr>
            <a:spLocks/>
          </p:cNvSpPr>
          <p:nvPr/>
        </p:nvSpPr>
        <p:spPr bwMode="auto">
          <a:xfrm>
            <a:off x="7934735" y="3984426"/>
            <a:ext cx="6717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800" b="1" dirty="0">
                <a:solidFill>
                  <a:schemeClr val="tx1">
                    <a:lumMod val="75000"/>
                    <a:lumOff val="25000"/>
                  </a:schemeClr>
                </a:solidFill>
                <a:latin typeface="Calibri"/>
                <a:cs typeface="Calibri"/>
                <a:sym typeface="Gill Sans" charset="0"/>
              </a:rPr>
              <a:t>Portals</a:t>
            </a:r>
          </a:p>
        </p:txBody>
      </p:sp>
      <p:grpSp>
        <p:nvGrpSpPr>
          <p:cNvPr id="8" name="Group 37"/>
          <p:cNvGrpSpPr>
            <a:grpSpLocks/>
          </p:cNvGrpSpPr>
          <p:nvPr/>
        </p:nvGrpSpPr>
        <p:grpSpPr bwMode="auto">
          <a:xfrm rot="5311400">
            <a:off x="6966273" y="1576750"/>
            <a:ext cx="1084957" cy="725537"/>
            <a:chOff x="0" y="0"/>
            <a:chExt cx="972" cy="649"/>
          </a:xfrm>
        </p:grpSpPr>
        <p:sp>
          <p:nvSpPr>
            <p:cNvPr id="23587" name="Oval 35"/>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88" name="Line 36"/>
            <p:cNvSpPr>
              <a:spLocks noChangeShapeType="1"/>
            </p:cNvSpPr>
            <p:nvPr/>
          </p:nvSpPr>
          <p:spPr bwMode="auto">
            <a:xfrm>
              <a:off x="322" y="316"/>
              <a:ext cx="650"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590" name="Rectangle 38"/>
          <p:cNvSpPr>
            <a:spLocks/>
          </p:cNvSpPr>
          <p:nvPr/>
        </p:nvSpPr>
        <p:spPr bwMode="auto">
          <a:xfrm>
            <a:off x="4148956" y="2788582"/>
            <a:ext cx="61427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500">
                <a:solidFill>
                  <a:srgbClr val="FFFFFF"/>
                </a:solidFill>
                <a:latin typeface="Gill Sans" charset="0"/>
                <a:cs typeface="Gill Sans" charset="0"/>
                <a:sym typeface="Gill Sans" charset="0"/>
              </a:rPr>
              <a:t>VRC</a:t>
            </a:r>
          </a:p>
        </p:txBody>
      </p:sp>
      <p:sp>
        <p:nvSpPr>
          <p:cNvPr id="23591" name="Rectangle 39"/>
          <p:cNvSpPr>
            <a:spLocks/>
          </p:cNvSpPr>
          <p:nvPr/>
        </p:nvSpPr>
        <p:spPr bwMode="auto">
          <a:xfrm>
            <a:off x="6575697" y="1025253"/>
            <a:ext cx="22704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800" b="1" dirty="0">
                <a:solidFill>
                  <a:schemeClr val="tx1">
                    <a:lumMod val="75000"/>
                    <a:lumOff val="25000"/>
                  </a:schemeClr>
                </a:solidFill>
                <a:latin typeface="Calibri"/>
                <a:cs typeface="Calibri"/>
                <a:sym typeface="Gill Sans" charset="0"/>
              </a:rPr>
              <a:t>Third-party aggregation</a:t>
            </a:r>
          </a:p>
        </p:txBody>
      </p:sp>
      <p:grpSp>
        <p:nvGrpSpPr>
          <p:cNvPr id="9" name="Group 43"/>
          <p:cNvGrpSpPr>
            <a:grpSpLocks/>
          </p:cNvGrpSpPr>
          <p:nvPr/>
        </p:nvGrpSpPr>
        <p:grpSpPr bwMode="auto">
          <a:xfrm rot="-2806609">
            <a:off x="5072063" y="3748896"/>
            <a:ext cx="1080492" cy="1928813"/>
            <a:chOff x="0" y="0"/>
            <a:chExt cx="968" cy="1727"/>
          </a:xfrm>
        </p:grpSpPr>
        <p:sp>
          <p:nvSpPr>
            <p:cNvPr id="23592" name="Oval 40"/>
            <p:cNvSpPr>
              <a:spLocks/>
            </p:cNvSpPr>
            <p:nvPr/>
          </p:nvSpPr>
          <p:spPr bwMode="auto">
            <a:xfrm>
              <a:off x="0" y="759"/>
              <a:ext cx="968" cy="968"/>
            </a:xfrm>
            <a:prstGeom prst="ellipse">
              <a:avLst/>
            </a:prstGeom>
            <a:solidFill>
              <a:srgbClr val="263645">
                <a:alpha val="50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flat">
                  <a:solidFill>
                    <a:srgbClr val="000000">
                      <a:alpha val="50000"/>
                    </a:srgbClr>
                  </a:solidFill>
                  <a:miter lim="800000"/>
                  <a:headEnd type="none" w="med" len="med"/>
                  <a:tailEnd type="none" w="med" len="med"/>
                </a14:hiddenLine>
              </a:ext>
            </a:extLst>
          </p:spPr>
          <p:txBody>
            <a:bodyPr lIns="0" tIns="0" rIns="0" bIns="0"/>
            <a:lstStyle/>
            <a:p>
              <a:endParaRPr lang="en-US"/>
            </a:p>
          </p:txBody>
        </p:sp>
        <p:sp>
          <p:nvSpPr>
            <p:cNvPr id="23593" name="Oval 41"/>
            <p:cNvSpPr>
              <a:spLocks/>
            </p:cNvSpPr>
            <p:nvPr/>
          </p:nvSpPr>
          <p:spPr bwMode="auto">
            <a:xfrm>
              <a:off x="224" y="975"/>
              <a:ext cx="520" cy="520"/>
            </a:xfrm>
            <a:prstGeom prst="ellipse">
              <a:avLst/>
            </a:prstGeom>
            <a:solidFill>
              <a:srgbClr val="2D4F81"/>
            </a:solidFill>
            <a:ln w="38100" cap="flat">
              <a:solidFill>
                <a:srgbClr val="FFFFFF"/>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94" name="Line 42"/>
            <p:cNvSpPr>
              <a:spLocks noChangeShapeType="1"/>
            </p:cNvSpPr>
            <p:nvPr/>
          </p:nvSpPr>
          <p:spPr bwMode="auto">
            <a:xfrm>
              <a:off x="483" y="0"/>
              <a:ext cx="2" cy="961"/>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596" name="Rectangle 44"/>
          <p:cNvSpPr>
            <a:spLocks/>
          </p:cNvSpPr>
          <p:nvPr/>
        </p:nvSpPr>
        <p:spPr bwMode="auto">
          <a:xfrm>
            <a:off x="8566719" y="1881797"/>
            <a:ext cx="4097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800" b="1" dirty="0">
                <a:solidFill>
                  <a:schemeClr val="tx1">
                    <a:lumMod val="75000"/>
                    <a:lumOff val="25000"/>
                  </a:schemeClr>
                </a:solidFill>
                <a:latin typeface="Calibri"/>
                <a:cs typeface="Calibri"/>
                <a:sym typeface="Gill Sans" charset="0"/>
              </a:rPr>
              <a:t>Grid</a:t>
            </a:r>
          </a:p>
        </p:txBody>
      </p:sp>
      <p:sp>
        <p:nvSpPr>
          <p:cNvPr id="23597" name="Oval 45"/>
          <p:cNvSpPr>
            <a:spLocks/>
          </p:cNvSpPr>
          <p:nvPr/>
        </p:nvSpPr>
        <p:spPr bwMode="auto">
          <a:xfrm rot="-337217">
            <a:off x="1981275" y="4224402"/>
            <a:ext cx="1580555" cy="1580555"/>
          </a:xfrm>
          <a:prstGeom prst="ellipse">
            <a:avLst/>
          </a:prstGeom>
          <a:solidFill>
            <a:srgbClr val="263645">
              <a:alpha val="50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cap="flat">
                <a:solidFill>
                  <a:srgbClr val="000000">
                    <a:alpha val="50000"/>
                  </a:srgbClr>
                </a:solidFill>
                <a:miter lim="800000"/>
                <a:headEnd type="none" w="med" len="med"/>
                <a:tailEnd type="none" w="med" len="med"/>
              </a14:hiddenLine>
            </a:ext>
          </a:extLst>
        </p:spPr>
        <p:txBody>
          <a:bodyPr lIns="0" tIns="0" rIns="0" bIns="0"/>
          <a:lstStyle/>
          <a:p>
            <a:endParaRPr lang="en-US"/>
          </a:p>
        </p:txBody>
      </p:sp>
      <p:sp>
        <p:nvSpPr>
          <p:cNvPr id="23598" name="Oval 46"/>
          <p:cNvSpPr>
            <a:spLocks/>
          </p:cNvSpPr>
          <p:nvPr/>
        </p:nvSpPr>
        <p:spPr bwMode="auto">
          <a:xfrm rot="-337217">
            <a:off x="2480221" y="4724464"/>
            <a:ext cx="580430" cy="580430"/>
          </a:xfrm>
          <a:prstGeom prst="ellipse">
            <a:avLst/>
          </a:prstGeom>
          <a:solidFill>
            <a:srgbClr val="2D4F81"/>
          </a:solidFill>
          <a:ln w="38100" cap="flat">
            <a:solidFill>
              <a:srgbClr val="FFFFFF"/>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599" name="Line 47"/>
          <p:cNvSpPr>
            <a:spLocks noChangeShapeType="1"/>
          </p:cNvSpPr>
          <p:nvPr/>
        </p:nvSpPr>
        <p:spPr bwMode="auto">
          <a:xfrm rot="10800000" flipH="1">
            <a:off x="3040559" y="4079295"/>
            <a:ext cx="1050355" cy="756791"/>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10" name="Group 50"/>
          <p:cNvGrpSpPr>
            <a:grpSpLocks/>
          </p:cNvGrpSpPr>
          <p:nvPr/>
        </p:nvGrpSpPr>
        <p:grpSpPr bwMode="auto">
          <a:xfrm rot="2638450">
            <a:off x="1617390" y="4068133"/>
            <a:ext cx="1084957" cy="725537"/>
            <a:chOff x="0" y="0"/>
            <a:chExt cx="972" cy="649"/>
          </a:xfrm>
        </p:grpSpPr>
        <p:sp>
          <p:nvSpPr>
            <p:cNvPr id="23600" name="Oval 48"/>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601" name="Line 49"/>
            <p:cNvSpPr>
              <a:spLocks noChangeShapeType="1"/>
            </p:cNvSpPr>
            <p:nvPr/>
          </p:nvSpPr>
          <p:spPr bwMode="auto">
            <a:xfrm>
              <a:off x="322" y="316"/>
              <a:ext cx="650"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603" name="AutoShape 51"/>
          <p:cNvSpPr>
            <a:spLocks/>
          </p:cNvSpPr>
          <p:nvPr/>
        </p:nvSpPr>
        <p:spPr bwMode="auto">
          <a:xfrm>
            <a:off x="3064911" y="5359687"/>
            <a:ext cx="1035844" cy="303609"/>
          </a:xfrm>
          <a:prstGeom prst="roundRect">
            <a:avLst>
              <a:gd name="adj" fmla="val 19301"/>
            </a:avLst>
          </a:prstGeom>
          <a:solidFill>
            <a:srgbClr val="800040"/>
          </a:solidFill>
          <a:ln>
            <a:noFill/>
          </a:ln>
          <a:extLst>
            <a:ext uri="{91240B29-F687-4f45-9708-019B960494DF}">
              <a14:hiddenLine xmlns:a14="http://schemas.microsoft.com/office/drawing/2010/main" w="12700" cap="flat">
                <a:solidFill>
                  <a:srgbClr val="FFFFFF"/>
                </a:solidFill>
                <a:miter lim="800000"/>
                <a:headEnd type="none" w="med" len="med"/>
                <a:tailEnd type="none" w="med" len="med"/>
              </a14:hiddenLine>
            </a:ext>
          </a:extLst>
        </p:spPr>
        <p:txBody>
          <a:bodyPr lIns="0" tIns="0" rIns="0" bIns="0"/>
          <a:lstStyle/>
          <a:p>
            <a:endParaRPr lang="en-US"/>
          </a:p>
        </p:txBody>
      </p:sp>
      <p:sp>
        <p:nvSpPr>
          <p:cNvPr id="23604" name="Rectangle 52"/>
          <p:cNvSpPr>
            <a:spLocks/>
          </p:cNvSpPr>
          <p:nvPr/>
        </p:nvSpPr>
        <p:spPr bwMode="auto">
          <a:xfrm>
            <a:off x="3109559" y="5347310"/>
            <a:ext cx="991196"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1600" b="1" dirty="0">
                <a:solidFill>
                  <a:srgbClr val="FFFFFF"/>
                </a:solidFill>
                <a:latin typeface="Gill Sans" charset="0"/>
                <a:cs typeface="Gill Sans" charset="0"/>
                <a:sym typeface="Gill Sans" charset="0"/>
              </a:rPr>
              <a:t>Exposure</a:t>
            </a:r>
          </a:p>
        </p:txBody>
      </p:sp>
      <p:sp>
        <p:nvSpPr>
          <p:cNvPr id="23605" name="Rectangle 53"/>
          <p:cNvSpPr>
            <a:spLocks/>
          </p:cNvSpPr>
          <p:nvPr/>
        </p:nvSpPr>
        <p:spPr bwMode="auto">
          <a:xfrm>
            <a:off x="551110" y="3986191"/>
            <a:ext cx="1068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dirty="0" smtClean="0">
                <a:solidFill>
                  <a:schemeClr val="tx1">
                    <a:lumMod val="75000"/>
                    <a:lumOff val="25000"/>
                  </a:schemeClr>
                </a:solidFill>
                <a:latin typeface="Calibri"/>
                <a:cs typeface="Calibri"/>
                <a:sym typeface="Gill Sans" charset="0"/>
              </a:rPr>
              <a:t>Marketplace</a:t>
            </a:r>
          </a:p>
        </p:txBody>
      </p:sp>
      <p:grpSp>
        <p:nvGrpSpPr>
          <p:cNvPr id="11" name="Group 56"/>
          <p:cNvGrpSpPr>
            <a:grpSpLocks/>
          </p:cNvGrpSpPr>
          <p:nvPr/>
        </p:nvGrpSpPr>
        <p:grpSpPr bwMode="auto">
          <a:xfrm rot="10860000" flipH="1">
            <a:off x="1371824" y="4677584"/>
            <a:ext cx="1086073" cy="725537"/>
            <a:chOff x="0" y="0"/>
            <a:chExt cx="972" cy="649"/>
          </a:xfrm>
        </p:grpSpPr>
        <p:sp>
          <p:nvSpPr>
            <p:cNvPr id="23606" name="Oval 54"/>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607" name="Line 55"/>
            <p:cNvSpPr>
              <a:spLocks noChangeShapeType="1"/>
            </p:cNvSpPr>
            <p:nvPr/>
          </p:nvSpPr>
          <p:spPr bwMode="auto">
            <a:xfrm>
              <a:off x="323" y="316"/>
              <a:ext cx="649"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609" name="Rectangle 57"/>
          <p:cNvSpPr>
            <a:spLocks/>
          </p:cNvSpPr>
          <p:nvPr/>
        </p:nvSpPr>
        <p:spPr bwMode="auto">
          <a:xfrm>
            <a:off x="173613" y="4617279"/>
            <a:ext cx="18426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dirty="0">
                <a:solidFill>
                  <a:schemeClr val="tx1">
                    <a:lumMod val="75000"/>
                    <a:lumOff val="25000"/>
                  </a:schemeClr>
                </a:solidFill>
                <a:latin typeface="Calibri"/>
                <a:cs typeface="Calibri"/>
                <a:sym typeface="Gill Sans" charset="0"/>
              </a:rPr>
              <a:t>Blogs, news,</a:t>
            </a:r>
          </a:p>
          <a:p>
            <a:r>
              <a:rPr lang="en-US" sz="1600" b="1" dirty="0" smtClean="0">
                <a:solidFill>
                  <a:schemeClr val="tx1">
                    <a:lumMod val="75000"/>
                    <a:lumOff val="25000"/>
                  </a:schemeClr>
                </a:solidFill>
                <a:latin typeface="Calibri"/>
                <a:cs typeface="Calibri"/>
                <a:sym typeface="Gill Sans" charset="0"/>
              </a:rPr>
              <a:t>events…</a:t>
            </a:r>
          </a:p>
          <a:p>
            <a:r>
              <a:rPr lang="en-US" sz="1200" b="1" dirty="0" smtClean="0">
                <a:solidFill>
                  <a:schemeClr val="tx1">
                    <a:lumMod val="75000"/>
                    <a:lumOff val="25000"/>
                  </a:schemeClr>
                </a:solidFill>
                <a:latin typeface="Calibri"/>
                <a:cs typeface="Calibri"/>
                <a:sym typeface="Gill Sans" charset="0"/>
              </a:rPr>
              <a:t>(often picked up</a:t>
            </a:r>
          </a:p>
          <a:p>
            <a:r>
              <a:rPr lang="en-US" sz="1200" b="1" dirty="0" smtClean="0">
                <a:solidFill>
                  <a:schemeClr val="tx1">
                    <a:lumMod val="75000"/>
                    <a:lumOff val="25000"/>
                  </a:schemeClr>
                </a:solidFill>
                <a:latin typeface="Calibri"/>
                <a:cs typeface="Calibri"/>
                <a:sym typeface="Gill Sans" charset="0"/>
              </a:rPr>
              <a:t>from </a:t>
            </a:r>
            <a:r>
              <a:rPr lang="en-US" sz="1200" b="1" dirty="0" err="1" smtClean="0">
                <a:solidFill>
                  <a:schemeClr val="tx1">
                    <a:lumMod val="75000"/>
                    <a:lumOff val="25000"/>
                  </a:schemeClr>
                </a:solidFill>
                <a:latin typeface="Calibri"/>
                <a:cs typeface="Calibri"/>
                <a:sym typeface="Gill Sans" charset="0"/>
              </a:rPr>
              <a:t>eScienceTalk</a:t>
            </a:r>
            <a:r>
              <a:rPr lang="en-US" sz="1200" b="1" dirty="0" smtClean="0">
                <a:solidFill>
                  <a:schemeClr val="tx1">
                    <a:lumMod val="75000"/>
                    <a:lumOff val="25000"/>
                  </a:schemeClr>
                </a:solidFill>
                <a:latin typeface="Calibri"/>
                <a:cs typeface="Calibri"/>
                <a:sym typeface="Gill Sans" charset="0"/>
              </a:rPr>
              <a:t>/</a:t>
            </a:r>
            <a:r>
              <a:rPr lang="en-US" sz="1200" b="1" dirty="0" err="1" smtClean="0">
                <a:solidFill>
                  <a:schemeClr val="tx1">
                    <a:lumMod val="75000"/>
                    <a:lumOff val="25000"/>
                  </a:schemeClr>
                </a:solidFill>
                <a:latin typeface="Calibri"/>
                <a:cs typeface="Calibri"/>
                <a:sym typeface="Gill Sans" charset="0"/>
              </a:rPr>
              <a:t>GridCast</a:t>
            </a:r>
            <a:r>
              <a:rPr lang="en-US" sz="1200" b="1" dirty="0" smtClean="0">
                <a:solidFill>
                  <a:schemeClr val="tx1">
                    <a:lumMod val="75000"/>
                    <a:lumOff val="25000"/>
                  </a:schemeClr>
                </a:solidFill>
                <a:latin typeface="Calibri"/>
                <a:cs typeface="Calibri"/>
                <a:sym typeface="Gill Sans" charset="0"/>
              </a:rPr>
              <a:t>) </a:t>
            </a:r>
            <a:endParaRPr lang="en-US" sz="1200" b="1" dirty="0">
              <a:solidFill>
                <a:schemeClr val="tx1">
                  <a:lumMod val="75000"/>
                  <a:lumOff val="25000"/>
                </a:schemeClr>
              </a:solidFill>
              <a:latin typeface="Calibri"/>
              <a:cs typeface="Calibri"/>
              <a:sym typeface="Gill Sans" charset="0"/>
            </a:endParaRPr>
          </a:p>
        </p:txBody>
      </p:sp>
      <p:sp>
        <p:nvSpPr>
          <p:cNvPr id="23610" name="AutoShape 58"/>
          <p:cNvSpPr>
            <a:spLocks/>
          </p:cNvSpPr>
          <p:nvPr/>
        </p:nvSpPr>
        <p:spPr bwMode="auto">
          <a:xfrm>
            <a:off x="6822281" y="5784866"/>
            <a:ext cx="881410" cy="299456"/>
          </a:xfrm>
          <a:prstGeom prst="roundRect">
            <a:avLst>
              <a:gd name="adj" fmla="val 19301"/>
            </a:avLst>
          </a:prstGeom>
          <a:solidFill>
            <a:srgbClr val="FF431D"/>
          </a:solidFill>
          <a:ln>
            <a:noFill/>
          </a:ln>
          <a:extLst>
            <a:ext uri="{91240B29-F687-4f45-9708-019B960494DF}">
              <a14:hiddenLine xmlns:a14="http://schemas.microsoft.com/office/drawing/2010/main" w="12700" cap="flat">
                <a:solidFill>
                  <a:srgbClr val="FFFFFF"/>
                </a:solidFill>
                <a:miter lim="800000"/>
                <a:headEnd type="none" w="med" len="med"/>
                <a:tailEnd type="none" w="med" len="med"/>
              </a14:hiddenLine>
            </a:ext>
          </a:extLst>
        </p:spPr>
        <p:txBody>
          <a:bodyPr lIns="0" tIns="0" rIns="0" bIns="0"/>
          <a:lstStyle/>
          <a:p>
            <a:endParaRPr lang="en-US"/>
          </a:p>
        </p:txBody>
      </p:sp>
      <p:sp>
        <p:nvSpPr>
          <p:cNvPr id="23611" name="Rectangle 59"/>
          <p:cNvSpPr>
            <a:spLocks/>
          </p:cNvSpPr>
          <p:nvPr/>
        </p:nvSpPr>
        <p:spPr bwMode="auto">
          <a:xfrm>
            <a:off x="6950747" y="5817843"/>
            <a:ext cx="611723" cy="20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1600" b="1" dirty="0" smtClean="0">
                <a:solidFill>
                  <a:srgbClr val="FFFFFF"/>
                </a:solidFill>
                <a:latin typeface="Gill Sans" charset="0"/>
                <a:cs typeface="Gill Sans" charset="0"/>
                <a:sym typeface="Gill Sans" charset="0"/>
              </a:rPr>
              <a:t>Users</a:t>
            </a:r>
            <a:endParaRPr lang="en-US" sz="1600" b="1" dirty="0">
              <a:solidFill>
                <a:srgbClr val="FFFFFF"/>
              </a:solidFill>
              <a:latin typeface="Gill Sans" charset="0"/>
              <a:cs typeface="Gill Sans" charset="0"/>
              <a:sym typeface="Gill Sans" charset="0"/>
            </a:endParaRPr>
          </a:p>
        </p:txBody>
      </p:sp>
      <p:sp>
        <p:nvSpPr>
          <p:cNvPr id="23612" name="Line 60"/>
          <p:cNvSpPr>
            <a:spLocks noChangeShapeType="1"/>
          </p:cNvSpPr>
          <p:nvPr/>
        </p:nvSpPr>
        <p:spPr bwMode="auto">
          <a:xfrm>
            <a:off x="6179344" y="5227876"/>
            <a:ext cx="596057" cy="555873"/>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613" name="AutoShape 61"/>
          <p:cNvSpPr>
            <a:spLocks/>
          </p:cNvSpPr>
          <p:nvPr/>
        </p:nvSpPr>
        <p:spPr bwMode="auto">
          <a:xfrm>
            <a:off x="6411516" y="3900700"/>
            <a:ext cx="892969" cy="500063"/>
          </a:xfrm>
          <a:custGeom>
            <a:avLst/>
            <a:gdLst/>
            <a:ahLst/>
            <a:cxnLst/>
            <a:rect l="0" t="0" r="r" b="b"/>
            <a:pathLst>
              <a:path w="16481" h="12928">
                <a:moveTo>
                  <a:pt x="3296" y="0"/>
                </a:moveTo>
                <a:cubicBezTo>
                  <a:pt x="1476" y="0"/>
                  <a:pt x="0" y="2067"/>
                  <a:pt x="0" y="4617"/>
                </a:cubicBezTo>
                <a:lnTo>
                  <a:pt x="0" y="8311"/>
                </a:lnTo>
                <a:cubicBezTo>
                  <a:pt x="0" y="8835"/>
                  <a:pt x="76" y="9328"/>
                  <a:pt x="191" y="9797"/>
                </a:cubicBezTo>
                <a:lnTo>
                  <a:pt x="-5119" y="21600"/>
                </a:lnTo>
                <a:lnTo>
                  <a:pt x="2596" y="12820"/>
                </a:lnTo>
                <a:cubicBezTo>
                  <a:pt x="2822" y="12889"/>
                  <a:pt x="3056" y="12928"/>
                  <a:pt x="3296" y="12928"/>
                </a:cubicBezTo>
                <a:lnTo>
                  <a:pt x="13185" y="12928"/>
                </a:lnTo>
                <a:cubicBezTo>
                  <a:pt x="15005" y="12928"/>
                  <a:pt x="16481" y="10861"/>
                  <a:pt x="16481" y="8311"/>
                </a:cubicBezTo>
                <a:lnTo>
                  <a:pt x="16481" y="4617"/>
                </a:lnTo>
                <a:cubicBezTo>
                  <a:pt x="16481" y="2067"/>
                  <a:pt x="15005" y="0"/>
                  <a:pt x="13185" y="0"/>
                </a:cubicBezTo>
                <a:lnTo>
                  <a:pt x="3296" y="0"/>
                </a:lnTo>
                <a:close/>
                <a:moveTo>
                  <a:pt x="3296" y="0"/>
                </a:moveTo>
              </a:path>
            </a:pathLst>
          </a:custGeom>
          <a:solidFill>
            <a:srgbClr val="800040"/>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US"/>
          </a:p>
        </p:txBody>
      </p:sp>
      <p:sp>
        <p:nvSpPr>
          <p:cNvPr id="23614" name="Rectangle 62"/>
          <p:cNvSpPr>
            <a:spLocks/>
          </p:cNvSpPr>
          <p:nvPr/>
        </p:nvSpPr>
        <p:spPr bwMode="auto">
          <a:xfrm>
            <a:off x="6612929" y="3846612"/>
            <a:ext cx="839391" cy="44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1600" b="1" dirty="0" smtClean="0">
                <a:solidFill>
                  <a:srgbClr val="FFFFFF"/>
                </a:solidFill>
                <a:latin typeface="Gill Sans" charset="0"/>
                <a:cs typeface="Gill Sans" charset="0"/>
                <a:sym typeface="Gill Sans" charset="0"/>
              </a:rPr>
              <a:t> </a:t>
            </a:r>
            <a:endParaRPr lang="en-US" sz="1600" b="1" dirty="0">
              <a:solidFill>
                <a:srgbClr val="FFFFFF"/>
              </a:solidFill>
              <a:latin typeface="Gill Sans" charset="0"/>
              <a:cs typeface="Gill Sans" charset="0"/>
              <a:sym typeface="Gill Sans" charset="0"/>
            </a:endParaRPr>
          </a:p>
          <a:p>
            <a:r>
              <a:rPr lang="en-US" sz="1600" b="1" dirty="0">
                <a:solidFill>
                  <a:srgbClr val="FFFFFF"/>
                </a:solidFill>
                <a:latin typeface="Gill Sans" charset="0"/>
                <a:cs typeface="Gill Sans" charset="0"/>
                <a:sym typeface="Gill Sans" charset="0"/>
              </a:rPr>
              <a:t>SSO</a:t>
            </a:r>
          </a:p>
        </p:txBody>
      </p:sp>
      <p:grpSp>
        <p:nvGrpSpPr>
          <p:cNvPr id="12" name="Group 68"/>
          <p:cNvGrpSpPr>
            <a:grpSpLocks/>
          </p:cNvGrpSpPr>
          <p:nvPr/>
        </p:nvGrpSpPr>
        <p:grpSpPr bwMode="auto">
          <a:xfrm rot="8323651" flipH="1">
            <a:off x="1586136" y="5213365"/>
            <a:ext cx="1086073" cy="725537"/>
            <a:chOff x="0" y="0"/>
            <a:chExt cx="972" cy="649"/>
          </a:xfrm>
        </p:grpSpPr>
        <p:sp>
          <p:nvSpPr>
            <p:cNvPr id="23618" name="Oval 66"/>
            <p:cNvSpPr>
              <a:spLocks/>
            </p:cNvSpPr>
            <p:nvPr/>
          </p:nvSpPr>
          <p:spPr bwMode="auto">
            <a:xfrm>
              <a:off x="0" y="146"/>
              <a:ext cx="328" cy="328"/>
            </a:xfrm>
            <a:prstGeom prst="ellipse">
              <a:avLst/>
            </a:prstGeom>
            <a:solidFill>
              <a:srgbClr val="2D4F81">
                <a:alpha val="79999"/>
              </a:srgbClr>
            </a:solidFill>
            <a:ln w="38100" cap="flat">
              <a:solidFill>
                <a:srgbClr val="333333">
                  <a:alpha val="79999"/>
                </a:srgbClr>
              </a:solidFill>
              <a:prstDash val="solid"/>
              <a:miter lim="800000"/>
              <a:headEnd type="none" w="med" len="med"/>
              <a:tailEnd type="none" w="med" len="med"/>
            </a:ln>
            <a:effectLst>
              <a:outerShdw blurRad="127000" algn="ctr" rotWithShape="0">
                <a:schemeClr val="bg2">
                  <a:alpha val="75000"/>
                </a:schemeClr>
              </a:outerShdw>
            </a:effectLst>
          </p:spPr>
          <p:txBody>
            <a:bodyPr lIns="0" tIns="0" rIns="0" bIns="0"/>
            <a:lstStyle/>
            <a:p>
              <a:endParaRPr lang="en-US"/>
            </a:p>
          </p:txBody>
        </p:sp>
        <p:sp>
          <p:nvSpPr>
            <p:cNvPr id="23619" name="Line 67"/>
            <p:cNvSpPr>
              <a:spLocks noChangeShapeType="1"/>
            </p:cNvSpPr>
            <p:nvPr/>
          </p:nvSpPr>
          <p:spPr bwMode="auto">
            <a:xfrm>
              <a:off x="323" y="316"/>
              <a:ext cx="649" cy="16"/>
            </a:xfrm>
            <a:prstGeom prst="line">
              <a:avLst/>
            </a:prstGeom>
            <a:noFill/>
            <a:ln w="38100" cap="flat">
              <a:solidFill>
                <a:srgbClr val="333333"/>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3621" name="Rectangle 69"/>
          <p:cNvSpPr>
            <a:spLocks/>
          </p:cNvSpPr>
          <p:nvPr/>
        </p:nvSpPr>
        <p:spPr bwMode="auto">
          <a:xfrm>
            <a:off x="755576" y="5661248"/>
            <a:ext cx="8615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dirty="0" err="1" smtClean="0">
                <a:solidFill>
                  <a:schemeClr val="tx1">
                    <a:lumMod val="75000"/>
                    <a:lumOff val="25000"/>
                  </a:schemeClr>
                </a:solidFill>
                <a:latin typeface="Calibri"/>
                <a:cs typeface="Calibri"/>
                <a:sym typeface="Gill Sans" charset="0"/>
              </a:rPr>
              <a:t>Facebook</a:t>
            </a:r>
            <a:r>
              <a:rPr lang="en-US" sz="1600" b="1" dirty="0" smtClean="0">
                <a:solidFill>
                  <a:schemeClr val="tx1">
                    <a:lumMod val="75000"/>
                    <a:lumOff val="25000"/>
                  </a:schemeClr>
                </a:solidFill>
                <a:latin typeface="Calibri"/>
                <a:cs typeface="Calibri"/>
                <a:sym typeface="Gill Sans" charset="0"/>
              </a:rPr>
              <a:t>,</a:t>
            </a:r>
          </a:p>
          <a:p>
            <a:r>
              <a:rPr lang="en-US" sz="1600" b="1" dirty="0" err="1" smtClean="0">
                <a:solidFill>
                  <a:schemeClr val="tx1">
                    <a:lumMod val="75000"/>
                    <a:lumOff val="25000"/>
                  </a:schemeClr>
                </a:solidFill>
                <a:latin typeface="Calibri"/>
                <a:cs typeface="Calibri"/>
                <a:sym typeface="Gill Sans" charset="0"/>
              </a:rPr>
              <a:t>Linkedin</a:t>
            </a:r>
            <a:endParaRPr lang="en-US" sz="1600" b="1" dirty="0">
              <a:solidFill>
                <a:schemeClr val="tx1">
                  <a:lumMod val="75000"/>
                  <a:lumOff val="25000"/>
                </a:schemeClr>
              </a:solidFill>
              <a:latin typeface="Calibri"/>
              <a:cs typeface="Calibri"/>
              <a:sym typeface="Gill Sans" charset="0"/>
            </a:endParaRPr>
          </a:p>
        </p:txBody>
      </p:sp>
      <p:sp>
        <p:nvSpPr>
          <p:cNvPr id="67" name="Title 1"/>
          <p:cNvSpPr txBox="1">
            <a:spLocks/>
          </p:cNvSpPr>
          <p:nvPr/>
        </p:nvSpPr>
        <p:spPr bwMode="auto">
          <a:xfrm>
            <a:off x="3345208" y="5817843"/>
            <a:ext cx="2979797" cy="927100"/>
          </a:xfrm>
          <a:prstGeom prst="rect">
            <a:avLst/>
          </a:prstGeom>
          <a:noFill/>
          <a:ln>
            <a:noFill/>
          </a:ln>
          <a:effectLst>
            <a:outerShdw blurRad="50800" dist="38100" dir="2700000" algn="br">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defRPr/>
            </a:pPr>
            <a:r>
              <a:rPr lang="en-US" sz="2800" b="1" dirty="0" err="1" smtClean="0">
                <a:solidFill>
                  <a:srgbClr val="1F497D"/>
                </a:solidFill>
                <a:latin typeface="Calibri" charset="0"/>
                <a:ea typeface="ＭＳ Ｐゴシック" charset="0"/>
              </a:rPr>
              <a:t>www.wenmr.eu</a:t>
            </a:r>
            <a:endParaRPr lang="en-US" sz="2800" b="1" dirty="0">
              <a:solidFill>
                <a:srgbClr val="1F497D"/>
              </a:solidFill>
              <a:latin typeface="Calibri" charset="0"/>
              <a:ea typeface="ＭＳ Ｐゴシック" charset="0"/>
            </a:endParaRPr>
          </a:p>
        </p:txBody>
      </p:sp>
      <p:sp>
        <p:nvSpPr>
          <p:cNvPr id="2" name="TextBox 1"/>
          <p:cNvSpPr txBox="1"/>
          <p:nvPr/>
        </p:nvSpPr>
        <p:spPr>
          <a:xfrm>
            <a:off x="1285225" y="695438"/>
            <a:ext cx="184666" cy="461665"/>
          </a:xfrm>
          <a:prstGeom prst="rect">
            <a:avLst/>
          </a:prstGeom>
          <a:noFill/>
        </p:spPr>
        <p:txBody>
          <a:bodyPr wrap="none" rtlCol="0">
            <a:spAutoFit/>
          </a:bodyPr>
          <a:lstStyle/>
          <a:p>
            <a:endParaRPr lang="en-US" dirty="0"/>
          </a:p>
        </p:txBody>
      </p:sp>
      <p:pic>
        <p:nvPicPr>
          <p:cNvPr id="71"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102" y="6402300"/>
            <a:ext cx="1008968" cy="41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576760" y="6379128"/>
            <a:ext cx="536829" cy="4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72" descr="WeNM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300037" y="352425"/>
            <a:ext cx="958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027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Vertical Text Placeholder 14"/>
          <p:cNvSpPr>
            <a:spLocks noGrp="1"/>
          </p:cNvSpPr>
          <p:nvPr>
            <p:ph type="body" orient="vert" idx="1"/>
          </p:nvPr>
        </p:nvSpPr>
        <p:spPr>
          <a:xfrm>
            <a:off x="457200" y="1322388"/>
            <a:ext cx="8229600" cy="4770437"/>
          </a:xfrm>
        </p:spPr>
        <p:txBody>
          <a:bodyPr vert="horz">
            <a:normAutofit/>
          </a:bodyPr>
          <a:lstStyle/>
          <a:p>
            <a:pPr marL="457200" indent="-457200" eaLnBrk="1" hangingPunct="1">
              <a:spcAft>
                <a:spcPts val="600"/>
              </a:spcAft>
            </a:pPr>
            <a:r>
              <a:rPr lang="en-US" sz="2000" b="1" dirty="0" smtClean="0">
                <a:solidFill>
                  <a:schemeClr val="tx1">
                    <a:lumMod val="75000"/>
                    <a:lumOff val="25000"/>
                  </a:schemeClr>
                </a:solidFill>
              </a:rPr>
              <a:t>Over </a:t>
            </a:r>
            <a:r>
              <a:rPr lang="en-US" sz="2000" b="1" dirty="0" smtClean="0">
                <a:solidFill>
                  <a:schemeClr val="tx1">
                    <a:lumMod val="75000"/>
                    <a:lumOff val="25000"/>
                  </a:schemeClr>
                </a:solidFill>
              </a:rPr>
              <a:t>1000 </a:t>
            </a:r>
            <a:r>
              <a:rPr lang="en-US" sz="2000" b="1" dirty="0" smtClean="0">
                <a:solidFill>
                  <a:schemeClr val="tx1">
                    <a:lumMod val="75000"/>
                    <a:lumOff val="25000"/>
                  </a:schemeClr>
                </a:solidFill>
              </a:rPr>
              <a:t>VRC and </a:t>
            </a:r>
            <a:r>
              <a:rPr lang="en-US" sz="2000" b="1" dirty="0" smtClean="0">
                <a:solidFill>
                  <a:schemeClr val="tx1">
                    <a:lumMod val="75000"/>
                    <a:lumOff val="25000"/>
                  </a:schemeClr>
                </a:solidFill>
              </a:rPr>
              <a:t>595 </a:t>
            </a:r>
            <a:r>
              <a:rPr lang="en-US" sz="2000" b="1" dirty="0" smtClean="0">
                <a:solidFill>
                  <a:schemeClr val="tx1">
                    <a:lumMod val="75000"/>
                    <a:lumOff val="25000"/>
                  </a:schemeClr>
                </a:solidFill>
              </a:rPr>
              <a:t>VO members (36% outside Europe)!</a:t>
            </a:r>
          </a:p>
          <a:p>
            <a:pPr marL="0" indent="0" eaLnBrk="1" hangingPunct="1">
              <a:spcAft>
                <a:spcPts val="600"/>
              </a:spcAft>
              <a:buNone/>
            </a:pPr>
            <a:endParaRPr lang="en-US" sz="2000" b="1" dirty="0" smtClean="0">
              <a:solidFill>
                <a:schemeClr val="tx1">
                  <a:lumMod val="75000"/>
                  <a:lumOff val="25000"/>
                </a:schemeClr>
              </a:solidFill>
            </a:endParaRPr>
          </a:p>
        </p:txBody>
      </p:sp>
      <p:sp>
        <p:nvSpPr>
          <p:cNvPr id="17" name="Title 1"/>
          <p:cNvSpPr txBox="1">
            <a:spLocks/>
          </p:cNvSpPr>
          <p:nvPr/>
        </p:nvSpPr>
        <p:spPr bwMode="auto">
          <a:xfrm>
            <a:off x="967699" y="344488"/>
            <a:ext cx="7363501" cy="654050"/>
          </a:xfrm>
          <a:prstGeom prst="rect">
            <a:avLst/>
          </a:prstGeom>
          <a:noFill/>
          <a:ln>
            <a:noFill/>
          </a:ln>
          <a:effectLst>
            <a:outerShdw blurRad="50800" dist="38100" dir="2700000" algn="br">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spcAft>
                <a:spcPts val="2400"/>
              </a:spcAft>
              <a:defRPr sz="3200" b="1">
                <a:solidFill>
                  <a:srgbClr val="953735"/>
                </a:solidFill>
                <a:latin typeface="Calibri" charset="0"/>
                <a:ea typeface="ＭＳ Ｐゴシック" charset="0"/>
                <a:cs typeface="ＭＳ Ｐゴシック" charset="0"/>
              </a:defRPr>
            </a:lvl1pPr>
            <a:lvl2pPr algn="ctr" eaLnBrk="0" hangingPunct="0">
              <a:defRPr sz="4400">
                <a:latin typeface="Calibri" charset="0"/>
                <a:cs typeface="ＭＳ Ｐゴシック" charset="-128"/>
              </a:defRPr>
            </a:lvl2pPr>
            <a:lvl3pPr algn="ctr" eaLnBrk="0" hangingPunct="0">
              <a:defRPr sz="4400">
                <a:latin typeface="Calibri" charset="0"/>
                <a:cs typeface="ＭＳ Ｐゴシック" charset="-128"/>
              </a:defRPr>
            </a:lvl3pPr>
            <a:lvl4pPr algn="ctr" eaLnBrk="0" hangingPunct="0">
              <a:defRPr sz="4400">
                <a:latin typeface="Calibri" charset="0"/>
                <a:cs typeface="ＭＳ Ｐゴシック" charset="-128"/>
              </a:defRPr>
            </a:lvl4pPr>
            <a:lvl5pPr algn="ctr" eaLnBrk="0" hangingPunct="0">
              <a:defRPr sz="4400">
                <a:latin typeface="Calibri" charset="0"/>
                <a:cs typeface="ＭＳ Ｐゴシック" charset="-128"/>
              </a:defRPr>
            </a:lvl5pPr>
            <a:lvl6pPr marL="457200" algn="ctr" defTabSz="457200" fontAlgn="base">
              <a:spcBef>
                <a:spcPct val="0"/>
              </a:spcBef>
              <a:spcAft>
                <a:spcPct val="0"/>
              </a:spcAft>
              <a:defRPr sz="4400">
                <a:latin typeface="Calibri" charset="0"/>
                <a:cs typeface="ＭＳ Ｐゴシック" charset="-128"/>
              </a:defRPr>
            </a:lvl6pPr>
            <a:lvl7pPr marL="914400" algn="ctr" defTabSz="457200" fontAlgn="base">
              <a:spcBef>
                <a:spcPct val="0"/>
              </a:spcBef>
              <a:spcAft>
                <a:spcPct val="0"/>
              </a:spcAft>
              <a:defRPr sz="4400">
                <a:latin typeface="Calibri" charset="0"/>
                <a:cs typeface="ＭＳ Ｐゴシック" charset="-128"/>
              </a:defRPr>
            </a:lvl7pPr>
            <a:lvl8pPr marL="1371600" algn="ctr" defTabSz="457200" fontAlgn="base">
              <a:spcBef>
                <a:spcPct val="0"/>
              </a:spcBef>
              <a:spcAft>
                <a:spcPct val="0"/>
              </a:spcAft>
              <a:defRPr sz="4400">
                <a:latin typeface="Calibri" charset="0"/>
                <a:cs typeface="ＭＳ Ｐゴシック" charset="-128"/>
              </a:defRPr>
            </a:lvl8pPr>
            <a:lvl9pPr marL="1828800" algn="ctr" defTabSz="457200" fontAlgn="base">
              <a:spcBef>
                <a:spcPct val="0"/>
              </a:spcBef>
              <a:spcAft>
                <a:spcPct val="0"/>
              </a:spcAft>
              <a:defRPr sz="4400">
                <a:latin typeface="Calibri" charset="0"/>
                <a:cs typeface="ＭＳ Ｐゴシック" charset="-128"/>
              </a:defRPr>
            </a:lvl9pPr>
          </a:lstStyle>
          <a:p>
            <a:r>
              <a:rPr lang="en-US" dirty="0"/>
              <a:t>User community</a:t>
            </a:r>
            <a:endParaRPr lang="it-IT"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2102" y="6402300"/>
            <a:ext cx="1008968" cy="41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76760" y="6379128"/>
            <a:ext cx="536829" cy="4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WeNM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00037" y="352425"/>
            <a:ext cx="958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892099" y="1716365"/>
            <a:ext cx="7363501" cy="4860057"/>
            <a:chOff x="892099" y="1716365"/>
            <a:chExt cx="7363501" cy="4860057"/>
          </a:xfrm>
        </p:grpSpPr>
        <p:pic>
          <p:nvPicPr>
            <p:cNvPr id="1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099" y="1716365"/>
              <a:ext cx="7363501" cy="486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 name="Picture 1" descr="WeNMR-VRC-map.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659" y="1879053"/>
              <a:ext cx="7015734" cy="4394245"/>
            </a:xfrm>
            <a:prstGeom prst="rect">
              <a:avLst/>
            </a:prstGeom>
          </p:spPr>
        </p:pic>
      </p:grpSp>
    </p:spTree>
    <p:extLst>
      <p:ext uri="{BB962C8B-B14F-4D97-AF65-F5344CB8AC3E}">
        <p14:creationId xmlns:p14="http://schemas.microsoft.com/office/powerpoint/2010/main" val="21768769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102" y="6402300"/>
            <a:ext cx="1008968" cy="41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76760" y="6379128"/>
            <a:ext cx="536829" cy="4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WeNM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00037" y="352425"/>
            <a:ext cx="958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 name="Picture 1"/>
          <p:cNvPicPr>
            <a:picLocks noChangeAspect="1" noChangeArrowheads="1"/>
          </p:cNvPicPr>
          <p:nvPr/>
        </p:nvPicPr>
        <p:blipFill>
          <a:blip r:embed="rId6" cstate="print"/>
          <a:srcRect/>
          <a:stretch>
            <a:fillRect/>
          </a:stretch>
        </p:blipFill>
        <p:spPr bwMode="auto">
          <a:xfrm>
            <a:off x="4067944" y="3858152"/>
            <a:ext cx="4932859" cy="2883216"/>
          </a:xfrm>
          <a:prstGeom prst="rect">
            <a:avLst/>
          </a:prstGeom>
          <a:ln>
            <a:noFill/>
          </a:ln>
          <a:effectLst>
            <a:outerShdw blurRad="292100" dist="139700" dir="2700000" algn="tl" rotWithShape="0">
              <a:srgbClr val="333333">
                <a:alpha val="65000"/>
              </a:srgbClr>
            </a:outerShdw>
          </a:effectLst>
        </p:spPr>
      </p:pic>
      <p:sp>
        <p:nvSpPr>
          <p:cNvPr id="43012" name="Text Box 4"/>
          <p:cNvSpPr txBox="1">
            <a:spLocks noChangeArrowheads="1"/>
          </p:cNvSpPr>
          <p:nvPr/>
        </p:nvSpPr>
        <p:spPr bwMode="auto">
          <a:xfrm>
            <a:off x="611188" y="117575"/>
            <a:ext cx="8280400" cy="719137"/>
          </a:xfrm>
          <a:prstGeom prst="rect">
            <a:avLst/>
          </a:prstGeom>
          <a:noFill/>
          <a:ln>
            <a:noFill/>
          </a:ln>
          <a:effectLst>
            <a:outerShdw blurRad="50800" dist="38100" dir="2700000" algn="br">
              <a:srgbClr val="000000">
                <a:alpha val="43000"/>
              </a:srgbClr>
            </a:outerShdw>
          </a:effectLst>
        </p:spPr>
        <p:txBody>
          <a:bodyPr vert="horz" wrap="square" lIns="91440" tIns="45720" rIns="91440" bIns="45720" numCol="1" anchor="ctr" anchorCtr="0" compatLnSpc="1">
            <a:prstTxWarp prst="textNoShape">
              <a:avLst/>
            </a:prstTxWarp>
          </a:bodyPr>
          <a:lstStyle>
            <a:lvl1pPr algn="ctr" eaLnBrk="1" hangingPunct="1">
              <a:spcAft>
                <a:spcPts val="2400"/>
              </a:spcAft>
              <a:defRPr sz="3200" b="1">
                <a:solidFill>
                  <a:srgbClr val="953735"/>
                </a:solidFill>
                <a:latin typeface="Calibri" charset="0"/>
                <a:ea typeface="ＭＳ Ｐゴシック" charset="0"/>
                <a:cs typeface="ＭＳ Ｐゴシック" charset="0"/>
              </a:defRPr>
            </a:lvl1pPr>
            <a:lvl2pPr algn="ctr" eaLnBrk="0" hangingPunct="0">
              <a:defRPr sz="4400">
                <a:latin typeface="Calibri" charset="0"/>
                <a:cs typeface="ＭＳ Ｐゴシック" charset="-128"/>
              </a:defRPr>
            </a:lvl2pPr>
            <a:lvl3pPr algn="ctr" eaLnBrk="0" hangingPunct="0">
              <a:defRPr sz="4400">
                <a:latin typeface="Calibri" charset="0"/>
                <a:cs typeface="ＭＳ Ｐゴシック" charset="-128"/>
              </a:defRPr>
            </a:lvl3pPr>
            <a:lvl4pPr algn="ctr" eaLnBrk="0" hangingPunct="0">
              <a:defRPr sz="4400">
                <a:latin typeface="Calibri" charset="0"/>
                <a:cs typeface="ＭＳ Ｐゴシック" charset="-128"/>
              </a:defRPr>
            </a:lvl4pPr>
            <a:lvl5pPr algn="ctr" eaLnBrk="0" hangingPunct="0">
              <a:defRPr sz="4400">
                <a:latin typeface="Calibri" charset="0"/>
                <a:cs typeface="ＭＳ Ｐゴシック" charset="-128"/>
              </a:defRPr>
            </a:lvl5pPr>
            <a:lvl6pPr marL="457200" algn="ctr" defTabSz="457200" fontAlgn="base">
              <a:spcBef>
                <a:spcPct val="0"/>
              </a:spcBef>
              <a:spcAft>
                <a:spcPct val="0"/>
              </a:spcAft>
              <a:defRPr sz="4400">
                <a:latin typeface="Calibri" charset="0"/>
                <a:cs typeface="ＭＳ Ｐゴシック" charset="-128"/>
              </a:defRPr>
            </a:lvl6pPr>
            <a:lvl7pPr marL="914400" algn="ctr" defTabSz="457200" fontAlgn="base">
              <a:spcBef>
                <a:spcPct val="0"/>
              </a:spcBef>
              <a:spcAft>
                <a:spcPct val="0"/>
              </a:spcAft>
              <a:defRPr sz="4400">
                <a:latin typeface="Calibri" charset="0"/>
                <a:cs typeface="ＭＳ Ｐゴシック" charset="-128"/>
              </a:defRPr>
            </a:lvl7pPr>
            <a:lvl8pPr marL="1371600" algn="ctr" defTabSz="457200" fontAlgn="base">
              <a:spcBef>
                <a:spcPct val="0"/>
              </a:spcBef>
              <a:spcAft>
                <a:spcPct val="0"/>
              </a:spcAft>
              <a:defRPr sz="4400">
                <a:latin typeface="Calibri" charset="0"/>
                <a:cs typeface="ＭＳ Ｐゴシック" charset="-128"/>
              </a:defRPr>
            </a:lvl8pPr>
            <a:lvl9pPr marL="1828800" algn="ctr" defTabSz="457200" fontAlgn="base">
              <a:spcBef>
                <a:spcPct val="0"/>
              </a:spcBef>
              <a:spcAft>
                <a:spcPct val="0"/>
              </a:spcAft>
              <a:defRPr sz="4400">
                <a:latin typeface="Calibri" charset="0"/>
                <a:cs typeface="ＭＳ Ｐゴシック" charset="-128"/>
              </a:defRPr>
            </a:lvl9pPr>
          </a:lstStyle>
          <a:p>
            <a:r>
              <a:rPr lang="en-US" dirty="0"/>
              <a:t>Distribution </a:t>
            </a:r>
            <a:r>
              <a:rPr lang="en-US" dirty="0"/>
              <a:t>of resources</a:t>
            </a:r>
            <a:endParaRPr lang="en-US" dirty="0"/>
          </a:p>
        </p:txBody>
      </p:sp>
      <p:sp>
        <p:nvSpPr>
          <p:cNvPr id="11267" name="Text Box 6"/>
          <p:cNvSpPr txBox="1">
            <a:spLocks noChangeArrowheads="1"/>
          </p:cNvSpPr>
          <p:nvPr/>
        </p:nvSpPr>
        <p:spPr bwMode="auto">
          <a:xfrm>
            <a:off x="251520" y="3140968"/>
            <a:ext cx="8569325" cy="3356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5pPr>
            <a:lvl6pPr marL="25146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6pPr>
            <a:lvl7pPr marL="29718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7pPr>
            <a:lvl8pPr marL="34290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8pPr>
            <a:lvl9pPr marL="3886200" indent="-228600" eaLnBrk="0" fontAlgn="base" hangingPunct="0">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charset="0"/>
                <a:ea typeface="ＭＳ Ｐゴシック" charset="0"/>
              </a:defRPr>
            </a:lvl9pPr>
          </a:lstStyle>
          <a:p>
            <a:pPr>
              <a:buClrTx/>
              <a:buFontTx/>
              <a:buChar char="•"/>
            </a:pPr>
            <a:r>
              <a:rPr lang="en-US" altLang="it-IT" sz="1600" b="1" dirty="0" smtClean="0">
                <a:solidFill>
                  <a:schemeClr val="tx1"/>
                </a:solidFill>
                <a:latin typeface="Verdana" pitchFamily="34" charset="0"/>
                <a:ea typeface="Verdana" pitchFamily="34" charset="0"/>
                <a:cs typeface="Verdana" pitchFamily="34" charset="0"/>
              </a:rPr>
              <a:t> </a:t>
            </a:r>
            <a:r>
              <a:rPr lang="en-US" altLang="it-IT" sz="2000" b="1" dirty="0" smtClean="0">
                <a:solidFill>
                  <a:schemeClr val="tx1">
                    <a:lumMod val="75000"/>
                    <a:lumOff val="25000"/>
                  </a:schemeClr>
                </a:solidFill>
                <a:latin typeface="+mn-lt"/>
                <a:ea typeface="Verdana" pitchFamily="34" charset="0"/>
                <a:cs typeface="Verdana" pitchFamily="34" charset="0"/>
              </a:rPr>
              <a:t>Modest variability of the number of centers supporting </a:t>
            </a:r>
            <a:r>
              <a:rPr lang="en-US" altLang="it-IT" sz="2000" b="1" dirty="0" err="1" smtClean="0">
                <a:solidFill>
                  <a:schemeClr val="tx1">
                    <a:lumMod val="75000"/>
                    <a:lumOff val="25000"/>
                  </a:schemeClr>
                </a:solidFill>
                <a:latin typeface="+mn-lt"/>
                <a:ea typeface="Verdana" pitchFamily="34" charset="0"/>
                <a:cs typeface="Verdana" pitchFamily="34" charset="0"/>
              </a:rPr>
              <a:t>WeNMR</a:t>
            </a:r>
            <a:endParaRPr lang="en-US" altLang="it-IT" sz="2000" b="1" dirty="0" smtClean="0">
              <a:solidFill>
                <a:schemeClr val="tx1">
                  <a:lumMod val="75000"/>
                  <a:lumOff val="25000"/>
                </a:schemeClr>
              </a:solidFill>
              <a:latin typeface="+mn-lt"/>
              <a:ea typeface="Verdana" pitchFamily="34" charset="0"/>
              <a:cs typeface="Verdana" pitchFamily="34" charset="0"/>
            </a:endParaRPr>
          </a:p>
          <a:p>
            <a:pPr>
              <a:buClrTx/>
            </a:pPr>
            <a:r>
              <a:rPr lang="en-US" altLang="it-IT" sz="2000" b="1" dirty="0" smtClean="0">
                <a:solidFill>
                  <a:schemeClr val="tx1">
                    <a:lumMod val="75000"/>
                    <a:lumOff val="25000"/>
                  </a:schemeClr>
                </a:solidFill>
                <a:latin typeface="+mn-lt"/>
                <a:ea typeface="Verdana" pitchFamily="34" charset="0"/>
                <a:cs typeface="Verdana" pitchFamily="34" charset="0"/>
              </a:rPr>
              <a:t>   throughout the project, although some rotation did take place</a:t>
            </a:r>
            <a:r>
              <a:rPr lang="en-US" altLang="it-IT" sz="2000" dirty="0" smtClean="0">
                <a:solidFill>
                  <a:schemeClr val="tx1">
                    <a:lumMod val="75000"/>
                    <a:lumOff val="25000"/>
                  </a:schemeClr>
                </a:solidFill>
                <a:latin typeface="+mn-lt"/>
                <a:ea typeface="Verdana" pitchFamily="34" charset="0"/>
                <a:cs typeface="Verdana" pitchFamily="34" charset="0"/>
              </a:rPr>
              <a:t> </a:t>
            </a:r>
          </a:p>
          <a:p>
            <a:pPr>
              <a:buClrTx/>
            </a:pPr>
            <a:r>
              <a:rPr lang="en-US" altLang="it-IT" sz="2000" dirty="0" smtClean="0">
                <a:solidFill>
                  <a:schemeClr val="tx1">
                    <a:lumMod val="75000"/>
                    <a:lumOff val="25000"/>
                  </a:schemeClr>
                </a:solidFill>
                <a:latin typeface="+mn-lt"/>
                <a:ea typeface="Verdana" pitchFamily="34" charset="0"/>
                <a:cs typeface="Verdana" pitchFamily="34" charset="0"/>
              </a:rPr>
              <a:t>  (4-5 sites per year)</a:t>
            </a:r>
          </a:p>
          <a:p>
            <a:pPr>
              <a:buClrTx/>
            </a:pPr>
            <a:endParaRPr lang="en-US" altLang="it-IT" sz="1600" dirty="0" smtClean="0">
              <a:solidFill>
                <a:schemeClr val="tx1">
                  <a:lumMod val="75000"/>
                  <a:lumOff val="25000"/>
                </a:schemeClr>
              </a:solidFill>
              <a:latin typeface="Verdana" pitchFamily="34" charset="0"/>
              <a:ea typeface="Verdana" pitchFamily="34" charset="0"/>
              <a:cs typeface="Verdana" pitchFamily="34" charset="0"/>
            </a:endParaRPr>
          </a:p>
          <a:p>
            <a:pPr>
              <a:buClrTx/>
              <a:buFontTx/>
              <a:buChar char="•"/>
            </a:pPr>
            <a:r>
              <a:rPr lang="en-US" altLang="it-IT" sz="1600" dirty="0" smtClean="0">
                <a:solidFill>
                  <a:schemeClr val="tx1">
                    <a:lumMod val="75000"/>
                    <a:lumOff val="25000"/>
                  </a:schemeClr>
                </a:solidFill>
                <a:latin typeface="Verdana" pitchFamily="34" charset="0"/>
                <a:ea typeface="Verdana" pitchFamily="34" charset="0"/>
                <a:cs typeface="Verdana" pitchFamily="34" charset="0"/>
              </a:rPr>
              <a:t> </a:t>
            </a:r>
            <a:r>
              <a:rPr lang="en-US" altLang="it-IT" sz="2000" b="1" dirty="0" smtClean="0">
                <a:solidFill>
                  <a:schemeClr val="tx1">
                    <a:lumMod val="75000"/>
                    <a:lumOff val="25000"/>
                  </a:schemeClr>
                </a:solidFill>
                <a:latin typeface="+mn-lt"/>
                <a:ea typeface="Verdana" pitchFamily="34" charset="0"/>
                <a:cs typeface="Verdana" pitchFamily="34" charset="0"/>
              </a:rPr>
              <a:t>Significant increase of the </a:t>
            </a:r>
          </a:p>
          <a:p>
            <a:pPr>
              <a:buClrTx/>
            </a:pPr>
            <a:r>
              <a:rPr lang="en-US" altLang="it-IT" sz="2000" b="1" dirty="0" smtClean="0">
                <a:solidFill>
                  <a:schemeClr val="tx1">
                    <a:lumMod val="75000"/>
                    <a:lumOff val="25000"/>
                  </a:schemeClr>
                </a:solidFill>
                <a:latin typeface="+mn-lt"/>
                <a:ea typeface="Verdana" pitchFamily="34" charset="0"/>
                <a:cs typeface="Verdana" pitchFamily="34" charset="0"/>
              </a:rPr>
              <a:t>   number of CPU cores available </a:t>
            </a:r>
          </a:p>
          <a:p>
            <a:pPr>
              <a:buClrTx/>
            </a:pPr>
            <a:r>
              <a:rPr lang="en-US" altLang="it-IT" sz="2000" dirty="0" smtClean="0">
                <a:solidFill>
                  <a:schemeClr val="tx1">
                    <a:lumMod val="75000"/>
                    <a:lumOff val="25000"/>
                  </a:schemeClr>
                </a:solidFill>
                <a:latin typeface="+mn-lt"/>
                <a:ea typeface="Verdana" pitchFamily="34" charset="0"/>
                <a:cs typeface="Verdana" pitchFamily="34" charset="0"/>
              </a:rPr>
              <a:t>  (as well as of storage capability, </a:t>
            </a:r>
          </a:p>
          <a:p>
            <a:pPr>
              <a:buClrTx/>
            </a:pPr>
            <a:r>
              <a:rPr lang="en-US" altLang="it-IT" sz="2000" dirty="0" smtClean="0">
                <a:solidFill>
                  <a:schemeClr val="tx1">
                    <a:lumMod val="75000"/>
                    <a:lumOff val="25000"/>
                  </a:schemeClr>
                </a:solidFill>
                <a:latin typeface="+mn-lt"/>
                <a:ea typeface="Verdana" pitchFamily="34" charset="0"/>
                <a:cs typeface="Verdana" pitchFamily="34" charset="0"/>
              </a:rPr>
              <a:t>   not shown)</a:t>
            </a:r>
          </a:p>
          <a:p>
            <a:pPr>
              <a:buClrTx/>
            </a:pPr>
            <a:r>
              <a:rPr lang="en-US" altLang="it-IT" sz="1600" b="1" dirty="0" smtClean="0">
                <a:solidFill>
                  <a:schemeClr val="tx1">
                    <a:lumMod val="75000"/>
                    <a:lumOff val="25000"/>
                  </a:schemeClr>
                </a:solidFill>
                <a:latin typeface="Verdana" pitchFamily="34" charset="0"/>
                <a:ea typeface="Verdana" pitchFamily="34" charset="0"/>
                <a:cs typeface="Verdana" pitchFamily="34" charset="0"/>
              </a:rPr>
              <a:t>   </a:t>
            </a:r>
          </a:p>
          <a:p>
            <a:pPr>
              <a:buClrTx/>
            </a:pPr>
            <a:r>
              <a:rPr lang="en-US" altLang="it-IT" sz="2000" b="1" dirty="0" smtClean="0">
                <a:solidFill>
                  <a:schemeClr val="tx1">
                    <a:lumMod val="75000"/>
                    <a:lumOff val="25000"/>
                  </a:schemeClr>
                </a:solidFill>
                <a:latin typeface="+mn-lt"/>
                <a:ea typeface="Verdana" pitchFamily="34" charset="0"/>
                <a:cs typeface="Verdana" pitchFamily="34" charset="0"/>
              </a:rPr>
              <a:t>    Computational </a:t>
            </a:r>
            <a:r>
              <a:rPr lang="en-US" altLang="it-IT" sz="2000" b="1" dirty="0" smtClean="0">
                <a:solidFill>
                  <a:schemeClr val="tx1">
                    <a:lumMod val="75000"/>
                    <a:lumOff val="25000"/>
                  </a:schemeClr>
                </a:solidFill>
                <a:latin typeface="+mn-lt"/>
                <a:ea typeface="Verdana" pitchFamily="34" charset="0"/>
                <a:cs typeface="Verdana" pitchFamily="34" charset="0"/>
              </a:rPr>
              <a:t>power </a:t>
            </a:r>
          </a:p>
          <a:p>
            <a:pPr>
              <a:buClrTx/>
            </a:pPr>
            <a:r>
              <a:rPr lang="en-US" altLang="it-IT" sz="2000" b="1" dirty="0" smtClean="0">
                <a:solidFill>
                  <a:schemeClr val="tx1">
                    <a:lumMod val="75000"/>
                    <a:lumOff val="25000"/>
                  </a:schemeClr>
                </a:solidFill>
                <a:latin typeface="+mn-lt"/>
                <a:ea typeface="Verdana" pitchFamily="34" charset="0"/>
                <a:cs typeface="Verdana" pitchFamily="34" charset="0"/>
              </a:rPr>
              <a:t>    is not an issue </a:t>
            </a:r>
            <a:r>
              <a:rPr lang="en-US" altLang="it-IT" sz="2000" b="1" dirty="0" smtClean="0">
                <a:solidFill>
                  <a:schemeClr val="tx1">
                    <a:lumMod val="75000"/>
                    <a:lumOff val="25000"/>
                  </a:schemeClr>
                </a:solidFill>
                <a:latin typeface="+mn-lt"/>
                <a:ea typeface="Verdana" pitchFamily="34" charset="0"/>
                <a:cs typeface="Verdana" pitchFamily="34" charset="0"/>
                <a:sym typeface="Wingdings" pitchFamily="2" charset="2"/>
              </a:rPr>
              <a:t></a:t>
            </a:r>
            <a:endParaRPr lang="en-US" altLang="it-IT" sz="2000" dirty="0">
              <a:solidFill>
                <a:schemeClr val="tx1">
                  <a:lumMod val="75000"/>
                  <a:lumOff val="25000"/>
                </a:schemeClr>
              </a:solidFill>
              <a:latin typeface="+mn-lt"/>
              <a:ea typeface="Verdana" pitchFamily="34" charset="0"/>
              <a:cs typeface="Verdana" pitchFamily="34" charset="0"/>
            </a:endParaRPr>
          </a:p>
        </p:txBody>
      </p:sp>
      <p:pic>
        <p:nvPicPr>
          <p:cNvPr id="4098" name="Picture 2"/>
          <p:cNvPicPr>
            <a:picLocks noChangeAspect="1" noChangeArrowheads="1"/>
          </p:cNvPicPr>
          <p:nvPr/>
        </p:nvPicPr>
        <p:blipFill>
          <a:blip r:embed="rId7" cstate="print"/>
          <a:srcRect/>
          <a:stretch>
            <a:fillRect/>
          </a:stretch>
        </p:blipFill>
        <p:spPr bwMode="auto">
          <a:xfrm>
            <a:off x="5411642" y="908720"/>
            <a:ext cx="2893906" cy="2160240"/>
          </a:xfrm>
          <a:prstGeom prst="rect">
            <a:avLst/>
          </a:prstGeom>
          <a:ln>
            <a:noFill/>
          </a:ln>
          <a:effectLst>
            <a:outerShdw blurRad="292100" dist="139700" dir="2700000" algn="tl" rotWithShape="0">
              <a:srgbClr val="333333">
                <a:alpha val="65000"/>
              </a:srgbClr>
            </a:outerShdw>
          </a:effectLst>
        </p:spPr>
      </p:pic>
      <p:grpSp>
        <p:nvGrpSpPr>
          <p:cNvPr id="9" name="Group 8"/>
          <p:cNvGrpSpPr/>
          <p:nvPr/>
        </p:nvGrpSpPr>
        <p:grpSpPr>
          <a:xfrm>
            <a:off x="395536" y="908720"/>
            <a:ext cx="4824536" cy="2160240"/>
            <a:chOff x="467544" y="980728"/>
            <a:chExt cx="5311428" cy="2479112"/>
          </a:xfrm>
        </p:grpSpPr>
        <p:pic>
          <p:nvPicPr>
            <p:cNvPr id="4099" name="Picture 3"/>
            <p:cNvPicPr>
              <a:picLocks noChangeAspect="1" noChangeArrowheads="1"/>
            </p:cNvPicPr>
            <p:nvPr/>
          </p:nvPicPr>
          <p:blipFill>
            <a:blip r:embed="rId8" cstate="print"/>
            <a:srcRect/>
            <a:stretch>
              <a:fillRect/>
            </a:stretch>
          </p:blipFill>
          <p:spPr bwMode="auto">
            <a:xfrm>
              <a:off x="467544" y="980728"/>
              <a:ext cx="5311428" cy="2479112"/>
            </a:xfrm>
            <a:prstGeom prst="rect">
              <a:avLst/>
            </a:prstGeom>
            <a:ln>
              <a:noFill/>
            </a:ln>
            <a:effectLst>
              <a:outerShdw blurRad="292100" dist="139700" dir="2700000" algn="tl" rotWithShape="0">
                <a:srgbClr val="333333">
                  <a:alpha val="65000"/>
                </a:srgbClr>
              </a:outerShdw>
            </a:effectLst>
          </p:spPr>
        </p:pic>
        <p:pic>
          <p:nvPicPr>
            <p:cNvPr id="4100" name="Picture 4"/>
            <p:cNvPicPr>
              <a:picLocks noChangeAspect="1" noChangeArrowheads="1"/>
            </p:cNvPicPr>
            <p:nvPr/>
          </p:nvPicPr>
          <p:blipFill>
            <a:blip r:embed="rId9" cstate="print"/>
            <a:srcRect/>
            <a:stretch>
              <a:fillRect/>
            </a:stretch>
          </p:blipFill>
          <p:spPr bwMode="auto">
            <a:xfrm>
              <a:off x="4644008" y="2276872"/>
              <a:ext cx="92075" cy="98425"/>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62585499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980728"/>
            <a:ext cx="8856984" cy="2660215"/>
          </a:xfrm>
          <a:prstGeom prst="rect">
            <a:avLst/>
          </a:prstGeom>
          <a:noFill/>
        </p:spPr>
        <p:txBody>
          <a:bodyPr wrap="square" rtlCol="0">
            <a:spAutoFit/>
          </a:bodyPr>
          <a:lstStyle/>
          <a:p>
            <a:pPr marL="179388" indent="-179388" eaLnBrk="1" hangingPunct="1">
              <a:lnSpc>
                <a:spcPct val="110000"/>
              </a:lnSpc>
              <a:buClrTx/>
              <a:buFontTx/>
              <a:buChar char="•"/>
              <a:defRPr/>
            </a:pPr>
            <a:r>
              <a:rPr lang="en-US" sz="1600" b="1" dirty="0" smtClean="0">
                <a:solidFill>
                  <a:schemeClr val="tx1"/>
                </a:solidFill>
                <a:latin typeface="Verdana" pitchFamily="34" charset="0"/>
                <a:ea typeface="Verdana" pitchFamily="34" charset="0"/>
                <a:cs typeface="Verdana" pitchFamily="34" charset="0"/>
              </a:rPr>
              <a:t> </a:t>
            </a:r>
            <a:r>
              <a:rPr lang="en-US" sz="2000" b="1" dirty="0" smtClean="0">
                <a:solidFill>
                  <a:schemeClr val="tx1">
                    <a:lumMod val="75000"/>
                    <a:lumOff val="25000"/>
                  </a:schemeClr>
                </a:solidFill>
                <a:latin typeface="Calibri"/>
                <a:ea typeface="Verdana" pitchFamily="34" charset="0"/>
                <a:cs typeface="Calibri"/>
              </a:rPr>
              <a:t>Modest variability of the number of jobs run per year </a:t>
            </a:r>
          </a:p>
          <a:p>
            <a:pPr marL="179388" indent="-179388" eaLnBrk="1" hangingPunct="1">
              <a:lnSpc>
                <a:spcPct val="110000"/>
              </a:lnSpc>
              <a:buClrTx/>
              <a:defRPr/>
            </a:pPr>
            <a:r>
              <a:rPr lang="en-US" sz="2000" b="1" dirty="0" smtClean="0">
                <a:solidFill>
                  <a:schemeClr val="tx1">
                    <a:lumMod val="75000"/>
                    <a:lumOff val="25000"/>
                  </a:schemeClr>
                </a:solidFill>
                <a:latin typeface="Calibri"/>
                <a:ea typeface="Verdana" pitchFamily="34" charset="0"/>
                <a:cs typeface="Calibri"/>
              </a:rPr>
              <a:t>   (on average 1.8 millions ± 10%)</a:t>
            </a:r>
          </a:p>
          <a:p>
            <a:pPr marL="179388" indent="-179388" eaLnBrk="1" hangingPunct="1">
              <a:lnSpc>
                <a:spcPct val="110000"/>
              </a:lnSpc>
              <a:buClrTx/>
              <a:defRPr/>
            </a:pPr>
            <a:endParaRPr lang="en-US" sz="1400" b="1" dirty="0" smtClean="0">
              <a:solidFill>
                <a:schemeClr val="tx1">
                  <a:lumMod val="75000"/>
                  <a:lumOff val="25000"/>
                </a:schemeClr>
              </a:solidFill>
              <a:latin typeface="Calibri"/>
              <a:ea typeface="Verdana" pitchFamily="34" charset="0"/>
              <a:cs typeface="Calibri"/>
            </a:endParaRPr>
          </a:p>
          <a:p>
            <a:pPr marL="179388" indent="-179388" eaLnBrk="1" hangingPunct="1">
              <a:lnSpc>
                <a:spcPct val="110000"/>
              </a:lnSpc>
              <a:buClrTx/>
              <a:buFontTx/>
              <a:buChar char="•"/>
              <a:defRPr/>
            </a:pPr>
            <a:r>
              <a:rPr lang="en-US" sz="2000" b="1" dirty="0" smtClean="0">
                <a:solidFill>
                  <a:schemeClr val="tx1">
                    <a:lumMod val="75000"/>
                    <a:lumOff val="25000"/>
                  </a:schemeClr>
                </a:solidFill>
                <a:latin typeface="Calibri"/>
                <a:ea typeface="Verdana" pitchFamily="34" charset="0"/>
                <a:cs typeface="Calibri"/>
              </a:rPr>
              <a:t> 17% of jobs (and 11% of CPU time) served by the dedicated resource Providers at the NMR labs</a:t>
            </a:r>
          </a:p>
          <a:p>
            <a:pPr marL="179388" indent="-179388" eaLnBrk="1" hangingPunct="1">
              <a:lnSpc>
                <a:spcPct val="110000"/>
              </a:lnSpc>
              <a:buClrTx/>
              <a:defRPr/>
            </a:pPr>
            <a:endParaRPr lang="en-US" sz="1400" b="1" dirty="0" smtClean="0">
              <a:solidFill>
                <a:schemeClr val="tx1">
                  <a:lumMod val="75000"/>
                  <a:lumOff val="25000"/>
                </a:schemeClr>
              </a:solidFill>
              <a:latin typeface="Calibri"/>
              <a:ea typeface="Verdana" pitchFamily="34" charset="0"/>
              <a:cs typeface="Calibri"/>
            </a:endParaRPr>
          </a:p>
          <a:p>
            <a:pPr marL="179388" indent="-179388" eaLnBrk="1" hangingPunct="1">
              <a:lnSpc>
                <a:spcPct val="110000"/>
              </a:lnSpc>
              <a:buClrTx/>
              <a:buFontTx/>
              <a:buChar char="•"/>
              <a:defRPr/>
            </a:pPr>
            <a:r>
              <a:rPr lang="en-US" sz="2000" b="1" dirty="0" smtClean="0">
                <a:solidFill>
                  <a:schemeClr val="tx1">
                    <a:lumMod val="75000"/>
                    <a:lumOff val="25000"/>
                  </a:schemeClr>
                </a:solidFill>
                <a:latin typeface="Calibri"/>
                <a:ea typeface="Verdana" pitchFamily="34" charset="0"/>
                <a:cs typeface="Calibri"/>
              </a:rPr>
              <a:t> Decreasing CPU time usage -&gt; users are selecting the less CPU intensive applications</a:t>
            </a:r>
          </a:p>
        </p:txBody>
      </p:sp>
      <p:sp>
        <p:nvSpPr>
          <p:cNvPr id="5" name="Text Box 4"/>
          <p:cNvSpPr txBox="1">
            <a:spLocks noChangeArrowheads="1"/>
          </p:cNvSpPr>
          <p:nvPr/>
        </p:nvSpPr>
        <p:spPr bwMode="auto">
          <a:xfrm>
            <a:off x="611188" y="189583"/>
            <a:ext cx="8280400" cy="719137"/>
          </a:xfrm>
          <a:prstGeom prst="rect">
            <a:avLst/>
          </a:prstGeom>
          <a:noFill/>
          <a:ln>
            <a:noFill/>
          </a:ln>
          <a:effectLst>
            <a:outerShdw blurRad="50800" dist="38100" dir="2700000" algn="br">
              <a:srgbClr val="000000">
                <a:alpha val="43000"/>
              </a:srgbClr>
            </a:outerShdw>
          </a:effectLst>
        </p:spPr>
        <p:txBody>
          <a:bodyPr vert="horz" wrap="square" lIns="91440" tIns="45720" rIns="91440" bIns="45720" numCol="1" anchor="ctr" anchorCtr="0" compatLnSpc="1">
            <a:prstTxWarp prst="textNoShape">
              <a:avLst/>
            </a:prstTxWarp>
          </a:bodyPr>
          <a:lstStyle>
            <a:lvl1pPr algn="ctr" eaLnBrk="1" hangingPunct="1">
              <a:spcAft>
                <a:spcPts val="2400"/>
              </a:spcAft>
              <a:defRPr sz="3200" b="1">
                <a:solidFill>
                  <a:srgbClr val="953735"/>
                </a:solidFill>
                <a:latin typeface="Calibri" charset="0"/>
                <a:ea typeface="ＭＳ Ｐゴシック" charset="0"/>
                <a:cs typeface="ＭＳ Ｐゴシック" charset="0"/>
              </a:defRPr>
            </a:lvl1pPr>
            <a:lvl2pPr algn="ctr" eaLnBrk="0" hangingPunct="0">
              <a:defRPr sz="4400">
                <a:latin typeface="Calibri" charset="0"/>
                <a:cs typeface="ＭＳ Ｐゴシック" charset="-128"/>
              </a:defRPr>
            </a:lvl2pPr>
            <a:lvl3pPr algn="ctr" eaLnBrk="0" hangingPunct="0">
              <a:defRPr sz="4400">
                <a:latin typeface="Calibri" charset="0"/>
                <a:cs typeface="ＭＳ Ｐゴシック" charset="-128"/>
              </a:defRPr>
            </a:lvl3pPr>
            <a:lvl4pPr algn="ctr" eaLnBrk="0" hangingPunct="0">
              <a:defRPr sz="4400">
                <a:latin typeface="Calibri" charset="0"/>
                <a:cs typeface="ＭＳ Ｐゴシック" charset="-128"/>
              </a:defRPr>
            </a:lvl4pPr>
            <a:lvl5pPr algn="ctr" eaLnBrk="0" hangingPunct="0">
              <a:defRPr sz="4400">
                <a:latin typeface="Calibri" charset="0"/>
                <a:cs typeface="ＭＳ Ｐゴシック" charset="-128"/>
              </a:defRPr>
            </a:lvl5pPr>
            <a:lvl6pPr marL="457200" algn="ctr" defTabSz="457200" fontAlgn="base">
              <a:spcBef>
                <a:spcPct val="0"/>
              </a:spcBef>
              <a:spcAft>
                <a:spcPct val="0"/>
              </a:spcAft>
              <a:defRPr sz="4400">
                <a:latin typeface="Calibri" charset="0"/>
                <a:cs typeface="ＭＳ Ｐゴシック" charset="-128"/>
              </a:defRPr>
            </a:lvl6pPr>
            <a:lvl7pPr marL="914400" algn="ctr" defTabSz="457200" fontAlgn="base">
              <a:spcBef>
                <a:spcPct val="0"/>
              </a:spcBef>
              <a:spcAft>
                <a:spcPct val="0"/>
              </a:spcAft>
              <a:defRPr sz="4400">
                <a:latin typeface="Calibri" charset="0"/>
                <a:cs typeface="ＭＳ Ｐゴシック" charset="-128"/>
              </a:defRPr>
            </a:lvl7pPr>
            <a:lvl8pPr marL="1371600" algn="ctr" defTabSz="457200" fontAlgn="base">
              <a:spcBef>
                <a:spcPct val="0"/>
              </a:spcBef>
              <a:spcAft>
                <a:spcPct val="0"/>
              </a:spcAft>
              <a:defRPr sz="4400">
                <a:latin typeface="Calibri" charset="0"/>
                <a:cs typeface="ＭＳ Ｐゴシック" charset="-128"/>
              </a:defRPr>
            </a:lvl8pPr>
            <a:lvl9pPr marL="1828800" algn="ctr" defTabSz="457200" fontAlgn="base">
              <a:spcBef>
                <a:spcPct val="0"/>
              </a:spcBef>
              <a:spcAft>
                <a:spcPct val="0"/>
              </a:spcAft>
              <a:defRPr sz="4400">
                <a:latin typeface="Calibri" charset="0"/>
                <a:cs typeface="ＭＳ Ｐゴシック" charset="-128"/>
              </a:defRPr>
            </a:lvl9pPr>
          </a:lstStyle>
          <a:p>
            <a:r>
              <a:rPr lang="en-US" dirty="0"/>
              <a:t>Usage of resources</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331640" y="3597045"/>
            <a:ext cx="6598444" cy="3144323"/>
          </a:xfrm>
          <a:prstGeom prst="rect">
            <a:avLst/>
          </a:prstGeom>
          <a:noFill/>
          <a:ln w="9525">
            <a:noFill/>
            <a:miter lim="800000"/>
            <a:headEnd/>
            <a:tailEnd/>
          </a:ln>
        </p:spPr>
      </p:pic>
      <p:pic>
        <p:nvPicPr>
          <p:cNvPr id="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102" y="6402300"/>
            <a:ext cx="1008968" cy="41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76760" y="6379128"/>
            <a:ext cx="536829" cy="4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WeNM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00037" y="352425"/>
            <a:ext cx="958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6200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5"/>
          <p:cNvPicPr>
            <a:picLocks noChangeAspect="1" noChangeArrowheads="1"/>
          </p:cNvPicPr>
          <p:nvPr/>
        </p:nvPicPr>
        <p:blipFill>
          <a:blip r:embed="rId3" cstate="print"/>
          <a:srcRect/>
          <a:stretch>
            <a:fillRect/>
          </a:stretch>
        </p:blipFill>
        <p:spPr bwMode="auto">
          <a:xfrm>
            <a:off x="92075" y="6402388"/>
            <a:ext cx="1009650" cy="409575"/>
          </a:xfrm>
          <a:prstGeom prst="rect">
            <a:avLst/>
          </a:prstGeom>
          <a:noFill/>
          <a:ln w="9525">
            <a:noFill/>
            <a:miter lim="800000"/>
            <a:headEnd/>
            <a:tailEnd/>
          </a:ln>
        </p:spPr>
      </p:pic>
      <p:pic>
        <p:nvPicPr>
          <p:cNvPr id="12292" name="Picture 6"/>
          <p:cNvPicPr>
            <a:picLocks noChangeAspect="1" noChangeArrowheads="1"/>
          </p:cNvPicPr>
          <p:nvPr/>
        </p:nvPicPr>
        <p:blipFill>
          <a:blip r:embed="rId4" cstate="print"/>
          <a:srcRect/>
          <a:stretch>
            <a:fillRect/>
          </a:stretch>
        </p:blipFill>
        <p:spPr bwMode="auto">
          <a:xfrm>
            <a:off x="8577263" y="6378575"/>
            <a:ext cx="536575" cy="433388"/>
          </a:xfrm>
          <a:prstGeom prst="rect">
            <a:avLst/>
          </a:prstGeom>
          <a:noFill/>
          <a:ln w="9525">
            <a:noFill/>
            <a:miter lim="800000"/>
            <a:headEnd/>
            <a:tailEnd/>
          </a:ln>
        </p:spPr>
      </p:pic>
      <p:sp>
        <p:nvSpPr>
          <p:cNvPr id="12293" name="Text Box 6"/>
          <p:cNvSpPr txBox="1">
            <a:spLocks noChangeArrowheads="1"/>
          </p:cNvSpPr>
          <p:nvPr/>
        </p:nvSpPr>
        <p:spPr bwMode="auto">
          <a:xfrm>
            <a:off x="323528" y="764704"/>
            <a:ext cx="8496944" cy="1538883"/>
          </a:xfrm>
          <a:prstGeom prst="rect">
            <a:avLst/>
          </a:prstGeom>
          <a:solidFill>
            <a:srgbClr val="FFFFFF">
              <a:alpha val="34901"/>
            </a:srgbClr>
          </a:solidFill>
          <a:ln w="9525">
            <a:noFill/>
            <a:miter lim="800000"/>
            <a:headEnd/>
            <a:tailEnd/>
          </a:ln>
        </p:spPr>
        <p:txBody>
          <a:bodyPr wrap="square">
            <a:spAutoFit/>
          </a:bodyPr>
          <a:lstStyle/>
          <a:p>
            <a:pPr marL="468000" indent="-288000" defTabSz="914400">
              <a:buClrTx/>
              <a:buSzTx/>
              <a:buFont typeface="Arial" pitchFamily="34" charset="0"/>
              <a:buChar char="•"/>
            </a:pPr>
            <a:r>
              <a:rPr lang="en-US" sz="2000" b="1" dirty="0" smtClean="0">
                <a:solidFill>
                  <a:schemeClr val="tx1">
                    <a:lumMod val="75000"/>
                    <a:lumOff val="25000"/>
                  </a:schemeClr>
                </a:solidFill>
                <a:latin typeface="Calibri"/>
                <a:ea typeface="Verdana" pitchFamily="34" charset="0"/>
                <a:cs typeface="Calibri"/>
              </a:rPr>
              <a:t>Exploiting the granularity available in the VOMS service:</a:t>
            </a:r>
          </a:p>
          <a:p>
            <a:pPr marL="1200150" lvl="1" indent="-457200" defTabSz="914400">
              <a:spcBef>
                <a:spcPts val="1200"/>
              </a:spcBef>
              <a:buClrTx/>
              <a:buSzTx/>
              <a:buFont typeface="Wingdings" pitchFamily="2" charset="2"/>
              <a:buChar char="ü"/>
            </a:pPr>
            <a:r>
              <a:rPr lang="en-US" sz="1800" b="1" dirty="0" smtClean="0">
                <a:solidFill>
                  <a:schemeClr val="tx1">
                    <a:lumMod val="75000"/>
                    <a:lumOff val="25000"/>
                  </a:schemeClr>
                </a:solidFill>
                <a:latin typeface="Calibri"/>
                <a:ea typeface="Verdana" pitchFamily="34" charset="0"/>
                <a:cs typeface="Calibri"/>
              </a:rPr>
              <a:t>a VOMS group defined for each application</a:t>
            </a:r>
          </a:p>
          <a:p>
            <a:pPr marL="1200150" lvl="1" indent="-457200" defTabSz="914400">
              <a:spcBef>
                <a:spcPts val="600"/>
              </a:spcBef>
              <a:buClrTx/>
              <a:buSzTx/>
              <a:buFont typeface="Wingdings" pitchFamily="2" charset="2"/>
              <a:buChar char="ü"/>
            </a:pPr>
            <a:r>
              <a:rPr lang="en-US" sz="1800" b="1" dirty="0" smtClean="0">
                <a:solidFill>
                  <a:schemeClr val="tx1">
                    <a:lumMod val="75000"/>
                    <a:lumOff val="25000"/>
                  </a:schemeClr>
                </a:solidFill>
                <a:latin typeface="Calibri"/>
                <a:ea typeface="Verdana" pitchFamily="34" charset="0"/>
                <a:cs typeface="Calibri"/>
              </a:rPr>
              <a:t>e.g.: </a:t>
            </a:r>
            <a:r>
              <a:rPr lang="en-US" sz="1800" b="1" dirty="0" err="1" smtClean="0">
                <a:solidFill>
                  <a:schemeClr val="tx1">
                    <a:lumMod val="75000"/>
                    <a:lumOff val="25000"/>
                  </a:schemeClr>
                </a:solidFill>
                <a:latin typeface="Calibri"/>
                <a:ea typeface="Verdana" pitchFamily="34" charset="0"/>
                <a:cs typeface="Calibri"/>
              </a:rPr>
              <a:t>voms</a:t>
            </a:r>
            <a:r>
              <a:rPr lang="en-US" sz="1800" b="1" dirty="0" smtClean="0">
                <a:solidFill>
                  <a:schemeClr val="tx1">
                    <a:lumMod val="75000"/>
                    <a:lumOff val="25000"/>
                  </a:schemeClr>
                </a:solidFill>
                <a:latin typeface="Calibri"/>
                <a:ea typeface="Verdana" pitchFamily="34" charset="0"/>
                <a:cs typeface="Calibri"/>
              </a:rPr>
              <a:t>-proxy-init –</a:t>
            </a:r>
            <a:r>
              <a:rPr lang="en-US" sz="1800" b="1" dirty="0" err="1" smtClean="0">
                <a:solidFill>
                  <a:schemeClr val="tx1">
                    <a:lumMod val="75000"/>
                    <a:lumOff val="25000"/>
                  </a:schemeClr>
                </a:solidFill>
                <a:latin typeface="Calibri"/>
                <a:ea typeface="Verdana" pitchFamily="34" charset="0"/>
                <a:cs typeface="Calibri"/>
              </a:rPr>
              <a:t>voms</a:t>
            </a:r>
            <a:r>
              <a:rPr lang="en-US" sz="1800" b="1" dirty="0" smtClean="0">
                <a:solidFill>
                  <a:schemeClr val="tx1">
                    <a:lumMod val="75000"/>
                    <a:lumOff val="25000"/>
                  </a:schemeClr>
                </a:solidFill>
                <a:latin typeface="Calibri"/>
                <a:ea typeface="Verdana" pitchFamily="34" charset="0"/>
                <a:cs typeface="Calibri"/>
              </a:rPr>
              <a:t> enmr.eu:/enmr.eu/haddock</a:t>
            </a:r>
          </a:p>
          <a:p>
            <a:pPr marL="1200150" lvl="1" indent="-457200" defTabSz="914400">
              <a:spcBef>
                <a:spcPts val="600"/>
              </a:spcBef>
              <a:buClrTx/>
              <a:buSzTx/>
              <a:buFont typeface="Wingdings" pitchFamily="2" charset="2"/>
              <a:buChar char="ü"/>
            </a:pPr>
            <a:r>
              <a:rPr lang="en-US" sz="1800" b="1" dirty="0" smtClean="0">
                <a:solidFill>
                  <a:schemeClr val="tx1">
                    <a:lumMod val="75000"/>
                    <a:lumOff val="25000"/>
                  </a:schemeClr>
                </a:solidFill>
                <a:latin typeface="Calibri"/>
                <a:ea typeface="Verdana" pitchFamily="34" charset="0"/>
                <a:cs typeface="Calibri"/>
              </a:rPr>
              <a:t>the user </a:t>
            </a:r>
            <a:r>
              <a:rPr lang="en-US" sz="1800" b="1" dirty="0" smtClean="0">
                <a:solidFill>
                  <a:schemeClr val="tx1">
                    <a:lumMod val="75000"/>
                    <a:lumOff val="25000"/>
                  </a:schemeClr>
                </a:solidFill>
                <a:latin typeface="Calibri"/>
                <a:ea typeface="Verdana" pitchFamily="34" charset="0"/>
                <a:cs typeface="Calibri"/>
              </a:rPr>
              <a:t>proxy (usually a robot cert) </a:t>
            </a:r>
            <a:r>
              <a:rPr lang="en-US" sz="1800" b="1" dirty="0" smtClean="0">
                <a:solidFill>
                  <a:schemeClr val="tx1">
                    <a:lumMod val="75000"/>
                    <a:lumOff val="25000"/>
                  </a:schemeClr>
                </a:solidFill>
                <a:latin typeface="Calibri"/>
                <a:ea typeface="Verdana" pitchFamily="34" charset="0"/>
                <a:cs typeface="Calibri"/>
              </a:rPr>
              <a:t>carries the VOMS group info</a:t>
            </a:r>
            <a:endParaRPr lang="en-US" sz="2000" b="1" dirty="0" smtClean="0">
              <a:solidFill>
                <a:schemeClr val="tx1">
                  <a:lumMod val="75000"/>
                  <a:lumOff val="25000"/>
                </a:schemeClr>
              </a:solidFill>
              <a:latin typeface="Calibri"/>
              <a:ea typeface="Verdana" pitchFamily="34" charset="0"/>
              <a:cs typeface="Calibri"/>
            </a:endParaRPr>
          </a:p>
        </p:txBody>
      </p:sp>
      <p:sp>
        <p:nvSpPr>
          <p:cNvPr id="17" name="Title 1"/>
          <p:cNvSpPr txBox="1">
            <a:spLocks/>
          </p:cNvSpPr>
          <p:nvPr/>
        </p:nvSpPr>
        <p:spPr bwMode="auto">
          <a:xfrm>
            <a:off x="467544" y="110654"/>
            <a:ext cx="8583612" cy="654050"/>
          </a:xfrm>
          <a:prstGeom prst="rect">
            <a:avLst/>
          </a:prstGeom>
          <a:noFill/>
          <a:ln w="9525">
            <a:noFill/>
            <a:miter lim="800000"/>
            <a:headEnd/>
            <a:tailEnd/>
          </a:ln>
          <a:effectLst>
            <a:outerShdw dist="38100" dir="2700000" algn="br" rotWithShape="0">
              <a:srgbClr val="808080">
                <a:alpha val="42998"/>
              </a:srgbClr>
            </a:outerShdw>
          </a:effectLst>
        </p:spPr>
        <p:txBody>
          <a:bodyPr anchor="ctr"/>
          <a:lstStyle/>
          <a:p>
            <a:pPr algn="ctr">
              <a:buClrTx/>
              <a:buSzTx/>
              <a:buFontTx/>
              <a:buNone/>
              <a:defRPr/>
            </a:pPr>
            <a:r>
              <a:rPr lang="en-US" sz="2800" b="1" dirty="0" smtClean="0">
                <a:solidFill>
                  <a:srgbClr val="953735"/>
                </a:solidFill>
                <a:effectLst>
                  <a:outerShdw blurRad="38100" dist="38100" dir="2700000" algn="tl">
                    <a:srgbClr val="DDDDDD"/>
                  </a:outerShdw>
                </a:effectLst>
                <a:latin typeface="Verdana" pitchFamily="34" charset="0"/>
                <a:ea typeface="Verdana" pitchFamily="34" charset="0"/>
                <a:cs typeface="Verdana" pitchFamily="34" charset="0"/>
              </a:rPr>
              <a:t>Application accounting</a:t>
            </a:r>
            <a:endParaRPr lang="it-IT" sz="2800" b="1" dirty="0">
              <a:solidFill>
                <a:srgbClr val="953735"/>
              </a:solidFill>
              <a:effectLst>
                <a:outerShdw blurRad="38100" dist="38100" dir="2700000" algn="tl">
                  <a:srgbClr val="DDDDDD"/>
                </a:outerShdw>
              </a:effectLst>
              <a:latin typeface="Verdana" pitchFamily="34" charset="0"/>
              <a:ea typeface="Verdana" pitchFamily="34" charset="0"/>
              <a:cs typeface="Verdana" pitchFamily="34" charset="0"/>
            </a:endParaRPr>
          </a:p>
        </p:txBody>
      </p:sp>
      <p:pic>
        <p:nvPicPr>
          <p:cNvPr id="32772" name="Picture 4"/>
          <p:cNvPicPr>
            <a:picLocks noChangeAspect="1" noChangeArrowheads="1"/>
          </p:cNvPicPr>
          <p:nvPr/>
        </p:nvPicPr>
        <p:blipFill>
          <a:blip r:embed="rId5" cstate="print"/>
          <a:srcRect/>
          <a:stretch>
            <a:fillRect/>
          </a:stretch>
        </p:blipFill>
        <p:spPr bwMode="auto">
          <a:xfrm>
            <a:off x="982663" y="2293949"/>
            <a:ext cx="7178675" cy="3245718"/>
          </a:xfrm>
          <a:prstGeom prst="rect">
            <a:avLst/>
          </a:prstGeom>
          <a:ln>
            <a:noFill/>
          </a:ln>
          <a:effectLst>
            <a:outerShdw blurRad="292100" dist="139700" dir="2700000" algn="tl" rotWithShape="0">
              <a:srgbClr val="333333">
                <a:alpha val="65000"/>
              </a:srgbClr>
            </a:outerShdw>
          </a:effectLst>
        </p:spPr>
      </p:pic>
      <p:pic>
        <p:nvPicPr>
          <p:cNvPr id="32773" name="Picture 5"/>
          <p:cNvPicPr>
            <a:picLocks noChangeAspect="1" noChangeArrowheads="1"/>
          </p:cNvPicPr>
          <p:nvPr/>
        </p:nvPicPr>
        <p:blipFill>
          <a:blip r:embed="rId6" cstate="print"/>
          <a:srcRect/>
          <a:stretch>
            <a:fillRect/>
          </a:stretch>
        </p:blipFill>
        <p:spPr bwMode="auto">
          <a:xfrm>
            <a:off x="1639491" y="4310173"/>
            <a:ext cx="5611151" cy="25032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31551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1765" y="2472755"/>
            <a:ext cx="7580312" cy="1143000"/>
          </a:xfrm>
          <a:effectLst>
            <a:outerShdw blurRad="50800" dist="38100" dir="2700000" algn="br">
              <a:srgbClr val="000000">
                <a:alpha val="43000"/>
              </a:srgbClr>
            </a:outerShdw>
          </a:effectLst>
        </p:spPr>
        <p:txBody>
          <a:bodyPr/>
          <a:lstStyle/>
          <a:p>
            <a:pPr eaLnBrk="1" hangingPunct="1">
              <a:spcAft>
                <a:spcPts val="2400"/>
              </a:spcAft>
              <a:defRPr/>
            </a:pPr>
            <a:r>
              <a:rPr lang="en-US" sz="3200" b="1" dirty="0" smtClean="0">
                <a:solidFill>
                  <a:srgbClr val="953735"/>
                </a:solidFill>
                <a:latin typeface="Calibri" charset="0"/>
                <a:ea typeface="ＭＳ Ｐゴシック" charset="0"/>
                <a:cs typeface="ＭＳ Ｐゴシック" charset="0"/>
              </a:rPr>
              <a:t>Possible use case for DIRAC</a:t>
            </a:r>
            <a:endParaRPr lang="de-DE" sz="3200" b="1" dirty="0">
              <a:solidFill>
                <a:srgbClr val="953735"/>
              </a:solidFill>
              <a:latin typeface="Calibri" charset="0"/>
              <a:ea typeface="ＭＳ Ｐゴシック" charset="0"/>
              <a:cs typeface="ＭＳ Ｐゴシック" charset="0"/>
            </a:endParaRP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2102" y="6402300"/>
            <a:ext cx="1008968" cy="41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76760" y="6379128"/>
            <a:ext cx="536829" cy="43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WeNM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00037" y="352425"/>
            <a:ext cx="9588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22235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3" descr="haddock-portals-routing.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440113" y="0"/>
            <a:ext cx="5703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0675" y="200025"/>
            <a:ext cx="8229600" cy="1143000"/>
          </a:xfrm>
          <a:effectLst>
            <a:outerShdw blurRad="50800" dist="38100" dir="2700000" algn="tl" rotWithShape="0">
              <a:prstClr val="black">
                <a:alpha val="40000"/>
              </a:prstClr>
            </a:outerShdw>
          </a:effectLst>
        </p:spPr>
        <p:txBody>
          <a:bodyPr/>
          <a:lstStyle/>
          <a:p>
            <a:pPr algn="l">
              <a:defRPr/>
            </a:pPr>
            <a:r>
              <a:rPr lang="en-US" sz="3200" b="1" dirty="0">
                <a:solidFill>
                  <a:srgbClr val="800000"/>
                </a:solidFill>
              </a:rPr>
              <a:t>Haddock</a:t>
            </a:r>
            <a:br>
              <a:rPr lang="en-US" sz="3200" b="1" dirty="0">
                <a:solidFill>
                  <a:srgbClr val="800000"/>
                </a:solidFill>
              </a:rPr>
            </a:br>
            <a:r>
              <a:rPr lang="en-US" sz="3200" b="1" dirty="0">
                <a:solidFill>
                  <a:srgbClr val="800000"/>
                </a:solidFill>
              </a:rPr>
              <a:t>web portal</a:t>
            </a:r>
          </a:p>
        </p:txBody>
      </p:sp>
      <p:sp>
        <p:nvSpPr>
          <p:cNvPr id="6" name="Text Box 7"/>
          <p:cNvSpPr txBox="1">
            <a:spLocks noChangeArrowheads="1"/>
          </p:cNvSpPr>
          <p:nvPr/>
        </p:nvSpPr>
        <p:spPr bwMode="auto">
          <a:xfrm>
            <a:off x="323528" y="1556792"/>
            <a:ext cx="2880320" cy="3000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eaLnBrk="1" hangingPunct="1">
              <a:spcBef>
                <a:spcPct val="50000"/>
              </a:spcBef>
              <a:buFont typeface="Arial"/>
              <a:buChar char="•"/>
            </a:pPr>
            <a:r>
              <a:rPr lang="en-US" sz="1800" b="1" dirty="0" smtClean="0">
                <a:solidFill>
                  <a:schemeClr val="tx1">
                    <a:lumMod val="85000"/>
                    <a:lumOff val="15000"/>
                  </a:schemeClr>
                </a:solidFill>
                <a:latin typeface="Verdana" charset="0"/>
              </a:rPr>
              <a:t>&gt; 3500 </a:t>
            </a:r>
            <a:r>
              <a:rPr lang="en-US" sz="1800" b="1" dirty="0">
                <a:solidFill>
                  <a:schemeClr val="tx1">
                    <a:lumMod val="85000"/>
                    <a:lumOff val="15000"/>
                  </a:schemeClr>
                </a:solidFill>
                <a:latin typeface="Verdana" charset="0"/>
              </a:rPr>
              <a:t>registered users</a:t>
            </a:r>
          </a:p>
          <a:p>
            <a:pPr marL="285750" indent="-285750" eaLnBrk="1" hangingPunct="1">
              <a:spcBef>
                <a:spcPct val="50000"/>
              </a:spcBef>
              <a:buFont typeface="Arial"/>
              <a:buChar char="•"/>
            </a:pPr>
            <a:r>
              <a:rPr lang="en-US" sz="1800" b="1" dirty="0" smtClean="0">
                <a:solidFill>
                  <a:schemeClr val="tx1">
                    <a:lumMod val="85000"/>
                    <a:lumOff val="15000"/>
                  </a:schemeClr>
                </a:solidFill>
                <a:latin typeface="Verdana" charset="0"/>
              </a:rPr>
              <a:t>&gt;190 </a:t>
            </a:r>
            <a:r>
              <a:rPr lang="en-US" sz="1800" b="1" dirty="0">
                <a:solidFill>
                  <a:schemeClr val="tx1">
                    <a:lumMod val="85000"/>
                    <a:lumOff val="15000"/>
                  </a:schemeClr>
                </a:solidFill>
                <a:latin typeface="Verdana" charset="0"/>
              </a:rPr>
              <a:t>with grid access)</a:t>
            </a:r>
          </a:p>
          <a:p>
            <a:pPr marL="285750" indent="-285750" eaLnBrk="1" hangingPunct="1">
              <a:spcBef>
                <a:spcPct val="50000"/>
              </a:spcBef>
              <a:buFont typeface="Arial"/>
              <a:buChar char="•"/>
            </a:pPr>
            <a:r>
              <a:rPr lang="en-US" sz="1800" b="1" dirty="0" smtClean="0">
                <a:solidFill>
                  <a:schemeClr val="tx1">
                    <a:lumMod val="85000"/>
                    <a:lumOff val="15000"/>
                  </a:schemeClr>
                </a:solidFill>
                <a:latin typeface="Verdana" charset="0"/>
              </a:rPr>
              <a:t>&gt; 59500 served </a:t>
            </a:r>
            <a:r>
              <a:rPr lang="en-US" sz="1800" b="1" dirty="0">
                <a:solidFill>
                  <a:schemeClr val="tx1">
                    <a:lumMod val="85000"/>
                    <a:lumOff val="15000"/>
                  </a:schemeClr>
                </a:solidFill>
                <a:latin typeface="Verdana" charset="0"/>
              </a:rPr>
              <a:t>runs since June 2008</a:t>
            </a:r>
          </a:p>
          <a:p>
            <a:pPr marL="285750" indent="-285750" eaLnBrk="1" hangingPunct="1">
              <a:spcBef>
                <a:spcPct val="50000"/>
              </a:spcBef>
              <a:buFont typeface="Arial"/>
              <a:buChar char="•"/>
            </a:pPr>
            <a:r>
              <a:rPr lang="en-US" sz="1800" b="1" dirty="0">
                <a:solidFill>
                  <a:schemeClr val="tx1">
                    <a:lumMod val="85000"/>
                    <a:lumOff val="15000"/>
                  </a:schemeClr>
                </a:solidFill>
                <a:latin typeface="Verdana" charset="0"/>
              </a:rPr>
              <a:t>~ </a:t>
            </a:r>
            <a:r>
              <a:rPr lang="en-US" sz="1800" b="1" dirty="0" smtClean="0">
                <a:solidFill>
                  <a:schemeClr val="tx1">
                    <a:lumMod val="85000"/>
                    <a:lumOff val="15000"/>
                  </a:schemeClr>
                </a:solidFill>
                <a:latin typeface="Verdana" charset="0"/>
              </a:rPr>
              <a:t>12% </a:t>
            </a:r>
            <a:r>
              <a:rPr lang="en-US" sz="1800" b="1" dirty="0">
                <a:solidFill>
                  <a:schemeClr val="tx1">
                    <a:lumMod val="85000"/>
                    <a:lumOff val="15000"/>
                  </a:schemeClr>
                </a:solidFill>
                <a:latin typeface="Verdana" charset="0"/>
              </a:rPr>
              <a:t>on the  GRID</a:t>
            </a:r>
          </a:p>
        </p:txBody>
      </p:sp>
      <p:sp>
        <p:nvSpPr>
          <p:cNvPr id="5" name="Rectangle 4"/>
          <p:cNvSpPr/>
          <p:nvPr/>
        </p:nvSpPr>
        <p:spPr>
          <a:xfrm rot="2148811">
            <a:off x="1141077" y="3469210"/>
            <a:ext cx="7272808" cy="755304"/>
          </a:xfrm>
          <a:prstGeom prst="rect">
            <a:avLst/>
          </a:prstGeom>
          <a:solidFill>
            <a:schemeClr val="accent1">
              <a:lumMod val="60000"/>
              <a:lumOff val="40000"/>
            </a:schemeClr>
          </a:solidFill>
          <a:ln>
            <a:noFill/>
          </a:ln>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lvl="0" algn="ctr"/>
            <a:r>
              <a:rPr lang="en-US" sz="3200" b="1" dirty="0">
                <a:solidFill>
                  <a:schemeClr val="bg1"/>
                </a:solidFill>
                <a:ea typeface="ＭＳ Ｐゴシック" charset="0"/>
                <a:cs typeface="Verdana"/>
              </a:rPr>
              <a:t>Visit </a:t>
            </a:r>
            <a:r>
              <a:rPr lang="en-US" sz="3200" b="1" dirty="0" err="1">
                <a:solidFill>
                  <a:schemeClr val="bg1"/>
                </a:solidFill>
                <a:ea typeface="ＭＳ Ｐゴシック" charset="0"/>
                <a:cs typeface="Verdana"/>
              </a:rPr>
              <a:t>haddock.science.uu.nl</a:t>
            </a:r>
            <a:endParaRPr lang="en-US" sz="3200" b="1" dirty="0">
              <a:solidFill>
                <a:schemeClr val="bg1"/>
              </a:solidFill>
              <a:ea typeface="ＭＳ Ｐゴシック" charset="0"/>
              <a:cs typeface="Verdana"/>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4873112"/>
            <a:ext cx="3517081" cy="198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344816" y="6228600"/>
            <a:ext cx="1907704" cy="584776"/>
          </a:xfrm>
          <a:prstGeom prst="rect">
            <a:avLst/>
          </a:prstGeom>
          <a:noFill/>
        </p:spPr>
        <p:txBody>
          <a:bodyPr wrap="square" rtlCol="0">
            <a:spAutoFit/>
          </a:bodyPr>
          <a:lstStyle/>
          <a:p>
            <a:r>
              <a:rPr lang="en-US" sz="1600" b="1" dirty="0" smtClean="0">
                <a:solidFill>
                  <a:schemeClr val="accent2"/>
                </a:solidFill>
              </a:rPr>
              <a:t>De </a:t>
            </a:r>
            <a:r>
              <a:rPr lang="en-US" sz="1600" b="1" dirty="0" err="1" smtClean="0">
                <a:solidFill>
                  <a:schemeClr val="accent2"/>
                </a:solidFill>
              </a:rPr>
              <a:t>Vries</a:t>
            </a:r>
            <a:r>
              <a:rPr lang="en-US" sz="1600" b="1" dirty="0" smtClean="0">
                <a:solidFill>
                  <a:schemeClr val="accent2"/>
                </a:solidFill>
              </a:rPr>
              <a:t> </a:t>
            </a:r>
            <a:r>
              <a:rPr lang="en-US" sz="1600" b="1" i="1" dirty="0" smtClean="0">
                <a:solidFill>
                  <a:schemeClr val="accent2"/>
                </a:solidFill>
              </a:rPr>
              <a:t>et al. </a:t>
            </a:r>
            <a:r>
              <a:rPr lang="en-US" sz="1600" b="1" dirty="0" smtClean="0">
                <a:solidFill>
                  <a:schemeClr val="accent2"/>
                </a:solidFill>
              </a:rPr>
              <a:t>Nature Prot. 2010</a:t>
            </a:r>
            <a:endParaRPr lang="en-US" sz="1600" b="1" dirty="0">
              <a:solidFill>
                <a:schemeClr val="accent2"/>
              </a:solidFill>
            </a:endParaRPr>
          </a:p>
        </p:txBody>
      </p:sp>
    </p:spTree>
    <p:extLst>
      <p:ext uri="{BB962C8B-B14F-4D97-AF65-F5344CB8AC3E}">
        <p14:creationId xmlns:p14="http://schemas.microsoft.com/office/powerpoint/2010/main" val="33662968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1842</TotalTime>
  <Words>960</Words>
  <Application>Microsoft Macintosh PowerPoint</Application>
  <PresentationFormat>On-screen Show (4:3)</PresentationFormat>
  <Paragraphs>163</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 worldwide e-Infrastructure for NMR and structural biology</vt:lpstr>
      <vt:lpstr>PowerPoint Presentation</vt:lpstr>
      <vt:lpstr>The WeNMR Virtual Research Community</vt:lpstr>
      <vt:lpstr>PowerPoint Presentation</vt:lpstr>
      <vt:lpstr>PowerPoint Presentation</vt:lpstr>
      <vt:lpstr>PowerPoint Presentation</vt:lpstr>
      <vt:lpstr>PowerPoint Presentation</vt:lpstr>
      <vt:lpstr>Possible use case for DIRAC</vt:lpstr>
      <vt:lpstr>Haddock web portal</vt:lpstr>
      <vt:lpstr>What is happening behind the scene?</vt:lpstr>
      <vt:lpstr>PowerPoint Presentation</vt:lpstr>
      <vt:lpstr>PowerPoint Presentation</vt:lpstr>
      <vt:lpstr>PowerPoint Presentation</vt:lpstr>
      <vt:lpstr>PowerPoint Presentation</vt:lpstr>
      <vt:lpstr>PowerPoint Presentation</vt:lpstr>
    </vt:vector>
  </TitlesOfParts>
  <Company>NMR Spectroscopy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 Schmitz</dc:creator>
  <cp:lastModifiedBy>Bonvin Alexandre M.J.J.</cp:lastModifiedBy>
  <cp:revision>113</cp:revision>
  <dcterms:created xsi:type="dcterms:W3CDTF">2011-06-14T13:35:07Z</dcterms:created>
  <dcterms:modified xsi:type="dcterms:W3CDTF">2014-01-10T10:39:03Z</dcterms:modified>
</cp:coreProperties>
</file>