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7" r:id="rId2"/>
    <p:sldId id="258" r:id="rId3"/>
    <p:sldId id="271" r:id="rId4"/>
    <p:sldId id="259" r:id="rId5"/>
    <p:sldId id="269" r:id="rId6"/>
    <p:sldId id="26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41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a\apurcell\Desktop\Old%20Desktop%20III\iSGTW%20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a\apurcell\Desktop\Old%20Desktop%20III\iSGTW%20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a\apurcell\Desktop\Old%20Desktop%20III\iSGTW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10697920185721"/>
          <c:y val="5.2792792792792795E-2"/>
          <c:w val="0.71683480159039525"/>
          <c:h val="0.77105199687876858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Subs!$F$4:$F$26</c:f>
              <c:numCache>
                <c:formatCode>mmm\-yy</c:formatCode>
                <c:ptCount val="23"/>
                <c:pt idx="0">
                  <c:v>38443</c:v>
                </c:pt>
                <c:pt idx="1">
                  <c:v>38991</c:v>
                </c:pt>
                <c:pt idx="2">
                  <c:v>39114</c:v>
                </c:pt>
                <c:pt idx="3">
                  <c:v>39234</c:v>
                </c:pt>
                <c:pt idx="4">
                  <c:v>39264</c:v>
                </c:pt>
                <c:pt idx="5">
                  <c:v>39356</c:v>
                </c:pt>
                <c:pt idx="6">
                  <c:v>39387</c:v>
                </c:pt>
                <c:pt idx="7">
                  <c:v>39600</c:v>
                </c:pt>
                <c:pt idx="8">
                  <c:v>39753</c:v>
                </c:pt>
                <c:pt idx="9">
                  <c:v>39845</c:v>
                </c:pt>
                <c:pt idx="10">
                  <c:v>39904</c:v>
                </c:pt>
                <c:pt idx="11">
                  <c:v>40087</c:v>
                </c:pt>
                <c:pt idx="12">
                  <c:v>40148</c:v>
                </c:pt>
                <c:pt idx="13">
                  <c:v>40513</c:v>
                </c:pt>
                <c:pt idx="14">
                  <c:v>40575</c:v>
                </c:pt>
                <c:pt idx="15">
                  <c:v>40756</c:v>
                </c:pt>
                <c:pt idx="16">
                  <c:v>40817</c:v>
                </c:pt>
                <c:pt idx="17">
                  <c:v>40848</c:v>
                </c:pt>
                <c:pt idx="18">
                  <c:v>41122</c:v>
                </c:pt>
                <c:pt idx="19">
                  <c:v>41214</c:v>
                </c:pt>
                <c:pt idx="20">
                  <c:v>41334</c:v>
                </c:pt>
                <c:pt idx="21">
                  <c:v>41518</c:v>
                </c:pt>
                <c:pt idx="22">
                  <c:v>41609</c:v>
                </c:pt>
              </c:numCache>
            </c:numRef>
          </c:xVal>
          <c:yVal>
            <c:numRef>
              <c:f>Subs!$G$4:$G$26</c:f>
              <c:numCache>
                <c:formatCode>General</c:formatCode>
                <c:ptCount val="23"/>
                <c:pt idx="0">
                  <c:v>600</c:v>
                </c:pt>
                <c:pt idx="1">
                  <c:v>1100</c:v>
                </c:pt>
                <c:pt idx="2">
                  <c:v>2800</c:v>
                </c:pt>
                <c:pt idx="3">
                  <c:v>2800</c:v>
                </c:pt>
                <c:pt idx="4">
                  <c:v>3150</c:v>
                </c:pt>
                <c:pt idx="5">
                  <c:v>3200</c:v>
                </c:pt>
                <c:pt idx="6">
                  <c:v>3350</c:v>
                </c:pt>
                <c:pt idx="7">
                  <c:v>3600</c:v>
                </c:pt>
                <c:pt idx="8">
                  <c:v>4000</c:v>
                </c:pt>
                <c:pt idx="9">
                  <c:v>4200</c:v>
                </c:pt>
                <c:pt idx="10">
                  <c:v>4800</c:v>
                </c:pt>
                <c:pt idx="11">
                  <c:v>5200</c:v>
                </c:pt>
                <c:pt idx="12">
                  <c:v>5600</c:v>
                </c:pt>
                <c:pt idx="13">
                  <c:v>6900</c:v>
                </c:pt>
                <c:pt idx="14">
                  <c:v>8050</c:v>
                </c:pt>
                <c:pt idx="15">
                  <c:v>8070</c:v>
                </c:pt>
                <c:pt idx="16">
                  <c:v>7850</c:v>
                </c:pt>
                <c:pt idx="17">
                  <c:v>8100</c:v>
                </c:pt>
                <c:pt idx="18">
                  <c:v>8100</c:v>
                </c:pt>
                <c:pt idx="19">
                  <c:v>8249</c:v>
                </c:pt>
                <c:pt idx="20">
                  <c:v>8719</c:v>
                </c:pt>
                <c:pt idx="21">
                  <c:v>8872</c:v>
                </c:pt>
                <c:pt idx="22">
                  <c:v>9082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598464"/>
        <c:axId val="31600640"/>
      </c:scatterChart>
      <c:valAx>
        <c:axId val="315984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1600640"/>
        <c:crosses val="autoZero"/>
        <c:crossBetween val="midCat"/>
      </c:valAx>
      <c:valAx>
        <c:axId val="31600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59846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marker>
            <c:symbol val="none"/>
          </c:marker>
          <c:xVal>
            <c:numRef>
              <c:f>Subs!$A$17:$A$28</c:f>
              <c:numCache>
                <c:formatCode>mmm\-yy</c:formatCode>
                <c:ptCount val="12"/>
                <c:pt idx="0">
                  <c:v>40787</c:v>
                </c:pt>
                <c:pt idx="1">
                  <c:v>40848</c:v>
                </c:pt>
                <c:pt idx="2">
                  <c:v>40940</c:v>
                </c:pt>
                <c:pt idx="3">
                  <c:v>41000</c:v>
                </c:pt>
                <c:pt idx="4">
                  <c:v>41122</c:v>
                </c:pt>
                <c:pt idx="5">
                  <c:v>41153</c:v>
                </c:pt>
                <c:pt idx="6">
                  <c:v>41244</c:v>
                </c:pt>
                <c:pt idx="7">
                  <c:v>41306</c:v>
                </c:pt>
                <c:pt idx="8">
                  <c:v>41365</c:v>
                </c:pt>
                <c:pt idx="9">
                  <c:v>41456</c:v>
                </c:pt>
                <c:pt idx="10">
                  <c:v>41518</c:v>
                </c:pt>
                <c:pt idx="11">
                  <c:v>41609</c:v>
                </c:pt>
              </c:numCache>
            </c:numRef>
          </c:xVal>
          <c:yVal>
            <c:numRef>
              <c:f>Subs!$B$17:$B$28</c:f>
              <c:numCache>
                <c:formatCode>General</c:formatCode>
                <c:ptCount val="12"/>
                <c:pt idx="0">
                  <c:v>413</c:v>
                </c:pt>
                <c:pt idx="1">
                  <c:v>612</c:v>
                </c:pt>
                <c:pt idx="2">
                  <c:v>889</c:v>
                </c:pt>
                <c:pt idx="3">
                  <c:v>1040</c:v>
                </c:pt>
                <c:pt idx="4">
                  <c:v>1161</c:v>
                </c:pt>
                <c:pt idx="5">
                  <c:v>1269</c:v>
                </c:pt>
                <c:pt idx="6">
                  <c:v>1443</c:v>
                </c:pt>
                <c:pt idx="7">
                  <c:v>1545</c:v>
                </c:pt>
                <c:pt idx="8">
                  <c:v>1686</c:v>
                </c:pt>
                <c:pt idx="9">
                  <c:v>1796</c:v>
                </c:pt>
                <c:pt idx="10">
                  <c:v>1820</c:v>
                </c:pt>
                <c:pt idx="11">
                  <c:v>1889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93952"/>
        <c:axId val="32027008"/>
      </c:scatterChart>
      <c:valAx>
        <c:axId val="3649395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2027008"/>
        <c:crosses val="autoZero"/>
        <c:crossBetween val="midCat"/>
      </c:valAx>
      <c:valAx>
        <c:axId val="32027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49395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flat" cmpd="sng" algn="ctr">
              <a:solidFill>
                <a:srgbClr val="92D050"/>
              </a:solidFill>
              <a:prstDash val="solid"/>
            </a:ln>
            <a:effectLst/>
          </c:spPr>
          <c:marker>
            <c:symbol val="none"/>
          </c:marker>
          <c:xVal>
            <c:numRef>
              <c:f>Subs!$A$37:$A$59</c:f>
              <c:numCache>
                <c:formatCode>mmm\-yy</c:formatCode>
                <c:ptCount val="23"/>
                <c:pt idx="0">
                  <c:v>40787</c:v>
                </c:pt>
                <c:pt idx="1">
                  <c:v>40817</c:v>
                </c:pt>
                <c:pt idx="2">
                  <c:v>40848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  <c:pt idx="6">
                  <c:v>40969</c:v>
                </c:pt>
                <c:pt idx="7">
                  <c:v>41000</c:v>
                </c:pt>
                <c:pt idx="8">
                  <c:v>41030</c:v>
                </c:pt>
                <c:pt idx="9">
                  <c:v>41061</c:v>
                </c:pt>
                <c:pt idx="10">
                  <c:v>41091</c:v>
                </c:pt>
                <c:pt idx="11">
                  <c:v>41122</c:v>
                </c:pt>
                <c:pt idx="12">
                  <c:v>41153</c:v>
                </c:pt>
                <c:pt idx="13">
                  <c:v>41183</c:v>
                </c:pt>
                <c:pt idx="14">
                  <c:v>41214</c:v>
                </c:pt>
                <c:pt idx="15">
                  <c:v>41244</c:v>
                </c:pt>
                <c:pt idx="16">
                  <c:v>41275</c:v>
                </c:pt>
                <c:pt idx="17">
                  <c:v>41306</c:v>
                </c:pt>
                <c:pt idx="18">
                  <c:v>41334</c:v>
                </c:pt>
                <c:pt idx="19">
                  <c:v>41365</c:v>
                </c:pt>
                <c:pt idx="20">
                  <c:v>41426</c:v>
                </c:pt>
                <c:pt idx="21">
                  <c:v>41518</c:v>
                </c:pt>
                <c:pt idx="22">
                  <c:v>41609</c:v>
                </c:pt>
              </c:numCache>
            </c:numRef>
          </c:xVal>
          <c:yVal>
            <c:numRef>
              <c:f>Subs!$C$37:$C$59</c:f>
              <c:numCache>
                <c:formatCode>General</c:formatCode>
                <c:ptCount val="23"/>
                <c:pt idx="0">
                  <c:v>413</c:v>
                </c:pt>
                <c:pt idx="1">
                  <c:v>457</c:v>
                </c:pt>
                <c:pt idx="2">
                  <c:v>481</c:v>
                </c:pt>
                <c:pt idx="3">
                  <c:v>491</c:v>
                </c:pt>
                <c:pt idx="4">
                  <c:v>511</c:v>
                </c:pt>
                <c:pt idx="5">
                  <c:v>521</c:v>
                </c:pt>
                <c:pt idx="6">
                  <c:v>530</c:v>
                </c:pt>
                <c:pt idx="7">
                  <c:v>546</c:v>
                </c:pt>
                <c:pt idx="8">
                  <c:v>552</c:v>
                </c:pt>
                <c:pt idx="9">
                  <c:v>558</c:v>
                </c:pt>
                <c:pt idx="10">
                  <c:v>575</c:v>
                </c:pt>
                <c:pt idx="11">
                  <c:v>602</c:v>
                </c:pt>
                <c:pt idx="12">
                  <c:v>638</c:v>
                </c:pt>
                <c:pt idx="13">
                  <c:v>667</c:v>
                </c:pt>
                <c:pt idx="14">
                  <c:v>709</c:v>
                </c:pt>
                <c:pt idx="15">
                  <c:v>785</c:v>
                </c:pt>
                <c:pt idx="16">
                  <c:v>856</c:v>
                </c:pt>
                <c:pt idx="17">
                  <c:v>911</c:v>
                </c:pt>
                <c:pt idx="18" formatCode="#,##0">
                  <c:v>1033</c:v>
                </c:pt>
                <c:pt idx="19" formatCode="#,##0">
                  <c:v>1090</c:v>
                </c:pt>
                <c:pt idx="20">
                  <c:v>1190</c:v>
                </c:pt>
                <c:pt idx="21">
                  <c:v>1355</c:v>
                </c:pt>
                <c:pt idx="22" formatCode="#,##0">
                  <c:v>1401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94176"/>
        <c:axId val="37795712"/>
      </c:scatterChart>
      <c:valAx>
        <c:axId val="377941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7795712"/>
        <c:crosses val="autoZero"/>
        <c:crossBetween val="midCat"/>
      </c:valAx>
      <c:valAx>
        <c:axId val="3779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794176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FA41-5028-41E7-BECE-20FFC11B8523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FFF80-E7E7-4098-B816-00286E52E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86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FF80-E7E7-4098-B816-00286E52E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FC9F-ECDE-4CF4-9DC2-CE5406AC6C3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F049-D1F0-4127-974C-7C7EAA518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sgtw.org/feature/isgtw-feature-connecting-cancer-community-through-grid-techn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52536" y="2492896"/>
            <a:ext cx="972108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79512" y="5877272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76872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spc="-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Status Report</a:t>
            </a:r>
            <a:endParaRPr lang="en-US" sz="11500" cap="none" spc="-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367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iSGTW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Advisory Board Meeting</a:t>
            </a: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Monday 27 January, 2014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Overview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1945863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Event coverage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Media partnerships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Readership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Subscribers and social </a:t>
            </a:r>
            <a:r>
              <a:rPr lang="en-US" sz="3600" dirty="0" smtClean="0"/>
              <a:t>media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Image issue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Events attended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AutoShape 2" descr="data:image/jpeg;base64,/9j/4AAQSkZJRgABAQAAAQABAAD/2wCEAAkGBhMSERQSEhQVFBQVFhQUFxUXFRQUFxcYFxYYFxUVGBYYGyceFxkkGRUUHy8gIycpLCwsFh4xNTAqNSYrLCkBCQoKDgwOGg8PGiwlHyQsLCwpLCwsLCksLCwsLCksLCwpLCwsLCksLCwsKSwsLCksLCwsKSwsLCwsLCwsLCwpKf/AABEIAN8A4gMBIgACEQEDEQH/xAAcAAACAgMBAQAAAAAAAAAAAAAABgQFAgMHAQj/xABBEAABAwIEAwUGAwUIAQUAAAABAAIRAwQFEiExBkFREyJhcYEHMkKRobFSwdEjYnLh8BQWM0OCkqLxFSRTY4Oy/8QAGQEAAwEBAQAAAAAAAAAAAAAAAAIDBAEF/8QAJREAAgICAgIDAQADAQAAAAAAAAECEQMhEjEiQQQTUTIUYfAj/9oADAMBAAIRAxEAPwDuKEIQAIQhAAhCEACEIQAIXhco1fEWN3K6k2cslIlL13xWxvNU11xt0Vo4Jy9E3lih4LwvO1HVc2q8ZvK1DimqdRKr/iTE/wAiJ07tR1WQcFy5nFj5iYTFa486BPTdJP40ojRzKQ4IVHQxvQSplHFGlRcGivJFgha2VgVsSHQQhCABCEIAEIQgAQhCABCEIAEIQgAQhCABCFrq1g0SUAZkqDeYq1nNUmN8ThkgFLdhijq1bXUfZaofHbXJkZZVdIu77iVzn5G7n6JXxfFKmYgzE7q5uKLaUuA5eqo7/FKQBdU25zy8vFasSS6RDJ/tlU+u47lYSqqtjwc4ikyROhdp9Aptoar/AIW/Va/sijPwbJLBrrsmKlaBzGhoDCRPiVHwAspvHbtyzEOOo8p+H1TRiOGA7dNFnyZk3SL48ToRr6yLDqdSmHBqhdSgjUaDnI6qDc4Y55Mk+CkYFbvY4zoPumnJSgLCLUi2ZQKl29u5bqJ0UilssLZrSPKdZwKnsv43UemxeV6IIU3THLWjeBy3gpTpV3NKuLPE50KSUKBSLVCxY8FZKYwIQhAAhCEACEIQAIQhAAhCxe6EAeVaoAVTeXkyEYjd8gqwyVaMfYrZU4rh4eRyW2ytgwAAQphpidVtpsV+bqifFXZHuLZuUueYABJJ2AAklcPxvF+3rEjSnmIptJ5cj5kCfDZda9oVyWWLw3eo5lL0Jlw9Wgj1XGaNoTVBgw17ZnkCI25RqqY5VGyeRXKidhF7TcQJiZIkaaEg/YroWH3XZMblZne7NAjTutJ1PKYj1XO6DezyCoTAz5g3m1wIGo2In6JotuO6bG5Owa5kRlc6ARqDykadFN5kCxs6jZ06VS2D6tEtc2nnc2Cd9wJGvNU2H4qGvdQBJZJFMn4Y1yfwkajpsl/CuIKDmkse+3DqdSgw6EAzmnMNTlnmNfmrS5twaPbsqtru7oDmxEsDZk7kywnXqpRkm9j7SLGqdVlTC0NdMHqAfmtzFY4TaT1IZVVe16y7WUrQ1lmy61Rc1+6olMwtheloazANJWBlpWx1RY5kxwnYficGCr2lVDgknMZkK4w/ECIBU54/aOxkMSFhSqSFms5QEIQgAQhCABCEIA8JVffXcaBTa50SdxHj9G21qvAJ1DRq4+TenjsqQjbFk67JpEmSh5hINf2lvLopUWhvIvJJ/wBoiPmVnR4vunbspnwDXj65lfgyfNDk96zpvS9a8SAwK1N1Odcw7zfXmFd0nhwBaQ4HYjUH1XGqOp2VvG9DtLUfuVGO+ctn/kuc2uH1byuaVAHKwgOcR3QfE8z4Lqle2NZrqY90iCeXjHUrRf4xbYdQJ7rY+56dSSoznrih0t2xRv8AgK3tmh9UveDLXsBALiRALdDlcCQRvMHZIdSyExmzcg7Z3hmHWN+XkrbF+NDdua4lzQSSGz0cRmPOQBKmW+HU69Opch4aaQEMI1c53dc4QCXCMx156qFsdbFanWfTOVwGYaAjVp12lNvDFSqyq6lB74ksb3hmIlsRziUo4hdNYQ1nLzjyjmftKveF8YuKTRWAeWjTNlOWOeuwKdP2K/w6c0wAOgA+QhGdQMN4ooXGj/2dQ8+RKsats5uu4OzhqD6rVGaZFo9FRbWPUSVtpvTnCX2iz7RRg5ZByAJGZePdosGOQ+ohHQokR4oqE8jsolZx5LW7P47qnESxrwe9OxKvGlc/trlzXj7p1w+5DmhZcsK2WhK9ExCEKBQEIQgAQhYVHQgBT9oHGAsqPdg1nyKYOw6vPgOnMrh1W5fWe6pUcXveZLjqT/XRXfHeKuurt9T4AcjP4W7fmfVVNnanReljx8YmKc+UiywmhJiPon7h/CGuiQfH+vklfC8OMZtNI8Pl1T5gdGAIOvQ/9pZSSGSbLb+6jC3p4Khu8H/sby7M40Xe+wDw0I69DsfNOzbiGz9Bqq/F2itSMDMIIgjWVlUm3svpIornFgWhlCDIGvIDlP6JX4ww+h/ZKjq4znSDs7OTDYPISflKnYaezfUpcgczfXf8j6lKHtBxfPUbQadKfed/GRoPRp/5IUFAOViphtg+q4U6VLO8ZnaOAGWQTodAZ585VrYW1eo5zZIdGRzQJPd3HoeiZeBcM7Oiarh3quo8GD3fmZPyW/hQZb2uP/kf9XE/mkcajyO3uinseBX1Kgq3TxECGNBzEAANDnH3dANAPVOdJjWNDGANaBAA0ACzvDD3DxK0hy0QiktE23ZTYnwsypLqR7N++nunzHLzHyUaw4hubI5KozMOkHVrh4HYphD1hWY17S1wDgdwRISyxpgpEywv7e6E0nBj+dNx09DyWb6TmGHAg/180oXnDJac9u6CNchP/wCXfkfmp+FcbVKX7K6YXtG+bRzfH+aTlKGmNSYwgrc1q2WbaVZue3fnG+UxmH6oe0hVUk+haowLoUeq4leVnlanVtFaKEbNpfHishcaLKzoF4nkthsoIJQ2umCT7R5RpZzJ5fdMGFVo0VQwqXbOgqU9lI6GtpXqj2dSWqQsZYEIQgAVRjt4WU3kbhjj8mlWxKXMZcHS08wR89E8FbFl0cYZQABc86DVRK+PNp+60unnpA33+Sy4krOY5lIj8RPjl0g/f0VPc2gIdJMggEHbxH1T5c7uiePEqstH8RV4lpDQB5ROx13Xv98rmnDjUdoRsQPEHbQfqqi8ozkicrqbCZgnaDp6KLb3xa/stCAYzHTTkYPIfks8ZuSss4paHzDPaleCA1zcu8Ob2h8pBkymvDvad2pDKzG050zAmCeZ1215dOa5ZfVbepIpkCoACCCQ0nnrzMAj1UizwUvt6VXOXVnPJDWsc5rWNA5jRziZ05aLtnKOg4lfNpE1SQcrHnxIJ7o8yRC59Z27rm4AJ1e4ueeg3cflMeisL9lRtrmqMe3tasDO0j3RJEkanuyrXg3DMtM1iNX6N/hB1PqR9FdeVISqtjGCAABoAAAOgGgCqMGMYjUHUg/NoVuKap6QyYiP3msP0j8k+X+RI9jFiulVw8j9AoeZT8db+0nq0fp+SrJVMSuCFm6kZkoBWEoBT8RbN7V5c4bTrNy1Gz0OxHkdwimVIzwlcRkxZuMBuLY9pbuLwNdNHjzaPe9PkrrBvaDTqQy5EHbtBuPNTW3IUDGOH6VfvOGR/wCNuh/1D4h5qUsL9DqaZf3VpmbnpkVKe+ZuseY5LRa4fm1PySPQu7vD3ZmuJZzcJLY/eHwq7vfaEKtBwogU7ktMEbabkD8R1jxXVklHxYcU9lniXEtC0lrnS/fs26u9fw+qqRx4557tER1LiT9AFz1odnl85jqZ1JJ1kymfA6QJHmruKI82N9njb3amiY6tJP0I/NX9pVDxIO24Ojh5g7KVw5ZsLRMHTbb6KXjeEAgVWHI9g0I2I6EdFnnJXRaG1ZLw/ZT0v4TiGbwMwR4q/aVCSplUz1CEJTphWMApRxGrLk13R7pSVf1u+VbEhJnO/algLsouaYPcJLwOh3P0n5pJp3Qe0Au30n8vNdtvHhzSDBB0IOoK5PxVwxSt6gNNxDaknJzZHMdWzyPijLitchIzp0R2Ue1ojUl9Mlp03G7SfmR4wi9w0Oa1pqS1u8AbrZbPNNjCwNGcHM/PJBB2Iju7aDxHVR7qqS1uaoABIIAJJHWQAPRY4xa7Zpb0aBhDQczZNPSSQJnoP1WeHV6gqOFORklwAkwBoYjzVnZ4lXuGdnSomqxpBDiAwM0ygZ9oHTrqg0qllXa6RMAyNvL5/ZWUZVfom5K6HTBPaDSqU/7Pcsa6mdId3h4zPOZKa7fD6T2N/sxGUAAMnYDkDzSn/wCLt8TpZ2xSuh8TYGc9Hjn57pdZc3eHv1nKDEicvkfwnzRC+0cbXTOiVW5TB0PQ6JaxF8X9Fw5sA+TnfqrfCONqF00MuBDtg7YjyK045wxUFWlXo/tqbZmPeaCQQS3mN9Qr/ZGUWn2T4tPRa8RaGmerPsf5qmzK84iE06LvBw+ypm0sy1fGr60Z839sxD1l2i8NEjdYELRSJW0b21F6HytErbRpyuUkdtszYNd1YNY4mIUahbEGTyU2lcGZUpy/CsV+mFZrQAI15/p4rmuM2LXXLxSAYJ0jQAgST4Lp189pbnJDWjdxIA+ZXO62J0ml5bLqmclvJrmyZgxvtHhKm5KrZSt0jRb4S95Lu8crcziZMCYknpJ+qtLG4pM96o1pEc1V47Rqsyhpa85G1XZYcIcZY0kbADcfbRenhV3YVbmoX02NYSzu5g8gEw5090E6A76jRQfyH0h1hXs6BhHHlrR1LiQObQY38d002XF9tXAyVWnNs0w0+Ig7lfNtcFhBAzN3k6/PoFMtMUa0EiSefgOoUXK3ZRKjvlBuWuQ3Z0GE1UToFyn2YYnUrEl5Lsg0cTOjspAP1XV6Oy7J2giZoQhIMaLz3Suf4pVh5XQbsd0rmuNth5Wr46tmfM6RoqXU6LmvEl921dxGoHdb5D+cn1Thjd72dFzhue6PM8/QSUjWdqalRrB8RA8hzPoJPoqfI1UF7J4dvkxo4Zw1ooZnNB7Q8wD3RoPrmPqEXdzaUjAp03O6NY0wfE7ArRxHihYBQpaaAOI5CNGjpoqWyoahaIwUYpE3JybYy0uINP8ADho/eAgfJVF0TcVZj3iAB0Gw/VMeHYc3syXAQQASdhm0mT5p1wf2a2raQqB7nuczRxIygkakAfqsvyJ9RLYYds5PSfVsa41kbtPJw/IroNKuy+pZ2R2gEOb+MdCOqqsZwgHPQq6wdHD6OHilazvatjXAPoeT29fNSnB43zh1/wBoeMlNcZFhiPCoJzUDkd+A+76c2rzCOLrizeGVM0DkenUHmE21q7LiibmkJe1uZ7GiS6NyB18Eg4rjBrgDIMoII1k66b+qeUceSPKOn+CpzjLizp1rjdvf0w0uyOBkbaGOYWu8w11H3h3eThq0+vJc6pYDXb+0oScoBiQHk6yGAauAjwTBw97Qn0/2dcSB3SCNuoIOylDJLHr0UlFSLGo9EK5bZ0LoZ7Zwa465CdD5dFooYYWPiqI30/rcLdHNCS0ZXikmQLa3zuDeqs3Yb2ZG5nbRSWBrTIGqjXuMsZq5w+ajk+Qi0MNdmbqawqva0S4gJcueLy93Z27HVH9GguPmY2HiVlT4Xuq/euKnZN/C05nx5+60/NZ3OUuiqikL/EGLNdVd3i4ZoaCZ8AAP0VViWF3DaPbvpOp05AzuGWJ0BLfeDZI1IXTsK4ft7fWmwZvxu7z/APcdvSFu4gxOnStqjqrQ9paW5Hah5cIDSOnXwBTcW+2CqzmvBuGC5ucmQAAUqhgn1J5EOcCYXTPaFctoWJotAzVG5I/i3PoPqtHs14d7KkKr/eOoGujdw3ySx7SMTq1bpzW0qsU4DXGm/I6dSWmMrtdPRZJd6Kx/Tnl1QFNroqEkkCJ5c/PkorLiBAE7TPPlt+StbbhC9uahyUKhJOrnt7No/wBToEeS6Lwf7NGWzm1rktq1m6tYP8Nh6yffcDsYAHTmqxi2LJ/gwezTh91rat7TSpUOdw2LR8LT4xqfErotDZLlm+XJko7JpaOIzQhCQYwqiQVz3iahD10QpM4ypBrXPOzQT8lo+PKpEMyuJyPi29l4pjZg1/iP8o+a28IWOrqp5d1v3J+UfMqiuHOqVCd3Od9Sdk+4fZilTazoNfE7k/NVx/8AplcvwlPwx8f0Wa1kXuc4xq4mVtoXFClGY5ieQEnQ6xqqnibEHsuBRExDTlHMkuj7K0o8MZaTbqpBptcHOaM2fTTL0JJgTymUmXPK6Q+PFGrLnCuOaNKqGvY7IHDKRAcTHMHlvonnD+NqZazVrahaM7X1WtaQTIcDtmg84OnkuJ3NvqSHBpd3suYbTAlx32IPkvLjOx2R0Bw0Ou0dfkoOXLtlkq6OucQVWVH5qZDh4a+B25JaxmyZUpP7Qe6C4HYtIG4n5RzlLNrY3Tml1OnUeAJJpHPp1hplaaRe7Mwh2sZswIOh038fstOLJa4vZDJDdokcNcRPtarSDIkSORTZj7qFR9KtQY1jnh5flA3nQwNj72/LySbWwr4o5j/r6KbaOFN2Y18gPL3jqIgyoyx8JWmUjPkqOhcLWzCQHf10TXjXA9pds/aUw18QKje68evxDwMhc/4b4wt2OLKrhp7rxOvQR1T1hvFlKt3abjy1cC2RB2nfWAjLNSR2EWjkuKYPc4fXqNpudUbShxe0GA0iQ57ZOXffZMnD/tHZUAp3IB8T+RU3i7C6lav23+GXd19LM4FzKcjtBA2JiPAjxCUbzham+XMeWvJkGBljkC0fdTUHPodvj2OuOYTXqsz2NRlQHdjjlc3xB+If1ql624RBdN1Uc934BLGjwPxH6JfscburB4DpjkZlp8j+SerLjm1umf8AqBlePiGh/muR8X5IHvo3UXUben3QymwdIaP5lUGJcd8qTJESHO5+IaOXml/ijEHvqOaA7s2gFo6zPe6EAbnr0VRat0WyKT2Rk60M9Lia5f8AE0eTR9yttzQq3BYapzZDIboBymQPJasFtwSAdV0jh7CmujQD+vunklRNSdmnD8bpii2nBpPIjK4GPMOIhb6hjVXOIcOU6jC2I8Uslj7d3Y1DmHwu8PwlZYJbo0ttdkg3UrB1VRq1UEyFg2qqULZdYTq5NNMaJcwCjrKZAoz7Hj0eoQhTGBLvGtpnt3NA338gmJRr+3zsIQBw3g3hg1rx5cO7SBcf4jowfc/6U14jg7qTS/4RJJMAADUknomWxwttqxx0Bc4vcfDYfIfdUvE1I3FJznOLKTWlwbtnIEgvnlpoOW+vK2PL9ZPJjUkId4ynUqisWjujKHHcjdUXE/Fz3j+y0jla0986jWZDB0A0XQ+GuHMxbWrtMb02Eb9HuH2HqrDijhG2uxmfTGcA98d18DlmGqJ+bFhHijijLsOgEZi3M4QZOoEgaxuJ8yVlXve1LWiXPdIDWtlxd589I8k5v9nNsD3hVjpnMfMCT81YUsLt7Npc1jac9NXu8NdSufTX9M79t9Ip8Mtr2zYH0yHD3n0xqQY/5adFIxLi2lcGk5w7N4Dw4x3Tmy5SY8iq3E8VdULu84MJ0bI28Y3VY2xqVp7NjnDaQNP92y7JQvws4nKvIsr8vNHtHuZDnZcjHAmIkmeiX2Ohr3Tpny+O0j6Qo1N5pVSyq090lrmk7Tz89j8lbvptYwuYe1Doe3m4cu8wbRCzytssqorG1wJkZ28jt9eoKtLXHHgBofEQND0J08tfovLbBK9wHZGl2TvObHujYk9AOphR69iabXAgB25OmkaQPVdugqy7o8V12/5jumvTop9PjJ/xNY7SNh/Upe4RwZ1zVgDutGZ3jG4HinKvwvQd8Jb/AAkj6GQrY4OW0RnJR7I/956DwW1KWhEEbg+JlL+K2ND36FQhp/y4lwdE6On3dt9dVcV+C/8A26pHg4T9QR9lRV8MfSrGm4gkBpETEE6p+DvyOc1XibKOO1adN9GRFRvZl2slpIOUdRI+6rqeI/s+0a2Ydlg6cpWzFS2m9ucHuObGsCDGvj7p6KAzEYp1GMYAQ4EECfCYMyU/KMOhalLsdcHxZgqmm7uENDp+Et6zy3XSrLETRYKjW9pJaAG+JAnwEarhVvjtckHNoWZDyglmWQAd519VdUOPq7AafcFPKBkLM+YRrmzbk7ylea0dWI6zd8R3gHuF0VQ0w3dms/b6qvx6vVFZ2cONPtHNzZdmwDTdPTdczueJK9VtQsdTGeJBaTJkunrzIV4OKDVrPfWDWhxpSWuI91uWCCJG/wDXKSnXQ7VjnTf1Ui2Y0uUG21aDvJP3Kt8HtZcFofVirsZ8LoQ1WC10GQIWxZGXBCELgAhCEAV+JWocJOw1hKrmdo+X/wCG091v4j1P7vhz8k71aeYQUn8Ss7MFx2XKXbALrEWjnr4a/wDSq7zGo1kNHzP6JSuuJnvd2dBhe7aGiY8+g815S4br1tbip2bfwM7zvU+6PqmXKXRxtBi/GQHdp9522Y66+HUqvocPXdyc7wabT8VSQfRm/wBgmqwwujb/AOEwZvxnvP8A9x29IUqpdkhVjhZNzRRWvB9Gnq4mqf3oDfRo/OVZdhA02C2ErArXCPHozyd9lHxBwvTuhPuVQIDwJ9HD4h9UoVcDu7b4HFo0D6WZ5gn93vD1HNdMAXkJZ4oz37CM5QOeYPjT6faANe4VBDhOp1nXrryVphvCVe+l4a1jAZdL5qO11y09+u5Hqp+AYRTqXtRtQS0PcY2mXEjXpqpWNYFWtrmpUs3kDNPZTEaD3Tz8j13WDh5UvRr5atizXtauH15boDmDHRGh+Ejk4CPOJ8mLAcZFQBrj3ht4qXS4qtrxhtsQZld7ucd17TyOvPzSlimGvsq4YXh7D3qVVuz2zv8AuuEiRynoQnjk4StCyhyWx7AStxY0NcKgMFwbTkbySWx8nR6rXc3VeuzMwuc1oAc1gOh6mORWDsBdVpFmoJhzDHxAgtPiJAWuUvsj4kIrg7YqUKhGrmhxIDhOuYEaec8lNqW3+WGiR33uB5xqA7YNG0dVlbk03Z6zILS7QjafDwMx/JTbioxzGjRzTr5y4785XlyuzbFKhWo3AbMuG8CByncK5tLimTlMO1Ba46jo6Bv0jyVdimElkvaQW66TqFro4LUNNtQEEEExOojkR1TpprRx2mWd1hnZnM10kgOaDEwdpLTEyNtPqob7wuIJ95nLU6AkRvv/ADWilWfUOWZLZkDw3nxV1wXgLru4Df8ALpuD6r43EyGAnmSI8pKZWxW/w6vgVu7sKTTvlaT66p2waxygFVuE2EmU0UqcCFectUJGJmhCFEoCEIQAIQhAAq/FMKZWbDxI6KwQgBBxDBBS0Y0NHQCAqp5I0K6NfWQeNklYthrmuJhaccr0RnH2VRKxKycvCtCIMxQgoXTh5KJXq8QBU4O7LiNTxg/8QUzY439sfENP0StTOXER+81v2j8k24577T1YPuVjjrMaGrxlBiWC064io3UbOGjh5H8jokW/o1KZdSc7tWscQBzGsZx0K6ax659jeK06NRzHSX6mP9R3PLmrSUH/AEhIqS/kiYHjlS2qdo0xETvlcJmCOYMBNOEUXV3Z6Zp5S3MajgdGzqGskQJBGuiTxeF5gMZEyJGYtESTGmoUxuKXDIJIpgQ5ha3IYjQ+Oqzxmoy8Sri5LZlxfRo0qjaVIZnUw4Vnu1zvJnLGwyDuyNy507KPhVjb1hkLuzcdMxJa2QJgk6E7bdRoqmu8uKZcJ4p7GkLXI11LNMFokl27s3MyfoByU5Pkx1oqMUwMUxOaenumfkmH2f8AD7bupUoPeWfs+0bAB91wDvHZw2I2VrxJgVMUXPYxrXNGaQI2Pe28JVd7P73ssQoHk5xpH/7AQP8AllTPG4rYjnZ0Kj7MKBGWsQ9umjabWEjpnkuHoVhg3CzbYmhSblY1xPUun4iTuYhT7jiqs26dQFBj8pjM2qSQ3TKXDJDXEaxJ0jqmq2o5g15EOI1G8JMb4jyieWFnkapiELrOghCEACEIQAIQhAAhCEACh3tgHjZTEIToBGxTAS0kgKjqUSN11GrQDt1R4jw+HahaIZfTIyx/gioIVpeYM5h2UGvPMbK/KyXE0lC8lewuhRQ4gIvaJ6tA+RKb8WbpTPVp+kfqlDHtK9u7xcPqP1TliImlSPmPp/JZHrKiq/hlaFzT2hYWWXIrfBVAg8g9vvNPmNR/q6Lp9JkqFjllTdQe2s3NTiT6bEHk6dj1V5pSVCRtbEHg2xpveBWBNMZsxaY7o1LupaG6wsMcxLtahILixvcphxkhgJyjw3mPFZvq9lS7JmkiHdcvQnnKqqj41ifD9Vka4l07NF5Tc0MP4iTHOBz8jqp/CVi6vcNJnJTIe49IMtbPiQPqrHBOHH37srczak6nLLQ3qNRliF0TAuDuyYKbGwOZO7j1JXcUbexcj9I0OYagLTqCCD5HRROFeC6naNeQZY4EebTI+oXQ8L4aDdSFf0LNrdgq5Jp9Cwg/ZrbhzM5qQJMax0UsBCFAsCEIQAIQhAAhCEACEIQAIQvEAeoXi9QAIhCEAaK1o124VVecOtdsFeIXVJo40mJFzwwRsq+rgjxyXRi0LW62aeSosrEcEcb4lwl/7IwdH/cfyTPcWzjb09Nj+RTncYPTfuBpqs//ABrcuWNEjlclI6o0qOe9i7TRVXEVpVeyAO6CCeWZ3wtHWNSfRdU/8SzovHYLTMSNp+u6eWT8OKJwehwbXqu90yUys9l5BaBro2SeuuaF1qjhzG7ALeGBSHoVuGODm2rszeYynlI3+4CZado0bBbkIOnkL1CEACEIQAIQhAAhCEACEI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60375" y="1772816"/>
            <a:ext cx="83600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EUDAT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Conference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ODIN workshop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Workshop </a:t>
            </a:r>
            <a:r>
              <a:rPr lang="en-US" sz="2000" dirty="0"/>
              <a:t>on Energy for </a:t>
            </a:r>
            <a:r>
              <a:rPr lang="en-US" sz="2000" dirty="0" smtClean="0"/>
              <a:t>Sustainable Science </a:t>
            </a:r>
            <a:r>
              <a:rPr lang="en-US" sz="2000" dirty="0"/>
              <a:t>at Research Infrastructures</a:t>
            </a:r>
            <a:endParaRPr lang="en-US" sz="2000" dirty="0" smtClean="0"/>
          </a:p>
          <a:p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SC’13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National </a:t>
            </a:r>
            <a:r>
              <a:rPr lang="en-US" sz="2000" dirty="0" smtClean="0"/>
              <a:t>Association of Science Writers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332656"/>
            <a:ext cx="49685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Media partnerships</a:t>
            </a:r>
            <a:endParaRPr lang="en-US" sz="48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1372701"/>
            <a:ext cx="82809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</a:t>
            </a:r>
            <a:r>
              <a:rPr lang="en-US" sz="1100" dirty="0"/>
              <a:t> SC’13 media partnership – AH </a:t>
            </a:r>
            <a:r>
              <a:rPr lang="en-US" sz="1100" dirty="0" smtClean="0"/>
              <a:t>had booth.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Media </a:t>
            </a:r>
            <a:r>
              <a:rPr lang="en-US" sz="1100" dirty="0"/>
              <a:t>partnership with </a:t>
            </a:r>
            <a:r>
              <a:rPr lang="en-US" sz="1100" dirty="0" smtClean="0"/>
              <a:t>EUDAT </a:t>
            </a:r>
            <a:r>
              <a:rPr lang="en-US" sz="1100" dirty="0" smtClean="0"/>
              <a:t>second conference </a:t>
            </a:r>
            <a:r>
              <a:rPr lang="en-US" sz="1100" dirty="0" smtClean="0"/>
              <a:t>completed</a:t>
            </a:r>
            <a:r>
              <a:rPr lang="en-US" sz="1100" dirty="0" smtClean="0"/>
              <a:t>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100" dirty="0" smtClean="0">
                <a:solidFill>
                  <a:prstClr val="black"/>
                </a:solidFill>
              </a:rPr>
              <a:t>Collaboration with Trust-IT --&gt; potential article source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100" dirty="0" smtClean="0">
                <a:solidFill>
                  <a:prstClr val="black"/>
                </a:solidFill>
              </a:rPr>
              <a:t>Positive feedback from both Trust-IT and EUDAT.</a:t>
            </a:r>
            <a:endParaRPr lang="en-US" sz="1100" dirty="0">
              <a:solidFill>
                <a:prstClr val="black"/>
              </a:solidFill>
            </a:endParaRPr>
          </a:p>
          <a:p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/>
              <a:t> Content-sharing agreement with </a:t>
            </a:r>
            <a:r>
              <a:rPr lang="en-US" sz="1100" dirty="0" err="1"/>
              <a:t>MyScienceWork</a:t>
            </a:r>
            <a:r>
              <a:rPr lang="en-US" sz="1100" dirty="0"/>
              <a:t>.</a:t>
            </a:r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/>
              <a:t> Content-sharing agreement with SUCRE </a:t>
            </a:r>
            <a:r>
              <a:rPr lang="en-US" sz="1100" dirty="0" err="1"/>
              <a:t>CloudSource</a:t>
            </a:r>
            <a:r>
              <a:rPr lang="en-US" sz="1100" dirty="0"/>
              <a:t> Magazine</a:t>
            </a:r>
            <a:r>
              <a:rPr lang="en-US" sz="11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Content-sharing </a:t>
            </a:r>
            <a:r>
              <a:rPr lang="en-US" sz="1100" dirty="0"/>
              <a:t>a</a:t>
            </a:r>
            <a:r>
              <a:rPr lang="en-US" sz="1100" dirty="0" smtClean="0"/>
              <a:t>greement with Digital Meets Culture under discussion.</a:t>
            </a:r>
            <a:endParaRPr lang="en-US" sz="1100" dirty="0" smtClean="0"/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Media </a:t>
            </a:r>
            <a:r>
              <a:rPr lang="en-US" sz="1100" dirty="0" smtClean="0"/>
              <a:t>partnership with Finnish IT Centre for Science for EGI Community Forum </a:t>
            </a:r>
            <a:r>
              <a:rPr lang="en-US" sz="1100" dirty="0" smtClean="0"/>
              <a:t>now agreed.</a:t>
            </a:r>
            <a:endParaRPr lang="en-US" sz="1100" dirty="0" smtClean="0"/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Media partnership with ISC ‘14 </a:t>
            </a:r>
            <a:r>
              <a:rPr lang="en-US" sz="1100" dirty="0" smtClean="0"/>
              <a:t>now </a:t>
            </a:r>
            <a:r>
              <a:rPr lang="en-US" sz="1100" dirty="0" err="1" smtClean="0"/>
              <a:t>finalised</a:t>
            </a:r>
            <a:r>
              <a:rPr lang="en-US" sz="1100" dirty="0" smtClean="0"/>
              <a:t>. First interview article complete.</a:t>
            </a:r>
            <a:endParaRPr lang="en-US" sz="1100" dirty="0" smtClean="0"/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Media </a:t>
            </a:r>
            <a:r>
              <a:rPr lang="en-US" sz="1100" dirty="0" smtClean="0"/>
              <a:t>partnership with </a:t>
            </a:r>
            <a:r>
              <a:rPr lang="en-US" sz="1100" dirty="0" err="1" smtClean="0"/>
              <a:t>CloudScape</a:t>
            </a:r>
            <a:r>
              <a:rPr lang="en-US" sz="1100" dirty="0" smtClean="0"/>
              <a:t> </a:t>
            </a:r>
            <a:r>
              <a:rPr lang="en-US" sz="1100" dirty="0" smtClean="0"/>
              <a:t>VI </a:t>
            </a:r>
            <a:r>
              <a:rPr lang="en-US" sz="1100" dirty="0"/>
              <a:t>agreed – a</a:t>
            </a:r>
            <a:r>
              <a:rPr lang="en-US" sz="1100" dirty="0" smtClean="0"/>
              <a:t>ttending event next month.</a:t>
            </a:r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/>
              <a:t> </a:t>
            </a:r>
            <a:r>
              <a:rPr lang="en-US" sz="1100" dirty="0" smtClean="0"/>
              <a:t>Media partnership for RDA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plenary agreed.</a:t>
            </a:r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Media partnership for RDA 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plenary agreed.</a:t>
            </a:r>
          </a:p>
          <a:p>
            <a:pPr>
              <a:buFont typeface="Arial" pitchFamily="34" charset="0"/>
              <a:buChar char="•"/>
            </a:pP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Media partnership for EUDAT 3</a:t>
            </a:r>
            <a:r>
              <a:rPr lang="en-US" sz="1100" baseline="30000" dirty="0" smtClean="0"/>
              <a:t>rd</a:t>
            </a:r>
            <a:r>
              <a:rPr lang="en-US" sz="1100" dirty="0" smtClean="0"/>
              <a:t> conference under discussion.</a:t>
            </a:r>
          </a:p>
          <a:p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Readership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154210"/>
            <a:ext cx="792088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dirty="0"/>
              <a:t>H</a:t>
            </a:r>
            <a:r>
              <a:rPr lang="en-GB" dirty="0" smtClean="0"/>
              <a:t>alf </a:t>
            </a:r>
            <a:r>
              <a:rPr lang="en-GB" dirty="0" smtClean="0"/>
              <a:t>a million page views this year</a:t>
            </a:r>
            <a:r>
              <a:rPr lang="en-GB" dirty="0" smtClean="0"/>
              <a:t>…</a:t>
            </a:r>
          </a:p>
          <a:p>
            <a:pPr marL="1714500" lvl="3" indent="-342900">
              <a:buFont typeface="Arial" pitchFamily="34" charset="0"/>
              <a:buChar char="•"/>
            </a:pPr>
            <a:endParaRPr lang="en-GB" sz="1000" dirty="0" smtClean="0"/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280,000 in 2011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335,000 </a:t>
            </a:r>
            <a:r>
              <a:rPr lang="en-US" sz="1400" dirty="0">
                <a:solidFill>
                  <a:prstClr val="black"/>
                </a:solidFill>
              </a:rPr>
              <a:t>in </a:t>
            </a:r>
            <a:r>
              <a:rPr lang="en-US" sz="1400" dirty="0" smtClean="0">
                <a:solidFill>
                  <a:prstClr val="black"/>
                </a:solidFill>
              </a:rPr>
              <a:t>2012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495,000 in 2013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500" dirty="0" smtClean="0"/>
          </a:p>
          <a:p>
            <a:r>
              <a:rPr lang="en-US" dirty="0"/>
              <a:t> </a:t>
            </a:r>
            <a:r>
              <a:rPr lang="en-US" dirty="0" smtClean="0"/>
              <a:t>         … u</a:t>
            </a:r>
            <a:r>
              <a:rPr lang="en-US" dirty="0" smtClean="0"/>
              <a:t>p roughly 50% on previous year.</a:t>
            </a:r>
          </a:p>
          <a:p>
            <a:endParaRPr lang="en-US" dirty="0" smtClean="0"/>
          </a:p>
          <a:p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Traffic over last </a:t>
            </a:r>
            <a:r>
              <a:rPr lang="en-US" dirty="0" smtClean="0"/>
              <a:t>quarter </a:t>
            </a:r>
            <a:r>
              <a:rPr lang="en-US" dirty="0" smtClean="0"/>
              <a:t>down</a:t>
            </a:r>
            <a:r>
              <a:rPr lang="en-US" dirty="0" smtClean="0"/>
              <a:t>…</a:t>
            </a:r>
            <a:endParaRPr lang="en-US" dirty="0" smtClean="0"/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Page views </a:t>
            </a:r>
            <a:r>
              <a:rPr lang="en-US" sz="1400" dirty="0" smtClean="0">
                <a:solidFill>
                  <a:prstClr val="black"/>
                </a:solidFill>
              </a:rPr>
              <a:t>down 17%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Visits </a:t>
            </a:r>
            <a:r>
              <a:rPr lang="en-US" sz="1400" dirty="0" smtClean="0">
                <a:solidFill>
                  <a:prstClr val="black"/>
                </a:solidFill>
              </a:rPr>
              <a:t>down 11%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Unique visits </a:t>
            </a:r>
            <a:r>
              <a:rPr lang="en-US" sz="1400" dirty="0" smtClean="0">
                <a:solidFill>
                  <a:prstClr val="black"/>
                </a:solidFill>
              </a:rPr>
              <a:t>down 9</a:t>
            </a:r>
            <a:r>
              <a:rPr lang="en-US" sz="1400" dirty="0" smtClean="0">
                <a:solidFill>
                  <a:prstClr val="black"/>
                </a:solidFill>
              </a:rPr>
              <a:t>%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Pages per visit down </a:t>
            </a:r>
            <a:r>
              <a:rPr lang="en-US" sz="1400" dirty="0" smtClean="0">
                <a:solidFill>
                  <a:prstClr val="black"/>
                </a:solidFill>
              </a:rPr>
              <a:t>7%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Average visit duration </a:t>
            </a:r>
            <a:r>
              <a:rPr lang="en-US" sz="1400" dirty="0" smtClean="0">
                <a:solidFill>
                  <a:prstClr val="black"/>
                </a:solidFill>
              </a:rPr>
              <a:t>down 6%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Bounce rate unchanged.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sz="1400" dirty="0" smtClean="0">
                <a:solidFill>
                  <a:prstClr val="black"/>
                </a:solidFill>
              </a:rPr>
              <a:t>New visits up </a:t>
            </a:r>
            <a:r>
              <a:rPr lang="en-US" sz="1400" dirty="0" smtClean="0">
                <a:solidFill>
                  <a:prstClr val="black"/>
                </a:solidFill>
              </a:rPr>
              <a:t>3%.</a:t>
            </a:r>
            <a:endParaRPr lang="en-US" sz="1400" dirty="0" smtClean="0">
              <a:solidFill>
                <a:prstClr val="black"/>
              </a:solidFill>
            </a:endParaRPr>
          </a:p>
          <a:p>
            <a:pPr lvl="3"/>
            <a:endParaRPr lang="en-GB" dirty="0" smtClean="0"/>
          </a:p>
          <a:p>
            <a:pPr lvl="1"/>
            <a:endParaRPr lang="en-GB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4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Subscribers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372200" y="4375921"/>
            <a:ext cx="2016224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800" dirty="0" smtClean="0">
              <a:solidFill>
                <a:schemeClr val="accent6"/>
              </a:solidFill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337318952"/>
              </p:ext>
            </p:extLst>
          </p:nvPr>
        </p:nvGraphicFramePr>
        <p:xfrm>
          <a:off x="251520" y="1628800"/>
          <a:ext cx="2886075" cy="14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536078839"/>
              </p:ext>
            </p:extLst>
          </p:nvPr>
        </p:nvGraphicFramePr>
        <p:xfrm>
          <a:off x="3117224" y="1484784"/>
          <a:ext cx="2781300" cy="161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248094368"/>
              </p:ext>
            </p:extLst>
          </p:nvPr>
        </p:nvGraphicFramePr>
        <p:xfrm>
          <a:off x="5961087" y="1340768"/>
          <a:ext cx="2838450" cy="178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899592" y="3212976"/>
            <a:ext cx="201622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Newsletter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9082 (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+210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)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Comments: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North American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subscribers now added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by US team.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632618" y="3268141"/>
            <a:ext cx="197183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Twitter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1889 followers (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+69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Comments: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Continued steady increase.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779912" y="3212976"/>
            <a:ext cx="1656184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Facebook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1401 page 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MS Mincho" pitchFamily="49" charset="-128"/>
                <a:cs typeface="Times New Roman" pitchFamily="18" charset="0"/>
              </a:rPr>
              <a:t>‘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likes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MS Mincho" pitchFamily="49" charset="-128"/>
                <a:cs typeface="Times New Roman" pitchFamily="18" charset="0"/>
              </a:rPr>
              <a:t>’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 (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+46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)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Comments: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MS Mincho" pitchFamily="49" charset="-128"/>
                <a:cs typeface="Times New Roman" pitchFamily="18" charset="0"/>
              </a:rPr>
              <a:t>Reasonable increase.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450" y="5071536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Large drop in </a:t>
            </a:r>
            <a:r>
              <a:rPr lang="en-GB" sz="1400" dirty="0" err="1" smtClean="0"/>
              <a:t>Klout</a:t>
            </a:r>
            <a:r>
              <a:rPr lang="en-GB" sz="1400" dirty="0" smtClean="0"/>
              <a:t> score: down by five points to 51. </a:t>
            </a:r>
            <a:r>
              <a:rPr lang="en-GB" sz="1400" dirty="0"/>
              <a:t>Had dropped </a:t>
            </a:r>
            <a:r>
              <a:rPr lang="en-GB" sz="1400" dirty="0" smtClean="0"/>
              <a:t>by </a:t>
            </a:r>
            <a:r>
              <a:rPr lang="en-GB" sz="1400" dirty="0"/>
              <a:t>two points to 54 before publishing break. Very important to significantly increase engagement with social media channels over the next quarter.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248472" cy="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5733256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-252536" y="260648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5400" spc="-15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mage issue</a:t>
            </a:r>
            <a:endParaRPr lang="en-US" sz="5400" cap="none" spc="-1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318042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000" b="1" dirty="0">
              <a:solidFill>
                <a:prstClr val="black"/>
              </a:solidFill>
            </a:endParaRPr>
          </a:p>
          <a:p>
            <a:pPr marL="1257300" lvl="2" indent="-342900">
              <a:buFont typeface="Wingdings" pitchFamily="2" charset="2"/>
              <a:buChar char="Ø"/>
            </a:pP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1" t="16104" r="14577" b="6780"/>
          <a:stretch/>
        </p:blipFill>
        <p:spPr bwMode="auto">
          <a:xfrm>
            <a:off x="3707904" y="1581691"/>
            <a:ext cx="4860368" cy="415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0919" y="1772816"/>
            <a:ext cx="403244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Getty Images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Contacted by letter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2007 article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Unknown author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 article tracking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CHF 1,850 settlement demand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Other old images on site</a:t>
            </a:r>
          </a:p>
          <a:p>
            <a:endParaRPr lang="en-US" sz="1050" dirty="0" smtClean="0"/>
          </a:p>
          <a:p>
            <a:pPr>
              <a:buFont typeface="Arial" pitchFamily="34" charset="0"/>
              <a:buChar char="•"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5693214" y="865388"/>
            <a:ext cx="3055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4"/>
              </a:rPr>
              <a:t>http://www.isgtw.org/feature/isgtw-feature-connecting-cancer-community-through-grid-technology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59492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Andrew Purcell</a:t>
            </a:r>
          </a:p>
          <a:p>
            <a:pPr algn="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Editor-in-chief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</TotalTime>
  <Words>391</Words>
  <Application>Microsoft Office PowerPoint</Application>
  <PresentationFormat>On-screen Show (4:3)</PresentationFormat>
  <Paragraphs>124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AVC</dc:creator>
  <cp:lastModifiedBy>Andrew Purcell</cp:lastModifiedBy>
  <cp:revision>64</cp:revision>
  <dcterms:created xsi:type="dcterms:W3CDTF">2012-11-13T22:22:54Z</dcterms:created>
  <dcterms:modified xsi:type="dcterms:W3CDTF">2014-01-24T15:06:58Z</dcterms:modified>
</cp:coreProperties>
</file>