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2" r:id="rId2"/>
    <p:sldMasterId id="2147483682" r:id="rId3"/>
    <p:sldMasterId id="2147483683" r:id="rId4"/>
  </p:sldMasterIdLst>
  <p:notesMasterIdLst>
    <p:notesMasterId r:id="rId22"/>
  </p:notesMasterIdLst>
  <p:sldIdLst>
    <p:sldId id="262" r:id="rId5"/>
    <p:sldId id="269" r:id="rId6"/>
    <p:sldId id="270" r:id="rId7"/>
    <p:sldId id="285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2" r:id="rId16"/>
    <p:sldId id="291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46" autoAdjust="0"/>
  </p:normalViewPr>
  <p:slideViewPr>
    <p:cSldViewPr>
      <p:cViewPr varScale="1">
        <p:scale>
          <a:sx n="64" d="100"/>
          <a:sy n="64" d="100"/>
        </p:scale>
        <p:origin x="-106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7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56C4-51F2-41E8-81F6-1662EC6663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327D1-937B-44DA-A367-5325DE3A6A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85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UK </a:t>
            </a:r>
            <a:r>
              <a:rPr lang="en-GB" dirty="0" err="1" smtClean="0"/>
              <a:t>StAR</a:t>
            </a:r>
            <a:r>
              <a:rPr lang="en-GB" dirty="0" smtClean="0"/>
              <a:t> sites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27D1-937B-44DA-A367-5325DE3A6A9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9.tif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9.tif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LHCOPN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J. Shade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4" name="Group 19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GDB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September GDB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Sue.Foffano@cern.ch</a:t>
            </a:r>
            <a:endParaRPr lang="en-US" dirty="0"/>
          </a:p>
        </p:txBody>
      </p:sp>
      <p:grpSp>
        <p:nvGrpSpPr>
          <p:cNvPr id="3" name="Group 6"/>
          <p:cNvGrpSpPr/>
          <p:nvPr userDrawn="1"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April 2010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Sue.Foffano@cern.ch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 October 2010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LHCOPN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J. Shade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4" name="Group 19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September GDB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09-MAR-2011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acks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4343400"/>
            <a:ext cx="1676400" cy="914400"/>
          </a:xfrm>
          <a:prstGeom prst="rect">
            <a:avLst/>
          </a:prstGeom>
        </p:spPr>
      </p:pic>
      <p:pic>
        <p:nvPicPr>
          <p:cNvPr id="9" name="Picture 8" descr="accelerat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43400"/>
            <a:ext cx="152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6630" y="1066800"/>
            <a:ext cx="5928970" cy="14700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LHCOPN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45285" y="2590800"/>
            <a:ext cx="28956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J. Shade</a:t>
            </a:r>
            <a:endParaRPr lang="en-US" dirty="0"/>
          </a:p>
        </p:txBody>
      </p:sp>
      <p:pic>
        <p:nvPicPr>
          <p:cNvPr id="8" name="Picture 7" descr="HiggsInCM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4343400"/>
            <a:ext cx="1463040" cy="924025"/>
          </a:xfrm>
          <a:prstGeom prst="rect">
            <a:avLst/>
          </a:prstGeom>
        </p:spPr>
      </p:pic>
      <p:pic>
        <p:nvPicPr>
          <p:cNvPr id="10" name="Picture 9" descr="01 nyte - globe encounters.t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2920595" y="3773425"/>
            <a:ext cx="1463040" cy="1627890"/>
          </a:xfrm>
          <a:prstGeom prst="rect">
            <a:avLst/>
          </a:prstGeom>
        </p:spPr>
      </p:pic>
      <p:pic>
        <p:nvPicPr>
          <p:cNvPr id="11" name="Picture 10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4556760" y="4343400"/>
            <a:ext cx="1463040" cy="914400"/>
          </a:xfrm>
          <a:prstGeom prst="rect">
            <a:avLst/>
          </a:prstGeom>
        </p:spPr>
      </p:pic>
      <p:pic>
        <p:nvPicPr>
          <p:cNvPr id="12" name="Picture 11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6019800" y="4343400"/>
            <a:ext cx="1463040" cy="914400"/>
          </a:xfrm>
          <a:prstGeom prst="rect">
            <a:avLst/>
          </a:prstGeom>
        </p:spPr>
      </p:pic>
      <p:grpSp>
        <p:nvGrpSpPr>
          <p:cNvPr id="4" name="Group 19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17" name="Picture 16" descr="WLCG-TextOnly_black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705600" y="228600"/>
            <a:ext cx="2438400" cy="457200"/>
          </a:xfrm>
        </p:spPr>
        <p:txBody>
          <a:bodyPr/>
          <a:lstStyle>
            <a:lvl1pPr algn="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WLCG Group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752600" y="3200400"/>
            <a:ext cx="3124200" cy="5334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5pPr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September GDB</a:t>
            </a:r>
            <a:endParaRPr lang="en-US" dirty="0"/>
          </a:p>
        </p:txBody>
      </p:sp>
      <p:pic>
        <p:nvPicPr>
          <p:cNvPr id="19" name="Picture 18" descr="CERN_logo_400x400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610600" y="6324600"/>
            <a:ext cx="457200" cy="457200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09-MAR-2011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baseline="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buNone/>
              <a:defRPr sz="1800" baseline="0">
                <a:solidFill>
                  <a:schemeClr val="tx1"/>
                </a:solidFill>
              </a:defRPr>
            </a:lvl4pPr>
            <a:lvl5pPr>
              <a:buNone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LHCOPN Operations and Monitoring </a:t>
            </a:r>
            <a:r>
              <a:rPr lang="en-US" dirty="0" err="1" smtClean="0"/>
              <a:t>WGs</a:t>
            </a:r>
            <a:endParaRPr lang="en-US" dirty="0" smtClean="0"/>
          </a:p>
          <a:p>
            <a:pPr lvl="1"/>
            <a:r>
              <a:rPr lang="en-US" dirty="0" smtClean="0"/>
              <a:t>F2F LHCOPN meetings</a:t>
            </a:r>
          </a:p>
          <a:p>
            <a:pPr lvl="2"/>
            <a:r>
              <a:rPr lang="en-US" dirty="0" smtClean="0"/>
              <a:t>London 8/9 March</a:t>
            </a:r>
          </a:p>
          <a:p>
            <a:pPr lvl="2"/>
            <a:r>
              <a:rPr lang="en-US" dirty="0" smtClean="0"/>
              <a:t>Barcelona 28/29 June</a:t>
            </a:r>
          </a:p>
          <a:p>
            <a:pPr lvl="1"/>
            <a:r>
              <a:rPr lang="en-US" dirty="0" smtClean="0"/>
              <a:t>Operations WG</a:t>
            </a:r>
          </a:p>
          <a:p>
            <a:pPr lvl="2"/>
            <a:r>
              <a:rPr lang="en-US" dirty="0" smtClean="0"/>
              <a:t>Quarterly phone conferences</a:t>
            </a:r>
          </a:p>
          <a:p>
            <a:pPr lvl="3"/>
            <a:r>
              <a:rPr lang="en-US" dirty="0" smtClean="0"/>
              <a:t>Track correlation between outages and GGUS tickets</a:t>
            </a:r>
            <a:endParaRPr lang="en-US" dirty="0"/>
          </a:p>
          <a:p>
            <a:pPr lvl="1"/>
            <a:r>
              <a:rPr lang="en-US" dirty="0" smtClean="0"/>
              <a:t>Monitoring WG</a:t>
            </a:r>
          </a:p>
          <a:p>
            <a:pPr lvl="2"/>
            <a:r>
              <a:rPr lang="en-US" dirty="0" smtClean="0"/>
              <a:t>Conference call in May, fairly active e-mail exchanges</a:t>
            </a:r>
          </a:p>
          <a:p>
            <a:pPr lvl="3"/>
            <a:r>
              <a:rPr lang="en-US" dirty="0" err="1" smtClean="0"/>
              <a:t>perfSONAR</a:t>
            </a:r>
            <a:r>
              <a:rPr lang="en-US" dirty="0" smtClean="0"/>
              <a:t> setup &amp; deployment</a:t>
            </a:r>
          </a:p>
          <a:p>
            <a:pPr lvl="3"/>
            <a:r>
              <a:rPr lang="en-US" dirty="0" smtClean="0"/>
              <a:t>LHCOPN Dashboard design</a:t>
            </a:r>
          </a:p>
          <a:p>
            <a:pPr lvl="1"/>
            <a:r>
              <a:rPr lang="en-US" dirty="0" smtClean="0"/>
              <a:t>Mailing list: LHCOPN-</a:t>
            </a:r>
            <a:r>
              <a:rPr lang="en-US" dirty="0" err="1" smtClean="0"/>
              <a:t>Interest@cern.ch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dirty="0" smtClean="0"/>
              <a:t>LHCOPN Update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US" dirty="0" smtClean="0"/>
              <a:t>09-MAR-2011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US" dirty="0" smtClean="0"/>
              <a:t>09-MAR-2011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grpSp>
        <p:nvGrpSpPr>
          <p:cNvPr id="3" name="Group 6"/>
          <p:cNvGrpSpPr/>
          <p:nvPr userDrawn="1"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US" dirty="0" smtClean="0"/>
              <a:t>09-MAR-2011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1430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Sue.Foffano@cern.ch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US" smtClean="0"/>
              <a:t>12</a:t>
            </a:r>
            <a:r>
              <a:rPr lang="en-US" baseline="30000" smtClean="0"/>
              <a:t>th</a:t>
            </a:r>
            <a:r>
              <a:rPr lang="en-US" smtClean="0"/>
              <a:t>  October 2010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1" name="Picture 20" descr="WLCG-TextOnly_black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22" name="Picture 21" descr="WLCG-logo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23" name="Picture 22" descr="01 nyte - globe encounters.tif"/>
          <p:cNvPicPr>
            <a:picLocks noChangeAspect="1"/>
          </p:cNvPicPr>
          <p:nvPr/>
        </p:nvPicPr>
        <p:blipFill>
          <a:blip r:embed="rId9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24" name="Picture 23" descr="stacks_banner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25" name="Picture 24" descr="0804041_30.tif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26" name="Picture 25" descr="blueinstall.jp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30" name="Picture 2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31" name="Picture 30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32" name="Picture 31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33" name="Picture 32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34" name="Picture 33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 userDrawn="1"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(USA)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latin typeface="Arial" pitchFamily="34" charset="0"/>
                  <a:ea typeface="SimSun" charset="0"/>
                  <a:cs typeface="Arial" pitchFamily="34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Sue.Foffano@cern.ch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US" smtClean="0"/>
              <a:t>12</a:t>
            </a:r>
            <a:r>
              <a:rPr lang="en-US" baseline="30000" smtClean="0"/>
              <a:t>th</a:t>
            </a:r>
            <a:r>
              <a:rPr lang="en-US" smtClean="0"/>
              <a:t>  October 2010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WLCG-TextOnly_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30" name="Picture 29" descr="WLCG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31" name="Picture 30" descr="01 nyte - globe encounters.tif"/>
          <p:cNvPicPr>
            <a:picLocks noChangeAspect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32" name="Picture 31" descr="stacks_banner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33" name="Picture 32" descr="0804041_30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34" name="Picture 33" descr="blueinstall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14400"/>
            <a:ext cx="40386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Second level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Third level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Fourth level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WLCG-TextOnly_blac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 dpi="0" rotWithShape="1">
            <a:blip r:embed="rId2" cstate="print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4" name="Group 6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Sue.Foffano@cern.ch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8" name="Picture 7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9" name="Picture 8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23336-5C51-4AB1-BEE6-DB5BC4505B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477000" cy="6096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22"/>
          <p:cNvSpPr>
            <a:spLocks noGrp="1"/>
          </p:cNvSpPr>
          <p:nvPr>
            <p:ph type="dt" sz="half" idx="16"/>
          </p:nvPr>
        </p:nvSpPr>
        <p:spPr>
          <a:xfrm>
            <a:off x="685800" y="6356350"/>
            <a:ext cx="1905000" cy="365125"/>
          </a:xfrm>
        </p:spPr>
        <p:txBody>
          <a:bodyPr/>
          <a:lstStyle/>
          <a:p>
            <a:r>
              <a:rPr lang="en-US" smtClean="0"/>
              <a:t>20</a:t>
            </a:r>
            <a:r>
              <a:rPr lang="en-US" baseline="30000" smtClean="0"/>
              <a:t>th</a:t>
            </a:r>
            <a:r>
              <a:rPr lang="en-US" smtClean="0"/>
              <a:t> April 2010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6"/>
          <p:cNvGrpSpPr/>
          <p:nvPr userDrawn="1"/>
        </p:nvGrpSpPr>
        <p:grpSpPr>
          <a:xfrm>
            <a:off x="76200" y="0"/>
            <a:ext cx="2057400" cy="548640"/>
            <a:chOff x="76200" y="6270345"/>
            <a:chExt cx="2057400" cy="548640"/>
          </a:xfrm>
        </p:grpSpPr>
        <p:pic>
          <p:nvPicPr>
            <p:cNvPr id="15" name="Picture 14" descr="WLCG-TextOnly_black.jpg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6" name="Picture 15" descr="WLCG-logo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24200" cy="68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050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(EMEA)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7597" cy="684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43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133600" y="6172200"/>
            <a:ext cx="12192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6"/>
          <p:cNvGrpSpPr/>
          <p:nvPr/>
        </p:nvGrpSpPr>
        <p:grpSpPr>
          <a:xfrm>
            <a:off x="76200" y="6270345"/>
            <a:ext cx="2057400" cy="548640"/>
            <a:chOff x="76200" y="6270345"/>
            <a:chExt cx="2057400" cy="548640"/>
          </a:xfrm>
        </p:grpSpPr>
        <p:pic>
          <p:nvPicPr>
            <p:cNvPr id="9" name="Picture 8" descr="WLCG-TextOnly_black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>
            <a:xfrm>
              <a:off x="381000" y="6270345"/>
              <a:ext cx="1752600" cy="548640"/>
            </a:xfrm>
            <a:prstGeom prst="rect">
              <a:avLst/>
            </a:prstGeom>
          </p:spPr>
        </p:pic>
        <p:pic>
          <p:nvPicPr>
            <p:cNvPr id="10" name="Picture 9" descr="WLCG-logo.jp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6200" y="6324600"/>
              <a:ext cx="457200" cy="457200"/>
            </a:xfrm>
            <a:prstGeom prst="rect">
              <a:avLst/>
            </a:prstGeom>
          </p:spPr>
        </p:pic>
      </p:grp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09600"/>
            <a:ext cx="5334000" cy="6858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Final Slide Title (USA)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3657600" y="1676400"/>
            <a:ext cx="4724400" cy="426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7543800" y="6356350"/>
            <a:ext cx="1066800" cy="365125"/>
          </a:xfrm>
        </p:spPr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2464" t="16667" r="4985" b="16667"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</a:t>
            </a:r>
            <a:r>
              <a:rPr lang="en-US" dirty="0" err="1" smtClean="0"/>
              <a:t>styd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09-MAR-2011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3336-5C51-4AB1-BEE6-DB5BC4505B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09-MAR-2011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LHC Open Network Environment            J.Shade /CERN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BF3F-C9BD-49B4-9F22-AB3D6D301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4B01677-5444-4EF8-9D32-722656F9C279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F7CD01-ABFA-45E2-A2ED-B05A6DF17D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SimSun" charset="0"/>
                <a:cs typeface="Arial" pitchFamily="34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Storage Accounting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John Gordon, STFC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will continue to test with a variety of sites to see if there are site issues which affect publishing</a:t>
            </a:r>
          </a:p>
          <a:p>
            <a:r>
              <a:rPr lang="en-GB" dirty="0" smtClean="0"/>
              <a:t>Target the Tier1s in order to produce a storage report that could be shown to </a:t>
            </a:r>
            <a:r>
              <a:rPr lang="en-GB" dirty="0" smtClean="0"/>
              <a:t>WLCG</a:t>
            </a:r>
            <a:endParaRPr lang="en-GB" dirty="0" smtClean="0"/>
          </a:p>
          <a:p>
            <a:r>
              <a:rPr lang="en-GB" dirty="0" smtClean="0"/>
              <a:t>Discuss with Italy extending their publishing to other sites.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Pay For Use Pilot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Gordon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Repo not directly involved but JCG proposed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new GOCDB feature to define charge rate</a:t>
            </a:r>
          </a:p>
          <a:p>
            <a:r>
              <a:rPr lang="en-US" dirty="0" smtClean="0"/>
              <a:t>Portal pulled these values and merged with </a:t>
            </a:r>
            <a:r>
              <a:rPr lang="en-US" dirty="0" err="1" smtClean="0"/>
              <a:t>cpu</a:t>
            </a:r>
            <a:r>
              <a:rPr lang="en-US" dirty="0" smtClean="0"/>
              <a:t> accounting to show </a:t>
            </a:r>
            <a:r>
              <a:rPr lang="en-US" dirty="0" err="1" smtClean="0"/>
              <a:t>cpu</a:t>
            </a:r>
            <a:r>
              <a:rPr lang="en-US" dirty="0" smtClean="0"/>
              <a:t> data in money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GOCDB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test GOCDB v5.2 to use the new extension functionality</a:t>
            </a:r>
          </a:p>
          <a:p>
            <a:r>
              <a:rPr lang="en-US" dirty="0" smtClean="0"/>
              <a:t>This allows a site or service to have an arbitrary string defined and a value assigned to it.</a:t>
            </a:r>
          </a:p>
          <a:p>
            <a:r>
              <a:rPr lang="en-US" dirty="0" smtClean="0"/>
              <a:t>If a convention is adopted across sites this becomes a powerful tool to define attributes for sites/services. </a:t>
            </a:r>
          </a:p>
          <a:p>
            <a:r>
              <a:rPr lang="en-US" dirty="0" smtClean="0"/>
              <a:t>As test we defined TEST_CHARGE to have a value of the cost in euros of 1 HS06 hour.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 uses GOCDB </a:t>
            </a:r>
            <a:r>
              <a:rPr lang="en-US" dirty="0" err="1" smtClean="0"/>
              <a:t>get_site</a:t>
            </a:r>
            <a:r>
              <a:rPr lang="en-US" dirty="0" smtClean="0"/>
              <a:t> API to download all site info for sites with this extension defined.</a:t>
            </a:r>
          </a:p>
          <a:p>
            <a:r>
              <a:rPr lang="en-US" dirty="0" smtClean="0"/>
              <a:t>It then uses the charges to produce a new ‘Computation Monetary Cost’ value</a:t>
            </a:r>
          </a:p>
          <a:p>
            <a:r>
              <a:rPr lang="en-US" dirty="0" smtClean="0"/>
              <a:t>Currently calculates for all usage. Pilot will just use applicable VOs to construct reports.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339752"/>
            <a:ext cx="13030200" cy="166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proven the feasibility step 2 was to:</a:t>
            </a:r>
          </a:p>
          <a:p>
            <a:r>
              <a:rPr lang="en-US" dirty="0" smtClean="0"/>
              <a:t>Define a set of extensions</a:t>
            </a:r>
          </a:p>
          <a:p>
            <a:pPr lvl="1"/>
            <a:r>
              <a:rPr lang="en-US" dirty="0"/>
              <a:t>P4U_Pilot_Grid_CPU  - for grid sites. </a:t>
            </a:r>
          </a:p>
          <a:p>
            <a:pPr lvl="1"/>
            <a:r>
              <a:rPr lang="en-US" dirty="0" smtClean="0"/>
              <a:t>P4U_Pilot_Cloud_Wall  </a:t>
            </a:r>
            <a:r>
              <a:rPr lang="en-US" dirty="0"/>
              <a:t>- for Cloud sites </a:t>
            </a:r>
            <a:endParaRPr lang="en-US" dirty="0" smtClean="0"/>
          </a:p>
          <a:p>
            <a:r>
              <a:rPr lang="en-US" dirty="0" smtClean="0"/>
              <a:t>Obviously these can be extended to cover other chargeable features</a:t>
            </a:r>
          </a:p>
          <a:p>
            <a:r>
              <a:rPr lang="en-US" dirty="0" smtClean="0"/>
              <a:t>As long as they are recorded by APEL accounting.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5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sites to define new extensions</a:t>
            </a:r>
          </a:p>
          <a:p>
            <a:r>
              <a:rPr lang="en-US" dirty="0" smtClean="0"/>
              <a:t>Portal to produce views using them</a:t>
            </a:r>
          </a:p>
          <a:p>
            <a:pPr lvl="1"/>
            <a:r>
              <a:rPr lang="en-US" dirty="0" smtClean="0"/>
              <a:t>Including custom view of single VO.</a:t>
            </a:r>
          </a:p>
          <a:p>
            <a:r>
              <a:rPr lang="en-US" dirty="0" smtClean="0"/>
              <a:t>Take issue of what to charge for to </a:t>
            </a:r>
            <a:r>
              <a:rPr lang="en-US" dirty="0" err="1" smtClean="0"/>
              <a:t>FedCloud</a:t>
            </a:r>
            <a:r>
              <a:rPr lang="en-US" dirty="0" smtClean="0"/>
              <a:t> Task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2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DPM and </a:t>
            </a:r>
            <a:r>
              <a:rPr lang="en-GB" dirty="0" err="1" smtClean="0"/>
              <a:t>dCache</a:t>
            </a:r>
            <a:r>
              <a:rPr lang="en-GB" dirty="0" smtClean="0"/>
              <a:t> released </a:t>
            </a:r>
            <a:r>
              <a:rPr lang="en-GB" dirty="0" err="1" smtClean="0"/>
              <a:t>StAR</a:t>
            </a:r>
            <a:r>
              <a:rPr lang="en-GB" dirty="0" smtClean="0"/>
              <a:t> publishers in EMI3.</a:t>
            </a:r>
          </a:p>
          <a:p>
            <a:r>
              <a:rPr lang="en-GB" dirty="0" smtClean="0"/>
              <a:t>DPM 1.8.7 or later</a:t>
            </a:r>
          </a:p>
          <a:p>
            <a:r>
              <a:rPr lang="en-GB" dirty="0" err="1" smtClean="0"/>
              <a:t>dCache</a:t>
            </a:r>
            <a:r>
              <a:rPr lang="en-GB" dirty="0" smtClean="0"/>
              <a:t> 2.5.2 or later – Golden release 2.6</a:t>
            </a:r>
          </a:p>
          <a:p>
            <a:r>
              <a:rPr lang="en-GB" dirty="0" smtClean="0"/>
              <a:t>Italy has cut </a:t>
            </a:r>
            <a:r>
              <a:rPr lang="en-GB" dirty="0" err="1" smtClean="0"/>
              <a:t>StAR</a:t>
            </a:r>
            <a:r>
              <a:rPr lang="en-GB" dirty="0" smtClean="0"/>
              <a:t> records from BDII</a:t>
            </a:r>
          </a:p>
          <a:p>
            <a:r>
              <a:rPr lang="en-GB" dirty="0" smtClean="0"/>
              <a:t>All use SSM to publish to APEL at RAL. </a:t>
            </a:r>
          </a:p>
          <a:p>
            <a:pPr lvl="1"/>
            <a:r>
              <a:rPr lang="en-GB" dirty="0" smtClean="0"/>
              <a:t>Same method as used for CPU by EMI3 APEL, CERN, DGAS, SGAS, ARC/JURA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Storage Status		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I</a:t>
            </a:r>
            <a:r>
              <a:rPr lang="en-GB" sz="2400" dirty="0" smtClean="0"/>
              <a:t>n </a:t>
            </a:r>
            <a:r>
              <a:rPr lang="en-GB" sz="2400" dirty="0"/>
              <a:t>November we approached a few production sites to try publishing in DPM and dcache to the test broker. </a:t>
            </a:r>
            <a:endParaRPr lang="en-GB" sz="2400" dirty="0" smtClean="0"/>
          </a:p>
          <a:p>
            <a:pPr lvl="1"/>
            <a:r>
              <a:rPr lang="en-GB" sz="2400" dirty="0" smtClean="0"/>
              <a:t>This </a:t>
            </a:r>
            <a:r>
              <a:rPr lang="en-GB" sz="2400" dirty="0"/>
              <a:t>was successful, ironed out some bugs and developed the documentation. We received data from 3. </a:t>
            </a:r>
            <a:endParaRPr lang="en-GB" sz="2400" dirty="0" smtClean="0"/>
          </a:p>
          <a:p>
            <a:pPr lvl="0"/>
            <a:r>
              <a:rPr lang="en-GB" sz="2400" dirty="0" smtClean="0"/>
              <a:t>In January I </a:t>
            </a:r>
            <a:r>
              <a:rPr lang="en-GB" sz="2400" dirty="0"/>
              <a:t>approached a few more and there are already a couple more publishing and others planning.. </a:t>
            </a:r>
          </a:p>
          <a:p>
            <a:r>
              <a:rPr lang="en-GB" sz="2400" dirty="0" smtClean="0"/>
              <a:t>More </a:t>
            </a:r>
            <a:r>
              <a:rPr lang="en-GB" sz="2400" dirty="0"/>
              <a:t>detailed perusal of the data reveals a few flaws in the logic though so I will be going back to the developers. </a:t>
            </a:r>
            <a:endParaRPr lang="en-GB" sz="2400" dirty="0" smtClean="0"/>
          </a:p>
          <a:p>
            <a:pPr lvl="1"/>
            <a:r>
              <a:rPr lang="en-GB" sz="2400" dirty="0" smtClean="0"/>
              <a:t>e.g. Time period of the UR</a:t>
            </a:r>
            <a:r>
              <a:rPr lang="en-GB" sz="2400" dirty="0" smtClean="0"/>
              <a:t>., mandatory fields not completed.</a:t>
            </a:r>
          </a:p>
          <a:p>
            <a:r>
              <a:rPr lang="en-GB" sz="3000" dirty="0" smtClean="0"/>
              <a:t>Still sending static data to portal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Portal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portal has implemented a similar view to CPU with the same selection of options, dates, hierarchy tree. </a:t>
            </a:r>
          </a:p>
          <a:p>
            <a:r>
              <a:rPr lang="en-GB" dirty="0" smtClean="0"/>
              <a:t>It displays</a:t>
            </a:r>
          </a:p>
          <a:p>
            <a:pPr lvl="1"/>
            <a:r>
              <a:rPr lang="en-GB" dirty="0" err="1" smtClean="0"/>
              <a:t>ResourceCapacityAllocated</a:t>
            </a:r>
            <a:endParaRPr lang="en-GB" dirty="0" smtClean="0"/>
          </a:p>
          <a:p>
            <a:pPr lvl="1"/>
            <a:r>
              <a:rPr lang="en-GB" dirty="0" err="1" smtClean="0"/>
              <a:t>ResourceCapacityUsed</a:t>
            </a:r>
            <a:endParaRPr lang="en-GB" dirty="0" smtClean="0"/>
          </a:p>
          <a:p>
            <a:pPr lvl="1"/>
            <a:r>
              <a:rPr lang="en-GB" dirty="0" err="1" smtClean="0"/>
              <a:t>LogicalCapacityUsed</a:t>
            </a:r>
            <a:endParaRPr lang="en-GB" dirty="0" smtClean="0"/>
          </a:p>
          <a:p>
            <a:pPr lvl="1"/>
            <a:r>
              <a:rPr lang="en-GB" dirty="0" err="1" smtClean="0"/>
              <a:t>Nfiles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Portal Date View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2848" y="1412875"/>
            <a:ext cx="6192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Portal VO View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848" y="1412875"/>
            <a:ext cx="6192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Italian View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Italian NGI implemented a service which queries the BDII and cuts </a:t>
            </a:r>
            <a:r>
              <a:rPr lang="en-GB" dirty="0" err="1" smtClean="0"/>
              <a:t>StAR</a:t>
            </a:r>
            <a:r>
              <a:rPr lang="en-GB" dirty="0" smtClean="0"/>
              <a:t> records.</a:t>
            </a:r>
          </a:p>
          <a:p>
            <a:r>
              <a:rPr lang="en-GB" dirty="0" smtClean="0"/>
              <a:t>They have implemented this for all Italian Sites</a:t>
            </a:r>
          </a:p>
          <a:p>
            <a:r>
              <a:rPr lang="en-GB" dirty="0" smtClean="0"/>
              <a:t>Still need to verify data</a:t>
            </a:r>
          </a:p>
          <a:p>
            <a:r>
              <a:rPr lang="en-GB" dirty="0" smtClean="0"/>
              <a:t>Plan to use this to produce storage data for sites which don’t run support storage systems.</a:t>
            </a:r>
          </a:p>
          <a:p>
            <a:r>
              <a:rPr lang="en-GB" dirty="0" smtClean="0"/>
              <a:t>Probably less accurate but very much better than nothing.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848" y="1412875"/>
            <a:ext cx="6192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2848" y="1412875"/>
            <a:ext cx="6192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B_LHCONE_March_2011_-_Ly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GDB-Gordon-CREAM-Apr11v2</Template>
  <TotalTime>3325</TotalTime>
  <Words>546</Words>
  <Application>Microsoft Office PowerPoint</Application>
  <PresentationFormat>On-screen Show (4:3)</PresentationFormat>
  <Paragraphs>64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GDB_LHCONE_March_2011_-_Lyon</vt:lpstr>
      <vt:lpstr>1_Office Theme</vt:lpstr>
      <vt:lpstr>Custom Design</vt:lpstr>
      <vt:lpstr>1_EG-InSPIRE</vt:lpstr>
      <vt:lpstr>Storage Accounting</vt:lpstr>
      <vt:lpstr>Status</vt:lpstr>
      <vt:lpstr>Storage Status  </vt:lpstr>
      <vt:lpstr>Portal</vt:lpstr>
      <vt:lpstr>Portal Date View</vt:lpstr>
      <vt:lpstr>Portal VO View</vt:lpstr>
      <vt:lpstr>Italian View</vt:lpstr>
      <vt:lpstr>PowerPoint Presentation</vt:lpstr>
      <vt:lpstr>PowerPoint Presentation</vt:lpstr>
      <vt:lpstr>Next</vt:lpstr>
      <vt:lpstr>Pay For Use Pilot</vt:lpstr>
      <vt:lpstr>Pay For Use</vt:lpstr>
      <vt:lpstr>GOCDB Extensions</vt:lpstr>
      <vt:lpstr>Portal</vt:lpstr>
      <vt:lpstr>PowerPoint Presentation</vt:lpstr>
      <vt:lpstr>Step 2</vt:lpstr>
      <vt:lpstr>Next Steps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 Gordon</cp:lastModifiedBy>
  <cp:revision>132</cp:revision>
  <dcterms:created xsi:type="dcterms:W3CDTF">2011-04-04T20:00:01Z</dcterms:created>
  <dcterms:modified xsi:type="dcterms:W3CDTF">2014-02-25T12:59:46Z</dcterms:modified>
</cp:coreProperties>
</file>