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70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209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2/25/2014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 </a:t>
            </a:r>
            <a:r>
              <a:rPr lang="en-GB" dirty="0" smtClean="0"/>
              <a:t>sites sending data</a:t>
            </a:r>
          </a:p>
          <a:p>
            <a:pPr lvl="1"/>
            <a:r>
              <a:rPr lang="en-GB" dirty="0" err="1" smtClean="0"/>
              <a:t>OpenStack</a:t>
            </a:r>
            <a:r>
              <a:rPr lang="en-GB" dirty="0" smtClean="0"/>
              <a:t>: </a:t>
            </a:r>
            <a:r>
              <a:rPr lang="en-GB" dirty="0" smtClean="0"/>
              <a:t>10</a:t>
            </a:r>
            <a:endParaRPr lang="en-GB" dirty="0" smtClean="0"/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4</a:t>
            </a:r>
            <a:endParaRPr lang="en-GB" dirty="0" smtClean="0"/>
          </a:p>
          <a:p>
            <a:pPr lvl="1"/>
            <a:r>
              <a:rPr lang="en-GB" dirty="0" err="1" smtClean="0"/>
              <a:t>Stratuslab</a:t>
            </a:r>
            <a:r>
              <a:rPr lang="en-GB" dirty="0" smtClean="0"/>
              <a:t>: 1 </a:t>
            </a:r>
            <a:endParaRPr lang="en-GB" dirty="0" smtClean="0"/>
          </a:p>
          <a:p>
            <a:r>
              <a:rPr lang="en-GB" dirty="0" smtClean="0"/>
              <a:t>20,729 </a:t>
            </a:r>
            <a:r>
              <a:rPr lang="en-GB" dirty="0" smtClean="0"/>
              <a:t>VMs accounted for since </a:t>
            </a:r>
            <a:r>
              <a:rPr lang="en-GB" dirty="0" smtClean="0"/>
              <a:t>15</a:t>
            </a:r>
            <a:r>
              <a:rPr lang="en-GB" baseline="30000" dirty="0" smtClean="0"/>
              <a:t>th</a:t>
            </a:r>
            <a:r>
              <a:rPr lang="en-GB" dirty="0" smtClean="0"/>
              <a:t> 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Externally developed scripts extract accounting data</a:t>
            </a:r>
          </a:p>
          <a:p>
            <a:pPr lvl="1"/>
            <a:r>
              <a:rPr lang="en-GB" dirty="0" smtClean="0"/>
              <a:t>Older </a:t>
            </a:r>
            <a:r>
              <a:rPr lang="en-GB" dirty="0" err="1" smtClean="0"/>
              <a:t>OpenStack</a:t>
            </a:r>
            <a:r>
              <a:rPr lang="en-GB" dirty="0" smtClean="0"/>
              <a:t>: </a:t>
            </a:r>
            <a:r>
              <a:rPr lang="en-GB" dirty="0" err="1" smtClean="0"/>
              <a:t>osssm</a:t>
            </a:r>
            <a:endParaRPr lang="en-GB" dirty="0" smtClean="0"/>
          </a:p>
          <a:p>
            <a:pPr lvl="1"/>
            <a:r>
              <a:rPr lang="en-GB" dirty="0" smtClean="0"/>
              <a:t>Newer </a:t>
            </a:r>
            <a:r>
              <a:rPr lang="en-GB" dirty="0" err="1" smtClean="0"/>
              <a:t>OpenStack</a:t>
            </a:r>
            <a:r>
              <a:rPr lang="en-GB" dirty="0" smtClean="0"/>
              <a:t>: ceilometer2ssm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</a:t>
            </a:r>
            <a:r>
              <a:rPr lang="en-GB" dirty="0" err="1" smtClean="0"/>
              <a:t>cloudacc</a:t>
            </a:r>
            <a:endParaRPr lang="en-GB" dirty="0" smtClean="0"/>
          </a:p>
          <a:p>
            <a:r>
              <a:rPr lang="en-GB" dirty="0" smtClean="0"/>
              <a:t>All use SSM2 to send to repository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9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Cloud Accounting to Production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End April</a:t>
            </a:r>
            <a:endParaRPr lang="en-GB" dirty="0" smtClean="0"/>
          </a:p>
          <a:p>
            <a:r>
              <a:rPr lang="en-GB" dirty="0" smtClean="0"/>
              <a:t>Repository</a:t>
            </a:r>
          </a:p>
          <a:p>
            <a:pPr lvl="1"/>
            <a:r>
              <a:rPr lang="en-GB" dirty="0" smtClean="0"/>
              <a:t>Extra </a:t>
            </a:r>
            <a:r>
              <a:rPr lang="en-GB" dirty="0" err="1" smtClean="0"/>
              <a:t>cron</a:t>
            </a:r>
            <a:r>
              <a:rPr lang="en-GB" dirty="0" smtClean="0"/>
              <a:t> jobs and monitoring</a:t>
            </a:r>
          </a:p>
          <a:p>
            <a:pPr lvl="1"/>
            <a:r>
              <a:rPr lang="en-GB" dirty="0" smtClean="0"/>
              <a:t>Additional database and backup</a:t>
            </a:r>
          </a:p>
          <a:p>
            <a:r>
              <a:rPr lang="en-GB" dirty="0" smtClean="0"/>
              <a:t>Schema compliance</a:t>
            </a:r>
          </a:p>
          <a:p>
            <a:pPr lvl="1"/>
            <a:r>
              <a:rPr lang="en-GB" dirty="0" smtClean="0"/>
              <a:t>Some work needed for externally developed scripts</a:t>
            </a:r>
          </a:p>
          <a:p>
            <a:pPr lvl="1"/>
            <a:r>
              <a:rPr lang="en-GB" dirty="0" smtClean="0"/>
              <a:t>In progress</a:t>
            </a:r>
          </a:p>
        </p:txBody>
      </p:sp>
    </p:spTree>
    <p:extLst>
      <p:ext uri="{BB962C8B-B14F-4D97-AF65-F5344CB8AC3E}">
        <p14:creationId xmlns:p14="http://schemas.microsoft.com/office/powerpoint/2010/main" val="235433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 for application usage</a:t>
            </a:r>
          </a:p>
          <a:p>
            <a:r>
              <a:rPr lang="en-GB" dirty="0" smtClean="0"/>
              <a:t>Uses LD_PRELOAD</a:t>
            </a:r>
          </a:p>
          <a:p>
            <a:pPr lvl="1"/>
            <a:r>
              <a:rPr lang="en-GB" dirty="0" smtClean="0"/>
              <a:t>Loads altered ‘fork()’ implementation</a:t>
            </a:r>
          </a:p>
          <a:p>
            <a:pPr lvl="1"/>
            <a:r>
              <a:rPr lang="en-GB" dirty="0" smtClean="0"/>
              <a:t>Logs all calls to ‘fork()’</a:t>
            </a:r>
          </a:p>
          <a:p>
            <a:r>
              <a:rPr lang="en-GB" dirty="0" smtClean="0"/>
              <a:t>Parser code written &amp; integrated with APEL code repo</a:t>
            </a:r>
          </a:p>
          <a:p>
            <a:r>
              <a:rPr lang="en-GB" dirty="0" smtClean="0"/>
              <a:t>TODO: database schema</a:t>
            </a:r>
          </a:p>
          <a:p>
            <a:r>
              <a:rPr lang="en-GB" dirty="0" smtClean="0"/>
              <a:t>Hopefully have prototype </a:t>
            </a:r>
            <a:r>
              <a:rPr lang="en-GB" dirty="0" smtClean="0"/>
              <a:t>for</a:t>
            </a:r>
            <a:r>
              <a:rPr lang="en-GB" dirty="0" smtClean="0"/>
              <a:t> </a:t>
            </a:r>
            <a:r>
              <a:rPr lang="en-GB" dirty="0" smtClean="0"/>
              <a:t>EGI CF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3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EMI2 Security updates end </a:t>
            </a:r>
            <a:r>
              <a:rPr lang="en-GB" sz="2800" dirty="0" smtClean="0"/>
              <a:t>April</a:t>
            </a:r>
            <a:endParaRPr lang="en-GB" sz="2800" dirty="0" smtClean="0"/>
          </a:p>
          <a:p>
            <a:r>
              <a:rPr lang="en-GB" sz="2800" dirty="0" smtClean="0"/>
              <a:t>74</a:t>
            </a:r>
            <a:r>
              <a:rPr lang="en-GB" sz="2800" dirty="0" smtClean="0"/>
              <a:t> </a:t>
            </a:r>
            <a:r>
              <a:rPr lang="en-GB" sz="2800" dirty="0" smtClean="0"/>
              <a:t>Sites </a:t>
            </a:r>
            <a:r>
              <a:rPr lang="en-GB" sz="2800" dirty="0" smtClean="0"/>
              <a:t>publishing to EMI3/SSM2</a:t>
            </a:r>
          </a:p>
          <a:p>
            <a:pPr lvl="1"/>
            <a:r>
              <a:rPr lang="en-GB" sz="2400" dirty="0" smtClean="0"/>
              <a:t>Additionally 4 ‘sites’ publishing to SSM1.2</a:t>
            </a:r>
            <a:endParaRPr lang="en-GB" sz="2400" dirty="0" smtClean="0"/>
          </a:p>
          <a:p>
            <a:r>
              <a:rPr lang="en-GB" sz="2800" dirty="0" smtClean="0"/>
              <a:t>156</a:t>
            </a:r>
            <a:r>
              <a:rPr lang="en-GB" sz="2800" dirty="0" smtClean="0"/>
              <a:t> </a:t>
            </a:r>
            <a:r>
              <a:rPr lang="en-GB" sz="2800" dirty="0" smtClean="0"/>
              <a:t>Sites publishing via EMI2</a:t>
            </a:r>
          </a:p>
          <a:p>
            <a:r>
              <a:rPr lang="en-GB" sz="2800" dirty="0" smtClean="0"/>
              <a:t>New database schema</a:t>
            </a:r>
          </a:p>
          <a:p>
            <a:pPr lvl="1"/>
            <a:r>
              <a:rPr lang="en-GB" sz="2400" dirty="0" smtClean="0"/>
              <a:t>Migrate data or fresh start</a:t>
            </a:r>
          </a:p>
          <a:p>
            <a:pPr lvl="1"/>
            <a:r>
              <a:rPr lang="en-GB" sz="2400" dirty="0" smtClean="0"/>
              <a:t>Cannot publish via both routes simultaneously</a:t>
            </a:r>
          </a:p>
          <a:p>
            <a:pPr lvl="1"/>
            <a:r>
              <a:rPr lang="en-GB" sz="2400" dirty="0" smtClean="0"/>
              <a:t>Cannot publish partial months via both routes</a:t>
            </a:r>
          </a:p>
        </p:txBody>
      </p:sp>
    </p:spTree>
    <p:extLst>
      <p:ext uri="{BB962C8B-B14F-4D97-AF65-F5344CB8AC3E}">
        <p14:creationId xmlns:p14="http://schemas.microsoft.com/office/powerpoint/2010/main" val="319382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Migration document and script</a:t>
            </a:r>
          </a:p>
          <a:p>
            <a:r>
              <a:rPr lang="en-GB" dirty="0" smtClean="0"/>
              <a:t>3 </a:t>
            </a:r>
            <a:r>
              <a:rPr lang="en-GB" dirty="0" smtClean="0"/>
              <a:t>sites experienced problems</a:t>
            </a:r>
          </a:p>
          <a:p>
            <a:pPr lvl="1"/>
            <a:r>
              <a:rPr lang="en-GB" dirty="0" smtClean="0"/>
              <a:t>Duplicate entries in client database</a:t>
            </a:r>
          </a:p>
          <a:p>
            <a:pPr lvl="1"/>
            <a:r>
              <a:rPr lang="en-GB" dirty="0" smtClean="0"/>
              <a:t>Causes </a:t>
            </a:r>
            <a:r>
              <a:rPr lang="en-GB" dirty="0" err="1" smtClean="0"/>
              <a:t>Nagios</a:t>
            </a:r>
            <a:r>
              <a:rPr lang="en-GB" dirty="0" smtClean="0"/>
              <a:t> Sync errors</a:t>
            </a:r>
          </a:p>
          <a:p>
            <a:pPr lvl="1"/>
            <a:r>
              <a:rPr lang="en-GB" dirty="0" smtClean="0"/>
              <a:t>Fix being investigated</a:t>
            </a:r>
          </a:p>
          <a:p>
            <a:pPr lvl="1"/>
            <a:r>
              <a:rPr lang="en-GB" dirty="0" smtClean="0"/>
              <a:t>Choose to </a:t>
            </a:r>
            <a:r>
              <a:rPr lang="en-GB" i="1" dirty="0" smtClean="0"/>
              <a:t>either</a:t>
            </a:r>
          </a:p>
          <a:p>
            <a:pPr lvl="2"/>
            <a:r>
              <a:rPr lang="en-GB" dirty="0" smtClean="0"/>
              <a:t>Migrate data from old database to new</a:t>
            </a:r>
          </a:p>
          <a:p>
            <a:pPr lvl="3"/>
            <a:r>
              <a:rPr lang="en-GB" dirty="0" smtClean="0"/>
              <a:t>Clean accounting log directory</a:t>
            </a:r>
          </a:p>
          <a:p>
            <a:pPr lvl="2"/>
            <a:r>
              <a:rPr lang="en-GB" dirty="0" smtClean="0"/>
              <a:t>Reparse log files with EMI3 parser</a:t>
            </a:r>
          </a:p>
          <a:p>
            <a:pPr lvl="3"/>
            <a:r>
              <a:rPr lang="en-GB" dirty="0" smtClean="0"/>
              <a:t>Delete partial </a:t>
            </a:r>
            <a:r>
              <a:rPr lang="en-GB" dirty="0" smtClean="0"/>
              <a:t>months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128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Broker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Test message broker ending</a:t>
            </a:r>
          </a:p>
          <a:p>
            <a:pPr lvl="1"/>
            <a:r>
              <a:rPr lang="en-GB" sz="2400" dirty="0" smtClean="0"/>
              <a:t>‘TESTNWOB’ network</a:t>
            </a:r>
          </a:p>
          <a:p>
            <a:pPr lvl="1"/>
            <a:r>
              <a:rPr lang="en-GB" sz="2400" dirty="0" smtClean="0"/>
              <a:t>CPU testing</a:t>
            </a:r>
          </a:p>
          <a:p>
            <a:pPr lvl="1"/>
            <a:r>
              <a:rPr lang="en-GB" sz="2400" dirty="0" smtClean="0"/>
              <a:t>Cloud testing</a:t>
            </a:r>
          </a:p>
          <a:p>
            <a:pPr lvl="1"/>
            <a:r>
              <a:rPr lang="en-GB" sz="2400" dirty="0" smtClean="0"/>
              <a:t>Storage testing</a:t>
            </a:r>
          </a:p>
          <a:p>
            <a:r>
              <a:rPr lang="en-GB" sz="2800" dirty="0" smtClean="0"/>
              <a:t>New queues on ‘PROD’ Network</a:t>
            </a:r>
          </a:p>
          <a:p>
            <a:pPr lvl="1"/>
            <a:r>
              <a:rPr lang="en-GB" sz="2400" dirty="0" smtClean="0"/>
              <a:t>/queue/</a:t>
            </a:r>
            <a:r>
              <a:rPr lang="en-GB" sz="2400" dirty="0" err="1" smtClean="0"/>
              <a:t>global.accounting.cputest.central</a:t>
            </a:r>
            <a:endParaRPr lang="en-GB" sz="2400" dirty="0" smtClean="0"/>
          </a:p>
          <a:p>
            <a:pPr lvl="1"/>
            <a:r>
              <a:rPr lang="en-GB" sz="2400" dirty="0" smtClean="0"/>
              <a:t>/queue/</a:t>
            </a:r>
            <a:r>
              <a:rPr lang="en-GB" sz="2400" dirty="0" err="1" smtClean="0"/>
              <a:t>global.accounting.cloudtest.central</a:t>
            </a:r>
            <a:endParaRPr lang="en-GB" sz="2400" dirty="0" smtClean="0"/>
          </a:p>
          <a:p>
            <a:pPr lvl="1"/>
            <a:r>
              <a:rPr lang="en-GB" sz="2400" dirty="0" smtClean="0"/>
              <a:t>/</a:t>
            </a:r>
            <a:r>
              <a:rPr lang="en-GB" sz="2400" dirty="0" smtClean="0"/>
              <a:t>queue/</a:t>
            </a:r>
            <a:r>
              <a:rPr lang="en-GB" sz="2400" dirty="0" err="1" smtClean="0"/>
              <a:t>global.accounting.storagetest.central</a:t>
            </a:r>
            <a:endParaRPr lang="en-GB" sz="2400" dirty="0" smtClean="0"/>
          </a:p>
          <a:p>
            <a:pPr lvl="1"/>
            <a:r>
              <a:rPr lang="en-GB" sz="2400" dirty="0" smtClean="0"/>
              <a:t>Or similar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203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 Broker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Sites will </a:t>
            </a:r>
            <a:r>
              <a:rPr lang="en-GB" dirty="0" smtClean="0"/>
              <a:t>need host </a:t>
            </a:r>
            <a:r>
              <a:rPr lang="en-GB" dirty="0" smtClean="0"/>
              <a:t>to be in </a:t>
            </a:r>
            <a:r>
              <a:rPr lang="en-GB" dirty="0" smtClean="0"/>
              <a:t>GOCDB</a:t>
            </a:r>
          </a:p>
          <a:p>
            <a:pPr lvl="1"/>
            <a:r>
              <a:rPr lang="en-GB" dirty="0" smtClean="0"/>
              <a:t>Including certificate DN</a:t>
            </a:r>
            <a:endParaRPr lang="en-GB" dirty="0" smtClean="0"/>
          </a:p>
          <a:p>
            <a:pPr lvl="1"/>
            <a:r>
              <a:rPr lang="en-GB" dirty="0" smtClean="0"/>
              <a:t>Not ‘monitored’</a:t>
            </a:r>
          </a:p>
          <a:p>
            <a:pPr lvl="1"/>
            <a:r>
              <a:rPr lang="en-GB" dirty="0" smtClean="0"/>
              <a:t>Not ‘production’</a:t>
            </a:r>
          </a:p>
          <a:p>
            <a:r>
              <a:rPr lang="en-GB" dirty="0" smtClean="0"/>
              <a:t>Use SSL or not?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32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</a:p>
          <a:p>
            <a:r>
              <a:rPr lang="en-GB" dirty="0" smtClean="0"/>
              <a:t>Accounting Repository Changes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Application Accounting</a:t>
            </a:r>
          </a:p>
          <a:p>
            <a:r>
              <a:rPr lang="en-GB" dirty="0" smtClean="0"/>
              <a:t>EMI2 </a:t>
            </a:r>
            <a:r>
              <a:rPr lang="en-GB" dirty="0" smtClean="0"/>
              <a:t>to EMI3 Migration</a:t>
            </a:r>
          </a:p>
          <a:p>
            <a:r>
              <a:rPr lang="en-GB" dirty="0" smtClean="0"/>
              <a:t>Message Broker </a:t>
            </a:r>
            <a:r>
              <a:rPr lang="en-GB" dirty="0" smtClean="0"/>
              <a:t>Changes</a:t>
            </a:r>
          </a:p>
          <a:p>
            <a:r>
              <a:rPr lang="en-GB" dirty="0" smtClean="0"/>
              <a:t>Storage </a:t>
            </a:r>
            <a:r>
              <a:rPr lang="en-GB" dirty="0"/>
              <a:t>Accounting</a:t>
            </a:r>
          </a:p>
          <a:p>
            <a:r>
              <a:rPr lang="en-GB" dirty="0"/>
              <a:t>Pay for use Accounting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quick note…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CPU Accounting data deletion</a:t>
            </a:r>
          </a:p>
          <a:p>
            <a:pPr lvl="1"/>
            <a:r>
              <a:rPr lang="en-GB" dirty="0" smtClean="0"/>
              <a:t>Data </a:t>
            </a:r>
            <a:r>
              <a:rPr lang="en-GB" dirty="0" smtClean="0"/>
              <a:t>Retention </a:t>
            </a:r>
            <a:r>
              <a:rPr lang="en-GB" dirty="0" smtClean="0"/>
              <a:t>Policy</a:t>
            </a:r>
          </a:p>
          <a:p>
            <a:pPr lvl="1"/>
            <a:r>
              <a:rPr lang="en-GB" dirty="0" smtClean="0"/>
              <a:t>Delete user data after 18 months</a:t>
            </a:r>
          </a:p>
          <a:p>
            <a:pPr lvl="1"/>
            <a:r>
              <a:rPr lang="en-GB" dirty="0" smtClean="0"/>
              <a:t>Keep summaries</a:t>
            </a:r>
          </a:p>
          <a:p>
            <a:pPr lvl="1"/>
            <a:r>
              <a:rPr lang="en-GB" dirty="0" smtClean="0"/>
              <a:t>Data deleted last week</a:t>
            </a:r>
          </a:p>
          <a:p>
            <a:pPr lvl="2"/>
            <a:r>
              <a:rPr lang="en-GB" dirty="0" smtClean="0"/>
              <a:t>2 ½ days</a:t>
            </a:r>
          </a:p>
          <a:p>
            <a:pPr lvl="1"/>
            <a:r>
              <a:rPr lang="en-GB" dirty="0" smtClean="0"/>
              <a:t>Back to normal after weekend</a:t>
            </a:r>
          </a:p>
          <a:p>
            <a:pPr lvl="1"/>
            <a:r>
              <a:rPr lang="en-GB" dirty="0" smtClean="0"/>
              <a:t>Will use different method in future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63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Collect data on</a:t>
            </a:r>
          </a:p>
          <a:p>
            <a:pPr lvl="1"/>
            <a:r>
              <a:rPr lang="en-GB" sz="2400" dirty="0" smtClean="0"/>
              <a:t>Number of cores</a:t>
            </a:r>
          </a:p>
          <a:p>
            <a:pPr lvl="2"/>
            <a:r>
              <a:rPr lang="en-GB" sz="2000" dirty="0" smtClean="0"/>
              <a:t>Processors field</a:t>
            </a:r>
          </a:p>
          <a:p>
            <a:pPr lvl="1"/>
            <a:r>
              <a:rPr lang="en-GB" sz="2400" dirty="0" smtClean="0"/>
              <a:t>Number of worker nodes</a:t>
            </a:r>
          </a:p>
          <a:p>
            <a:pPr lvl="2"/>
            <a:r>
              <a:rPr lang="en-GB" sz="2000" dirty="0" err="1" smtClean="0"/>
              <a:t>NodeCount</a:t>
            </a:r>
            <a:r>
              <a:rPr lang="en-GB" sz="2000" dirty="0" smtClean="0"/>
              <a:t> field</a:t>
            </a:r>
          </a:p>
          <a:p>
            <a:r>
              <a:rPr lang="en-GB" sz="2800" dirty="0" err="1" smtClean="0"/>
              <a:t>Apel</a:t>
            </a:r>
            <a:r>
              <a:rPr lang="en-GB" sz="2800" dirty="0" smtClean="0"/>
              <a:t> EMI3 Parser support</a:t>
            </a:r>
          </a:p>
          <a:p>
            <a:pPr lvl="1"/>
            <a:r>
              <a:rPr lang="en-GB" sz="2400" dirty="0" smtClean="0"/>
              <a:t>LSF</a:t>
            </a:r>
          </a:p>
          <a:p>
            <a:pPr lvl="1"/>
            <a:r>
              <a:rPr lang="en-GB" sz="2400" dirty="0" smtClean="0"/>
              <a:t>PBS</a:t>
            </a:r>
          </a:p>
          <a:p>
            <a:pPr lvl="1"/>
            <a:r>
              <a:rPr lang="en-GB" sz="2400" dirty="0" smtClean="0"/>
              <a:t>SLURM</a:t>
            </a:r>
          </a:p>
          <a:p>
            <a:pPr lvl="1"/>
            <a:r>
              <a:rPr lang="en-GB" sz="2400" dirty="0" smtClean="0"/>
              <a:t>SGE (Processors only)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652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External client support</a:t>
            </a:r>
          </a:p>
          <a:p>
            <a:pPr lvl="1"/>
            <a:r>
              <a:rPr lang="en-GB" dirty="0" smtClean="0"/>
              <a:t>ARC</a:t>
            </a:r>
            <a:endParaRPr lang="en-GB" dirty="0" smtClean="0"/>
          </a:p>
          <a:p>
            <a:pPr lvl="1"/>
            <a:r>
              <a:rPr lang="en-GB" dirty="0" smtClean="0"/>
              <a:t>QCG</a:t>
            </a:r>
            <a:endParaRPr lang="en-GB" dirty="0" smtClean="0"/>
          </a:p>
          <a:p>
            <a:pPr lvl="1"/>
            <a:r>
              <a:rPr lang="en-GB" dirty="0" smtClean="0"/>
              <a:t>EDGI</a:t>
            </a:r>
            <a:endParaRPr lang="en-GB" dirty="0" smtClean="0"/>
          </a:p>
          <a:p>
            <a:r>
              <a:rPr lang="en-GB" dirty="0" smtClean="0"/>
              <a:t>Data is being collected (new schema)</a:t>
            </a:r>
            <a:endParaRPr lang="en-GB" dirty="0"/>
          </a:p>
          <a:p>
            <a:r>
              <a:rPr lang="en-GB" dirty="0" smtClean="0"/>
              <a:t>But…</a:t>
            </a:r>
          </a:p>
          <a:p>
            <a:r>
              <a:rPr lang="en-GB" dirty="0" smtClean="0"/>
              <a:t>Summary data sent to accounting portal in old schema</a:t>
            </a:r>
          </a:p>
        </p:txBody>
      </p:sp>
    </p:spTree>
    <p:extLst>
      <p:ext uri="{BB962C8B-B14F-4D97-AF65-F5344CB8AC3E}">
        <p14:creationId xmlns:p14="http://schemas.microsoft.com/office/powerpoint/2010/main" val="1960224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Accounting Repository Changes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628800"/>
            <a:ext cx="129614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EMI2 APEL  System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474100"/>
            <a:ext cx="129614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EMI3 APEL System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151216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EMI2</a:t>
            </a:r>
          </a:p>
          <a:p>
            <a:r>
              <a:rPr lang="en-GB" dirty="0" smtClean="0"/>
              <a:t>APEL</a:t>
            </a:r>
          </a:p>
          <a:p>
            <a:r>
              <a:rPr lang="en-GB" dirty="0" smtClean="0"/>
              <a:t>Client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474100"/>
            <a:ext cx="151216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EMI3</a:t>
            </a:r>
          </a:p>
          <a:p>
            <a:r>
              <a:rPr lang="en-GB" dirty="0" smtClean="0"/>
              <a:t>APEL</a:t>
            </a:r>
          </a:p>
          <a:p>
            <a:r>
              <a:rPr lang="en-GB" dirty="0" smtClean="0"/>
              <a:t>Client/SSM2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1628800"/>
            <a:ext cx="136815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Monthly </a:t>
            </a:r>
            <a:r>
              <a:rPr lang="en-GB" dirty="0" smtClean="0"/>
              <a:t>Summary</a:t>
            </a:r>
          </a:p>
          <a:p>
            <a:r>
              <a:rPr lang="en-GB" dirty="0" smtClean="0"/>
              <a:t>Created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193239" y="4474100"/>
            <a:ext cx="136815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Monthly </a:t>
            </a:r>
            <a:r>
              <a:rPr lang="en-GB" dirty="0" smtClean="0"/>
              <a:t>Summary</a:t>
            </a:r>
          </a:p>
          <a:p>
            <a:r>
              <a:rPr lang="en-GB" dirty="0" smtClean="0"/>
              <a:t>Created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172400" y="1877517"/>
            <a:ext cx="79208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Portal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1937408" y="46934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1937408" y="1819867"/>
            <a:ext cx="978408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193239" y="3506172"/>
            <a:ext cx="1349037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Convert to old schema</a:t>
            </a:r>
          </a:p>
        </p:txBody>
      </p:sp>
      <p:sp>
        <p:nvSpPr>
          <p:cNvPr id="21" name="Right Arrow 20"/>
          <p:cNvSpPr/>
          <p:nvPr/>
        </p:nvSpPr>
        <p:spPr>
          <a:xfrm rot="16200000">
            <a:off x="4594330" y="2777267"/>
            <a:ext cx="546854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197022" y="1767299"/>
            <a:ext cx="133355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Publishing Host</a:t>
            </a:r>
            <a:endParaRPr lang="en-GB" dirty="0"/>
          </a:p>
        </p:txBody>
      </p:sp>
      <p:sp>
        <p:nvSpPr>
          <p:cNvPr id="25" name="Right Arrow 24"/>
          <p:cNvSpPr/>
          <p:nvPr/>
        </p:nvSpPr>
        <p:spPr>
          <a:xfrm>
            <a:off x="5724128" y="1848149"/>
            <a:ext cx="303962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7699505" y="1848149"/>
            <a:ext cx="303962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4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Accounting Repository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EMI3 data summarised on </a:t>
            </a:r>
            <a:r>
              <a:rPr lang="en-GB" dirty="0" smtClean="0"/>
              <a:t>EMI3 repository</a:t>
            </a:r>
            <a:endParaRPr lang="en-GB" dirty="0" smtClean="0"/>
          </a:p>
          <a:p>
            <a:pPr lvl="1"/>
            <a:r>
              <a:rPr lang="en-GB" dirty="0" smtClean="0"/>
              <a:t>Including Processors &amp; </a:t>
            </a:r>
            <a:r>
              <a:rPr lang="en-GB" dirty="0" err="1" smtClean="0"/>
              <a:t>NodeCount</a:t>
            </a:r>
            <a:endParaRPr lang="en-GB" dirty="0" smtClean="0"/>
          </a:p>
          <a:p>
            <a:r>
              <a:rPr lang="en-GB" dirty="0" smtClean="0"/>
              <a:t>Summaries transferred to EMI2 repository</a:t>
            </a:r>
          </a:p>
          <a:p>
            <a:pPr lvl="1"/>
            <a:r>
              <a:rPr lang="en-GB" dirty="0" smtClean="0"/>
              <a:t>Changed to old schema</a:t>
            </a:r>
          </a:p>
          <a:p>
            <a:pPr lvl="1"/>
            <a:r>
              <a:rPr lang="en-GB" dirty="0" smtClean="0"/>
              <a:t>Loses Processors &amp; </a:t>
            </a:r>
            <a:r>
              <a:rPr lang="en-GB" dirty="0" err="1" smtClean="0"/>
              <a:t>NodeCount</a:t>
            </a:r>
            <a:endParaRPr lang="en-GB" dirty="0" smtClean="0"/>
          </a:p>
          <a:p>
            <a:pPr lvl="1"/>
            <a:r>
              <a:rPr lang="en-GB" dirty="0" smtClean="0"/>
              <a:t>(masks data for same month/site from EMI2)</a:t>
            </a:r>
          </a:p>
          <a:p>
            <a:r>
              <a:rPr lang="en-GB" dirty="0" smtClean="0"/>
              <a:t>Transferred to </a:t>
            </a:r>
            <a:r>
              <a:rPr lang="en-GB" dirty="0" smtClean="0"/>
              <a:t>other machine</a:t>
            </a:r>
            <a:r>
              <a:rPr lang="en-GB" dirty="0" smtClean="0"/>
              <a:t> </a:t>
            </a:r>
            <a:r>
              <a:rPr lang="en-GB" dirty="0" smtClean="0"/>
              <a:t>for transfer to portal</a:t>
            </a:r>
          </a:p>
        </p:txBody>
      </p:sp>
    </p:spTree>
    <p:extLst>
      <p:ext uri="{BB962C8B-B14F-4D97-AF65-F5344CB8AC3E}">
        <p14:creationId xmlns:p14="http://schemas.microsoft.com/office/powerpoint/2010/main" val="397383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Accounting Repository Changes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628800"/>
            <a:ext cx="129614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EMI2 APEL  System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474100"/>
            <a:ext cx="129614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EMI3 APEL System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151216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EMI2</a:t>
            </a:r>
          </a:p>
          <a:p>
            <a:r>
              <a:rPr lang="en-GB" dirty="0" smtClean="0"/>
              <a:t>APEL</a:t>
            </a:r>
          </a:p>
          <a:p>
            <a:r>
              <a:rPr lang="en-GB" dirty="0" smtClean="0"/>
              <a:t>Client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474100"/>
            <a:ext cx="1512168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EMI3</a:t>
            </a:r>
          </a:p>
          <a:p>
            <a:r>
              <a:rPr lang="en-GB" dirty="0" smtClean="0"/>
              <a:t>APEL</a:t>
            </a:r>
          </a:p>
          <a:p>
            <a:r>
              <a:rPr lang="en-GB" dirty="0" smtClean="0"/>
              <a:t>Client/SSM2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1628800"/>
            <a:ext cx="136815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Monthly </a:t>
            </a:r>
            <a:r>
              <a:rPr lang="en-GB" dirty="0" smtClean="0"/>
              <a:t>Summary</a:t>
            </a:r>
          </a:p>
          <a:p>
            <a:r>
              <a:rPr lang="en-GB" dirty="0" smtClean="0"/>
              <a:t>Created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193239" y="4474100"/>
            <a:ext cx="136815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Monthly </a:t>
            </a:r>
            <a:r>
              <a:rPr lang="en-GB" dirty="0" smtClean="0"/>
              <a:t>Summary</a:t>
            </a:r>
          </a:p>
          <a:p>
            <a:r>
              <a:rPr lang="en-GB" dirty="0" smtClean="0"/>
              <a:t>Created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145354" y="4751099"/>
            <a:ext cx="79208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Portal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1937408" y="4693449"/>
            <a:ext cx="978408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1937408" y="1819867"/>
            <a:ext cx="978408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237702" y="2552130"/>
            <a:ext cx="1349037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Convert to new schema</a:t>
            </a:r>
          </a:p>
        </p:txBody>
      </p:sp>
      <p:sp>
        <p:nvSpPr>
          <p:cNvPr id="21" name="Right Arrow 20"/>
          <p:cNvSpPr/>
          <p:nvPr/>
        </p:nvSpPr>
        <p:spPr>
          <a:xfrm rot="5400000">
            <a:off x="4622609" y="3725521"/>
            <a:ext cx="546854" cy="484632"/>
          </a:xfrm>
          <a:prstGeom prst="rightArrow">
            <a:avLst/>
          </a:prstGeom>
          <a:solidFill>
            <a:schemeClr val="accent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6228184" y="4693449"/>
            <a:ext cx="1248031" cy="4846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SSM2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2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Accounting Repository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EMI3/MPI summaries </a:t>
            </a:r>
            <a:r>
              <a:rPr lang="en-GB" sz="2800" dirty="0" smtClean="0"/>
              <a:t>from EMI3 repository to </a:t>
            </a:r>
            <a:r>
              <a:rPr lang="en-GB" sz="2800" dirty="0" smtClean="0"/>
              <a:t>portal</a:t>
            </a:r>
          </a:p>
          <a:p>
            <a:pPr lvl="1"/>
            <a:r>
              <a:rPr lang="en-GB" sz="2400" dirty="0" smtClean="0"/>
              <a:t>Easy</a:t>
            </a:r>
          </a:p>
          <a:p>
            <a:pPr lvl="1"/>
            <a:r>
              <a:rPr lang="en-GB" sz="2400" dirty="0" smtClean="0"/>
              <a:t>1 extra </a:t>
            </a:r>
            <a:r>
              <a:rPr lang="en-GB" sz="2400" dirty="0" err="1" smtClean="0"/>
              <a:t>cron</a:t>
            </a:r>
            <a:r>
              <a:rPr lang="en-GB" sz="2400" dirty="0" smtClean="0"/>
              <a:t> job to run </a:t>
            </a:r>
            <a:r>
              <a:rPr lang="en-GB" sz="2400" dirty="0" err="1" smtClean="0"/>
              <a:t>ssmsend</a:t>
            </a:r>
            <a:endParaRPr lang="en-GB" sz="2400" dirty="0" smtClean="0"/>
          </a:p>
          <a:p>
            <a:r>
              <a:rPr lang="en-GB" sz="2800" dirty="0" smtClean="0"/>
              <a:t>EMI3/MPI summaries + EMI2 summaries</a:t>
            </a:r>
          </a:p>
          <a:p>
            <a:pPr lvl="1"/>
            <a:r>
              <a:rPr lang="en-GB" sz="2400" dirty="0" smtClean="0"/>
              <a:t>More complicated</a:t>
            </a:r>
          </a:p>
          <a:p>
            <a:pPr lvl="1"/>
            <a:r>
              <a:rPr lang="en-GB" sz="2400" dirty="0" smtClean="0"/>
              <a:t>Convert old schema to new</a:t>
            </a:r>
          </a:p>
          <a:p>
            <a:pPr lvl="2"/>
            <a:r>
              <a:rPr lang="en-GB" sz="2000" dirty="0" smtClean="0"/>
              <a:t>Insert default values</a:t>
            </a:r>
          </a:p>
          <a:p>
            <a:pPr lvl="1"/>
            <a:r>
              <a:rPr lang="en-GB" sz="2400" dirty="0" smtClean="0"/>
              <a:t>Several different options</a:t>
            </a:r>
          </a:p>
          <a:p>
            <a:pPr lvl="1"/>
            <a:r>
              <a:rPr lang="en-GB" sz="2400" dirty="0" smtClean="0"/>
              <a:t>Hardware considerations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1403587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174</TotalTime>
  <Words>530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Accounting_status_jra1_20140225</vt:lpstr>
      <vt:lpstr>Accounting Status</vt:lpstr>
      <vt:lpstr>Overview</vt:lpstr>
      <vt:lpstr>A quick note…</vt:lpstr>
      <vt:lpstr>MPI Accounting</vt:lpstr>
      <vt:lpstr>MPI Accounting</vt:lpstr>
      <vt:lpstr>Accounting Repository Changes</vt:lpstr>
      <vt:lpstr>Accounting Repository Changes</vt:lpstr>
      <vt:lpstr>Accounting Repository Changes</vt:lpstr>
      <vt:lpstr>Accounting Repository Changes</vt:lpstr>
      <vt:lpstr>Cloud Accounting</vt:lpstr>
      <vt:lpstr>Cloud Accounting</vt:lpstr>
      <vt:lpstr>Cloud Accounting to Production</vt:lpstr>
      <vt:lpstr>Application Accounting</vt:lpstr>
      <vt:lpstr>EMI2 to EMI3 Migration</vt:lpstr>
      <vt:lpstr>EMI2 to EMI3 Migration</vt:lpstr>
      <vt:lpstr>Message Broker Changes</vt:lpstr>
      <vt:lpstr>Message Broker Changes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10</cp:revision>
  <dcterms:created xsi:type="dcterms:W3CDTF">2014-02-25T10:23:27Z</dcterms:created>
  <dcterms:modified xsi:type="dcterms:W3CDTF">2014-02-25T13:17:50Z</dcterms:modified>
</cp:coreProperties>
</file>