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56" r:id="rId4"/>
    <p:sldId id="495" r:id="rId5"/>
    <p:sldId id="488" r:id="rId6"/>
    <p:sldId id="463" r:id="rId7"/>
    <p:sldId id="489" r:id="rId8"/>
    <p:sldId id="490" r:id="rId9"/>
    <p:sldId id="464" r:id="rId10"/>
    <p:sldId id="491" r:id="rId11"/>
    <p:sldId id="466" r:id="rId12"/>
    <p:sldId id="492" r:id="rId13"/>
    <p:sldId id="467" r:id="rId14"/>
    <p:sldId id="468" r:id="rId15"/>
    <p:sldId id="493" r:id="rId16"/>
    <p:sldId id="494" r:id="rId17"/>
    <p:sldId id="49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92" autoAdjust="0"/>
  </p:normalViewPr>
  <p:slideViewPr>
    <p:cSldViewPr>
      <p:cViewPr>
        <p:scale>
          <a:sx n="50" d="100"/>
          <a:sy n="50" d="100"/>
        </p:scale>
        <p:origin x="-138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67EA0-4D57-46D5-8D40-FAFDCBE04DF2}" type="datetimeFigureOut">
              <a:rPr lang="en-US" smtClean="0"/>
              <a:t>04/03/2014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8155B-6616-46C7-AEF2-B9ABDC026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DEEE-BF45-48A0-BB1C-CEA06611B5E4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8CC5-4DBF-4378-AEAA-11438914B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3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6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0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F6143-1AD6-4623-9524-24C6062FBB5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5" y="4343402"/>
            <a:ext cx="5032376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 hope the intention is obvious.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 idea is to introduce a little humour into the presentation – by setting up ideas to then knock down.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Image, document</a:t>
            </a:r>
          </a:p>
          <a:p>
            <a:pPr lvl="1"/>
            <a:r>
              <a:rPr lang="en-GB" dirty="0" smtClean="0"/>
              <a:t>Rendered/ Static/ Simple</a:t>
            </a:r>
          </a:p>
          <a:p>
            <a:r>
              <a:rPr lang="en-GB" dirty="0" smtClean="0"/>
              <a:t>Dynamic database with stored procedures</a:t>
            </a:r>
          </a:p>
          <a:p>
            <a:pPr lvl="1"/>
            <a:r>
              <a:rPr lang="en-GB" dirty="0" smtClean="0"/>
              <a:t>Non-rendered/ Dynamic/ Complex</a:t>
            </a:r>
          </a:p>
          <a:p>
            <a:r>
              <a:rPr lang="en-GB" dirty="0" smtClean="0"/>
              <a:t>Scientific dataset</a:t>
            </a:r>
          </a:p>
          <a:p>
            <a:pPr lvl="1"/>
            <a:r>
              <a:rPr lang="en-GB" dirty="0" smtClean="0"/>
              <a:t>Non-rendered/ Static/ Complex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CC5-4DBF-4378-AEAA-11438914B8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9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is migrated – big job but is done sometimes.</a:t>
            </a:r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Emulation is sometimes used but mainly for repeating processing for some specific reason. More generally users do not want to simply repeat what has been done before.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EE1-7A12-FD4C-8457-07F04EF600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3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6322D-E52E-466D-B310-8189149F4D11}" type="slidenum">
              <a:rPr lang="en-GB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F7E25F-66AE-40CF-86EC-565A01529E3F}" type="slidenum">
              <a:rPr lang="en-GB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495DC5-A7AA-4DAB-8AA6-4F87919740B8}" type="slidenum">
              <a:rPr lang="en-GB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4088">
              <a:defRPr/>
            </a:pPr>
            <a:fld id="{449C40A0-38D4-46CE-A81B-0DD39FCC6336}" type="slidenum">
              <a:rPr lang="en-GB" smtClean="0">
                <a:latin typeface="Arial" charset="0"/>
              </a:rPr>
              <a:pPr defTabSz="954088">
                <a:defRPr/>
              </a:pPr>
              <a:t>11</a:t>
            </a:fld>
            <a:endParaRPr lang="en-GB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ea typeface="ＭＳ Ｐゴシック" pitchFamily="34" charset="-128"/>
              </a:rPr>
              <a:t>Just to be clear – I am focussing on the OAIS Information Model</a:t>
            </a: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" y="1"/>
            <a:ext cx="3603635" cy="134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93985"/>
            <a:ext cx="7772400" cy="10351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9130"/>
            <a:ext cx="6400800" cy="1039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B3EC-6A83-453D-B100-7F6DFCC2A984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36C6-677D-49E6-B6BA-40D6AB5029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EB54-D896-4D30-8902-125C089F73F4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04B8-4740-49A4-9EA4-840F0E7DE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75BB-40C3-420B-B659-562FB77D7676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6A13-3995-492A-BD02-BA6823490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2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BAC71C-7EBC-4A53-9498-D3C988D16B9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8999"/>
            <a:ext cx="7772400" cy="13951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9170"/>
            <a:ext cx="6400800" cy="1212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36A2-12B2-4FE1-819B-EF9293918F9E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E445-1FC1-473D-8836-3F312B558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2EBF-3584-4659-A453-934285372A5E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B138-C4CD-4EFA-910C-034FD7E09B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7836-3852-4DA7-9141-F0D176C3F7FF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C791-3762-4D76-A1E3-212EFDEB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E3B3-899B-4B49-9F22-30D903A79DF7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7E9D-5102-4C6F-A91A-F745D1751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F227-D658-454B-BAC0-CD53CE4FB674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BE1B-048F-4CCB-BE4B-19E78C092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784" y="0"/>
            <a:ext cx="650721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B9A8-EBCC-4426-9D33-AA0449323621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0046-CB7B-424B-9E80-FE17CE387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7B36-B17D-4EBB-8297-21AC7A2D2920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7720-D94F-4E19-BAA3-10C7B4C7A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4C77-EB66-4343-84E5-74EA75645D2C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E4B2-CDE9-4C7D-8630-6DED74EF1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8BAC-D2A7-45D3-9E27-74DD63448110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6FD5-7602-4868-80A1-22817CD73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1929-C2F1-469B-B985-C73BD861ACFA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6C4E-23BA-426D-AE28-0A2918664D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45D2-9568-4582-9A27-AB9823386C4E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5906-0675-4D89-A636-CE5ABB051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EBA5-20D7-484B-B2C6-E6F80348F2D7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1A34-87ED-42F9-B513-AB170D2A9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A-Logo-CMYK-quartersiz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9001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8980"/>
            <a:ext cx="7772400" cy="1109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1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0AD0-9B82-4B53-870A-391B3AAFF738}" type="datetimeFigureOut">
              <a:rPr lang="en-GB"/>
              <a:pPr>
                <a:defRPr/>
              </a:pPr>
              <a:t>04/03/2014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6B97-8271-4D2E-8963-FC5934D76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F069-0FAE-444A-94A4-92FA8842179C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A7DB-3E08-45F0-B183-C8862809E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F9DE-1C24-48EB-A7D1-050BBEA7A65C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C648-77B0-4C5F-B306-63DCC6F8E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97BE-D3AD-4D62-B411-765FF1235572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391E-7976-47DD-8688-2EA5FA7C6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43B7-D502-45EE-AF78-B61783826797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285B-0206-4D5A-91BB-13BC63756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E103-07A8-4359-876E-269D183CB9B9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5CFB-C8E9-4ED5-B9FD-84F2DC608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5A0E-5527-4C4C-A321-3F23547D016F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BD47-19C3-4692-B91B-C39EAEC8A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C261-CABC-4494-938F-B2A74160E799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94FC-7307-4188-8355-C3A1E82588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656F-8DD7-4616-96FA-65EEE90098D1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1F6A-2D0A-4E81-8F62-06C70F1F7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13EC-B599-4AEB-82AB-89CCFCFE25AF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5BDC-24E8-45E3-B01C-78F19FCCB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05BE-4BE7-4E13-85F8-E1D96B4EA59D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AF27-A989-4D9E-8128-95161D01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3EA6-B7B9-4B29-85F8-708AAD36827D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8C68-B505-40A7-8329-12B3A390D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8D0A-29E0-48CE-802F-E144115D7B6F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4E7B-8912-40B7-955A-E17D5ED30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3D85-DBAC-4D4B-BFEA-E44158F3858D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0403-E2D0-45F4-B3A9-0327B4AE2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FF69-EB3C-43BC-B3A6-2EBEDDB2EFD7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D30E-0898-4F15-926C-471CA3266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1675-B4B3-45EE-81C1-8B3FF8D3707F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EC2-D7AD-4B8D-BADE-0CFCDA773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1582-CD68-4CB6-829E-2B380FDDCB74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6881-89CF-4100-9081-056435C95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D0BB-6D1E-4AD4-B86E-423348E04C81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CDF-FFE4-4CB6-8308-C99604429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36838" y="0"/>
            <a:ext cx="6507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25 Sept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1" y="6356350"/>
            <a:ext cx="5805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Usability and Trust of Data over the Long Term</a:t>
            </a:r>
          </a:p>
          <a:p>
            <a:pPr>
              <a:defRPr/>
            </a:pPr>
            <a:r>
              <a:rPr lang="en-GB" dirty="0" smtClean="0"/>
              <a:t>David Giaretta 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E8C69-4FB4-48E3-81FB-7728C5632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APA New Logo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" y="0"/>
            <a:ext cx="2664564" cy="9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0" r:id="rId12"/>
    <p:sldLayoutId id="2147483721" r:id="rId13"/>
    <p:sldLayoutId id="214748372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PA New 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6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357563" y="0"/>
            <a:ext cx="578643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656B5-7145-4AC6-B861-2D0CCE2385AA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38FC5-A8B5-42DF-95BF-A4AE7FC57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PA-Logo-CMYK-quartersiz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0638"/>
            <a:ext cx="29702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951163" y="0"/>
            <a:ext cx="5691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FA7AD-FC50-4241-9157-422B97EC7E9C}" type="datetimeFigureOut">
              <a:rPr lang="en-GB"/>
              <a:pPr>
                <a:defRPr/>
              </a:pPr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98050-1D02-412A-A2B4-C6A19DE4CD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eg"/><Relationship Id="rId7" Type="http://schemas.openxmlformats.org/officeDocument/2006/relationships/image" Target="../media/image13.png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m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6505" y="1493785"/>
            <a:ext cx="8910989" cy="1845127"/>
          </a:xfrm>
        </p:spPr>
        <p:txBody>
          <a:bodyPr>
            <a:noAutofit/>
          </a:bodyPr>
          <a:lstStyle/>
          <a:p>
            <a:r>
              <a:rPr lang="en-GB" dirty="0"/>
              <a:t>DP Knowhow: Open Archival Information Systems (OAIS) in ISO 14721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17" y="4554125"/>
            <a:ext cx="8685965" cy="1647162"/>
          </a:xfrm>
        </p:spPr>
        <p:txBody>
          <a:bodyPr rtlCol="0">
            <a:normAutofit fontScale="70000" lnSpcReduction="20000"/>
          </a:bodyPr>
          <a:lstStyle/>
          <a:p>
            <a:r>
              <a:rPr lang="en-GB" sz="3000" dirty="0" smtClean="0"/>
              <a:t>APA/C-DAC International Conference on Digital Preservation and the Development of Trusted Digital Repositories</a:t>
            </a:r>
          </a:p>
          <a:p>
            <a:endParaRPr lang="en-GB" sz="3000" dirty="0" smtClean="0"/>
          </a:p>
          <a:p>
            <a:r>
              <a:rPr lang="en-GB" dirty="0" smtClean="0"/>
              <a:t>5-64 February 2014 </a:t>
            </a:r>
          </a:p>
          <a:p>
            <a:r>
              <a:rPr lang="en-GB" dirty="0" smtClean="0"/>
              <a:t>New Delhi, India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80812" y="3823320"/>
            <a:ext cx="8685965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David Giaretta APA</a:t>
            </a:r>
          </a:p>
        </p:txBody>
      </p:sp>
      <p:pic>
        <p:nvPicPr>
          <p:cNvPr id="1026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1287"/>
            <a:ext cx="1446095" cy="5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6201287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</a:t>
            </a:r>
            <a:r>
              <a:rPr lang="en-GB" sz="1400" dirty="0"/>
              <a:t>work is made available under the terms of the Creative Commons Attribution-</a:t>
            </a:r>
            <a:r>
              <a:rPr lang="en-GB" sz="1400" dirty="0" err="1"/>
              <a:t>ShareAlike</a:t>
            </a:r>
            <a:r>
              <a:rPr lang="en-GB" sz="1400" dirty="0"/>
              <a:t> 3.0 license, http://creativecommons.org/licenses/by-sa/3.0/.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Additional technique: </a:t>
            </a:r>
            <a:br>
              <a:rPr lang="en-GB" sz="3600" dirty="0" smtClean="0"/>
            </a:br>
            <a:r>
              <a:rPr lang="en-GB" sz="3600" dirty="0" smtClean="0"/>
              <a:t>add Representation Information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en-GB" dirty="0" smtClean="0"/>
              <a:t>Descriptions of the digitally encoded object</a:t>
            </a:r>
          </a:p>
          <a:p>
            <a:r>
              <a:rPr lang="en-GB" dirty="0" smtClean="0"/>
              <a:t>Ideal description allows a machine to extract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4" descr="Slid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85938"/>
            <a:ext cx="5449887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685" y="0"/>
            <a:ext cx="7407315" cy="1268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OAIS Information model: Representation Information</a:t>
            </a:r>
            <a:endParaRPr lang="en-US" dirty="0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3850" y="1412875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600"/>
              <a:t>The Information Model is key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1963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/>
              <a:t>Recursion ends at KNOWLEDGEBASE of the DESIGNATED COMMUNITY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(this knowledge will change over time and region)</a:t>
            </a: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6156325" y="2205038"/>
            <a:ext cx="1584325" cy="12239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60" name="Picture 52" descr="ExtendedRepInfoNe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789363"/>
            <a:ext cx="3924300" cy="24892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4724400"/>
            <a:ext cx="20891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/>
              <a:t>Does not demand that ALL Representation Information be collected at once.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A process which can be tested</a:t>
            </a:r>
          </a:p>
        </p:txBody>
      </p:sp>
    </p:spTree>
    <p:extLst>
      <p:ext uri="{BB962C8B-B14F-4D97-AF65-F5344CB8AC3E}">
        <p14:creationId xmlns:p14="http://schemas.microsoft.com/office/powerpoint/2010/main" val="13226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38245" y="1006027"/>
            <a:ext cx="1238628" cy="5678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FITS FILE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596686" y="2166271"/>
            <a:ext cx="1857388" cy="5678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FITS DICTIONARY</a:t>
            </a:r>
            <a:endParaRPr lang="en-GB" sz="2400" b="1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81712" y="2012384"/>
            <a:ext cx="1524380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FITS STANDARD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2042" y="5512846"/>
            <a:ext cx="1524380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PDF SOFTWARE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10142" y="5722783"/>
            <a:ext cx="1524380" cy="5678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JAVA VM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72042" y="3798334"/>
            <a:ext cx="1524380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PDF STANDARD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10142" y="3798334"/>
            <a:ext cx="1524380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FITS JAVA SOFTWARE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96686" y="3290502"/>
            <a:ext cx="1857388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DICTIONARY SPECIFICATION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596686" y="4528102"/>
            <a:ext cx="1857388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XML SPECIFICATION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596686" y="5956862"/>
            <a:ext cx="1857388" cy="8448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25400"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44000" rIns="36000" bIns="144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UNICODE SPECIFICATION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43125" y="1573213"/>
            <a:ext cx="2314575" cy="439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7700" y="1573213"/>
            <a:ext cx="3095625" cy="593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136650" y="2792413"/>
            <a:ext cx="941388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66938" y="2927350"/>
            <a:ext cx="1666875" cy="8715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32607" y="5182394"/>
            <a:ext cx="10795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399632" y="5077619"/>
            <a:ext cx="86995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250906" y="3009107"/>
            <a:ext cx="5492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28694" y="4331494"/>
            <a:ext cx="3937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233444" y="5664994"/>
            <a:ext cx="584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595813" y="3713163"/>
            <a:ext cx="2000250" cy="50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4" name="Title 15"/>
          <p:cNvSpPr>
            <a:spLocks noGrp="1"/>
          </p:cNvSpPr>
          <p:nvPr>
            <p:ph type="title"/>
          </p:nvPr>
        </p:nvSpPr>
        <p:spPr>
          <a:xfrm>
            <a:off x="2636838" y="0"/>
            <a:ext cx="6507162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Rep Info Network</a:t>
            </a:r>
          </a:p>
        </p:txBody>
      </p:sp>
    </p:spTree>
    <p:extLst>
      <p:ext uri="{BB962C8B-B14F-4D97-AF65-F5344CB8AC3E}">
        <p14:creationId xmlns:p14="http://schemas.microsoft.com/office/powerpoint/2010/main" val="8555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0"/>
            <a:ext cx="5420666" cy="6745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535" y="1718810"/>
            <a:ext cx="2475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Building on simple virtualisation of tabular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9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AND – be prepared to</a:t>
            </a:r>
            <a:br>
              <a:rPr lang="en-GB" dirty="0" smtClean="0"/>
            </a:br>
            <a:r>
              <a:rPr lang="en-GB" dirty="0" smtClean="0"/>
              <a:t>Hand-over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Preservation requires funding</a:t>
            </a:r>
          </a:p>
          <a:p>
            <a:r>
              <a:rPr lang="en-GB" dirty="0" smtClean="0"/>
              <a:t>Funding for a dataset (or a repository) may stop</a:t>
            </a:r>
          </a:p>
          <a:p>
            <a:r>
              <a:rPr lang="en-GB" dirty="0" smtClean="0"/>
              <a:t> Need to be ready to hand over everything needed for preservation</a:t>
            </a:r>
          </a:p>
          <a:p>
            <a:pPr lvl="1"/>
            <a:r>
              <a:rPr lang="en-GB" dirty="0" smtClean="0"/>
              <a:t>OAIS (ISO 14721) defines “Archival Information Package (AIP).</a:t>
            </a:r>
          </a:p>
          <a:p>
            <a:pPr lvl="1"/>
            <a:r>
              <a:rPr lang="en-GB" dirty="0" smtClean="0"/>
              <a:t>Issues:</a:t>
            </a:r>
          </a:p>
          <a:p>
            <a:pPr lvl="2"/>
            <a:r>
              <a:rPr lang="en-GB" dirty="0" smtClean="0"/>
              <a:t>Storage naming conventions</a:t>
            </a:r>
          </a:p>
          <a:p>
            <a:pPr lvl="2"/>
            <a:r>
              <a:rPr lang="en-GB" dirty="0" smtClean="0"/>
              <a:t>Representation Information </a:t>
            </a:r>
          </a:p>
          <a:p>
            <a:pPr lvl="2"/>
            <a:r>
              <a:rPr lang="en-GB" dirty="0" smtClean="0"/>
              <a:t>Provenance</a:t>
            </a:r>
          </a:p>
          <a:p>
            <a:pPr lvl="2"/>
            <a:r>
              <a:rPr lang="en-GB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5914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0"/>
            <a:ext cx="6516687" cy="863600"/>
          </a:xfrm>
        </p:spPr>
        <p:txBody>
          <a:bodyPr/>
          <a:lstStyle/>
          <a:p>
            <a:pPr eaLnBrk="1" hangingPunct="1"/>
            <a:r>
              <a:rPr lang="en-GB" b="1" dirty="0" smtClean="0"/>
              <a:t>Digital Preservation…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Easy to do…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…as long as you can provide money forever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Easy to test claims about repositories…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…as long as you live a long time</a:t>
            </a:r>
          </a:p>
        </p:txBody>
      </p:sp>
    </p:spTree>
    <p:extLst>
      <p:ext uri="{BB962C8B-B14F-4D97-AF65-F5344CB8AC3E}">
        <p14:creationId xmlns:p14="http://schemas.microsoft.com/office/powerpoint/2010/main" val="11761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P</a:t>
            </a:r>
            <a:r>
              <a:rPr lang="en-GB" b="1" baseline="0" dirty="0" smtClean="0"/>
              <a:t>roblems when preserving data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6"/>
            <a:ext cx="8229600" cy="4185464"/>
          </a:xfrm>
        </p:spPr>
        <p:txBody>
          <a:bodyPr>
            <a:normAutofit/>
          </a:bodyPr>
          <a:lstStyle/>
          <a:p>
            <a:r>
              <a:rPr lang="en-GB" dirty="0" smtClean="0"/>
              <a:t>Preserve?</a:t>
            </a:r>
          </a:p>
          <a:p>
            <a:r>
              <a:rPr lang="en-GB" dirty="0" smtClean="0"/>
              <a:t>Preserve what?</a:t>
            </a:r>
          </a:p>
          <a:p>
            <a:r>
              <a:rPr lang="en-GB" dirty="0" smtClean="0"/>
              <a:t>For how long?</a:t>
            </a:r>
          </a:p>
          <a:p>
            <a:r>
              <a:rPr lang="en-GB" dirty="0" smtClean="0"/>
              <a:t>How to test?</a:t>
            </a:r>
          </a:p>
          <a:p>
            <a:r>
              <a:rPr lang="en-GB" dirty="0" smtClean="0"/>
              <a:t>Which people?</a:t>
            </a:r>
          </a:p>
          <a:p>
            <a:r>
              <a:rPr lang="en-GB" dirty="0" smtClean="0"/>
              <a:t>Which organisations?</a:t>
            </a:r>
          </a:p>
          <a:p>
            <a:r>
              <a:rPr lang="en-GB" dirty="0" smtClean="0"/>
              <a:t>How well?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540" y="55892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Metadata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76845" y="5610555"/>
            <a:ext cx="513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– </a:t>
            </a:r>
            <a:r>
              <a:rPr lang="en-GB" sz="2800" b="1" dirty="0">
                <a:solidFill>
                  <a:srgbClr val="FF0000"/>
                </a:solidFill>
              </a:rPr>
              <a:t>W</a:t>
            </a:r>
            <a:r>
              <a:rPr lang="en-GB" sz="2800" b="1" dirty="0" smtClean="0">
                <a:solidFill>
                  <a:srgbClr val="FF0000"/>
                </a:solidFill>
              </a:rPr>
              <a:t>hat </a:t>
            </a:r>
            <a:r>
              <a:rPr lang="en-GB" sz="2800" b="1" dirty="0">
                <a:solidFill>
                  <a:srgbClr val="FF0000"/>
                </a:solidFill>
              </a:rPr>
              <a:t>kind? How much</a:t>
            </a:r>
            <a:r>
              <a:rPr lang="en-GB" sz="2800" b="1" dirty="0" smtClean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66" y="0"/>
            <a:ext cx="7587334" cy="1143000"/>
          </a:xfrm>
        </p:spPr>
        <p:txBody>
          <a:bodyPr/>
          <a:lstStyle/>
          <a:p>
            <a:r>
              <a:rPr lang="en-GB" dirty="0" smtClean="0"/>
              <a:t>Difficulties in digital preservation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6"/>
            <a:ext cx="6770095" cy="54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Many different terminologies</a:t>
            </a:r>
          </a:p>
          <a:p>
            <a:r>
              <a:rPr lang="en-GB" dirty="0" smtClean="0"/>
              <a:t>Many different views of preservation</a:t>
            </a:r>
          </a:p>
          <a:p>
            <a:r>
              <a:rPr lang="en-GB" dirty="0" smtClean="0"/>
              <a:t>Many different kinds of digital objects</a:t>
            </a:r>
          </a:p>
          <a:p>
            <a:pPr lvl="1"/>
            <a:r>
              <a:rPr lang="en-GB" dirty="0" smtClean="0"/>
              <a:t>Documents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…… and new types of objects</a:t>
            </a:r>
          </a:p>
          <a:p>
            <a:r>
              <a:rPr lang="en-GB" dirty="0" smtClean="0"/>
              <a:t>Tools and Services</a:t>
            </a:r>
          </a:p>
          <a:p>
            <a:pPr lvl="1"/>
            <a:r>
              <a:rPr lang="en-GB" dirty="0" smtClean="0"/>
              <a:t>Which ones work for which digital objects?</a:t>
            </a:r>
          </a:p>
          <a:p>
            <a:pPr lvl="1"/>
            <a:r>
              <a:rPr lang="en-GB" dirty="0" smtClean="0"/>
              <a:t>Which tools/techniques fit together?</a:t>
            </a:r>
          </a:p>
          <a:p>
            <a:pPr lvl="1"/>
            <a:r>
              <a:rPr lang="en-GB" dirty="0" smtClean="0"/>
              <a:t>How to integrate new tools</a:t>
            </a:r>
          </a:p>
          <a:p>
            <a:r>
              <a:rPr lang="en-GB" dirty="0" smtClean="0"/>
              <a:t>Consistent training needed</a:t>
            </a:r>
          </a:p>
          <a:p>
            <a:r>
              <a:rPr lang="en-GB" dirty="0" smtClean="0"/>
              <a:t>Risks vs Cost</a:t>
            </a:r>
          </a:p>
          <a:p>
            <a:r>
              <a:rPr lang="en-GB" dirty="0" smtClean="0"/>
              <a:t>Who can you trust?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027210" y="756940"/>
            <a:ext cx="3116790" cy="5386090"/>
            <a:chOff x="6027210" y="756940"/>
            <a:chExt cx="3116790" cy="5386090"/>
          </a:xfrm>
        </p:grpSpPr>
        <p:sp>
          <p:nvSpPr>
            <p:cNvPr id="4" name="TextBox 3"/>
            <p:cNvSpPr txBox="1"/>
            <p:nvPr/>
          </p:nvSpPr>
          <p:spPr>
            <a:xfrm>
              <a:off x="6027210" y="756940"/>
              <a:ext cx="765085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4400" dirty="0" smtClean="0"/>
                <a:t>}</a:t>
              </a:r>
              <a:endParaRPr lang="en-GB" sz="34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3849" y="2843935"/>
              <a:ext cx="17201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Need a consistent, coherent approach to digital preservation</a:t>
              </a:r>
            </a:p>
            <a:p>
              <a:r>
                <a:rPr lang="en-GB" sz="2000" dirty="0" smtClean="0"/>
                <a:t>- APARSEN</a:t>
              </a:r>
              <a:r>
                <a:rPr lang="en-GB" dirty="0" smtClean="0"/>
                <a:t>.</a:t>
              </a:r>
              <a:endParaRPr lang="en-GB" dirty="0"/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5067056" y="5904275"/>
            <a:ext cx="4176094" cy="970130"/>
          </a:xfrm>
          <a:prstGeom prst="wedgeRectCallout">
            <a:avLst>
              <a:gd name="adj1" fmla="val -83803"/>
              <a:gd name="adj2" fmla="val -19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Need an Audit and Certification system – ISO </a:t>
            </a:r>
            <a:r>
              <a:rPr lang="en-GB" sz="2400" dirty="0" smtClean="0">
                <a:solidFill>
                  <a:schemeClr val="tx1"/>
                </a:solidFill>
              </a:rPr>
              <a:t>16363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147174" y="1178750"/>
            <a:ext cx="2994375" cy="585065"/>
          </a:xfrm>
          <a:prstGeom prst="wedgeRectCallout">
            <a:avLst>
              <a:gd name="adj1" fmla="val -83803"/>
              <a:gd name="adj2" fmla="val -19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OAIS – ISO 14721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Preservation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5" y="1313765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 smtClean="0"/>
              <a:t>For each technique</a:t>
            </a:r>
            <a:r>
              <a:rPr lang="en-GB" sz="2800" baseline="0" dirty="0" smtClean="0"/>
              <a:t> </a:t>
            </a:r>
          </a:p>
          <a:p>
            <a:r>
              <a:rPr lang="en-GB" sz="2800" dirty="0" smtClean="0"/>
              <a:t>look for evidence</a:t>
            </a:r>
            <a:r>
              <a:rPr lang="en-GB" sz="2800" baseline="0" dirty="0" smtClean="0"/>
              <a:t> – what evidence?</a:t>
            </a:r>
          </a:p>
          <a:p>
            <a:r>
              <a:rPr lang="en-GB" sz="2800" baseline="0" dirty="0" smtClean="0"/>
              <a:t>must at least make sure we consider different types of data</a:t>
            </a:r>
          </a:p>
          <a:p>
            <a:pPr lvl="1"/>
            <a:r>
              <a:rPr lang="en-GB" sz="2400" dirty="0" smtClean="0"/>
              <a:t>rendered    </a:t>
            </a:r>
            <a:r>
              <a:rPr lang="en-GB" sz="2400" dirty="0" err="1" smtClean="0"/>
              <a:t>vs</a:t>
            </a:r>
            <a:r>
              <a:rPr lang="en-GB" sz="2400" dirty="0" smtClean="0"/>
              <a:t> non-rendered</a:t>
            </a:r>
          </a:p>
          <a:p>
            <a:pPr lvl="1"/>
            <a:r>
              <a:rPr lang="en-GB" sz="2400" dirty="0" smtClean="0"/>
              <a:t>composite  </a:t>
            </a:r>
            <a:r>
              <a:rPr lang="en-GB" sz="2400" dirty="0" err="1" smtClean="0"/>
              <a:t>vs</a:t>
            </a:r>
            <a:r>
              <a:rPr lang="en-GB" sz="2400" dirty="0" smtClean="0"/>
              <a:t> simple</a:t>
            </a:r>
          </a:p>
          <a:p>
            <a:pPr lvl="1"/>
            <a:r>
              <a:rPr lang="en-GB" sz="2400" dirty="0" smtClean="0"/>
              <a:t>dynamic     </a:t>
            </a:r>
            <a:r>
              <a:rPr lang="en-GB" sz="2400" dirty="0" err="1" smtClean="0"/>
              <a:t>vs</a:t>
            </a:r>
            <a:r>
              <a:rPr lang="en-GB" sz="2400" dirty="0" smtClean="0"/>
              <a:t> static</a:t>
            </a:r>
          </a:p>
          <a:p>
            <a:pPr lvl="1"/>
            <a:r>
              <a:rPr lang="en-GB" sz="2400" dirty="0" smtClean="0"/>
              <a:t>active 	    </a:t>
            </a:r>
            <a:r>
              <a:rPr lang="en-GB" sz="2400" dirty="0" err="1" smtClean="0"/>
              <a:t>vs</a:t>
            </a:r>
            <a:r>
              <a:rPr lang="en-GB" sz="2400" dirty="0" smtClean="0"/>
              <a:t> passive</a:t>
            </a:r>
          </a:p>
          <a:p>
            <a:r>
              <a:rPr lang="en-GB" sz="2800" dirty="0" smtClean="0"/>
              <a:t>must look at all types of threats</a:t>
            </a:r>
          </a:p>
        </p:txBody>
      </p:sp>
      <p:pic>
        <p:nvPicPr>
          <p:cNvPr id="1030" name="Picture 6" descr="C:\Users\dlg25\Dropbox\Meetings\20110712-ESRIN-SCIDIP-ES\Cubes\Sl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0" y="3361926"/>
            <a:ext cx="466344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lg25\Dropbox\Meetings\20110712-ESRIN-SCIDIP-ES\Cubes\Slid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0" y="3361926"/>
            <a:ext cx="466344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lg25\Dropbox\Meetings\20110712-ESRIN-SCIDIP-ES\Cubes\Slid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38" y="3346707"/>
            <a:ext cx="466344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lg25\Dropbox\Meetings\20110712-ESRIN-SCIDIP-ES\Cubes\Slid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3346707"/>
            <a:ext cx="466344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Basic preservation activities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644" y="1536095"/>
            <a:ext cx="8772581" cy="498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Libraries say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“Emulate </a:t>
            </a:r>
            <a:r>
              <a:rPr lang="en-GB" dirty="0"/>
              <a:t>or </a:t>
            </a:r>
            <a:r>
              <a:rPr lang="en-GB" dirty="0" smtClean="0"/>
              <a:t>migrate”</a:t>
            </a:r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/>
              <a:t>Works well with data only in special cases</a:t>
            </a:r>
          </a:p>
          <a:p>
            <a:pPr lvl="2"/>
            <a:r>
              <a:rPr lang="en-GB" dirty="0"/>
              <a:t>Can repeat what was done before instead of new things</a:t>
            </a:r>
          </a:p>
          <a:p>
            <a:pPr lvl="1"/>
            <a:r>
              <a:rPr lang="en-GB" dirty="0"/>
              <a:t>Does not help with building cross-disciplinary </a:t>
            </a:r>
            <a:r>
              <a:rPr lang="en-GB" dirty="0" smtClean="0"/>
              <a:t>communities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427984" y="1124744"/>
            <a:ext cx="3384376" cy="1224136"/>
          </a:xfrm>
          <a:prstGeom prst="wedgeRoundRectCallout">
            <a:avLst>
              <a:gd name="adj1" fmla="val -140141"/>
              <a:gd name="adj2" fmla="val 96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repeat what has been done before</a:t>
            </a:r>
          </a:p>
          <a:p>
            <a:r>
              <a:rPr lang="en-GB" dirty="0" smtClean="0"/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Cannot use new applications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36096" y="2708920"/>
            <a:ext cx="3240360" cy="1296144"/>
          </a:xfrm>
          <a:prstGeom prst="wedgeRoundRectCallout">
            <a:avLst>
              <a:gd name="adj1" fmla="val -90652"/>
              <a:gd name="adj2" fmla="val -17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Convert to format which new software can use</a:t>
            </a:r>
          </a:p>
          <a:p>
            <a:r>
              <a:rPr lang="en-GB" dirty="0" smtClean="0"/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</a:t>
            </a:r>
            <a:r>
              <a:rPr lang="en-US" dirty="0" smtClean="0"/>
              <a:t> if there are many software systems?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96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419871" y="428625"/>
            <a:ext cx="5428853" cy="76041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Contains numbers – need meaning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2B975-550D-4162-B354-A69F9B67FEE7}" type="slidenum">
              <a:rPr lang="it-IT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77771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627784" y="3582"/>
            <a:ext cx="6516216" cy="112116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/>
              <a:t>...to be combined and processed to get this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24996-C8BF-4EDB-A663-6FC4512AB23B}" type="slidenum">
              <a:rPr lang="it-IT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Verdana" pitchFamily="34" charset="0"/>
            </a:endParaRPr>
          </a:p>
        </p:txBody>
      </p:sp>
      <p:pic>
        <p:nvPicPr>
          <p:cNvPr id="2" name="Immagine 1" descr="80939-goce-first-global-gravity-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33"/>
            <a:ext cx="9144000" cy="56726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166751" y="5781040"/>
            <a:ext cx="1290320" cy="41656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libri"/>
                <a:cs typeface="Calibri"/>
              </a:rPr>
              <a:t>Level 2 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6361" y="5781040"/>
            <a:ext cx="1290320" cy="41656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libri"/>
                <a:cs typeface="Calibri"/>
              </a:rPr>
              <a:t>Level 0 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03184" y="5781040"/>
            <a:ext cx="1290320" cy="41656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libri"/>
                <a:cs typeface="Calibri"/>
              </a:rPr>
              <a:t>Level 1 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26784" y="4978400"/>
            <a:ext cx="1290320" cy="41656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libri"/>
                <a:cs typeface="Calibri"/>
              </a:rPr>
              <a:t>Processing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26904" y="4826001"/>
            <a:ext cx="1290320" cy="72813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libri"/>
                <a:cs typeface="Calibri"/>
              </a:rPr>
              <a:t>Processing/combining</a:t>
            </a:r>
            <a:endParaRPr lang="en-GB" sz="1600" dirty="0">
              <a:latin typeface="Calibri"/>
              <a:cs typeface="Calibri"/>
            </a:endParaRPr>
          </a:p>
        </p:txBody>
      </p:sp>
      <p:cxnSp>
        <p:nvCxnSpPr>
          <p:cNvPr id="4" name="Connettore 1 3"/>
          <p:cNvCxnSpPr>
            <a:stCxn id="6" idx="0"/>
            <a:endCxn id="8" idx="1"/>
          </p:cNvCxnSpPr>
          <p:nvPr/>
        </p:nvCxnSpPr>
        <p:spPr>
          <a:xfrm flipV="1">
            <a:off x="721521" y="5186680"/>
            <a:ext cx="1105263" cy="594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8" idx="3"/>
            <a:endCxn id="7" idx="0"/>
          </p:cNvCxnSpPr>
          <p:nvPr/>
        </p:nvCxnSpPr>
        <p:spPr>
          <a:xfrm>
            <a:off x="3117104" y="5186680"/>
            <a:ext cx="1031240" cy="594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7" idx="0"/>
            <a:endCxn id="9" idx="1"/>
          </p:cNvCxnSpPr>
          <p:nvPr/>
        </p:nvCxnSpPr>
        <p:spPr>
          <a:xfrm flipV="1">
            <a:off x="4148344" y="5190067"/>
            <a:ext cx="1178560" cy="590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9" idx="3"/>
            <a:endCxn id="5" idx="0"/>
          </p:cNvCxnSpPr>
          <p:nvPr/>
        </p:nvCxnSpPr>
        <p:spPr>
          <a:xfrm>
            <a:off x="6617224" y="5190067"/>
            <a:ext cx="1194687" cy="590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8134350" cy="760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...or this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855DC-EB97-4DED-9F50-0342978745AD}" type="slidenum">
              <a:rPr lang="it-IT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Verdana" pitchFamily="34" charset="0"/>
            </a:endParaRPr>
          </a:p>
        </p:txBody>
      </p:sp>
      <p:pic>
        <p:nvPicPr>
          <p:cNvPr id="6" name="ozone_3d_2001_09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36713"/>
            <a:ext cx="43211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zone2001.mpeg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600</Words>
  <Application>Microsoft Office PowerPoint</Application>
  <PresentationFormat>On-screen Show (4:3)</PresentationFormat>
  <Paragraphs>134</Paragraphs>
  <Slides>15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1_Custom Design</vt:lpstr>
      <vt:lpstr>Custom Design</vt:lpstr>
      <vt:lpstr>DP Knowhow: Open Archival Information Systems (OAIS) in ISO 14721</vt:lpstr>
      <vt:lpstr>Digital Preservation…</vt:lpstr>
      <vt:lpstr>Problems when preserving data</vt:lpstr>
      <vt:lpstr>Difficulties in digital preservation</vt:lpstr>
      <vt:lpstr>Preservation techniques</vt:lpstr>
      <vt:lpstr>Basic preservation activities</vt:lpstr>
      <vt:lpstr>Contains numbers – need meaning</vt:lpstr>
      <vt:lpstr>...to be combined and processed to get this</vt:lpstr>
      <vt:lpstr>...or this</vt:lpstr>
      <vt:lpstr>Additional technique:  add Representation Information</vt:lpstr>
      <vt:lpstr>OAIS Information model: Representation Information</vt:lpstr>
      <vt:lpstr>Rep Info Network</vt:lpstr>
      <vt:lpstr>PowerPoint Presentation</vt:lpstr>
      <vt:lpstr>AND – be prepared to Hand-over</vt:lpstr>
      <vt:lpstr>END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Giaretta08</dc:creator>
  <cp:lastModifiedBy>David Giaretta</cp:lastModifiedBy>
  <cp:revision>253</cp:revision>
  <dcterms:created xsi:type="dcterms:W3CDTF">2010-11-19T18:33:56Z</dcterms:created>
  <dcterms:modified xsi:type="dcterms:W3CDTF">2014-03-04T08:57:28Z</dcterms:modified>
</cp:coreProperties>
</file>