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m4v" ContentType="video/unknown"/>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4"/>
    <p:sldMasterId id="2147483676" r:id="rId5"/>
  </p:sldMasterIdLst>
  <p:notesMasterIdLst>
    <p:notesMasterId r:id="rId30"/>
  </p:notesMasterIdLst>
  <p:handoutMasterIdLst>
    <p:handoutMasterId r:id="rId31"/>
  </p:handoutMasterIdLst>
  <p:sldIdLst>
    <p:sldId id="339" r:id="rId6"/>
    <p:sldId id="429" r:id="rId7"/>
    <p:sldId id="430" r:id="rId8"/>
    <p:sldId id="431" r:id="rId9"/>
    <p:sldId id="432" r:id="rId10"/>
    <p:sldId id="433" r:id="rId11"/>
    <p:sldId id="434" r:id="rId12"/>
    <p:sldId id="435" r:id="rId13"/>
    <p:sldId id="436" r:id="rId14"/>
    <p:sldId id="442" r:id="rId15"/>
    <p:sldId id="444" r:id="rId16"/>
    <p:sldId id="445" r:id="rId17"/>
    <p:sldId id="443" r:id="rId18"/>
    <p:sldId id="437" r:id="rId19"/>
    <p:sldId id="438" r:id="rId20"/>
    <p:sldId id="520" r:id="rId21"/>
    <p:sldId id="496" r:id="rId22"/>
    <p:sldId id="497" r:id="rId23"/>
    <p:sldId id="525" r:id="rId24"/>
    <p:sldId id="498" r:id="rId25"/>
    <p:sldId id="499" r:id="rId26"/>
    <p:sldId id="501" r:id="rId27"/>
    <p:sldId id="500" r:id="rId28"/>
    <p:sldId id="410" r:id="rId29"/>
  </p:sldIdLst>
  <p:sldSz cx="9144000" cy="6858000" type="screen4x3"/>
  <p:notesSz cx="6797675" cy="9874250"/>
  <p:defaultTex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1200" kern="1200">
        <a:solidFill>
          <a:schemeClr val="bg1"/>
        </a:solidFill>
        <a:latin typeface="Arial" charset="0"/>
        <a:ea typeface="+mn-ea"/>
        <a:cs typeface="+mn-cs"/>
      </a:defRPr>
    </a:lvl2pPr>
    <a:lvl3pPr marL="914400" algn="l" rtl="0" fontAlgn="base">
      <a:spcBef>
        <a:spcPct val="0"/>
      </a:spcBef>
      <a:spcAft>
        <a:spcPct val="0"/>
      </a:spcAft>
      <a:defRPr sz="1200" kern="1200">
        <a:solidFill>
          <a:schemeClr val="bg1"/>
        </a:solidFill>
        <a:latin typeface="Arial" charset="0"/>
        <a:ea typeface="+mn-ea"/>
        <a:cs typeface="+mn-cs"/>
      </a:defRPr>
    </a:lvl3pPr>
    <a:lvl4pPr marL="1371600" algn="l" rtl="0" fontAlgn="base">
      <a:spcBef>
        <a:spcPct val="0"/>
      </a:spcBef>
      <a:spcAft>
        <a:spcPct val="0"/>
      </a:spcAft>
      <a:defRPr sz="1200" kern="1200">
        <a:solidFill>
          <a:schemeClr val="bg1"/>
        </a:solidFill>
        <a:latin typeface="Arial" charset="0"/>
        <a:ea typeface="+mn-ea"/>
        <a:cs typeface="+mn-cs"/>
      </a:defRPr>
    </a:lvl4pPr>
    <a:lvl5pPr marL="1828800" algn="l" rtl="0" fontAlgn="base">
      <a:spcBef>
        <a:spcPct val="0"/>
      </a:spcBef>
      <a:spcAft>
        <a:spcPct val="0"/>
      </a:spcAft>
      <a:defRPr sz="1200" kern="1200">
        <a:solidFill>
          <a:schemeClr val="bg1"/>
        </a:solidFill>
        <a:latin typeface="Arial" charset="0"/>
        <a:ea typeface="+mn-ea"/>
        <a:cs typeface="+mn-cs"/>
      </a:defRPr>
    </a:lvl5pPr>
    <a:lvl6pPr marL="2286000" algn="l" defTabSz="914400" rtl="0" eaLnBrk="1" latinLnBrk="0" hangingPunct="1">
      <a:defRPr sz="1200" kern="1200">
        <a:solidFill>
          <a:schemeClr val="bg1"/>
        </a:solidFill>
        <a:latin typeface="Arial" charset="0"/>
        <a:ea typeface="+mn-ea"/>
        <a:cs typeface="+mn-cs"/>
      </a:defRPr>
    </a:lvl6pPr>
    <a:lvl7pPr marL="2743200" algn="l" defTabSz="914400" rtl="0" eaLnBrk="1" latinLnBrk="0" hangingPunct="1">
      <a:defRPr sz="1200" kern="1200">
        <a:solidFill>
          <a:schemeClr val="bg1"/>
        </a:solidFill>
        <a:latin typeface="Arial" charset="0"/>
        <a:ea typeface="+mn-ea"/>
        <a:cs typeface="+mn-cs"/>
      </a:defRPr>
    </a:lvl7pPr>
    <a:lvl8pPr marL="3200400" algn="l" defTabSz="914400" rtl="0" eaLnBrk="1" latinLnBrk="0" hangingPunct="1">
      <a:defRPr sz="1200" kern="1200">
        <a:solidFill>
          <a:schemeClr val="bg1"/>
        </a:solidFill>
        <a:latin typeface="Arial" charset="0"/>
        <a:ea typeface="+mn-ea"/>
        <a:cs typeface="+mn-cs"/>
      </a:defRPr>
    </a:lvl8pPr>
    <a:lvl9pPr marL="3657600" algn="l" defTabSz="914400" rtl="0" eaLnBrk="1" latinLnBrk="0" hangingPunct="1">
      <a:defRPr sz="1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00FF"/>
    <a:srgbClr val="003142"/>
    <a:srgbClr val="009A96"/>
    <a:srgbClr val="FF6699"/>
    <a:srgbClr val="00B4C4"/>
    <a:srgbClr val="00284C"/>
    <a:srgbClr val="00C5C0"/>
    <a:srgbClr val="66CCFF"/>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702" autoAdjust="0"/>
    <p:restoredTop sz="94646" autoAdjust="0"/>
  </p:normalViewPr>
  <p:slideViewPr>
    <p:cSldViewPr>
      <p:cViewPr>
        <p:scale>
          <a:sx n="100" d="100"/>
          <a:sy n="100" d="100"/>
        </p:scale>
        <p:origin x="-1632" y="174"/>
      </p:cViewPr>
      <p:guideLst>
        <p:guide orient="horz" pos="2160"/>
        <p:guide pos="2880"/>
      </p:guideLst>
    </p:cSldViewPr>
  </p:slideViewPr>
  <p:outlineViewPr>
    <p:cViewPr>
      <p:scale>
        <a:sx n="33" d="100"/>
        <a:sy n="33" d="100"/>
      </p:scale>
      <p:origin x="0" y="363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1536" y="-90"/>
      </p:cViewPr>
      <p:guideLst>
        <p:guide orient="horz" pos="3110"/>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958" cy="492607"/>
          </a:xfrm>
          <a:prstGeom prst="rect">
            <a:avLst/>
          </a:prstGeom>
          <a:noFill/>
          <a:ln w="9525">
            <a:noFill/>
            <a:miter lim="800000"/>
            <a:headEnd/>
            <a:tailEnd/>
          </a:ln>
          <a:effectLst/>
        </p:spPr>
        <p:txBody>
          <a:bodyPr vert="horz" wrap="square" lIns="94835" tIns="47418" rIns="94835" bIns="47418" numCol="1" anchor="t" anchorCtr="0" compatLnSpc="1">
            <a:prstTxWarp prst="textNoShape">
              <a:avLst/>
            </a:prstTxWarp>
          </a:bodyPr>
          <a:lstStyle>
            <a:lvl1pPr defTabSz="948202">
              <a:defRPr sz="1200">
                <a:solidFill>
                  <a:schemeClr val="tx1"/>
                </a:solidFill>
              </a:defRPr>
            </a:lvl1pPr>
          </a:lstStyle>
          <a:p>
            <a:pPr>
              <a:defRPr/>
            </a:pPr>
            <a:endParaRPr lang="en-GB"/>
          </a:p>
        </p:txBody>
      </p:sp>
      <p:sp>
        <p:nvSpPr>
          <p:cNvPr id="8195" name="Rectangle 3"/>
          <p:cNvSpPr>
            <a:spLocks noGrp="1" noChangeArrowheads="1"/>
          </p:cNvSpPr>
          <p:nvPr>
            <p:ph type="dt" sz="quarter" idx="1"/>
          </p:nvPr>
        </p:nvSpPr>
        <p:spPr bwMode="auto">
          <a:xfrm>
            <a:off x="3851098" y="0"/>
            <a:ext cx="2944958" cy="492607"/>
          </a:xfrm>
          <a:prstGeom prst="rect">
            <a:avLst/>
          </a:prstGeom>
          <a:noFill/>
          <a:ln w="9525">
            <a:noFill/>
            <a:miter lim="800000"/>
            <a:headEnd/>
            <a:tailEnd/>
          </a:ln>
          <a:effectLst/>
        </p:spPr>
        <p:txBody>
          <a:bodyPr vert="horz" wrap="square" lIns="94835" tIns="47418" rIns="94835" bIns="47418" numCol="1" anchor="t" anchorCtr="0" compatLnSpc="1">
            <a:prstTxWarp prst="textNoShape">
              <a:avLst/>
            </a:prstTxWarp>
          </a:bodyPr>
          <a:lstStyle>
            <a:lvl1pPr algn="r" defTabSz="948202">
              <a:defRPr sz="1200">
                <a:solidFill>
                  <a:schemeClr val="tx1"/>
                </a:solidFill>
              </a:defRPr>
            </a:lvl1pPr>
          </a:lstStyle>
          <a:p>
            <a:pPr>
              <a:defRPr/>
            </a:pPr>
            <a:endParaRPr lang="en-GB"/>
          </a:p>
        </p:txBody>
      </p:sp>
      <p:sp>
        <p:nvSpPr>
          <p:cNvPr id="8196" name="Rectangle 4"/>
          <p:cNvSpPr>
            <a:spLocks noGrp="1" noChangeArrowheads="1"/>
          </p:cNvSpPr>
          <p:nvPr>
            <p:ph type="ftr" sz="quarter" idx="2"/>
          </p:nvPr>
        </p:nvSpPr>
        <p:spPr bwMode="auto">
          <a:xfrm>
            <a:off x="0" y="9380064"/>
            <a:ext cx="2944958" cy="492607"/>
          </a:xfrm>
          <a:prstGeom prst="rect">
            <a:avLst/>
          </a:prstGeom>
          <a:noFill/>
          <a:ln w="9525">
            <a:noFill/>
            <a:miter lim="800000"/>
            <a:headEnd/>
            <a:tailEnd/>
          </a:ln>
          <a:effectLst/>
        </p:spPr>
        <p:txBody>
          <a:bodyPr vert="horz" wrap="square" lIns="94835" tIns="47418" rIns="94835" bIns="47418" numCol="1" anchor="b" anchorCtr="0" compatLnSpc="1">
            <a:prstTxWarp prst="textNoShape">
              <a:avLst/>
            </a:prstTxWarp>
          </a:bodyPr>
          <a:lstStyle>
            <a:lvl1pPr defTabSz="948202">
              <a:defRPr sz="1200">
                <a:solidFill>
                  <a:schemeClr val="tx1"/>
                </a:solidFill>
              </a:defRPr>
            </a:lvl1pPr>
          </a:lstStyle>
          <a:p>
            <a:pPr>
              <a:defRPr/>
            </a:pPr>
            <a:endParaRPr lang="en-GB"/>
          </a:p>
        </p:txBody>
      </p:sp>
      <p:sp>
        <p:nvSpPr>
          <p:cNvPr id="8197" name="Rectangle 5"/>
          <p:cNvSpPr>
            <a:spLocks noGrp="1" noChangeArrowheads="1"/>
          </p:cNvSpPr>
          <p:nvPr>
            <p:ph type="sldNum" sz="quarter" idx="3"/>
          </p:nvPr>
        </p:nvSpPr>
        <p:spPr bwMode="auto">
          <a:xfrm>
            <a:off x="3851098" y="9380064"/>
            <a:ext cx="2944958" cy="492607"/>
          </a:xfrm>
          <a:prstGeom prst="rect">
            <a:avLst/>
          </a:prstGeom>
          <a:noFill/>
          <a:ln w="9525">
            <a:noFill/>
            <a:miter lim="800000"/>
            <a:headEnd/>
            <a:tailEnd/>
          </a:ln>
          <a:effectLst/>
        </p:spPr>
        <p:txBody>
          <a:bodyPr vert="horz" wrap="square" lIns="94835" tIns="47418" rIns="94835" bIns="47418" numCol="1" anchor="b" anchorCtr="0" compatLnSpc="1">
            <a:prstTxWarp prst="textNoShape">
              <a:avLst/>
            </a:prstTxWarp>
          </a:bodyPr>
          <a:lstStyle>
            <a:lvl1pPr algn="r" defTabSz="948202">
              <a:defRPr sz="1200">
                <a:solidFill>
                  <a:schemeClr val="tx1"/>
                </a:solidFill>
              </a:defRPr>
            </a:lvl1pPr>
          </a:lstStyle>
          <a:p>
            <a:pPr>
              <a:defRPr/>
            </a:pPr>
            <a:fld id="{4BE380A0-23A9-44EE-A8D7-14598CF866D1}" type="slidenum">
              <a:rPr lang="en-GB"/>
              <a:pPr>
                <a:defRPr/>
              </a:pPr>
              <a:t>‹#›</a:t>
            </a:fld>
            <a:endParaRPr lang="en-GB"/>
          </a:p>
        </p:txBody>
      </p:sp>
    </p:spTree>
    <p:extLst>
      <p:ext uri="{BB962C8B-B14F-4D97-AF65-F5344CB8AC3E}">
        <p14:creationId xmlns:p14="http://schemas.microsoft.com/office/powerpoint/2010/main" xmlns="" val="1216233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958" cy="492607"/>
          </a:xfrm>
          <a:prstGeom prst="rect">
            <a:avLst/>
          </a:prstGeom>
          <a:noFill/>
          <a:ln w="9525">
            <a:noFill/>
            <a:miter lim="800000"/>
            <a:headEnd/>
            <a:tailEnd/>
          </a:ln>
          <a:effectLst/>
        </p:spPr>
        <p:txBody>
          <a:bodyPr vert="horz" wrap="square" lIns="94835" tIns="47418" rIns="94835" bIns="47418" numCol="1" anchor="t" anchorCtr="0" compatLnSpc="1">
            <a:prstTxWarp prst="textNoShape">
              <a:avLst/>
            </a:prstTxWarp>
          </a:bodyPr>
          <a:lstStyle>
            <a:lvl1pPr defTabSz="948202">
              <a:defRPr sz="1200">
                <a:solidFill>
                  <a:schemeClr val="tx1"/>
                </a:solidFill>
              </a:defRPr>
            </a:lvl1pPr>
          </a:lstStyle>
          <a:p>
            <a:pPr>
              <a:defRPr/>
            </a:pPr>
            <a:endParaRPr lang="en-GB"/>
          </a:p>
        </p:txBody>
      </p:sp>
      <p:sp>
        <p:nvSpPr>
          <p:cNvPr id="10243" name="Rectangle 3"/>
          <p:cNvSpPr>
            <a:spLocks noGrp="1" noChangeArrowheads="1"/>
          </p:cNvSpPr>
          <p:nvPr>
            <p:ph type="dt" idx="1"/>
          </p:nvPr>
        </p:nvSpPr>
        <p:spPr bwMode="auto">
          <a:xfrm>
            <a:off x="3851098" y="0"/>
            <a:ext cx="2944958" cy="492607"/>
          </a:xfrm>
          <a:prstGeom prst="rect">
            <a:avLst/>
          </a:prstGeom>
          <a:noFill/>
          <a:ln w="9525">
            <a:noFill/>
            <a:miter lim="800000"/>
            <a:headEnd/>
            <a:tailEnd/>
          </a:ln>
          <a:effectLst/>
        </p:spPr>
        <p:txBody>
          <a:bodyPr vert="horz" wrap="square" lIns="94835" tIns="47418" rIns="94835" bIns="47418" numCol="1" anchor="t" anchorCtr="0" compatLnSpc="1">
            <a:prstTxWarp prst="textNoShape">
              <a:avLst/>
            </a:prstTxWarp>
          </a:bodyPr>
          <a:lstStyle>
            <a:lvl1pPr algn="r" defTabSz="948202">
              <a:defRPr sz="1200">
                <a:solidFill>
                  <a:schemeClr val="tx1"/>
                </a:solidFill>
              </a:defRPr>
            </a:lvl1pPr>
          </a:lstStyle>
          <a:p>
            <a:pPr>
              <a:defRPr/>
            </a:pPr>
            <a:endParaRPr lang="en-GB"/>
          </a:p>
        </p:txBody>
      </p:sp>
      <p:sp>
        <p:nvSpPr>
          <p:cNvPr id="7373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681224" y="4689243"/>
            <a:ext cx="5436845" cy="4442939"/>
          </a:xfrm>
          <a:prstGeom prst="rect">
            <a:avLst/>
          </a:prstGeom>
          <a:noFill/>
          <a:ln w="9525">
            <a:noFill/>
            <a:miter lim="800000"/>
            <a:headEnd/>
            <a:tailEnd/>
          </a:ln>
          <a:effectLst/>
        </p:spPr>
        <p:txBody>
          <a:bodyPr vert="horz" wrap="square" lIns="94835" tIns="47418" rIns="94835" bIns="47418"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10246" name="Rectangle 6"/>
          <p:cNvSpPr>
            <a:spLocks noGrp="1" noChangeArrowheads="1"/>
          </p:cNvSpPr>
          <p:nvPr>
            <p:ph type="ftr" sz="quarter" idx="4"/>
          </p:nvPr>
        </p:nvSpPr>
        <p:spPr bwMode="auto">
          <a:xfrm>
            <a:off x="0" y="9380064"/>
            <a:ext cx="2944958" cy="492607"/>
          </a:xfrm>
          <a:prstGeom prst="rect">
            <a:avLst/>
          </a:prstGeom>
          <a:noFill/>
          <a:ln w="9525">
            <a:noFill/>
            <a:miter lim="800000"/>
            <a:headEnd/>
            <a:tailEnd/>
          </a:ln>
          <a:effectLst/>
        </p:spPr>
        <p:txBody>
          <a:bodyPr vert="horz" wrap="square" lIns="94835" tIns="47418" rIns="94835" bIns="47418" numCol="1" anchor="b" anchorCtr="0" compatLnSpc="1">
            <a:prstTxWarp prst="textNoShape">
              <a:avLst/>
            </a:prstTxWarp>
          </a:bodyPr>
          <a:lstStyle>
            <a:lvl1pPr defTabSz="948202">
              <a:defRPr sz="1200">
                <a:solidFill>
                  <a:schemeClr val="tx1"/>
                </a:solidFill>
              </a:defRPr>
            </a:lvl1pPr>
          </a:lstStyle>
          <a:p>
            <a:pPr>
              <a:defRPr/>
            </a:pPr>
            <a:endParaRPr lang="en-GB"/>
          </a:p>
        </p:txBody>
      </p:sp>
      <p:sp>
        <p:nvSpPr>
          <p:cNvPr id="10247" name="Rectangle 7"/>
          <p:cNvSpPr>
            <a:spLocks noGrp="1" noChangeArrowheads="1"/>
          </p:cNvSpPr>
          <p:nvPr>
            <p:ph type="sldNum" sz="quarter" idx="5"/>
          </p:nvPr>
        </p:nvSpPr>
        <p:spPr bwMode="auto">
          <a:xfrm>
            <a:off x="3851098" y="9380064"/>
            <a:ext cx="2944958" cy="492607"/>
          </a:xfrm>
          <a:prstGeom prst="rect">
            <a:avLst/>
          </a:prstGeom>
          <a:noFill/>
          <a:ln w="9525">
            <a:noFill/>
            <a:miter lim="800000"/>
            <a:headEnd/>
            <a:tailEnd/>
          </a:ln>
          <a:effectLst/>
        </p:spPr>
        <p:txBody>
          <a:bodyPr vert="horz" wrap="square" lIns="94835" tIns="47418" rIns="94835" bIns="47418" numCol="1" anchor="b" anchorCtr="0" compatLnSpc="1">
            <a:prstTxWarp prst="textNoShape">
              <a:avLst/>
            </a:prstTxWarp>
          </a:bodyPr>
          <a:lstStyle>
            <a:lvl1pPr algn="r" defTabSz="948202">
              <a:defRPr sz="1200">
                <a:solidFill>
                  <a:schemeClr val="tx1"/>
                </a:solidFill>
              </a:defRPr>
            </a:lvl1pPr>
          </a:lstStyle>
          <a:p>
            <a:pPr>
              <a:defRPr/>
            </a:pPr>
            <a:fld id="{6450B7B4-9FAA-4BDF-A9D6-B059B154DBAF}" type="slidenum">
              <a:rPr lang="en-GB"/>
              <a:pPr>
                <a:defRPr/>
              </a:pPr>
              <a:t>‹#›</a:t>
            </a:fld>
            <a:endParaRPr lang="en-GB"/>
          </a:p>
        </p:txBody>
      </p:sp>
    </p:spTree>
    <p:extLst>
      <p:ext uri="{BB962C8B-B14F-4D97-AF65-F5344CB8AC3E}">
        <p14:creationId xmlns:p14="http://schemas.microsoft.com/office/powerpoint/2010/main" xmlns="" val="226244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Earth observation repositories</a:t>
            </a:r>
          </a:p>
          <a:p>
            <a:r>
              <a:rPr lang="en-GB" dirty="0" smtClean="0"/>
              <a:t>Earth Science repositories</a:t>
            </a:r>
          </a:p>
          <a:p>
            <a:r>
              <a:rPr lang="en-GB" dirty="0" smtClean="0"/>
              <a:t>Software</a:t>
            </a:r>
            <a:r>
              <a:rPr lang="en-GB" baseline="0" dirty="0" smtClean="0"/>
              <a:t> house specialized in ES preservation systems (</a:t>
            </a:r>
            <a:r>
              <a:rPr lang="en-GB" baseline="0" dirty="0" err="1" smtClean="0"/>
              <a:t>acs</a:t>
            </a:r>
            <a:r>
              <a:rPr lang="en-GB" baseline="0" dirty="0" smtClean="0"/>
              <a:t>, cap, </a:t>
            </a:r>
            <a:r>
              <a:rPr lang="en-GB" baseline="0" dirty="0" err="1" smtClean="0"/>
              <a:t>gim</a:t>
            </a:r>
            <a:r>
              <a:rPr lang="en-GB" baseline="0" dirty="0" smtClean="0"/>
              <a:t>) </a:t>
            </a:r>
          </a:p>
          <a:p>
            <a:r>
              <a:rPr lang="en-GB" baseline="0" dirty="0" smtClean="0"/>
              <a:t>R&amp;D in preservation Systems (APA, ENG, Forth, ICT, FTK)</a:t>
            </a:r>
          </a:p>
          <a:p>
            <a:r>
              <a:rPr lang="en-GB" baseline="0" dirty="0" smtClean="0"/>
              <a:t>University skilled in standards and preservation systems (UTV and JUB)</a:t>
            </a:r>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pPr/>
              <a:t>3</a:t>
            </a:fld>
            <a:endParaRPr lang="en-GB"/>
          </a:p>
        </p:txBody>
      </p:sp>
    </p:spTree>
    <p:extLst>
      <p:ext uri="{BB962C8B-B14F-4D97-AF65-F5344CB8AC3E}">
        <p14:creationId xmlns:p14="http://schemas.microsoft.com/office/powerpoint/2010/main" xmlns="" val="292954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fld id="{E1AE786B-C11D-4B9F-B6EE-1C155D8BDDFB}" type="slidenum">
              <a:rPr lang="it-IT" smtClean="0">
                <a:latin typeface="Calibri" pitchFamily="34" charset="0"/>
                <a:ea typeface="Microsoft YaHei" pitchFamily="34" charset="-122"/>
                <a:cs typeface="Arial" pitchFamily="34" charset="0"/>
              </a:rPr>
              <a:pPr/>
              <a:t>24</a:t>
            </a:fld>
            <a:endParaRPr lang="it-IT" smtClean="0">
              <a:latin typeface="Calibri" pitchFamily="34" charset="0"/>
              <a:ea typeface="Microsoft YaHei" pitchFamily="34" charset="-122"/>
              <a:cs typeface="Arial" pitchFamily="34" charset="0"/>
            </a:endParaRPr>
          </a:p>
        </p:txBody>
      </p:sp>
      <p:sp>
        <p:nvSpPr>
          <p:cNvPr id="22531" name="Rectangle 1"/>
          <p:cNvSpPr>
            <a:spLocks noGrp="1" noRot="1" noChangeAspect="1" noChangeArrowheads="1" noTextEdit="1"/>
          </p:cNvSpPr>
          <p:nvPr>
            <p:ph type="sldImg"/>
          </p:nvPr>
        </p:nvSpPr>
        <p:spPr>
          <a:xfrm>
            <a:off x="931863" y="741363"/>
            <a:ext cx="4933950" cy="3702050"/>
          </a:xfrm>
          <a:solidFill>
            <a:srgbClr val="FFFFFF"/>
          </a:solidFill>
          <a:ln/>
        </p:spPr>
      </p:sp>
      <p:sp>
        <p:nvSpPr>
          <p:cNvPr id="22532" name="Rectangle 2"/>
          <p:cNvSpPr>
            <a:spLocks noGrp="1" noChangeArrowheads="1"/>
          </p:cNvSpPr>
          <p:nvPr>
            <p:ph type="body" idx="1"/>
          </p:nvPr>
        </p:nvSpPr>
        <p:spPr>
          <a:xfrm>
            <a:off x="679768" y="4690269"/>
            <a:ext cx="5438140" cy="4443413"/>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pPr/>
              <a:t>4</a:t>
            </a:fld>
            <a:endParaRPr lang="en-GB"/>
          </a:p>
        </p:txBody>
      </p:sp>
    </p:spTree>
    <p:extLst>
      <p:ext uri="{BB962C8B-B14F-4D97-AF65-F5344CB8AC3E}">
        <p14:creationId xmlns:p14="http://schemas.microsoft.com/office/powerpoint/2010/main" xmlns="" val="218639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56322D-E52E-466D-B310-8189149F4D11}" type="slidenum">
              <a:rPr lang="en-GB">
                <a:latin typeface="Arial" pitchFamily="34" charset="0"/>
              </a:rPr>
              <a:pPr fontAlgn="base">
                <a:spcBef>
                  <a:spcPct val="0"/>
                </a:spcBef>
                <a:spcAft>
                  <a:spcPct val="0"/>
                </a:spcAft>
              </a:pPr>
              <a:t>5</a:t>
            </a:fld>
            <a:endParaRPr lang="en-GB">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F2AF2F-A2E0-403C-ACCB-D669C3466742}" type="slidenum">
              <a:rPr lang="en-GB">
                <a:latin typeface="Arial" pitchFamily="34" charset="0"/>
              </a:rPr>
              <a:pPr fontAlgn="base">
                <a:spcBef>
                  <a:spcPct val="0"/>
                </a:spcBef>
                <a:spcAft>
                  <a:spcPct val="0"/>
                </a:spcAft>
              </a:pPr>
              <a:t>6</a:t>
            </a:fld>
            <a:endParaRPr lang="en-GB">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EF7E25F-66AE-40CF-86EC-565A01529E3F}" type="slidenum">
              <a:rPr lang="en-GB">
                <a:latin typeface="Arial" pitchFamily="34" charset="0"/>
              </a:rPr>
              <a:pPr fontAlgn="base">
                <a:spcBef>
                  <a:spcPct val="0"/>
                </a:spcBef>
                <a:spcAft>
                  <a:spcPct val="0"/>
                </a:spcAft>
              </a:pPr>
              <a:t>7</a:t>
            </a:fld>
            <a:endParaRPr lang="en-GB">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9495DC5-A7AA-4DAB-8AA6-4F87919740B8}" type="slidenum">
              <a:rPr lang="en-GB">
                <a:latin typeface="Arial" pitchFamily="34" charset="0"/>
              </a:rPr>
              <a:pPr fontAlgn="base">
                <a:spcBef>
                  <a:spcPct val="0"/>
                </a:spcBef>
                <a:spcAft>
                  <a:spcPct val="0"/>
                </a:spcAft>
              </a:pPr>
              <a:t>8</a:t>
            </a:fld>
            <a:endParaRPr lang="en-GB">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important thing is to say the right words accompanying this and other slides</a:t>
            </a:r>
            <a:endParaRPr lang="en-GB" dirty="0" smtClean="0"/>
          </a:p>
          <a:p>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pPr/>
              <a:t>14</a:t>
            </a:fld>
            <a:endParaRPr lang="en-GB"/>
          </a:p>
        </p:txBody>
      </p:sp>
    </p:spTree>
    <p:extLst>
      <p:ext uri="{BB962C8B-B14F-4D97-AF65-F5344CB8AC3E}">
        <p14:creationId xmlns:p14="http://schemas.microsoft.com/office/powerpoint/2010/main" xmlns="" val="59447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KEY MESSAGE: SCIDIP-ES supports the OAIS Information Model. It SUPPLEMENTS existing archives. </a:t>
            </a:r>
            <a:r>
              <a:rPr lang="en-GB" b="1" smtClean="0"/>
              <a:t>Key components are distributed, heterogeneous and asynchronous </a:t>
            </a:r>
          </a:p>
          <a:p>
            <a:pPr>
              <a:spcBef>
                <a:spcPct val="0"/>
              </a:spcBef>
            </a:pPr>
            <a:endParaRPr lang="en-GB" smtClean="0"/>
          </a:p>
          <a:p>
            <a:pPr>
              <a:spcBef>
                <a:spcPct val="0"/>
              </a:spcBef>
            </a:pPr>
            <a:r>
              <a:rPr lang="en-GB" dirty="0" smtClean="0"/>
              <a:t>This maps the infrastructure to the OAIS INFORMATION MODEL</a:t>
            </a:r>
          </a:p>
          <a:p>
            <a:pPr>
              <a:spcBef>
                <a:spcPct val="0"/>
              </a:spcBef>
            </a:pPr>
            <a:endParaRPr lang="en-GB" dirty="0" smtClean="0">
              <a:solidFill>
                <a:srgbClr val="FF0000"/>
              </a:solidFill>
            </a:endParaRPr>
          </a:p>
          <a:p>
            <a:pPr>
              <a:spcBef>
                <a:spcPct val="0"/>
              </a:spcBef>
            </a:pPr>
            <a:r>
              <a:rPr lang="en-GB" dirty="0" smtClean="0">
                <a:solidFill>
                  <a:srgbClr val="FF0000"/>
                </a:solidFill>
              </a:rPr>
              <a:t>There will be different nodes in the system (primary and secondary) linked together. ES data owners might use the primary nodes for some services, implement other services in their own infrastructure and provide services through the external world. External SCIDIP-ES providers/users can use the Primary nodes and the services exposed to the external by the secondary nodes. </a:t>
            </a:r>
          </a:p>
          <a:p>
            <a:pPr>
              <a:spcBef>
                <a:spcPct val="0"/>
              </a:spcBef>
            </a:pPr>
            <a:endParaRPr lang="en-GB" b="1" dirty="0" smtClean="0">
              <a:solidFill>
                <a:srgbClr val="FF0000"/>
              </a:solidFill>
            </a:endParaRPr>
          </a:p>
          <a:p>
            <a:pPr>
              <a:spcBef>
                <a:spcPct val="0"/>
              </a:spcBef>
            </a:pPr>
            <a:r>
              <a:rPr lang="en-GB" b="1" dirty="0" smtClean="0">
                <a:solidFill>
                  <a:srgbClr val="FF0000"/>
                </a:solidFill>
              </a:rPr>
              <a:t>Note that we CANNOT demand that the existing repositories throw out their existing systems – we supplement existing systems.</a:t>
            </a:r>
          </a:p>
          <a:p>
            <a:pPr>
              <a:spcBef>
                <a:spcPct val="0"/>
              </a:spcBef>
            </a:pPr>
            <a:endParaRPr lang="en-GB" b="1" dirty="0" smtClean="0">
              <a:solidFill>
                <a:srgbClr val="FF0000"/>
              </a:solidFill>
            </a:endParaRPr>
          </a:p>
          <a:p>
            <a:pPr>
              <a:spcBef>
                <a:spcPct val="0"/>
              </a:spcBef>
            </a:pPr>
            <a:r>
              <a:rPr lang="en-GB" b="1" dirty="0" smtClean="0">
                <a:solidFill>
                  <a:srgbClr val="FF0000"/>
                </a:solidFill>
              </a:rPr>
              <a:t>We will take as our first example ES – very distributed, very heterogeneous, large number of users across many disciplines:</a:t>
            </a:r>
          </a:p>
          <a:p>
            <a:pPr>
              <a:spcBef>
                <a:spcPct val="0"/>
              </a:spcBef>
            </a:pPr>
            <a:endParaRPr lang="en-GB" b="1" dirty="0" smtClean="0">
              <a:solidFill>
                <a:srgbClr val="FF0000"/>
              </a:solidFill>
            </a:endParaRPr>
          </a:p>
          <a:p>
            <a:pPr>
              <a:spcBef>
                <a:spcPct val="0"/>
              </a:spcBef>
            </a:pPr>
            <a:r>
              <a:rPr lang="en-GB" dirty="0" smtClean="0"/>
              <a:t>The bits may be stored in the STORAGE offering or in own storage systems (e.g</a:t>
            </a:r>
            <a:r>
              <a:rPr lang="en-GB" dirty="0" smtClean="0">
                <a:solidFill>
                  <a:srgbClr val="FF0000"/>
                </a:solidFill>
              </a:rPr>
              <a:t>. </a:t>
            </a:r>
            <a:r>
              <a:rPr lang="en-GB" b="1" dirty="0" smtClean="0">
                <a:solidFill>
                  <a:srgbClr val="FF0000"/>
                </a:solidFill>
              </a:rPr>
              <a:t>ESA (ITALY) will store its own data, STFC will offer paid STORAGE service).</a:t>
            </a:r>
          </a:p>
          <a:p>
            <a:pPr>
              <a:spcBef>
                <a:spcPct val="0"/>
              </a:spcBef>
            </a:pPr>
            <a:r>
              <a:rPr lang="en-GB" dirty="0" smtClean="0"/>
              <a:t>Representation Information is held in the REGISTRY in STFC (UK) or in local registries (we can not say that ALL will use the Central system). </a:t>
            </a:r>
          </a:p>
          <a:p>
            <a:pPr>
              <a:spcBef>
                <a:spcPct val="0"/>
              </a:spcBef>
            </a:pPr>
            <a:r>
              <a:rPr lang="en-GB" dirty="0" smtClean="0"/>
              <a:t>Creation of additional RepInfo is co-ordinated by the ORCHESTRATION () and GAP MANAGER ()</a:t>
            </a:r>
          </a:p>
          <a:p>
            <a:pPr>
              <a:spcBef>
                <a:spcPct val="0"/>
              </a:spcBef>
            </a:pPr>
            <a:r>
              <a:rPr lang="en-GB" dirty="0" smtClean="0"/>
              <a:t>RepInfo is created at various places around Europe e.g. GERMANY using the REPINFO TOOLKIT</a:t>
            </a:r>
          </a:p>
          <a:p>
            <a:pPr>
              <a:spcBef>
                <a:spcPct val="0"/>
              </a:spcBef>
            </a:pPr>
            <a:r>
              <a:rPr lang="en-GB" dirty="0" smtClean="0"/>
              <a:t>The AIP is created where the data is captured/created (</a:t>
            </a:r>
            <a:r>
              <a:rPr lang="en-GB" b="1" dirty="0" smtClean="0"/>
              <a:t>where the expertise resides</a:t>
            </a:r>
            <a:r>
              <a:rPr lang="en-GB" dirty="0" smtClean="0"/>
              <a:t>) e.g. Norway using the PACKGING component.</a:t>
            </a:r>
          </a:p>
          <a:p>
            <a:pPr>
              <a:spcBef>
                <a:spcPct val="0"/>
              </a:spcBef>
            </a:pPr>
            <a:r>
              <a:rPr lang="en-GB" dirty="0" smtClean="0"/>
              <a:t>Additional information is needed in the packaging including PROVENANCE [AUTHENTICITY and ANNOTATION], DRM, ACCESS and DESCRIPTIVE INFO.</a:t>
            </a:r>
          </a:p>
          <a:p>
            <a:pPr>
              <a:spcBef>
                <a:spcPct val="0"/>
              </a:spcBef>
            </a:pPr>
            <a:r>
              <a:rPr lang="en-GB" dirty="0" smtClean="0"/>
              <a:t>The “GUARANTOR NODE” provides the services to exchange between the separate service nodes and the </a:t>
            </a:r>
            <a:r>
              <a:rPr lang="en-GB" dirty="0" err="1" smtClean="0"/>
              <a:t>fallback</a:t>
            </a:r>
            <a:r>
              <a:rPr lang="en-GB" dirty="0" smtClean="0"/>
              <a:t> if services are withdrawn at other nodes</a:t>
            </a:r>
          </a:p>
          <a:p>
            <a:pPr>
              <a:spcBef>
                <a:spcPct val="0"/>
              </a:spcBef>
            </a:pPr>
            <a:r>
              <a:rPr lang="en-GB" dirty="0" smtClean="0"/>
              <a:t>The mapping to the OAIS Functional Model may be described as:</a:t>
            </a:r>
          </a:p>
          <a:p>
            <a:pPr>
              <a:spcBef>
                <a:spcPct val="0"/>
              </a:spcBef>
            </a:pPr>
            <a:r>
              <a:rPr lang="en-GB" dirty="0" smtClean="0"/>
              <a:t>   - creation of AIPs</a:t>
            </a:r>
          </a:p>
          <a:p>
            <a:pPr>
              <a:spcBef>
                <a:spcPct val="0"/>
              </a:spcBef>
            </a:pPr>
            <a:r>
              <a:rPr lang="en-GB" dirty="0" smtClean="0"/>
              <a:t>   - ARCHIVAL STORAGE – the STORAGE component</a:t>
            </a:r>
          </a:p>
          <a:p>
            <a:pPr>
              <a:spcBef>
                <a:spcPct val="0"/>
              </a:spcBef>
            </a:pPr>
            <a:r>
              <a:rPr lang="en-GB" dirty="0" smtClean="0"/>
              <a:t>                                    - this would also include at least some of the DATA MANAGEMENT</a:t>
            </a:r>
          </a:p>
          <a:p>
            <a:pPr>
              <a:spcBef>
                <a:spcPct val="0"/>
              </a:spcBef>
            </a:pPr>
            <a:r>
              <a:rPr lang="en-GB" dirty="0" smtClean="0"/>
              <a:t>   - INGEST                    - the PACKAGING component – which picks up information from </a:t>
            </a:r>
          </a:p>
          <a:p>
            <a:pPr>
              <a:spcBef>
                <a:spcPct val="0"/>
              </a:spcBef>
            </a:pPr>
            <a:r>
              <a:rPr lang="en-GB" dirty="0" smtClean="0"/>
              <a:t>                                        REPINFO REGISTRY, AUTHENTICITY/ANNOTATION </a:t>
            </a:r>
            <a:r>
              <a:rPr lang="en-GB" dirty="0" err="1" smtClean="0"/>
              <a:t>etc</a:t>
            </a:r>
            <a:endParaRPr lang="en-GB" dirty="0" smtClean="0"/>
          </a:p>
          <a:p>
            <a:pPr>
              <a:spcBef>
                <a:spcPct val="0"/>
              </a:spcBef>
            </a:pPr>
            <a:r>
              <a:rPr lang="en-GB" dirty="0" smtClean="0"/>
              <a:t>   - PRESERVATION PLANNING – from ORCHESTRATION, GAP MGR and REPINFO REGISTRY</a:t>
            </a:r>
          </a:p>
          <a:p>
            <a:pPr>
              <a:spcBef>
                <a:spcPct val="0"/>
              </a:spcBef>
            </a:pPr>
            <a:r>
              <a:rPr lang="en-GB" dirty="0" smtClean="0"/>
              <a:t>   - ACCESS                    - normally provided by the host archive – this is the front-end which</a:t>
            </a:r>
          </a:p>
          <a:p>
            <a:pPr>
              <a:spcBef>
                <a:spcPct val="0"/>
              </a:spcBef>
            </a:pPr>
            <a:r>
              <a:rPr lang="en-GB" dirty="0" smtClean="0"/>
              <a:t>                                        is heavily branded and made specific for the user community</a:t>
            </a:r>
          </a:p>
          <a:p>
            <a:pPr>
              <a:spcBef>
                <a:spcPct val="0"/>
              </a:spcBef>
            </a:pPr>
            <a:r>
              <a:rPr lang="en-GB" dirty="0" smtClean="0"/>
              <a:t>                                        However use can be made of the GAP MGR and REPINFO REGISTRY to</a:t>
            </a:r>
          </a:p>
          <a:p>
            <a:pPr>
              <a:spcBef>
                <a:spcPct val="0"/>
              </a:spcBef>
            </a:pPr>
            <a:r>
              <a:rPr lang="en-GB" dirty="0" smtClean="0"/>
              <a:t>                                        create packages which are appropriate for the knowledge base of the users</a:t>
            </a:r>
          </a:p>
          <a:p>
            <a:pPr>
              <a:spcBef>
                <a:spcPct val="0"/>
              </a:spcBef>
            </a:pPr>
            <a:endParaRPr lang="it-IT" dirty="0" smtClean="0"/>
          </a:p>
        </p:txBody>
      </p:sp>
      <p:sp>
        <p:nvSpPr>
          <p:cNvPr id="23555" name="Slide Number Placeholder 3"/>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a:fld id="{2D5CE71D-C5A8-4029-92DE-B6621816F47E}" type="slidenum">
              <a:rPr lang="en-GB" sz="1200">
                <a:latin typeface="Calibri" pitchFamily="34" charset="0"/>
              </a:rPr>
              <a:pPr algn="r"/>
              <a:t>15</a:t>
            </a:fld>
            <a:endParaRPr lang="en-GB"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0750" y="9379542"/>
            <a:ext cx="2945405" cy="493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9" rIns="91436" bIns="45719" anchor="b"/>
          <a:lstStyle>
            <a:lvl1pPr defTabSz="990600" eaLnBrk="0" hangingPunct="0">
              <a:defRPr sz="1200">
                <a:solidFill>
                  <a:schemeClr val="bg1"/>
                </a:solidFill>
                <a:latin typeface="Arial" charset="0"/>
                <a:ea typeface="MS PGothic" pitchFamily="34" charset="-128"/>
              </a:defRPr>
            </a:lvl1pPr>
            <a:lvl2pPr marL="742950" indent="-285750" defTabSz="990600" eaLnBrk="0" hangingPunct="0">
              <a:defRPr sz="1200">
                <a:solidFill>
                  <a:schemeClr val="bg1"/>
                </a:solidFill>
                <a:latin typeface="Arial" charset="0"/>
                <a:ea typeface="MS PGothic" pitchFamily="34" charset="-128"/>
              </a:defRPr>
            </a:lvl2pPr>
            <a:lvl3pPr marL="1143000" indent="-228600" defTabSz="990600" eaLnBrk="0" hangingPunct="0">
              <a:defRPr sz="1200">
                <a:solidFill>
                  <a:schemeClr val="bg1"/>
                </a:solidFill>
                <a:latin typeface="Arial" charset="0"/>
                <a:ea typeface="MS PGothic" pitchFamily="34" charset="-128"/>
              </a:defRPr>
            </a:lvl3pPr>
            <a:lvl4pPr marL="1600200" indent="-228600" defTabSz="990600" eaLnBrk="0" hangingPunct="0">
              <a:defRPr sz="1200">
                <a:solidFill>
                  <a:schemeClr val="bg1"/>
                </a:solidFill>
                <a:latin typeface="Arial" charset="0"/>
                <a:ea typeface="MS PGothic" pitchFamily="34" charset="-128"/>
              </a:defRPr>
            </a:lvl4pPr>
            <a:lvl5pPr marL="2057400" indent="-228600" defTabSz="990600" eaLnBrk="0" hangingPunct="0">
              <a:defRPr sz="1200">
                <a:solidFill>
                  <a:schemeClr val="bg1"/>
                </a:solidFill>
                <a:latin typeface="Arial" charset="0"/>
                <a:ea typeface="MS PGothic" pitchFamily="34" charset="-128"/>
              </a:defRPr>
            </a:lvl5pPr>
            <a:lvl6pPr marL="2514600" indent="-228600" defTabSz="990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defTabSz="990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defTabSz="990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defTabSz="990600" eaLnBrk="0" fontAlgn="base" hangingPunct="0">
              <a:spcBef>
                <a:spcPct val="0"/>
              </a:spcBef>
              <a:spcAft>
                <a:spcPct val="0"/>
              </a:spcAft>
              <a:defRPr sz="1200">
                <a:solidFill>
                  <a:schemeClr val="bg1"/>
                </a:solidFill>
                <a:latin typeface="Arial" charset="0"/>
                <a:ea typeface="MS PGothic" pitchFamily="34" charset="-128"/>
              </a:defRPr>
            </a:lvl9pPr>
          </a:lstStyle>
          <a:p>
            <a:pPr algn="r" eaLnBrk="1" hangingPunct="1"/>
            <a:fld id="{3D9737E9-81FD-4E5E-B31B-C6ADD761F058}" type="slidenum">
              <a:rPr lang="en-GB">
                <a:solidFill>
                  <a:schemeClr val="tx1"/>
                </a:solidFill>
                <a:cs typeface="Arial" charset="0"/>
              </a:rPr>
              <a:pPr algn="r" eaLnBrk="1" hangingPunct="1"/>
              <a:t>17</a:t>
            </a:fld>
            <a:endParaRPr lang="en-GB" dirty="0">
              <a:solidFill>
                <a:schemeClr val="tx1"/>
              </a:solidFill>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6516688" y="0"/>
            <a:ext cx="2627312" cy="366713"/>
          </a:xfrm>
          <a:prstGeom prst="rect">
            <a:avLst/>
          </a:prstGeom>
          <a:noFill/>
          <a:ln w="9525">
            <a:noFill/>
            <a:miter lim="800000"/>
            <a:headEnd/>
            <a:tailEnd/>
          </a:ln>
          <a:effectLst/>
        </p:spPr>
        <p:txBody>
          <a:bodyPr>
            <a:spAutoFit/>
          </a:bodyPr>
          <a:lstStyle/>
          <a:p>
            <a:pPr>
              <a:spcBef>
                <a:spcPct val="50000"/>
              </a:spcBef>
              <a:defRPr/>
            </a:pPr>
            <a:endParaRPr lang="de-AT" sz="1800">
              <a:solidFill>
                <a:schemeClr val="tx1"/>
              </a:solidFill>
            </a:endParaRPr>
          </a:p>
        </p:txBody>
      </p:sp>
      <p:sp>
        <p:nvSpPr>
          <p:cNvPr id="4" name="Rectangle 22"/>
          <p:cNvSpPr>
            <a:spLocks noChangeArrowheads="1"/>
          </p:cNvSpPr>
          <p:nvPr/>
        </p:nvSpPr>
        <p:spPr bwMode="auto">
          <a:xfrm>
            <a:off x="0" y="1268413"/>
            <a:ext cx="9144000" cy="71437"/>
          </a:xfrm>
          <a:prstGeom prst="rect">
            <a:avLst/>
          </a:prstGeom>
          <a:solidFill>
            <a:schemeClr val="bg1"/>
          </a:solidFill>
          <a:ln w="9525">
            <a:noFill/>
            <a:miter lim="800000"/>
            <a:headEnd/>
            <a:tailEnd/>
          </a:ln>
          <a:effectLst/>
        </p:spPr>
        <p:txBody>
          <a:bodyPr wrap="none" anchor="ctr"/>
          <a:lstStyle/>
          <a:p>
            <a:pPr>
              <a:defRPr/>
            </a:pPr>
            <a:endParaRPr lang="de-DE"/>
          </a:p>
        </p:txBody>
      </p:sp>
      <p:sp>
        <p:nvSpPr>
          <p:cNvPr id="8" name="Rectangle 7"/>
          <p:cNvSpPr>
            <a:spLocks noChangeArrowheads="1"/>
          </p:cNvSpPr>
          <p:nvPr userDrawn="1"/>
        </p:nvSpPr>
        <p:spPr bwMode="auto">
          <a:xfrm>
            <a:off x="0" y="0"/>
            <a:ext cx="9144000" cy="260350"/>
          </a:xfrm>
          <a:prstGeom prst="rect">
            <a:avLst/>
          </a:prstGeom>
          <a:solidFill>
            <a:srgbClr val="003142"/>
          </a:solidFill>
          <a:ln w="9525">
            <a:noFill/>
            <a:miter lim="800000"/>
            <a:headEnd/>
            <a:tailEnd/>
          </a:ln>
        </p:spPr>
        <p:txBody>
          <a:bodyPr wrap="none" anchor="ctr"/>
          <a:lstStyle/>
          <a:p>
            <a:pPr>
              <a:defRPr/>
            </a:pPr>
            <a:endParaRPr lang="de-DE"/>
          </a:p>
        </p:txBody>
      </p:sp>
      <p:sp>
        <p:nvSpPr>
          <p:cNvPr id="9" name="Rectangle 23"/>
          <p:cNvSpPr>
            <a:spLocks noChangeArrowheads="1"/>
          </p:cNvSpPr>
          <p:nvPr userDrawn="1"/>
        </p:nvSpPr>
        <p:spPr bwMode="auto">
          <a:xfrm>
            <a:off x="6516688" y="6165850"/>
            <a:ext cx="2627312" cy="549275"/>
          </a:xfrm>
          <a:prstGeom prst="rect">
            <a:avLst/>
          </a:prstGeom>
          <a:noFill/>
          <a:ln w="12700">
            <a:solidFill>
              <a:schemeClr val="bg1"/>
            </a:solidFill>
            <a:miter lim="800000"/>
            <a:headEnd/>
            <a:tailEnd/>
          </a:ln>
          <a:effectLst/>
        </p:spPr>
        <p:txBody>
          <a:bodyPr/>
          <a:lstStyle/>
          <a:p>
            <a:pPr>
              <a:defRPr/>
            </a:pPr>
            <a:endParaRPr lang="en-GB" sz="900">
              <a:solidFill>
                <a:srgbClr val="00284C"/>
              </a:solidFill>
            </a:endParaRPr>
          </a:p>
          <a:p>
            <a:pPr>
              <a:defRPr/>
            </a:pPr>
            <a:r>
              <a:rPr lang="en-GB" sz="900">
                <a:solidFill>
                  <a:srgbClr val="00284C"/>
                </a:solidFill>
              </a:rPr>
              <a:t>Co-ordinated by</a:t>
            </a:r>
          </a:p>
        </p:txBody>
      </p:sp>
      <p:sp>
        <p:nvSpPr>
          <p:cNvPr id="10" name="Rectangle 33"/>
          <p:cNvSpPr>
            <a:spLocks noChangeArrowheads="1"/>
          </p:cNvSpPr>
          <p:nvPr userDrawn="1"/>
        </p:nvSpPr>
        <p:spPr bwMode="auto">
          <a:xfrm>
            <a:off x="0" y="6597650"/>
            <a:ext cx="9144000" cy="260350"/>
          </a:xfrm>
          <a:prstGeom prst="rect">
            <a:avLst/>
          </a:prstGeom>
          <a:solidFill>
            <a:srgbClr val="003142"/>
          </a:solidFill>
          <a:ln w="9525">
            <a:noFill/>
            <a:miter lim="800000"/>
            <a:headEnd/>
            <a:tailEnd/>
          </a:ln>
        </p:spPr>
        <p:txBody>
          <a:bodyPr wrap="none" anchor="ctr"/>
          <a:lstStyle/>
          <a:p>
            <a:pPr>
              <a:defRPr/>
            </a:pPr>
            <a:endParaRPr lang="de-DE"/>
          </a:p>
        </p:txBody>
      </p:sp>
      <p:sp>
        <p:nvSpPr>
          <p:cNvPr id="11" name="Line 36"/>
          <p:cNvSpPr>
            <a:spLocks noChangeShapeType="1"/>
          </p:cNvSpPr>
          <p:nvPr userDrawn="1"/>
        </p:nvSpPr>
        <p:spPr bwMode="auto">
          <a:xfrm>
            <a:off x="3635375" y="3644900"/>
            <a:ext cx="5508625" cy="0"/>
          </a:xfrm>
          <a:prstGeom prst="line">
            <a:avLst/>
          </a:prstGeom>
          <a:noFill/>
          <a:ln w="28575">
            <a:solidFill>
              <a:srgbClr val="003142"/>
            </a:solidFill>
            <a:round/>
            <a:headEnd/>
            <a:tailEnd/>
          </a:ln>
        </p:spPr>
        <p:txBody>
          <a:bodyPr/>
          <a:lstStyle/>
          <a:p>
            <a:pPr>
              <a:defRPr/>
            </a:pPr>
            <a:endParaRPr lang="de-DE"/>
          </a:p>
        </p:txBody>
      </p:sp>
      <p:pic>
        <p:nvPicPr>
          <p:cNvPr id="12" name="Picture 40" descr="02_APA New Logo (WinC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65838"/>
            <a:ext cx="1403350"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1" descr="01_STFClogo (WinCE)"/>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51725" y="6092825"/>
            <a:ext cx="1692275"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50"/>
          <p:cNvSpPr txBox="1">
            <a:spLocks noChangeArrowheads="1"/>
          </p:cNvSpPr>
          <p:nvPr userDrawn="1"/>
        </p:nvSpPr>
        <p:spPr bwMode="auto">
          <a:xfrm>
            <a:off x="3419475" y="6605588"/>
            <a:ext cx="2627313" cy="263525"/>
          </a:xfrm>
          <a:prstGeom prst="rect">
            <a:avLst/>
          </a:prstGeom>
          <a:noFill/>
          <a:ln w="9525">
            <a:noFill/>
            <a:miter lim="800000"/>
            <a:headEnd/>
            <a:tailEnd/>
          </a:ln>
          <a:effectLst/>
        </p:spPr>
        <p:txBody>
          <a:bodyPr>
            <a:spAutoFit/>
          </a:bodyPr>
          <a:lstStyle/>
          <a:p>
            <a:pPr marL="87313">
              <a:lnSpc>
                <a:spcPct val="75000"/>
              </a:lnSpc>
              <a:defRPr/>
            </a:pPr>
            <a:r>
              <a:rPr lang="en-GB" sz="1500" b="1" u="sng">
                <a:solidFill>
                  <a:srgbClr val="00B4C4"/>
                </a:solidFill>
              </a:rPr>
              <a:t>aparsen.eu</a:t>
            </a:r>
            <a:r>
              <a:rPr lang="en-GB" sz="1500" b="1">
                <a:solidFill>
                  <a:srgbClr val="00B4C4"/>
                </a:solidFill>
              </a:rPr>
              <a:t>    #APARSEN</a:t>
            </a:r>
            <a:r>
              <a:rPr lang="en-GB" sz="1500" b="1" u="sng">
                <a:solidFill>
                  <a:srgbClr val="00B4C4"/>
                </a:solidFill>
              </a:rPr>
              <a:t> </a:t>
            </a:r>
          </a:p>
        </p:txBody>
      </p:sp>
      <p:pic>
        <p:nvPicPr>
          <p:cNvPr id="15" name="Picture 51" descr="APARSEN_LARGE"/>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203575" y="1052513"/>
            <a:ext cx="3708400" cy="262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19" name="Rectangle 15"/>
          <p:cNvSpPr>
            <a:spLocks noGrp="1" noChangeArrowheads="1"/>
          </p:cNvSpPr>
          <p:nvPr userDrawn="1">
            <p:ph type="ctrTitle" sz="quarter"/>
          </p:nvPr>
        </p:nvSpPr>
        <p:spPr>
          <a:xfrm>
            <a:off x="3635375" y="3789363"/>
            <a:ext cx="4892675" cy="2016125"/>
          </a:xfrm>
        </p:spPr>
        <p:txBody>
          <a:bodyPr anchor="t"/>
          <a:lstStyle>
            <a:lvl1pPr>
              <a:defRPr/>
            </a:lvl1pPr>
          </a:lstStyle>
          <a:p>
            <a:r>
              <a:rPr lang="en-GB"/>
              <a:t>Titelmasterformat durch Klicken bearbeiten</a:t>
            </a:r>
          </a:p>
        </p:txBody>
      </p:sp>
      <p:grpSp>
        <p:nvGrpSpPr>
          <p:cNvPr id="17" name="Gruppieren 16"/>
          <p:cNvGrpSpPr>
            <a:grpSpLocks/>
          </p:cNvGrpSpPr>
          <p:nvPr userDrawn="1"/>
        </p:nvGrpSpPr>
        <p:grpSpPr bwMode="auto">
          <a:xfrm>
            <a:off x="5814218" y="296071"/>
            <a:ext cx="3275013" cy="231775"/>
            <a:chOff x="5868989" y="260350"/>
            <a:chExt cx="3275011" cy="231778"/>
          </a:xfrm>
        </p:grpSpPr>
        <p:sp>
          <p:nvSpPr>
            <p:cNvPr id="18" name="Rectangle 48"/>
            <p:cNvSpPr>
              <a:spLocks noChangeArrowheads="1"/>
            </p:cNvSpPr>
            <p:nvPr userDrawn="1"/>
          </p:nvSpPr>
          <p:spPr bwMode="auto">
            <a:xfrm>
              <a:off x="6335714" y="260350"/>
              <a:ext cx="2808286" cy="144464"/>
            </a:xfrm>
            <a:prstGeom prst="rect">
              <a:avLst/>
            </a:prstGeom>
            <a:noFill/>
            <a:ln w="12700">
              <a:solidFill>
                <a:schemeClr val="bg1"/>
              </a:solidFill>
              <a:miter lim="800000"/>
              <a:headEnd/>
              <a:tailEnd/>
            </a:ln>
            <a:effectLst/>
          </p:spPr>
          <p:txBody>
            <a:bodyPr/>
            <a:ls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1200" kern="1200">
                  <a:solidFill>
                    <a:schemeClr val="bg1"/>
                  </a:solidFill>
                  <a:latin typeface="Arial" charset="0"/>
                  <a:ea typeface="+mn-ea"/>
                  <a:cs typeface="+mn-cs"/>
                </a:defRPr>
              </a:lvl2pPr>
              <a:lvl3pPr marL="914400" algn="l" rtl="0" fontAlgn="base">
                <a:spcBef>
                  <a:spcPct val="0"/>
                </a:spcBef>
                <a:spcAft>
                  <a:spcPct val="0"/>
                </a:spcAft>
                <a:defRPr sz="1200" kern="1200">
                  <a:solidFill>
                    <a:schemeClr val="bg1"/>
                  </a:solidFill>
                  <a:latin typeface="Arial" charset="0"/>
                  <a:ea typeface="+mn-ea"/>
                  <a:cs typeface="+mn-cs"/>
                </a:defRPr>
              </a:lvl3pPr>
              <a:lvl4pPr marL="1371600" algn="l" rtl="0" fontAlgn="base">
                <a:spcBef>
                  <a:spcPct val="0"/>
                </a:spcBef>
                <a:spcAft>
                  <a:spcPct val="0"/>
                </a:spcAft>
                <a:defRPr sz="1200" kern="1200">
                  <a:solidFill>
                    <a:schemeClr val="bg1"/>
                  </a:solidFill>
                  <a:latin typeface="Arial" charset="0"/>
                  <a:ea typeface="+mn-ea"/>
                  <a:cs typeface="+mn-cs"/>
                </a:defRPr>
              </a:lvl4pPr>
              <a:lvl5pPr marL="1828800" algn="l" rtl="0" fontAlgn="base">
                <a:spcBef>
                  <a:spcPct val="0"/>
                </a:spcBef>
                <a:spcAft>
                  <a:spcPct val="0"/>
                </a:spcAft>
                <a:defRPr sz="1200" kern="1200">
                  <a:solidFill>
                    <a:schemeClr val="bg1"/>
                  </a:solidFill>
                  <a:latin typeface="Arial" charset="0"/>
                  <a:ea typeface="+mn-ea"/>
                  <a:cs typeface="+mn-cs"/>
                </a:defRPr>
              </a:lvl5pPr>
              <a:lvl6pPr marL="2286000" algn="l" defTabSz="914400" rtl="0" eaLnBrk="1" latinLnBrk="0" hangingPunct="1">
                <a:defRPr sz="1200" kern="1200">
                  <a:solidFill>
                    <a:schemeClr val="bg1"/>
                  </a:solidFill>
                  <a:latin typeface="Arial" charset="0"/>
                  <a:ea typeface="+mn-ea"/>
                  <a:cs typeface="+mn-cs"/>
                </a:defRPr>
              </a:lvl6pPr>
              <a:lvl7pPr marL="2743200" algn="l" defTabSz="914400" rtl="0" eaLnBrk="1" latinLnBrk="0" hangingPunct="1">
                <a:defRPr sz="1200" kern="1200">
                  <a:solidFill>
                    <a:schemeClr val="bg1"/>
                  </a:solidFill>
                  <a:latin typeface="Arial" charset="0"/>
                  <a:ea typeface="+mn-ea"/>
                  <a:cs typeface="+mn-cs"/>
                </a:defRPr>
              </a:lvl7pPr>
              <a:lvl8pPr marL="3200400" algn="l" defTabSz="914400" rtl="0" eaLnBrk="1" latinLnBrk="0" hangingPunct="1">
                <a:defRPr sz="1200" kern="1200">
                  <a:solidFill>
                    <a:schemeClr val="bg1"/>
                  </a:solidFill>
                  <a:latin typeface="Arial" charset="0"/>
                  <a:ea typeface="+mn-ea"/>
                  <a:cs typeface="+mn-cs"/>
                </a:defRPr>
              </a:lvl8pPr>
              <a:lvl9pPr marL="3657600" algn="l" defTabSz="914400" rtl="0" eaLnBrk="1" latinLnBrk="0" hangingPunct="1">
                <a:defRPr sz="1200" kern="1200">
                  <a:solidFill>
                    <a:schemeClr val="bg1"/>
                  </a:solidFill>
                  <a:latin typeface="Arial" charset="0"/>
                  <a:ea typeface="+mn-ea"/>
                  <a:cs typeface="+mn-cs"/>
                </a:defRPr>
              </a:lvl9pPr>
            </a:lstStyle>
            <a:p>
              <a:pPr algn="r">
                <a:defRPr/>
              </a:pPr>
              <a:r>
                <a:rPr lang="en-GB" sz="800" dirty="0">
                  <a:solidFill>
                    <a:srgbClr val="00284C"/>
                  </a:solidFill>
                </a:rPr>
                <a:t>Co-funded by the European Union under FP7-ICT-2009-6</a:t>
              </a:r>
            </a:p>
          </p:txBody>
        </p:sp>
        <p:pic>
          <p:nvPicPr>
            <p:cNvPr id="19" name="Picture 49" descr="EU logo"/>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5868989" y="269084"/>
              <a:ext cx="292100"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 descr="Y:\APARSEN\Logo\FP7-gen-RGB.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6158146" y="269084"/>
              <a:ext cx="274194" cy="223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227683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2921556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04813"/>
            <a:ext cx="2160587" cy="5472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04813"/>
            <a:ext cx="6329363" cy="5472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914928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14851"/>
            <a:ext cx="6248399" cy="338134"/>
          </a:xfrm>
          <a:prstGeom prst="rect">
            <a:avLst/>
          </a:prstGeom>
        </p:spPr>
        <p:txBody>
          <a:bodyPr bIns="0" anchor="b">
            <a:normAutofit/>
          </a:bodyPr>
          <a:lstStyle>
            <a:lvl1pPr algn="r">
              <a:defRPr sz="2500" b="1">
                <a:solidFill>
                  <a:schemeClr val="tx1"/>
                </a:solidFill>
              </a:defRPr>
            </a:lvl1pPr>
          </a:lstStyle>
          <a:p>
            <a:r>
              <a:rPr lang="de-DE" noProof="0" dirty="0" smtClean="0"/>
              <a:t>Titelmasterformat durch Klicken bearbeiten</a:t>
            </a:r>
            <a:endParaRPr lang="de-DE" noProof="0" dirty="0"/>
          </a:p>
        </p:txBody>
      </p:sp>
      <p:sp>
        <p:nvSpPr>
          <p:cNvPr id="3" name="Content Placeholder 2"/>
          <p:cNvSpPr>
            <a:spLocks noGrp="1"/>
          </p:cNvSpPr>
          <p:nvPr>
            <p:ph idx="1"/>
          </p:nvPr>
        </p:nvSpPr>
        <p:spPr>
          <a:xfrm>
            <a:off x="457200" y="1019175"/>
            <a:ext cx="8229600" cy="5278258"/>
          </a:xfrm>
          <a:prstGeom prst="rect">
            <a:avLst/>
          </a:prstGeom>
        </p:spPr>
        <p:txBody>
          <a:bodyPr/>
          <a:lstStyle>
            <a:lvl1pPr>
              <a:defRPr sz="2500"/>
            </a:lvl1pPr>
            <a:lvl2pPr>
              <a:defRPr sz="2200"/>
            </a:lvl2pPr>
            <a:lvl3pPr>
              <a:defRPr sz="2000"/>
            </a:lvl3pPr>
            <a:lvl4pPr>
              <a:defRPr sz="1800"/>
            </a:lvl4pPr>
            <a:lvl5pPr>
              <a:defRPr sz="1600"/>
            </a:lvl5p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20" name="Text Placeholder 2"/>
          <p:cNvSpPr>
            <a:spLocks noGrp="1"/>
          </p:cNvSpPr>
          <p:nvPr>
            <p:ph type="body" idx="13"/>
          </p:nvPr>
        </p:nvSpPr>
        <p:spPr>
          <a:xfrm>
            <a:off x="2438400" y="552986"/>
            <a:ext cx="6264302" cy="332155"/>
          </a:xfrm>
          <a:prstGeom prst="rect">
            <a:avLst/>
          </a:prstGeom>
        </p:spPr>
        <p:txBody>
          <a:bodyPr anchor="b">
            <a:normAutofit/>
          </a:bodyPr>
          <a:lstStyle>
            <a:lvl1pPr marL="0" indent="0" algn="r">
              <a:buNone/>
              <a:defRPr sz="1800">
                <a:solidFill>
                  <a:schemeClr val="bg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Tree>
    <p:extLst>
      <p:ext uri="{BB962C8B-B14F-4D97-AF65-F5344CB8AC3E}">
        <p14:creationId xmlns="" xmlns:p14="http://schemas.microsoft.com/office/powerpoint/2010/main" val="1162308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7" name="Title 1"/>
          <p:cNvSpPr>
            <a:spLocks noGrp="1"/>
          </p:cNvSpPr>
          <p:nvPr>
            <p:ph type="title"/>
          </p:nvPr>
        </p:nvSpPr>
        <p:spPr>
          <a:xfrm>
            <a:off x="2438400" y="214851"/>
            <a:ext cx="6248399" cy="338134"/>
          </a:xfrm>
          <a:prstGeom prst="rect">
            <a:avLst/>
          </a:prstGeom>
        </p:spPr>
        <p:txBody>
          <a:bodyPr bIns="0" anchor="b">
            <a:normAutofit/>
          </a:bodyPr>
          <a:lstStyle>
            <a:lvl1pPr algn="r">
              <a:defRPr sz="2500" b="1">
                <a:solidFill>
                  <a:schemeClr val="tx1"/>
                </a:solidFill>
              </a:defRPr>
            </a:lvl1pPr>
          </a:lstStyle>
          <a:p>
            <a:r>
              <a:rPr lang="de-DE" noProof="0" dirty="0" smtClean="0"/>
              <a:t>Titelmasterformat durch Klicken bearbeiten</a:t>
            </a:r>
            <a:endParaRPr lang="de-DE" noProof="0" dirty="0"/>
          </a:p>
        </p:txBody>
      </p:sp>
      <p:sp>
        <p:nvSpPr>
          <p:cNvPr id="10" name="Text Placeholder 2"/>
          <p:cNvSpPr>
            <a:spLocks noGrp="1"/>
          </p:cNvSpPr>
          <p:nvPr>
            <p:ph type="body" idx="13"/>
          </p:nvPr>
        </p:nvSpPr>
        <p:spPr>
          <a:xfrm>
            <a:off x="2438400" y="552986"/>
            <a:ext cx="6264302" cy="332155"/>
          </a:xfrm>
          <a:prstGeom prst="rect">
            <a:avLst/>
          </a:prstGeom>
        </p:spPr>
        <p:txBody>
          <a:bodyPr anchor="b">
            <a:normAutofit/>
          </a:bodyPr>
          <a:lstStyle>
            <a:lvl1pPr marL="0" indent="0" algn="r">
              <a:buNone/>
              <a:defRPr sz="1800">
                <a:solidFill>
                  <a:schemeClr val="bg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Tree>
    <p:extLst>
      <p:ext uri="{BB962C8B-B14F-4D97-AF65-F5344CB8AC3E}">
        <p14:creationId xmlns="" xmlns:p14="http://schemas.microsoft.com/office/powerpoint/2010/main" val="23984504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38921" y="204136"/>
            <a:ext cx="6781800" cy="800100"/>
          </a:xfrm>
          <a:prstGeom prst="rect">
            <a:avLst/>
          </a:prstGeom>
        </p:spPr>
        <p:txBody>
          <a:bodyPr/>
          <a:lstStyle/>
          <a:p>
            <a:r>
              <a:rPr lang="it-IT" smtClean="0"/>
              <a:t>Fare clic per modificare stile</a:t>
            </a:r>
            <a:endParaRPr lang="en-US"/>
          </a:p>
        </p:txBody>
      </p:sp>
      <p:sp>
        <p:nvSpPr>
          <p:cNvPr id="3" name="Content Placeholder 2"/>
          <p:cNvSpPr>
            <a:spLocks noGrp="1"/>
          </p:cNvSpPr>
          <p:nvPr>
            <p:ph idx="1"/>
          </p:nvPr>
        </p:nvSpPr>
        <p:spPr>
          <a:xfrm>
            <a:off x="203644" y="1228911"/>
            <a:ext cx="8772581" cy="4847365"/>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238921" y="204136"/>
            <a:ext cx="6781800" cy="800100"/>
          </a:xfrm>
          <a:prstGeom prst="rect">
            <a:avLst/>
          </a:prstGeom>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238921" y="1491418"/>
            <a:ext cx="8686070" cy="3886200"/>
          </a:xfrm>
          <a:prstGeom prst="rect">
            <a:avLst/>
          </a:prstGeo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14" name="Immagine 13" descr="LogoSmallLittl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94059" y="50292"/>
            <a:ext cx="1135642" cy="11205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xmlns="" val="41277285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6355981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xmlns="" val="33466802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4195878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9651427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5611817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42282922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96541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xmlns="" val="20312737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xmlns="" val="16716218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143600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38950" y="274638"/>
            <a:ext cx="2125663"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2293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484466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xmlns="" val="2580247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57338"/>
            <a:ext cx="424497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57338"/>
            <a:ext cx="424497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4180151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2414425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4403717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58847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xmlns="" val="28974011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xmlns="" val="39089043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0" descr="APARSEN_LARGE"/>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250825" y="5702300"/>
            <a:ext cx="1944688" cy="137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3" name="Rectangle 49"/>
          <p:cNvSpPr>
            <a:spLocks noChangeArrowheads="1"/>
          </p:cNvSpPr>
          <p:nvPr/>
        </p:nvSpPr>
        <p:spPr bwMode="auto">
          <a:xfrm>
            <a:off x="0" y="0"/>
            <a:ext cx="9144000" cy="260350"/>
          </a:xfrm>
          <a:prstGeom prst="rect">
            <a:avLst/>
          </a:prstGeom>
          <a:solidFill>
            <a:srgbClr val="003142"/>
          </a:solidFill>
          <a:ln w="9525">
            <a:noFill/>
            <a:miter lim="800000"/>
            <a:headEnd/>
            <a:tailEnd/>
          </a:ln>
        </p:spPr>
        <p:txBody>
          <a:bodyPr wrap="none" anchor="ctr"/>
          <a:lstStyle/>
          <a:p>
            <a:pPr>
              <a:defRPr/>
            </a:pPr>
            <a:endParaRPr lang="de-DE"/>
          </a:p>
        </p:txBody>
      </p:sp>
      <p:sp>
        <p:nvSpPr>
          <p:cNvPr id="1028" name="Rectangle 2"/>
          <p:cNvSpPr>
            <a:spLocks noGrp="1" noChangeArrowheads="1"/>
          </p:cNvSpPr>
          <p:nvPr>
            <p:ph type="title"/>
          </p:nvPr>
        </p:nvSpPr>
        <p:spPr bwMode="auto">
          <a:xfrm>
            <a:off x="395288" y="404813"/>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1029" name="Rectangle 3"/>
          <p:cNvSpPr>
            <a:spLocks noGrp="1" noChangeArrowheads="1"/>
          </p:cNvSpPr>
          <p:nvPr>
            <p:ph type="body" idx="1"/>
          </p:nvPr>
        </p:nvSpPr>
        <p:spPr bwMode="auto">
          <a:xfrm>
            <a:off x="250825" y="1557338"/>
            <a:ext cx="8642350"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1043" name="Text Box 19"/>
          <p:cNvSpPr txBox="1">
            <a:spLocks noChangeArrowheads="1"/>
          </p:cNvSpPr>
          <p:nvPr/>
        </p:nvSpPr>
        <p:spPr bwMode="auto">
          <a:xfrm>
            <a:off x="6516688" y="0"/>
            <a:ext cx="2627312" cy="366713"/>
          </a:xfrm>
          <a:prstGeom prst="rect">
            <a:avLst/>
          </a:prstGeom>
          <a:noFill/>
          <a:ln w="9525">
            <a:noFill/>
            <a:miter lim="800000"/>
            <a:headEnd/>
            <a:tailEnd/>
          </a:ln>
          <a:effectLst/>
        </p:spPr>
        <p:txBody>
          <a:bodyPr>
            <a:spAutoFit/>
          </a:bodyPr>
          <a:lstStyle/>
          <a:p>
            <a:pPr>
              <a:spcBef>
                <a:spcPct val="50000"/>
              </a:spcBef>
              <a:defRPr/>
            </a:pPr>
            <a:endParaRPr lang="de-AT" sz="1800">
              <a:solidFill>
                <a:schemeClr val="tx1"/>
              </a:solidFill>
            </a:endParaRPr>
          </a:p>
        </p:txBody>
      </p:sp>
      <p:sp>
        <p:nvSpPr>
          <p:cNvPr id="1046" name="Rectangle 22"/>
          <p:cNvSpPr>
            <a:spLocks noChangeArrowheads="1"/>
          </p:cNvSpPr>
          <p:nvPr/>
        </p:nvSpPr>
        <p:spPr bwMode="auto">
          <a:xfrm>
            <a:off x="0" y="1268413"/>
            <a:ext cx="9144000" cy="71437"/>
          </a:xfrm>
          <a:prstGeom prst="rect">
            <a:avLst/>
          </a:prstGeom>
          <a:solidFill>
            <a:schemeClr val="bg1"/>
          </a:solidFill>
          <a:ln w="9525">
            <a:noFill/>
            <a:miter lim="800000"/>
            <a:headEnd/>
            <a:tailEnd/>
          </a:ln>
          <a:effectLst/>
        </p:spPr>
        <p:txBody>
          <a:bodyPr wrap="none" anchor="ctr"/>
          <a:lstStyle/>
          <a:p>
            <a:pPr>
              <a:defRPr/>
            </a:pPr>
            <a:endParaRPr lang="de-DE"/>
          </a:p>
        </p:txBody>
      </p:sp>
      <p:sp>
        <p:nvSpPr>
          <p:cNvPr id="1075" name="Line 51"/>
          <p:cNvSpPr>
            <a:spLocks noChangeShapeType="1"/>
          </p:cNvSpPr>
          <p:nvPr/>
        </p:nvSpPr>
        <p:spPr bwMode="auto">
          <a:xfrm>
            <a:off x="0" y="1412875"/>
            <a:ext cx="9144000" cy="0"/>
          </a:xfrm>
          <a:prstGeom prst="line">
            <a:avLst/>
          </a:prstGeom>
          <a:noFill/>
          <a:ln w="12700">
            <a:solidFill>
              <a:srgbClr val="00284C"/>
            </a:solidFill>
            <a:round/>
            <a:headEnd/>
            <a:tailEnd/>
          </a:ln>
          <a:effectLst/>
        </p:spPr>
        <p:txBody>
          <a:bodyPr/>
          <a:lstStyle/>
          <a:p>
            <a:pPr>
              <a:defRPr/>
            </a:pPr>
            <a:endParaRPr lang="de-DE"/>
          </a:p>
        </p:txBody>
      </p:sp>
      <p:sp>
        <p:nvSpPr>
          <p:cNvPr id="1074" name="Line 50"/>
          <p:cNvSpPr>
            <a:spLocks noChangeShapeType="1"/>
          </p:cNvSpPr>
          <p:nvPr/>
        </p:nvSpPr>
        <p:spPr bwMode="auto">
          <a:xfrm>
            <a:off x="0" y="5876925"/>
            <a:ext cx="9144000" cy="0"/>
          </a:xfrm>
          <a:prstGeom prst="line">
            <a:avLst/>
          </a:prstGeom>
          <a:noFill/>
          <a:ln w="12700">
            <a:solidFill>
              <a:srgbClr val="00284C"/>
            </a:solidFill>
            <a:round/>
            <a:headEnd/>
            <a:tailEnd/>
          </a:ln>
          <a:effectLst/>
        </p:spPr>
        <p:txBody>
          <a:bodyPr/>
          <a:lstStyle/>
          <a:p>
            <a:pPr>
              <a:defRPr/>
            </a:pPr>
            <a:endParaRPr lang="de-DE"/>
          </a:p>
        </p:txBody>
      </p:sp>
      <p:sp>
        <p:nvSpPr>
          <p:cNvPr id="1083" name="Rectangle 59"/>
          <p:cNvSpPr>
            <a:spLocks noChangeArrowheads="1"/>
          </p:cNvSpPr>
          <p:nvPr/>
        </p:nvSpPr>
        <p:spPr bwMode="auto">
          <a:xfrm>
            <a:off x="0" y="6597650"/>
            <a:ext cx="9144000" cy="260350"/>
          </a:xfrm>
          <a:prstGeom prst="rect">
            <a:avLst/>
          </a:prstGeom>
          <a:solidFill>
            <a:srgbClr val="003142"/>
          </a:solidFill>
          <a:ln w="9525">
            <a:noFill/>
            <a:miter lim="800000"/>
            <a:headEnd/>
            <a:tailEnd/>
          </a:ln>
        </p:spPr>
        <p:txBody>
          <a:bodyPr wrap="none" anchor="ctr"/>
          <a:lstStyle/>
          <a:p>
            <a:pPr>
              <a:defRPr/>
            </a:pPr>
            <a:endParaRPr lang="de-DE"/>
          </a:p>
        </p:txBody>
      </p:sp>
      <p:pic>
        <p:nvPicPr>
          <p:cNvPr id="1036" name="Picture 61" descr="APA dunkel 2"/>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420688" cy="141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3" name="Text Box 69"/>
          <p:cNvSpPr txBox="1">
            <a:spLocks noChangeArrowheads="1"/>
          </p:cNvSpPr>
          <p:nvPr/>
        </p:nvSpPr>
        <p:spPr bwMode="auto">
          <a:xfrm>
            <a:off x="6516688" y="6605588"/>
            <a:ext cx="2627312" cy="263525"/>
          </a:xfrm>
          <a:prstGeom prst="rect">
            <a:avLst/>
          </a:prstGeom>
          <a:noFill/>
          <a:ln w="9525">
            <a:noFill/>
            <a:miter lim="800000"/>
            <a:headEnd/>
            <a:tailEnd/>
          </a:ln>
          <a:effectLst/>
        </p:spPr>
        <p:txBody>
          <a:bodyPr>
            <a:spAutoFit/>
          </a:bodyPr>
          <a:lstStyle/>
          <a:p>
            <a:pPr marL="87313">
              <a:lnSpc>
                <a:spcPct val="75000"/>
              </a:lnSpc>
              <a:defRPr/>
            </a:pPr>
            <a:r>
              <a:rPr lang="en-GB" sz="1500" b="1" u="sng">
                <a:solidFill>
                  <a:srgbClr val="00B4C4"/>
                </a:solidFill>
              </a:rPr>
              <a:t>aparsen.eu</a:t>
            </a:r>
            <a:r>
              <a:rPr lang="en-GB" sz="1500" b="1">
                <a:solidFill>
                  <a:srgbClr val="00B4C4"/>
                </a:solidFill>
              </a:rPr>
              <a:t>    #APARSEN</a:t>
            </a:r>
            <a:r>
              <a:rPr lang="en-GB" sz="1500" b="1" u="sng">
                <a:solidFill>
                  <a:srgbClr val="00B4C4"/>
                </a:solidFill>
              </a:rPr>
              <a:t> </a:t>
            </a:r>
          </a:p>
        </p:txBody>
      </p:sp>
      <p:sp>
        <p:nvSpPr>
          <p:cNvPr id="1072" name="Rectangle 48"/>
          <p:cNvSpPr>
            <a:spLocks noChangeArrowheads="1"/>
          </p:cNvSpPr>
          <p:nvPr userDrawn="1"/>
        </p:nvSpPr>
        <p:spPr bwMode="auto">
          <a:xfrm>
            <a:off x="6588125" y="5949950"/>
            <a:ext cx="2232025" cy="647700"/>
          </a:xfrm>
          <a:prstGeom prst="rect">
            <a:avLst/>
          </a:prstGeom>
          <a:noFill/>
          <a:ln w="12700">
            <a:solidFill>
              <a:schemeClr val="bg1"/>
            </a:solidFill>
            <a:miter lim="800000"/>
            <a:headEnd/>
            <a:tailEnd/>
          </a:ln>
          <a:effectLst/>
        </p:spPr>
        <p:txBody>
          <a:bodyPr/>
          <a:lstStyle/>
          <a:p>
            <a:pPr>
              <a:defRPr/>
            </a:pPr>
            <a:endParaRPr lang="en-GB" sz="1100" dirty="0">
              <a:solidFill>
                <a:srgbClr val="003142"/>
              </a:solidFill>
            </a:endParaRPr>
          </a:p>
        </p:txBody>
      </p:sp>
      <p:grpSp>
        <p:nvGrpSpPr>
          <p:cNvPr id="22" name="Gruppieren 21"/>
          <p:cNvGrpSpPr>
            <a:grpSpLocks/>
          </p:cNvGrpSpPr>
          <p:nvPr userDrawn="1"/>
        </p:nvGrpSpPr>
        <p:grpSpPr bwMode="auto">
          <a:xfrm>
            <a:off x="5814218" y="296071"/>
            <a:ext cx="3275013" cy="231775"/>
            <a:chOff x="5868989" y="260350"/>
            <a:chExt cx="3275011" cy="231778"/>
          </a:xfrm>
        </p:grpSpPr>
        <p:sp>
          <p:nvSpPr>
            <p:cNvPr id="23" name="Rectangle 48"/>
            <p:cNvSpPr>
              <a:spLocks noChangeArrowheads="1"/>
            </p:cNvSpPr>
            <p:nvPr userDrawn="1"/>
          </p:nvSpPr>
          <p:spPr bwMode="auto">
            <a:xfrm>
              <a:off x="6335714" y="260350"/>
              <a:ext cx="2808286" cy="144464"/>
            </a:xfrm>
            <a:prstGeom prst="rect">
              <a:avLst/>
            </a:prstGeom>
            <a:noFill/>
            <a:ln w="12700">
              <a:solidFill>
                <a:schemeClr val="bg1"/>
              </a:solidFill>
              <a:miter lim="800000"/>
              <a:headEnd/>
              <a:tailEnd/>
            </a:ln>
            <a:effectLst/>
          </p:spPr>
          <p:txBody>
            <a:bodyPr/>
            <a:lstStyle>
              <a:defPPr>
                <a:defRPr lang="en-GB"/>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1200" kern="1200">
                  <a:solidFill>
                    <a:schemeClr val="bg1"/>
                  </a:solidFill>
                  <a:latin typeface="Arial" charset="0"/>
                  <a:ea typeface="+mn-ea"/>
                  <a:cs typeface="+mn-cs"/>
                </a:defRPr>
              </a:lvl2pPr>
              <a:lvl3pPr marL="914400" algn="l" rtl="0" fontAlgn="base">
                <a:spcBef>
                  <a:spcPct val="0"/>
                </a:spcBef>
                <a:spcAft>
                  <a:spcPct val="0"/>
                </a:spcAft>
                <a:defRPr sz="1200" kern="1200">
                  <a:solidFill>
                    <a:schemeClr val="bg1"/>
                  </a:solidFill>
                  <a:latin typeface="Arial" charset="0"/>
                  <a:ea typeface="+mn-ea"/>
                  <a:cs typeface="+mn-cs"/>
                </a:defRPr>
              </a:lvl3pPr>
              <a:lvl4pPr marL="1371600" algn="l" rtl="0" fontAlgn="base">
                <a:spcBef>
                  <a:spcPct val="0"/>
                </a:spcBef>
                <a:spcAft>
                  <a:spcPct val="0"/>
                </a:spcAft>
                <a:defRPr sz="1200" kern="1200">
                  <a:solidFill>
                    <a:schemeClr val="bg1"/>
                  </a:solidFill>
                  <a:latin typeface="Arial" charset="0"/>
                  <a:ea typeface="+mn-ea"/>
                  <a:cs typeface="+mn-cs"/>
                </a:defRPr>
              </a:lvl4pPr>
              <a:lvl5pPr marL="1828800" algn="l" rtl="0" fontAlgn="base">
                <a:spcBef>
                  <a:spcPct val="0"/>
                </a:spcBef>
                <a:spcAft>
                  <a:spcPct val="0"/>
                </a:spcAft>
                <a:defRPr sz="1200" kern="1200">
                  <a:solidFill>
                    <a:schemeClr val="bg1"/>
                  </a:solidFill>
                  <a:latin typeface="Arial" charset="0"/>
                  <a:ea typeface="+mn-ea"/>
                  <a:cs typeface="+mn-cs"/>
                </a:defRPr>
              </a:lvl5pPr>
              <a:lvl6pPr marL="2286000" algn="l" defTabSz="914400" rtl="0" eaLnBrk="1" latinLnBrk="0" hangingPunct="1">
                <a:defRPr sz="1200" kern="1200">
                  <a:solidFill>
                    <a:schemeClr val="bg1"/>
                  </a:solidFill>
                  <a:latin typeface="Arial" charset="0"/>
                  <a:ea typeface="+mn-ea"/>
                  <a:cs typeface="+mn-cs"/>
                </a:defRPr>
              </a:lvl6pPr>
              <a:lvl7pPr marL="2743200" algn="l" defTabSz="914400" rtl="0" eaLnBrk="1" latinLnBrk="0" hangingPunct="1">
                <a:defRPr sz="1200" kern="1200">
                  <a:solidFill>
                    <a:schemeClr val="bg1"/>
                  </a:solidFill>
                  <a:latin typeface="Arial" charset="0"/>
                  <a:ea typeface="+mn-ea"/>
                  <a:cs typeface="+mn-cs"/>
                </a:defRPr>
              </a:lvl7pPr>
              <a:lvl8pPr marL="3200400" algn="l" defTabSz="914400" rtl="0" eaLnBrk="1" latinLnBrk="0" hangingPunct="1">
                <a:defRPr sz="1200" kern="1200">
                  <a:solidFill>
                    <a:schemeClr val="bg1"/>
                  </a:solidFill>
                  <a:latin typeface="Arial" charset="0"/>
                  <a:ea typeface="+mn-ea"/>
                  <a:cs typeface="+mn-cs"/>
                </a:defRPr>
              </a:lvl8pPr>
              <a:lvl9pPr marL="3657600" algn="l" defTabSz="914400" rtl="0" eaLnBrk="1" latinLnBrk="0" hangingPunct="1">
                <a:defRPr sz="1200" kern="1200">
                  <a:solidFill>
                    <a:schemeClr val="bg1"/>
                  </a:solidFill>
                  <a:latin typeface="Arial" charset="0"/>
                  <a:ea typeface="+mn-ea"/>
                  <a:cs typeface="+mn-cs"/>
                </a:defRPr>
              </a:lvl9pPr>
            </a:lstStyle>
            <a:p>
              <a:pPr algn="r">
                <a:defRPr/>
              </a:pPr>
              <a:r>
                <a:rPr lang="en-GB" sz="800" dirty="0">
                  <a:solidFill>
                    <a:srgbClr val="00284C"/>
                  </a:solidFill>
                </a:rPr>
                <a:t>Co-funded by the European Union under FP7-ICT-2009-6</a:t>
              </a:r>
            </a:p>
          </p:txBody>
        </p:sp>
        <p:pic>
          <p:nvPicPr>
            <p:cNvPr id="24" name="Picture 49" descr="EU logo"/>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5868989" y="269084"/>
              <a:ext cx="292100"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 descr="Y:\APARSEN\Logo\FP7-gen-RGB.jpg"/>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6158146" y="269084"/>
              <a:ext cx="274194" cy="223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 id="2147483723" r:id="rId13"/>
    <p:sldLayoutId id="2147483724" r:id="rId14"/>
    <p:sldLayoutId id="2147483725" r:id="rId15"/>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003142"/>
          </a:solidFill>
          <a:latin typeface="+mj-lt"/>
          <a:ea typeface="+mj-ea"/>
          <a:cs typeface="+mj-cs"/>
        </a:defRPr>
      </a:lvl1pPr>
      <a:lvl2pPr algn="l" rtl="0" eaLnBrk="0" fontAlgn="base" hangingPunct="0">
        <a:spcBef>
          <a:spcPct val="0"/>
        </a:spcBef>
        <a:spcAft>
          <a:spcPct val="0"/>
        </a:spcAft>
        <a:defRPr sz="3200">
          <a:solidFill>
            <a:srgbClr val="003142"/>
          </a:solidFill>
          <a:latin typeface="Arial" charset="0"/>
        </a:defRPr>
      </a:lvl2pPr>
      <a:lvl3pPr algn="l" rtl="0" eaLnBrk="0" fontAlgn="base" hangingPunct="0">
        <a:spcBef>
          <a:spcPct val="0"/>
        </a:spcBef>
        <a:spcAft>
          <a:spcPct val="0"/>
        </a:spcAft>
        <a:defRPr sz="3200">
          <a:solidFill>
            <a:srgbClr val="003142"/>
          </a:solidFill>
          <a:latin typeface="Arial" charset="0"/>
        </a:defRPr>
      </a:lvl3pPr>
      <a:lvl4pPr algn="l" rtl="0" eaLnBrk="0" fontAlgn="base" hangingPunct="0">
        <a:spcBef>
          <a:spcPct val="0"/>
        </a:spcBef>
        <a:spcAft>
          <a:spcPct val="0"/>
        </a:spcAft>
        <a:defRPr sz="3200">
          <a:solidFill>
            <a:srgbClr val="003142"/>
          </a:solidFill>
          <a:latin typeface="Arial" charset="0"/>
        </a:defRPr>
      </a:lvl4pPr>
      <a:lvl5pPr algn="l" rtl="0" eaLnBrk="0" fontAlgn="base" hangingPunct="0">
        <a:spcBef>
          <a:spcPct val="0"/>
        </a:spcBef>
        <a:spcAft>
          <a:spcPct val="0"/>
        </a:spcAft>
        <a:defRPr sz="3200">
          <a:solidFill>
            <a:srgbClr val="003142"/>
          </a:solidFill>
          <a:latin typeface="Arial" charset="0"/>
        </a:defRPr>
      </a:lvl5pPr>
      <a:lvl6pPr marL="457200" algn="l" rtl="0" fontAlgn="base">
        <a:spcBef>
          <a:spcPct val="0"/>
        </a:spcBef>
        <a:spcAft>
          <a:spcPct val="0"/>
        </a:spcAft>
        <a:defRPr sz="3200">
          <a:solidFill>
            <a:srgbClr val="003142"/>
          </a:solidFill>
          <a:latin typeface="Arial" charset="0"/>
        </a:defRPr>
      </a:lvl6pPr>
      <a:lvl7pPr marL="914400" algn="l" rtl="0" fontAlgn="base">
        <a:spcBef>
          <a:spcPct val="0"/>
        </a:spcBef>
        <a:spcAft>
          <a:spcPct val="0"/>
        </a:spcAft>
        <a:defRPr sz="3200">
          <a:solidFill>
            <a:srgbClr val="003142"/>
          </a:solidFill>
          <a:latin typeface="Arial" charset="0"/>
        </a:defRPr>
      </a:lvl7pPr>
      <a:lvl8pPr marL="1371600" algn="l" rtl="0" fontAlgn="base">
        <a:spcBef>
          <a:spcPct val="0"/>
        </a:spcBef>
        <a:spcAft>
          <a:spcPct val="0"/>
        </a:spcAft>
        <a:defRPr sz="3200">
          <a:solidFill>
            <a:srgbClr val="003142"/>
          </a:solidFill>
          <a:latin typeface="Arial" charset="0"/>
        </a:defRPr>
      </a:lvl8pPr>
      <a:lvl9pPr marL="1828800" algn="l" rtl="0" fontAlgn="base">
        <a:spcBef>
          <a:spcPct val="0"/>
        </a:spcBef>
        <a:spcAft>
          <a:spcPct val="0"/>
        </a:spcAft>
        <a:defRPr sz="3200">
          <a:solidFill>
            <a:srgbClr val="003142"/>
          </a:solidFill>
          <a:latin typeface="Arial" charset="0"/>
        </a:defRPr>
      </a:lvl9pPr>
    </p:titleStyle>
    <p:bodyStyle>
      <a:lvl1pPr marL="342900" indent="-342900" algn="l" rtl="0" eaLnBrk="0" fontAlgn="base" hangingPunct="0">
        <a:spcBef>
          <a:spcPct val="20000"/>
        </a:spcBef>
        <a:spcAft>
          <a:spcPct val="0"/>
        </a:spcAft>
        <a:buClr>
          <a:srgbClr val="00B4C4"/>
        </a:buClr>
        <a:buSzPct val="130000"/>
        <a:buChar char="•"/>
        <a:defRPr sz="2400">
          <a:solidFill>
            <a:srgbClr val="003142"/>
          </a:solidFill>
          <a:latin typeface="+mn-lt"/>
          <a:ea typeface="+mn-ea"/>
          <a:cs typeface="+mn-cs"/>
        </a:defRPr>
      </a:lvl1pPr>
      <a:lvl2pPr marL="742950" indent="-285750" algn="l" rtl="0" eaLnBrk="0" fontAlgn="base" hangingPunct="0">
        <a:spcBef>
          <a:spcPct val="20000"/>
        </a:spcBef>
        <a:spcAft>
          <a:spcPct val="0"/>
        </a:spcAft>
        <a:buClr>
          <a:srgbClr val="00B4C4"/>
        </a:buClr>
        <a:buSzPct val="150000"/>
        <a:buFont typeface="Arial" charset="0"/>
        <a:buChar char="-"/>
        <a:defRPr sz="2200">
          <a:solidFill>
            <a:srgbClr val="003142"/>
          </a:solidFill>
          <a:latin typeface="+mn-lt"/>
        </a:defRPr>
      </a:lvl2pPr>
      <a:lvl3pPr marL="1143000" indent="-228600" algn="l" rtl="0" eaLnBrk="0" fontAlgn="base" hangingPunct="0">
        <a:spcBef>
          <a:spcPct val="20000"/>
        </a:spcBef>
        <a:spcAft>
          <a:spcPct val="0"/>
        </a:spcAft>
        <a:buClr>
          <a:srgbClr val="00B4C4"/>
        </a:buClr>
        <a:buSzPct val="120000"/>
        <a:buFont typeface="Wingdings" pitchFamily="2" charset="2"/>
        <a:buChar char="§"/>
        <a:defRPr sz="2000">
          <a:solidFill>
            <a:srgbClr val="003142"/>
          </a:solidFill>
          <a:latin typeface="+mn-lt"/>
        </a:defRPr>
      </a:lvl3pPr>
      <a:lvl4pPr marL="1600200" indent="-228600" algn="l" rtl="0" eaLnBrk="0" fontAlgn="base" hangingPunct="0">
        <a:spcBef>
          <a:spcPct val="20000"/>
        </a:spcBef>
        <a:spcAft>
          <a:spcPct val="0"/>
        </a:spcAft>
        <a:buClr>
          <a:srgbClr val="00B4C4"/>
        </a:buClr>
        <a:buSzPct val="90000"/>
        <a:buFont typeface="Arial" charset="0"/>
        <a:buChar char="►"/>
        <a:defRPr>
          <a:solidFill>
            <a:srgbClr val="003142"/>
          </a:solidFill>
          <a:latin typeface="+mn-lt"/>
        </a:defRPr>
      </a:lvl4pPr>
      <a:lvl5pPr marL="2057400" indent="-228600" algn="l" rtl="0" eaLnBrk="0" fontAlgn="base" hangingPunct="0">
        <a:spcBef>
          <a:spcPct val="20000"/>
        </a:spcBef>
        <a:spcAft>
          <a:spcPct val="0"/>
        </a:spcAft>
        <a:buClr>
          <a:srgbClr val="00B4C4"/>
        </a:buClr>
        <a:buSzPct val="150000"/>
        <a:buFont typeface="Arial" charset="0"/>
        <a:buChar char="»"/>
        <a:defRPr sz="1600">
          <a:solidFill>
            <a:srgbClr val="003142"/>
          </a:solidFill>
          <a:latin typeface="+mn-lt"/>
        </a:defRPr>
      </a:lvl5pPr>
      <a:lvl6pPr marL="2514600" indent="-228600" algn="l" rtl="0" fontAlgn="base">
        <a:spcBef>
          <a:spcPct val="20000"/>
        </a:spcBef>
        <a:spcAft>
          <a:spcPct val="0"/>
        </a:spcAft>
        <a:buClr>
          <a:srgbClr val="00B4C4"/>
        </a:buClr>
        <a:buSzPct val="150000"/>
        <a:buFont typeface="Arial" charset="0"/>
        <a:buChar char="»"/>
        <a:defRPr sz="1600">
          <a:solidFill>
            <a:srgbClr val="003142"/>
          </a:solidFill>
          <a:latin typeface="+mn-lt"/>
        </a:defRPr>
      </a:lvl6pPr>
      <a:lvl7pPr marL="2971800" indent="-228600" algn="l" rtl="0" fontAlgn="base">
        <a:spcBef>
          <a:spcPct val="20000"/>
        </a:spcBef>
        <a:spcAft>
          <a:spcPct val="0"/>
        </a:spcAft>
        <a:buClr>
          <a:srgbClr val="00B4C4"/>
        </a:buClr>
        <a:buSzPct val="150000"/>
        <a:buFont typeface="Arial" charset="0"/>
        <a:buChar char="»"/>
        <a:defRPr sz="1600">
          <a:solidFill>
            <a:srgbClr val="003142"/>
          </a:solidFill>
          <a:latin typeface="+mn-lt"/>
        </a:defRPr>
      </a:lvl7pPr>
      <a:lvl8pPr marL="3429000" indent="-228600" algn="l" rtl="0" fontAlgn="base">
        <a:spcBef>
          <a:spcPct val="20000"/>
        </a:spcBef>
        <a:spcAft>
          <a:spcPct val="0"/>
        </a:spcAft>
        <a:buClr>
          <a:srgbClr val="00B4C4"/>
        </a:buClr>
        <a:buSzPct val="150000"/>
        <a:buFont typeface="Arial" charset="0"/>
        <a:buChar char="»"/>
        <a:defRPr sz="1600">
          <a:solidFill>
            <a:srgbClr val="003142"/>
          </a:solidFill>
          <a:latin typeface="+mn-lt"/>
        </a:defRPr>
      </a:lvl8pPr>
      <a:lvl9pPr marL="3886200" indent="-228600" algn="l" rtl="0" fontAlgn="base">
        <a:spcBef>
          <a:spcPct val="20000"/>
        </a:spcBef>
        <a:spcAft>
          <a:spcPct val="0"/>
        </a:spcAft>
        <a:buClr>
          <a:srgbClr val="00B4C4"/>
        </a:buClr>
        <a:buSzPct val="150000"/>
        <a:buFont typeface="Arial" charset="0"/>
        <a:buChar char="»"/>
        <a:defRPr sz="1600">
          <a:solidFill>
            <a:srgbClr val="00314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274638"/>
            <a:ext cx="65532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21507" name="Rectangle 3"/>
          <p:cNvSpPr>
            <a:spLocks noChangeArrowheads="1"/>
          </p:cNvSpPr>
          <p:nvPr/>
        </p:nvSpPr>
        <p:spPr bwMode="auto">
          <a:xfrm>
            <a:off x="0" y="0"/>
            <a:ext cx="9144000" cy="260350"/>
          </a:xfrm>
          <a:prstGeom prst="rect">
            <a:avLst/>
          </a:prstGeom>
          <a:solidFill>
            <a:srgbClr val="003142"/>
          </a:solidFill>
          <a:ln w="9525">
            <a:noFill/>
            <a:miter lim="800000"/>
            <a:headEnd/>
            <a:tailEnd/>
          </a:ln>
        </p:spPr>
        <p:txBody>
          <a:bodyPr wrap="none" anchor="ctr"/>
          <a:lstStyle/>
          <a:p>
            <a:pPr>
              <a:defRPr/>
            </a:pPr>
            <a:endParaRPr lang="de-DE"/>
          </a:p>
        </p:txBody>
      </p:sp>
      <p:sp>
        <p:nvSpPr>
          <p:cNvPr id="21510" name="Text Box 6"/>
          <p:cNvSpPr txBox="1">
            <a:spLocks noChangeArrowheads="1"/>
          </p:cNvSpPr>
          <p:nvPr/>
        </p:nvSpPr>
        <p:spPr bwMode="auto">
          <a:xfrm>
            <a:off x="6516688" y="0"/>
            <a:ext cx="2627312" cy="263525"/>
          </a:xfrm>
          <a:prstGeom prst="rect">
            <a:avLst/>
          </a:prstGeom>
          <a:noFill/>
          <a:ln w="9525">
            <a:noFill/>
            <a:miter lim="800000"/>
            <a:headEnd/>
            <a:tailEnd/>
          </a:ln>
          <a:effectLst/>
        </p:spPr>
        <p:txBody>
          <a:bodyPr>
            <a:spAutoFit/>
          </a:bodyPr>
          <a:lstStyle/>
          <a:p>
            <a:pPr marL="87313">
              <a:lnSpc>
                <a:spcPct val="75000"/>
              </a:lnSpc>
              <a:defRPr/>
            </a:pPr>
            <a:r>
              <a:rPr lang="en-GB" sz="1500" b="1" u="sng">
                <a:solidFill>
                  <a:srgbClr val="00B4C4"/>
                </a:solidFill>
              </a:rPr>
              <a:t>aparsen.eu</a:t>
            </a:r>
            <a:r>
              <a:rPr lang="en-GB" sz="1500" b="1">
                <a:solidFill>
                  <a:srgbClr val="00B4C4"/>
                </a:solidFill>
              </a:rPr>
              <a:t>    #APARSEN</a:t>
            </a:r>
            <a:r>
              <a:rPr lang="en-GB" sz="1500" b="1" u="sng">
                <a:solidFill>
                  <a:srgbClr val="00B4C4"/>
                </a:solidFill>
              </a:rPr>
              <a:t> </a:t>
            </a:r>
          </a:p>
        </p:txBody>
      </p:sp>
      <p:pic>
        <p:nvPicPr>
          <p:cNvPr id="2053" name="Picture 7" descr="APARSEN_LARGE"/>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827088" y="260350"/>
            <a:ext cx="187325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3200">
          <a:solidFill>
            <a:srgbClr val="003142"/>
          </a:solidFill>
          <a:latin typeface="+mj-lt"/>
          <a:ea typeface="+mj-ea"/>
          <a:cs typeface="+mj-cs"/>
        </a:defRPr>
      </a:lvl1pPr>
      <a:lvl2pPr algn="ctr" rtl="0" eaLnBrk="0" fontAlgn="base" hangingPunct="0">
        <a:spcBef>
          <a:spcPct val="0"/>
        </a:spcBef>
        <a:spcAft>
          <a:spcPct val="0"/>
        </a:spcAft>
        <a:defRPr sz="3200">
          <a:solidFill>
            <a:srgbClr val="003142"/>
          </a:solidFill>
          <a:latin typeface="Arial" charset="0"/>
        </a:defRPr>
      </a:lvl2pPr>
      <a:lvl3pPr algn="ctr" rtl="0" eaLnBrk="0" fontAlgn="base" hangingPunct="0">
        <a:spcBef>
          <a:spcPct val="0"/>
        </a:spcBef>
        <a:spcAft>
          <a:spcPct val="0"/>
        </a:spcAft>
        <a:defRPr sz="3200">
          <a:solidFill>
            <a:srgbClr val="003142"/>
          </a:solidFill>
          <a:latin typeface="Arial" charset="0"/>
        </a:defRPr>
      </a:lvl3pPr>
      <a:lvl4pPr algn="ctr" rtl="0" eaLnBrk="0" fontAlgn="base" hangingPunct="0">
        <a:spcBef>
          <a:spcPct val="0"/>
        </a:spcBef>
        <a:spcAft>
          <a:spcPct val="0"/>
        </a:spcAft>
        <a:defRPr sz="3200">
          <a:solidFill>
            <a:srgbClr val="003142"/>
          </a:solidFill>
          <a:latin typeface="Arial" charset="0"/>
        </a:defRPr>
      </a:lvl4pPr>
      <a:lvl5pPr algn="ctr" rtl="0" eaLnBrk="0" fontAlgn="base" hangingPunct="0">
        <a:spcBef>
          <a:spcPct val="0"/>
        </a:spcBef>
        <a:spcAft>
          <a:spcPct val="0"/>
        </a:spcAft>
        <a:defRPr sz="3200">
          <a:solidFill>
            <a:srgbClr val="003142"/>
          </a:solidFill>
          <a:latin typeface="Arial" charset="0"/>
        </a:defRPr>
      </a:lvl5pPr>
      <a:lvl6pPr marL="457200" algn="ctr" rtl="0" fontAlgn="base">
        <a:spcBef>
          <a:spcPct val="0"/>
        </a:spcBef>
        <a:spcAft>
          <a:spcPct val="0"/>
        </a:spcAft>
        <a:defRPr sz="3200">
          <a:solidFill>
            <a:srgbClr val="003142"/>
          </a:solidFill>
          <a:latin typeface="Arial" charset="0"/>
        </a:defRPr>
      </a:lvl6pPr>
      <a:lvl7pPr marL="914400" algn="ctr" rtl="0" fontAlgn="base">
        <a:spcBef>
          <a:spcPct val="0"/>
        </a:spcBef>
        <a:spcAft>
          <a:spcPct val="0"/>
        </a:spcAft>
        <a:defRPr sz="3200">
          <a:solidFill>
            <a:srgbClr val="003142"/>
          </a:solidFill>
          <a:latin typeface="Arial" charset="0"/>
        </a:defRPr>
      </a:lvl7pPr>
      <a:lvl8pPr marL="1371600" algn="ctr" rtl="0" fontAlgn="base">
        <a:spcBef>
          <a:spcPct val="0"/>
        </a:spcBef>
        <a:spcAft>
          <a:spcPct val="0"/>
        </a:spcAft>
        <a:defRPr sz="3200">
          <a:solidFill>
            <a:srgbClr val="003142"/>
          </a:solidFill>
          <a:latin typeface="Arial" charset="0"/>
        </a:defRPr>
      </a:lvl8pPr>
      <a:lvl9pPr marL="1828800" algn="ctr" rtl="0" fontAlgn="base">
        <a:spcBef>
          <a:spcPct val="0"/>
        </a:spcBef>
        <a:spcAft>
          <a:spcPct val="0"/>
        </a:spcAft>
        <a:defRPr sz="3200">
          <a:solidFill>
            <a:srgbClr val="00314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9.emf"/><Relationship Id="rId3" Type="http://schemas.openxmlformats.org/officeDocument/2006/relationships/image" Target="../media/image40.emf"/><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emf"/><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93.63.166.138/demonstrato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20"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jpeg"/><Relationship Id="rId11" Type="http://schemas.openxmlformats.org/officeDocument/2006/relationships/image" Target="../media/image19.emf"/><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gif"/><Relationship Id="rId9" Type="http://schemas.openxmlformats.org/officeDocument/2006/relationships/image" Target="../media/image17.gif"/><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29.gif"/></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jpeg"/><Relationship Id="rId2" Type="http://schemas.openxmlformats.org/officeDocument/2006/relationships/slideLayout" Target="../slideLayouts/slideLayout15.xml"/><Relationship Id="rId1" Type="http://schemas.openxmlformats.org/officeDocument/2006/relationships/video" Target="../media/media1.m4v"/><Relationship Id="rId6" Type="http://schemas.openxmlformats.org/officeDocument/2006/relationships/image" Target="../media/image37.png"/><Relationship Id="rId5" Type="http://schemas.microsoft.com/office/2007/relationships/media" Target="../media/media1.m4v"/><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512" y="3933825"/>
            <a:ext cx="8568952" cy="2807543"/>
          </a:xfrm>
        </p:spPr>
        <p:txBody>
          <a:bodyPr/>
          <a:lstStyle/>
          <a:p>
            <a:pPr algn="r" eaLnBrk="1" hangingPunct="1"/>
            <a:r>
              <a:rPr lang="en-US" sz="2400" b="1" dirty="0" smtClean="0"/>
              <a:t>Exemplar Introduction to  </a:t>
            </a:r>
            <a:r>
              <a:rPr lang="en-US" sz="2400" b="1" dirty="0" smtClean="0"/>
              <a:t/>
            </a:r>
            <a:br>
              <a:rPr lang="en-US" sz="2400" b="1" dirty="0" smtClean="0"/>
            </a:br>
            <a:r>
              <a:rPr lang="en-US" sz="2400" b="1" dirty="0" smtClean="0"/>
              <a:t>APA </a:t>
            </a:r>
            <a:r>
              <a:rPr lang="en-US" sz="2400" b="1" dirty="0" smtClean="0"/>
              <a:t>Meta-Data Packing Toolkit in ESA LTDP Domain</a:t>
            </a:r>
            <a:r>
              <a:rPr lang="en-IE" sz="2400" dirty="0" smtClean="0"/>
              <a:t>                                                 </a:t>
            </a:r>
            <a:r>
              <a:rPr lang="en-GB" sz="1800" dirty="0" smtClean="0"/>
              <a:t/>
            </a:r>
            <a:br>
              <a:rPr lang="en-GB" sz="1800" dirty="0" smtClean="0"/>
            </a:br>
            <a:r>
              <a:rPr lang="en-GB" sz="1800" dirty="0" smtClean="0"/>
              <a:t>                                                                                         Matthias Hemmje – </a:t>
            </a:r>
            <a:r>
              <a:rPr lang="en-GB" sz="1800" dirty="0" smtClean="0"/>
              <a:t>FTK </a:t>
            </a:r>
            <a:r>
              <a:rPr lang="en-GB" sz="1100" dirty="0" smtClean="0"/>
              <a:t>APARSEN-</a:t>
            </a:r>
            <a:r>
              <a:rPr lang="en-US" sz="1100" dirty="0" smtClean="0"/>
              <a:t>EGI Community Workshop “Managing, computing and preserving big data for research”</a:t>
            </a:r>
            <a:r>
              <a:rPr lang="en-GB" sz="1100" dirty="0" smtClean="0"/>
              <a:t>, Amsterdam , 04.03.2014</a:t>
            </a:r>
            <a:endParaRPr lang="en-GB" sz="11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a:xfrm>
            <a:off x="0" y="1062699"/>
            <a:ext cx="9131149" cy="5534653"/>
          </a:xfrm>
          <a:prstGeom prst="rect">
            <a:avLst/>
          </a:prstGeom>
          <a:ln>
            <a:solidFill>
              <a:srgbClr val="FF0000"/>
            </a:solidFill>
          </a:ln>
        </p:spPr>
      </p:pic>
      <p:sp>
        <p:nvSpPr>
          <p:cNvPr id="5" name="Rectangle 2"/>
          <p:cNvSpPr txBox="1">
            <a:spLocks noChangeArrowheads="1"/>
          </p:cNvSpPr>
          <p:nvPr/>
        </p:nvSpPr>
        <p:spPr bwMode="auto">
          <a:xfrm>
            <a:off x="395288" y="188640"/>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AT" sz="3200" kern="0" dirty="0" smtClean="0">
                <a:solidFill>
                  <a:srgbClr val="003142"/>
                </a:solidFill>
                <a:latin typeface="+mj-lt"/>
                <a:ea typeface="+mj-ea"/>
                <a:cs typeface="+mj-cs"/>
              </a:rPr>
              <a:t>APARSEN Strength: Starting Point OAIS</a:t>
            </a:r>
            <a:endParaRPr kumimoji="0" lang="de-AT" sz="3200" b="0" i="0" u="none" strike="noStrike" kern="0" cap="none" spc="0" normalizeH="0" baseline="0" noProof="0" dirty="0" smtClean="0">
              <a:ln>
                <a:noFill/>
              </a:ln>
              <a:solidFill>
                <a:srgbClr val="003142"/>
              </a:solidFill>
              <a:effectLst/>
              <a:uLnTx/>
              <a:uFillTx/>
              <a:latin typeface="+mj-lt"/>
              <a:ea typeface="+mj-ea"/>
              <a:cs typeface="+mj-cs"/>
            </a:endParaRPr>
          </a:p>
        </p:txBody>
      </p:sp>
      <p:sp>
        <p:nvSpPr>
          <p:cNvPr id="6" name="Oval 5"/>
          <p:cNvSpPr/>
          <p:nvPr/>
        </p:nvSpPr>
        <p:spPr bwMode="auto">
          <a:xfrm>
            <a:off x="2411760" y="2204864"/>
            <a:ext cx="1800200" cy="1008112"/>
          </a:xfrm>
          <a:prstGeom prst="ellipse">
            <a:avLst/>
          </a:prstGeom>
          <a:noFill/>
          <a:ln w="1016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bg1"/>
              </a:solidFill>
              <a:effectLst/>
              <a:latin typeface="Arial" charset="0"/>
            </a:endParaRPr>
          </a:p>
        </p:txBody>
      </p:sp>
      <p:sp>
        <p:nvSpPr>
          <p:cNvPr id="8" name="Oval 7"/>
          <p:cNvSpPr/>
          <p:nvPr/>
        </p:nvSpPr>
        <p:spPr bwMode="auto">
          <a:xfrm>
            <a:off x="827584" y="2996952"/>
            <a:ext cx="648072" cy="720080"/>
          </a:xfrm>
          <a:prstGeom prst="ellipse">
            <a:avLst/>
          </a:prstGeom>
          <a:noFill/>
          <a:ln w="1016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6" presetClass="emph" presetSubtype="0" repeatCount="indefinite" fill="hold" grpId="1" nodeType="withEffect">
                                  <p:stCondLst>
                                    <p:cond delay="0"/>
                                  </p:stCondLst>
                                  <p:childTnLst>
                                    <p:animScale>
                                      <p:cBhvr>
                                        <p:cTn id="10" dur="2000" fill="hold"/>
                                        <p:tgtEl>
                                          <p:spTgt spid="6"/>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6" presetClass="emph" presetSubtype="0" repeatCount="indefinite" fill="hold" grpId="1" nodeType="withEffect">
                                  <p:stCondLst>
                                    <p:cond delay="0"/>
                                  </p:stCondLst>
                                  <p:childTnLst>
                                    <p:animScale>
                                      <p:cBhvr>
                                        <p:cTn id="18" dur="2000" fill="hold"/>
                                        <p:tgtEl>
                                          <p:spTgt spid="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400" dirty="0" smtClean="0"/>
              <a:t>Unifying Open Standard </a:t>
            </a:r>
            <a:r>
              <a:rPr lang="de-DE" sz="2400" dirty="0" smtClean="0"/>
              <a:t>– Managing DP Meta Data</a:t>
            </a:r>
            <a:br>
              <a:rPr lang="de-DE" sz="2400" dirty="0" smtClean="0"/>
            </a:br>
            <a:r>
              <a:rPr lang="de-DE" sz="2400" dirty="0" smtClean="0"/>
              <a:t>Challenge: Meta-Information for Preservation (I)</a:t>
            </a:r>
            <a:endParaRPr lang="de-DE" sz="2400" dirty="0"/>
          </a:p>
        </p:txBody>
      </p:sp>
      <p:grpSp>
        <p:nvGrpSpPr>
          <p:cNvPr id="5" name="Group 44"/>
          <p:cNvGrpSpPr>
            <a:grpSpLocks/>
          </p:cNvGrpSpPr>
          <p:nvPr/>
        </p:nvGrpSpPr>
        <p:grpSpPr bwMode="auto">
          <a:xfrm>
            <a:off x="1547664" y="1556792"/>
            <a:ext cx="6912768" cy="5688632"/>
            <a:chOff x="1612" y="3316"/>
            <a:chExt cx="1777" cy="1209"/>
          </a:xfrm>
        </p:grpSpPr>
        <p:pic>
          <p:nvPicPr>
            <p:cNvPr id="6" name="Picture 14"/>
            <p:cNvPicPr>
              <a:picLocks noChangeAspect="1" noChangeArrowheads="1"/>
            </p:cNvPicPr>
            <p:nvPr/>
          </p:nvPicPr>
          <p:blipFill>
            <a:blip r:embed="rId2" cstate="print"/>
            <a:srcRect/>
            <a:stretch>
              <a:fillRect/>
            </a:stretch>
          </p:blipFill>
          <p:spPr bwMode="auto">
            <a:xfrm>
              <a:off x="1843" y="3316"/>
              <a:ext cx="1255" cy="908"/>
            </a:xfrm>
            <a:prstGeom prst="rect">
              <a:avLst/>
            </a:prstGeom>
            <a:noFill/>
            <a:ln w="9525">
              <a:noFill/>
              <a:miter lim="800000"/>
              <a:headEnd/>
              <a:tailEnd/>
            </a:ln>
          </p:spPr>
        </p:pic>
        <p:sp>
          <p:nvSpPr>
            <p:cNvPr id="7" name="TextBox 43"/>
            <p:cNvSpPr txBox="1">
              <a:spLocks noChangeArrowheads="1"/>
            </p:cNvSpPr>
            <p:nvPr/>
          </p:nvSpPr>
          <p:spPr bwMode="auto">
            <a:xfrm>
              <a:off x="1612" y="4195"/>
              <a:ext cx="1777" cy="330"/>
            </a:xfrm>
            <a:prstGeom prst="rect">
              <a:avLst/>
            </a:prstGeom>
            <a:noFill/>
            <a:ln w="9525">
              <a:noFill/>
              <a:miter lim="800000"/>
              <a:headEnd/>
              <a:tailEnd/>
            </a:ln>
          </p:spPr>
          <p:txBody>
            <a:bodyPr>
              <a:spAutoFit/>
            </a:bodyPr>
            <a:lstStyle/>
            <a:p>
              <a:r>
                <a:rPr lang="en-GB" sz="1400" b="1" dirty="0">
                  <a:latin typeface="Calibri" pitchFamily="34" charset="0"/>
                </a:rPr>
                <a:t>AIP (Archival Information Package)</a:t>
              </a:r>
            </a:p>
          </p:txBody>
        </p:sp>
      </p:grpSp>
      <p:sp>
        <p:nvSpPr>
          <p:cNvPr id="8" name="Oval 7"/>
          <p:cNvSpPr/>
          <p:nvPr/>
        </p:nvSpPr>
        <p:spPr bwMode="auto">
          <a:xfrm>
            <a:off x="3347864" y="3573016"/>
            <a:ext cx="1440160" cy="792088"/>
          </a:xfrm>
          <a:prstGeom prst="ellipse">
            <a:avLst/>
          </a:prstGeom>
          <a:noFill/>
          <a:ln w="1016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bg1"/>
              </a:solidFill>
              <a:effectLst/>
              <a:latin typeface="Arial" charset="0"/>
            </a:endParaRPr>
          </a:p>
        </p:txBody>
      </p:sp>
      <p:pic>
        <p:nvPicPr>
          <p:cNvPr id="9" name="Picture 36" descr="05_FTK-ne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6" presetClass="emph" presetSubtype="0" repeatCount="indefinite" fill="hold" grpId="1" nodeType="withEffect">
                                  <p:stCondLst>
                                    <p:cond delay="0"/>
                                  </p:stCondLst>
                                  <p:childTnLst>
                                    <p:animScale>
                                      <p:cBhvr>
                                        <p:cTn id="10" dur="2000" fill="hold"/>
                                        <p:tgtEl>
                                          <p:spTgt spid="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400" dirty="0" smtClean="0"/>
              <a:t>Unifying Open </a:t>
            </a:r>
            <a:r>
              <a:rPr lang="de-DE" sz="2400" dirty="0" smtClean="0"/>
              <a:t>Standard – </a:t>
            </a:r>
            <a:r>
              <a:rPr lang="de-DE" sz="2400" dirty="0" smtClean="0"/>
              <a:t>Managing DP Meta Data </a:t>
            </a:r>
            <a:br>
              <a:rPr lang="de-DE" sz="2400" dirty="0" smtClean="0"/>
            </a:br>
            <a:r>
              <a:rPr lang="de-DE" sz="2400" dirty="0" smtClean="0"/>
              <a:t>Challenge: Meta-Information for Preservation (II)</a:t>
            </a:r>
            <a:endParaRPr lang="de-DE" sz="2400" dirty="0"/>
          </a:p>
        </p:txBody>
      </p:sp>
      <p:pic>
        <p:nvPicPr>
          <p:cNvPr id="3" name="Picture 13"/>
          <p:cNvPicPr>
            <a:picLocks noChangeAspect="1" noChangeArrowheads="1"/>
          </p:cNvPicPr>
          <p:nvPr/>
        </p:nvPicPr>
        <p:blipFill>
          <a:blip r:embed="rId2" cstate="print"/>
          <a:srcRect/>
          <a:stretch>
            <a:fillRect/>
          </a:stretch>
        </p:blipFill>
        <p:spPr bwMode="auto">
          <a:xfrm>
            <a:off x="1763688" y="1628800"/>
            <a:ext cx="5555013" cy="4112314"/>
          </a:xfrm>
          <a:prstGeom prst="rect">
            <a:avLst/>
          </a:prstGeom>
          <a:noFill/>
          <a:ln w="9525">
            <a:noFill/>
            <a:miter lim="800000"/>
            <a:headEnd/>
            <a:tailEnd/>
          </a:ln>
        </p:spPr>
      </p:pic>
      <p:sp>
        <p:nvSpPr>
          <p:cNvPr id="4" name="Oval 3"/>
          <p:cNvSpPr/>
          <p:nvPr/>
        </p:nvSpPr>
        <p:spPr bwMode="auto">
          <a:xfrm>
            <a:off x="5004048" y="2276872"/>
            <a:ext cx="2088232" cy="1368152"/>
          </a:xfrm>
          <a:prstGeom prst="ellipse">
            <a:avLst/>
          </a:prstGeom>
          <a:noFill/>
          <a:ln w="1016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bg1"/>
              </a:solidFill>
              <a:effectLst/>
              <a:latin typeface="Arial" charset="0"/>
            </a:endParaRPr>
          </a:p>
        </p:txBody>
      </p:sp>
      <p:pic>
        <p:nvPicPr>
          <p:cNvPr id="5" name="Picture 36" descr="05_FTK-ne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6" presetClass="emph" presetSubtype="0" repeatCount="indefinite" fill="hold" grpId="1" nodeType="withEffect">
                                  <p:stCondLst>
                                    <p:cond delay="0"/>
                                  </p:stCondLst>
                                  <p:childTnLst>
                                    <p:animScale>
                                      <p:cBhvr>
                                        <p:cTn id="10"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067050" y="1785938"/>
            <a:ext cx="3643313" cy="3571875"/>
            <a:chOff x="3067050" y="1785938"/>
            <a:chExt cx="3643313" cy="3571875"/>
          </a:xfrm>
        </p:grpSpPr>
        <p:sp>
          <p:nvSpPr>
            <p:cNvPr id="7" name="Halbbogen 6"/>
            <p:cNvSpPr/>
            <p:nvPr/>
          </p:nvSpPr>
          <p:spPr bwMode="auto">
            <a:xfrm>
              <a:off x="3067050" y="1785938"/>
              <a:ext cx="3571875" cy="3571875"/>
            </a:xfrm>
            <a:prstGeom prst="blockArc">
              <a:avLst>
                <a:gd name="adj1" fmla="val 16560654"/>
                <a:gd name="adj2" fmla="val 3002668"/>
                <a:gd name="adj3" fmla="val 30847"/>
              </a:avLst>
            </a:prstGeom>
            <a:solidFill>
              <a:schemeClr val="bg1"/>
            </a:solidFill>
            <a:ln w="19050">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de-DE" sz="1600" dirty="0"/>
            </a:p>
          </p:txBody>
        </p:sp>
        <p:sp>
          <p:nvSpPr>
            <p:cNvPr id="8" name="Halbbogen 7"/>
            <p:cNvSpPr/>
            <p:nvPr/>
          </p:nvSpPr>
          <p:spPr bwMode="auto">
            <a:xfrm>
              <a:off x="3067050" y="1785938"/>
              <a:ext cx="3643313" cy="3571875"/>
            </a:xfrm>
            <a:prstGeom prst="blockArc">
              <a:avLst>
                <a:gd name="adj1" fmla="val 7840485"/>
                <a:gd name="adj2" fmla="val 15713540"/>
                <a:gd name="adj3" fmla="val 30751"/>
              </a:avLst>
            </a:prstGeom>
            <a:solidFill>
              <a:schemeClr val="bg1"/>
            </a:solidFill>
            <a:ln w="19050">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de-DE" sz="1600" dirty="0"/>
            </a:p>
          </p:txBody>
        </p:sp>
        <p:sp>
          <p:nvSpPr>
            <p:cNvPr id="9" name="Halbbogen 8"/>
            <p:cNvSpPr/>
            <p:nvPr/>
          </p:nvSpPr>
          <p:spPr bwMode="auto">
            <a:xfrm>
              <a:off x="3209925" y="1928813"/>
              <a:ext cx="3286125" cy="3286125"/>
            </a:xfrm>
            <a:prstGeom prst="blockArc">
              <a:avLst>
                <a:gd name="adj1" fmla="val 12516931"/>
                <a:gd name="adj2" fmla="val 15273412"/>
                <a:gd name="adj3" fmla="val 24874"/>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de-DE" sz="1200" dirty="0" err="1">
                  <a:solidFill>
                    <a:schemeClr val="tx1"/>
                  </a:solidFill>
                </a:rPr>
                <a:t>Creation</a:t>
              </a:r>
              <a:endParaRPr lang="de-DE" sz="1200" dirty="0">
                <a:solidFill>
                  <a:schemeClr val="tx1"/>
                </a:solidFill>
              </a:endParaRPr>
            </a:p>
          </p:txBody>
        </p:sp>
        <p:sp>
          <p:nvSpPr>
            <p:cNvPr id="10" name="Halbbogen 9"/>
            <p:cNvSpPr/>
            <p:nvPr/>
          </p:nvSpPr>
          <p:spPr bwMode="auto">
            <a:xfrm>
              <a:off x="3209925" y="1928813"/>
              <a:ext cx="3286125" cy="3286125"/>
            </a:xfrm>
            <a:prstGeom prst="blockArc">
              <a:avLst>
                <a:gd name="adj1" fmla="val 8293706"/>
                <a:gd name="adj2" fmla="val 11121460"/>
                <a:gd name="adj3" fmla="val 2516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de-DE" sz="1200" dirty="0" err="1">
                  <a:solidFill>
                    <a:schemeClr val="tx1"/>
                  </a:solidFill>
                </a:rPr>
                <a:t>Assembly</a:t>
              </a:r>
              <a:endParaRPr lang="de-DE" sz="1200" dirty="0">
                <a:solidFill>
                  <a:schemeClr val="tx1"/>
                </a:solidFill>
              </a:endParaRPr>
            </a:p>
          </p:txBody>
        </p:sp>
        <p:sp>
          <p:nvSpPr>
            <p:cNvPr id="11" name="Halbbogen 10"/>
            <p:cNvSpPr/>
            <p:nvPr/>
          </p:nvSpPr>
          <p:spPr bwMode="auto">
            <a:xfrm>
              <a:off x="3209925" y="1928813"/>
              <a:ext cx="3286125" cy="3286125"/>
            </a:xfrm>
            <a:prstGeom prst="blockArc">
              <a:avLst>
                <a:gd name="adj1" fmla="val 4271736"/>
                <a:gd name="adj2" fmla="val 6524801"/>
                <a:gd name="adj3" fmla="val 24748"/>
              </a:avLst>
            </a:prstGeom>
            <a:solidFill>
              <a:schemeClr val="tx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sz="1200" dirty="0" err="1">
                  <a:solidFill>
                    <a:schemeClr val="bg1"/>
                  </a:solidFill>
                </a:rPr>
                <a:t>Archival</a:t>
              </a:r>
              <a:endParaRPr lang="de-DE" sz="1200" dirty="0">
                <a:solidFill>
                  <a:schemeClr val="bg1"/>
                </a:solidFill>
              </a:endParaRPr>
            </a:p>
          </p:txBody>
        </p:sp>
        <p:sp>
          <p:nvSpPr>
            <p:cNvPr id="12" name="Halbbogen 11"/>
            <p:cNvSpPr/>
            <p:nvPr/>
          </p:nvSpPr>
          <p:spPr bwMode="auto">
            <a:xfrm>
              <a:off x="3209925" y="1928813"/>
              <a:ext cx="3286125" cy="3286125"/>
            </a:xfrm>
            <a:prstGeom prst="blockArc">
              <a:avLst>
                <a:gd name="adj1" fmla="val 17041173"/>
                <a:gd name="adj2" fmla="val 19829290"/>
                <a:gd name="adj3" fmla="val 2541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200" dirty="0">
                  <a:solidFill>
                    <a:schemeClr val="tx1"/>
                  </a:solidFill>
                </a:rPr>
                <a:t>Reuse</a:t>
              </a:r>
            </a:p>
          </p:txBody>
        </p:sp>
        <p:sp>
          <p:nvSpPr>
            <p:cNvPr id="13" name="Halbbogen 12"/>
            <p:cNvSpPr/>
            <p:nvPr/>
          </p:nvSpPr>
          <p:spPr bwMode="auto">
            <a:xfrm>
              <a:off x="3209925" y="1928813"/>
              <a:ext cx="3286125" cy="3286125"/>
            </a:xfrm>
            <a:prstGeom prst="blockArc">
              <a:avLst>
                <a:gd name="adj1" fmla="val 21258147"/>
                <a:gd name="adj2" fmla="val 2497255"/>
                <a:gd name="adj3" fmla="val 2517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200" dirty="0">
                  <a:solidFill>
                    <a:schemeClr val="tx1"/>
                  </a:solidFill>
                </a:rPr>
                <a:t>Adoption</a:t>
              </a:r>
            </a:p>
          </p:txBody>
        </p:sp>
        <p:sp>
          <p:nvSpPr>
            <p:cNvPr id="14" name="Halbbogen 13"/>
            <p:cNvSpPr/>
            <p:nvPr/>
          </p:nvSpPr>
          <p:spPr bwMode="auto">
            <a:xfrm>
              <a:off x="3209925" y="1928813"/>
              <a:ext cx="3286125" cy="3286125"/>
            </a:xfrm>
            <a:prstGeom prst="blockArc">
              <a:avLst>
                <a:gd name="adj1" fmla="val 6533423"/>
                <a:gd name="adj2" fmla="val 7244828"/>
                <a:gd name="adj3" fmla="val 24819"/>
              </a:avLst>
            </a:prstGeom>
            <a:ln>
              <a:solidFill>
                <a:schemeClr val="tx2">
                  <a:lumMod val="60000"/>
                  <a:lumOff val="4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de-DE" sz="1200" dirty="0">
                <a:solidFill>
                  <a:schemeClr val="bg1"/>
                </a:solidFill>
              </a:endParaRPr>
            </a:p>
          </p:txBody>
        </p:sp>
        <p:sp>
          <p:nvSpPr>
            <p:cNvPr id="15" name="Halbbogen 14"/>
            <p:cNvSpPr/>
            <p:nvPr/>
          </p:nvSpPr>
          <p:spPr bwMode="auto">
            <a:xfrm flipH="1">
              <a:off x="3209925" y="1928813"/>
              <a:ext cx="3286125" cy="3286125"/>
            </a:xfrm>
            <a:prstGeom prst="blockArc">
              <a:avLst>
                <a:gd name="adj1" fmla="val 6533423"/>
                <a:gd name="adj2" fmla="val 7244828"/>
                <a:gd name="adj3" fmla="val 2481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de-DE" sz="1200" dirty="0">
                <a:solidFill>
                  <a:schemeClr val="bg1"/>
                </a:solidFill>
              </a:endParaRPr>
            </a:p>
          </p:txBody>
        </p:sp>
        <p:sp>
          <p:nvSpPr>
            <p:cNvPr id="16" name="Bogen 15"/>
            <p:cNvSpPr/>
            <p:nvPr/>
          </p:nvSpPr>
          <p:spPr bwMode="auto">
            <a:xfrm>
              <a:off x="3584575" y="2312988"/>
              <a:ext cx="2536825" cy="2535237"/>
            </a:xfrm>
            <a:prstGeom prst="arc">
              <a:avLst>
                <a:gd name="adj1" fmla="val 19827400"/>
                <a:gd name="adj2" fmla="val 21231776"/>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17" name="Bogen 16"/>
            <p:cNvSpPr/>
            <p:nvPr/>
          </p:nvSpPr>
          <p:spPr bwMode="auto">
            <a:xfrm>
              <a:off x="3567113" y="2312988"/>
              <a:ext cx="2535237" cy="2535237"/>
            </a:xfrm>
            <a:prstGeom prst="arc">
              <a:avLst>
                <a:gd name="adj1" fmla="val 15323893"/>
                <a:gd name="adj2" fmla="val 17072595"/>
              </a:avLst>
            </a:prstGeom>
            <a:noFill/>
            <a:ln w="19050" cap="flat" cmpd="sng" algn="ctr">
              <a:solidFill>
                <a:schemeClr val="tx1"/>
              </a:solidFill>
              <a:prstDash val="dash"/>
              <a:round/>
              <a:headEnd type="triangle" w="med" len="med"/>
              <a:tailEnd type="none" w="med" len="med"/>
            </a:ln>
            <a:effectLst/>
          </p:spPr>
          <p:txBody>
            <a:bodyPr/>
            <a:lstStyle/>
            <a:p>
              <a:pPr>
                <a:defRPr/>
              </a:pPr>
              <a:endParaRPr lang="de-DE"/>
            </a:p>
          </p:txBody>
        </p:sp>
        <p:sp>
          <p:nvSpPr>
            <p:cNvPr id="18" name="Bogen 17"/>
            <p:cNvSpPr/>
            <p:nvPr/>
          </p:nvSpPr>
          <p:spPr bwMode="auto">
            <a:xfrm>
              <a:off x="3567113" y="2322513"/>
              <a:ext cx="2535237" cy="2535237"/>
            </a:xfrm>
            <a:prstGeom prst="arc">
              <a:avLst>
                <a:gd name="adj1" fmla="val 2424385"/>
                <a:gd name="adj2" fmla="val 3489584"/>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19" name="Bogen 18"/>
            <p:cNvSpPr/>
            <p:nvPr/>
          </p:nvSpPr>
          <p:spPr bwMode="auto">
            <a:xfrm>
              <a:off x="3567113" y="2322513"/>
              <a:ext cx="2535237" cy="2535237"/>
            </a:xfrm>
            <a:prstGeom prst="arc">
              <a:avLst>
                <a:gd name="adj1" fmla="val 7225926"/>
                <a:gd name="adj2" fmla="val 8279305"/>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20" name="Bogen 19"/>
            <p:cNvSpPr/>
            <p:nvPr/>
          </p:nvSpPr>
          <p:spPr bwMode="auto">
            <a:xfrm>
              <a:off x="3602038" y="2322513"/>
              <a:ext cx="2536825" cy="2535237"/>
            </a:xfrm>
            <a:prstGeom prst="arc">
              <a:avLst>
                <a:gd name="adj1" fmla="val 11179134"/>
                <a:gd name="adj2" fmla="val 12529309"/>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21" name="Textfeld 20"/>
            <p:cNvSpPr txBox="1">
              <a:spLocks noChangeArrowheads="1"/>
            </p:cNvSpPr>
            <p:nvPr/>
          </p:nvSpPr>
          <p:spPr bwMode="auto">
            <a:xfrm rot="17590497">
              <a:off x="4013201" y="4584700"/>
              <a:ext cx="5715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de-DE" sz="1200" dirty="0" err="1">
                  <a:latin typeface="+mn-lt"/>
                </a:rPr>
                <a:t>Ingest</a:t>
              </a:r>
              <a:endParaRPr lang="de-DE" sz="1200" dirty="0">
                <a:latin typeface="+mn-lt"/>
              </a:endParaRPr>
            </a:p>
          </p:txBody>
        </p:sp>
        <p:sp>
          <p:nvSpPr>
            <p:cNvPr id="22" name="Textfeld 21"/>
            <p:cNvSpPr txBox="1">
              <a:spLocks noChangeArrowheads="1"/>
            </p:cNvSpPr>
            <p:nvPr/>
          </p:nvSpPr>
          <p:spPr bwMode="auto">
            <a:xfrm rot="3708878">
              <a:off x="5091906" y="4575969"/>
              <a:ext cx="6000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de-DE" sz="1200" dirty="0">
                  <a:latin typeface="+mn-lt"/>
                </a:rPr>
                <a:t>Access</a:t>
              </a:r>
            </a:p>
          </p:txBody>
        </p:sp>
        <p:sp>
          <p:nvSpPr>
            <p:cNvPr id="28" name="WordArt 24"/>
            <p:cNvSpPr>
              <a:spLocks noChangeArrowheads="1" noChangeShapeType="1" noTextEdit="1"/>
            </p:cNvSpPr>
            <p:nvPr/>
          </p:nvSpPr>
          <p:spPr bwMode="auto">
            <a:xfrm rot="15198486">
              <a:off x="4639469" y="3274219"/>
              <a:ext cx="915987" cy="479425"/>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en-US" sz="3600" kern="10" dirty="0">
                  <a:solidFill>
                    <a:schemeClr val="tx1">
                      <a:lumMod val="65000"/>
                      <a:lumOff val="35000"/>
                    </a:schemeClr>
                  </a:solidFill>
                  <a:latin typeface="Calibri"/>
                </a:rPr>
                <a:t>Post-Access</a:t>
              </a:r>
            </a:p>
          </p:txBody>
        </p:sp>
        <p:sp>
          <p:nvSpPr>
            <p:cNvPr id="29" name="WordArt 25"/>
            <p:cNvSpPr>
              <a:spLocks noChangeArrowheads="1" noChangeShapeType="1" noTextEdit="1"/>
            </p:cNvSpPr>
            <p:nvPr/>
          </p:nvSpPr>
          <p:spPr bwMode="auto">
            <a:xfrm rot="5833820">
              <a:off x="4125119" y="3302794"/>
              <a:ext cx="792162" cy="431800"/>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en-US" sz="3600" kern="10" dirty="0">
                  <a:solidFill>
                    <a:schemeClr val="tx1">
                      <a:lumMod val="65000"/>
                      <a:lumOff val="35000"/>
                    </a:schemeClr>
                  </a:solidFill>
                  <a:latin typeface="Calibri"/>
                </a:rPr>
                <a:t>Pre-Ingest</a:t>
              </a:r>
            </a:p>
          </p:txBody>
        </p:sp>
      </p:grpSp>
      <p:sp>
        <p:nvSpPr>
          <p:cNvPr id="32" name="Rechteck 31"/>
          <p:cNvSpPr/>
          <p:nvPr/>
        </p:nvSpPr>
        <p:spPr>
          <a:xfrm>
            <a:off x="150521" y="1877923"/>
            <a:ext cx="3097504" cy="830997"/>
          </a:xfrm>
          <a:prstGeom prst="rect">
            <a:avLst/>
          </a:prstGeom>
        </p:spPr>
        <p:txBody>
          <a:bodyPr wrap="square">
            <a:spAutoFit/>
          </a:bodyPr>
          <a:lstStyle/>
          <a:p>
            <a:pPr marL="285750" indent="-285750">
              <a:buFont typeface="Arial" pitchFamily="34" charset="0"/>
              <a:buChar char="•"/>
            </a:pPr>
            <a:r>
              <a:rPr lang="en-US" sz="1200" b="1" dirty="0" smtClean="0">
                <a:solidFill>
                  <a:schemeClr val="tx1"/>
                </a:solidFill>
              </a:rPr>
              <a:t>Production</a:t>
            </a:r>
            <a:r>
              <a:rPr lang="en-US" sz="1200" dirty="0" smtClean="0">
                <a:solidFill>
                  <a:schemeClr val="tx1"/>
                </a:solidFill>
              </a:rPr>
              <a:t> </a:t>
            </a:r>
            <a:r>
              <a:rPr lang="en-US" sz="1200" dirty="0">
                <a:solidFill>
                  <a:schemeClr val="tx1"/>
                </a:solidFill>
              </a:rPr>
              <a:t>of new digital objects</a:t>
            </a:r>
          </a:p>
          <a:p>
            <a:pPr marL="285750" indent="-285750">
              <a:buFont typeface="Arial" pitchFamily="34" charset="0"/>
              <a:buChar char="•"/>
            </a:pPr>
            <a:r>
              <a:rPr lang="en-US" sz="1200" b="1" dirty="0">
                <a:solidFill>
                  <a:schemeClr val="tx1"/>
                </a:solidFill>
              </a:rPr>
              <a:t>Use</a:t>
            </a:r>
            <a:r>
              <a:rPr lang="en-US" sz="1200" dirty="0">
                <a:solidFill>
                  <a:schemeClr val="tx1"/>
                </a:solidFill>
              </a:rPr>
              <a:t> according to original purpose</a:t>
            </a:r>
          </a:p>
          <a:p>
            <a:pPr marL="285750" indent="-285750">
              <a:buFont typeface="Arial" pitchFamily="34" charset="0"/>
              <a:buChar char="•"/>
            </a:pPr>
            <a:r>
              <a:rPr lang="en-US" sz="1200" dirty="0">
                <a:solidFill>
                  <a:schemeClr val="tx1"/>
                </a:solidFill>
              </a:rPr>
              <a:t>Archival often right after creation, </a:t>
            </a:r>
            <a:br>
              <a:rPr lang="en-US" sz="1200" dirty="0">
                <a:solidFill>
                  <a:schemeClr val="tx1"/>
                </a:solidFill>
              </a:rPr>
            </a:br>
            <a:r>
              <a:rPr lang="en-US" sz="1200" dirty="0">
                <a:solidFill>
                  <a:schemeClr val="tx1"/>
                </a:solidFill>
              </a:rPr>
              <a:t>in parallel to use</a:t>
            </a:r>
          </a:p>
        </p:txBody>
      </p:sp>
      <p:sp>
        <p:nvSpPr>
          <p:cNvPr id="33" name="Rechteck 32"/>
          <p:cNvSpPr/>
          <p:nvPr/>
        </p:nvSpPr>
        <p:spPr>
          <a:xfrm>
            <a:off x="35496" y="4069521"/>
            <a:ext cx="3248025" cy="1015663"/>
          </a:xfrm>
          <a:prstGeom prst="rect">
            <a:avLst/>
          </a:prstGeom>
        </p:spPr>
        <p:txBody>
          <a:bodyPr wrap="square">
            <a:spAutoFit/>
          </a:bodyPr>
          <a:lstStyle/>
          <a:p>
            <a:pPr marL="285750" indent="-285750">
              <a:buFont typeface="Arial" pitchFamily="34" charset="0"/>
              <a:buChar char="•"/>
            </a:pPr>
            <a:r>
              <a:rPr lang="en-US" sz="1200" b="1" dirty="0">
                <a:solidFill>
                  <a:schemeClr val="tx1"/>
                </a:solidFill>
              </a:rPr>
              <a:t>Appraisal</a:t>
            </a:r>
            <a:r>
              <a:rPr lang="en-US" sz="1200" dirty="0">
                <a:solidFill>
                  <a:schemeClr val="tx1"/>
                </a:solidFill>
              </a:rPr>
              <a:t> of objects relevant for archival</a:t>
            </a:r>
          </a:p>
          <a:p>
            <a:pPr marL="285750" indent="-285750">
              <a:buFont typeface="Arial" pitchFamily="34" charset="0"/>
              <a:buChar char="•"/>
            </a:pPr>
            <a:r>
              <a:rPr lang="en-US" sz="1200" b="1" dirty="0">
                <a:solidFill>
                  <a:schemeClr val="tx1"/>
                </a:solidFill>
              </a:rPr>
              <a:t>Compilation</a:t>
            </a:r>
            <a:r>
              <a:rPr lang="en-US" sz="1200" dirty="0">
                <a:solidFill>
                  <a:schemeClr val="tx1"/>
                </a:solidFill>
              </a:rPr>
              <a:t> and enrichment of objects to preserve</a:t>
            </a:r>
          </a:p>
          <a:p>
            <a:pPr marL="285750" indent="-285750">
              <a:buFont typeface="Arial" pitchFamily="34" charset="0"/>
              <a:buChar char="•"/>
            </a:pPr>
            <a:r>
              <a:rPr lang="en-US" sz="1200" dirty="0">
                <a:solidFill>
                  <a:schemeClr val="tx1"/>
                </a:solidFill>
              </a:rPr>
              <a:t>Creation of Submission Information Package (</a:t>
            </a:r>
            <a:r>
              <a:rPr lang="en-US" sz="1200" i="1" dirty="0">
                <a:solidFill>
                  <a:schemeClr val="tx1"/>
                </a:solidFill>
              </a:rPr>
              <a:t>SIP</a:t>
            </a:r>
            <a:r>
              <a:rPr lang="en-US" sz="1200" dirty="0">
                <a:solidFill>
                  <a:schemeClr val="tx1"/>
                </a:solidFill>
              </a:rPr>
              <a:t>) </a:t>
            </a:r>
          </a:p>
        </p:txBody>
      </p:sp>
      <p:sp>
        <p:nvSpPr>
          <p:cNvPr id="34" name="Rechteck 33"/>
          <p:cNvSpPr/>
          <p:nvPr/>
        </p:nvSpPr>
        <p:spPr>
          <a:xfrm>
            <a:off x="2193926" y="5356676"/>
            <a:ext cx="4210050" cy="830997"/>
          </a:xfrm>
          <a:prstGeom prst="rect">
            <a:avLst/>
          </a:prstGeom>
        </p:spPr>
        <p:txBody>
          <a:bodyPr wrap="square">
            <a:spAutoFit/>
          </a:bodyPr>
          <a:lstStyle/>
          <a:p>
            <a:r>
              <a:rPr lang="en-US" sz="1200" dirty="0"/>
              <a:t>Life-time of objects inside archive</a:t>
            </a:r>
          </a:p>
          <a:p>
            <a:r>
              <a:rPr lang="en-US" sz="1200" dirty="0"/>
              <a:t>Often, </a:t>
            </a:r>
            <a:r>
              <a:rPr lang="en-US" sz="1200" b="1" dirty="0"/>
              <a:t>perpetual activity</a:t>
            </a:r>
          </a:p>
          <a:p>
            <a:r>
              <a:rPr lang="en-US" sz="1200" dirty="0"/>
              <a:t>Enable use by designated community</a:t>
            </a:r>
          </a:p>
          <a:p>
            <a:r>
              <a:rPr lang="en-US" sz="1200" dirty="0"/>
              <a:t>Management of Archival Information Packages (</a:t>
            </a:r>
            <a:r>
              <a:rPr lang="en-US" sz="1200" i="1" dirty="0"/>
              <a:t>AIP</a:t>
            </a:r>
            <a:r>
              <a:rPr lang="en-US" sz="1200" dirty="0"/>
              <a:t>) </a:t>
            </a:r>
          </a:p>
        </p:txBody>
      </p:sp>
      <p:sp>
        <p:nvSpPr>
          <p:cNvPr id="35" name="Rechteck 34"/>
          <p:cNvSpPr/>
          <p:nvPr/>
        </p:nvSpPr>
        <p:spPr>
          <a:xfrm>
            <a:off x="6638925" y="3363652"/>
            <a:ext cx="2505075" cy="1938992"/>
          </a:xfrm>
          <a:prstGeom prst="rect">
            <a:avLst/>
          </a:prstGeom>
        </p:spPr>
        <p:txBody>
          <a:bodyPr wrap="square">
            <a:spAutoFit/>
          </a:bodyPr>
          <a:lstStyle/>
          <a:p>
            <a:pPr marL="285750" indent="-285750">
              <a:buFont typeface="Arial" pitchFamily="34" charset="0"/>
              <a:buChar char="•"/>
            </a:pPr>
            <a:r>
              <a:rPr lang="en-US" sz="1200" b="1" dirty="0">
                <a:solidFill>
                  <a:schemeClr val="tx1"/>
                </a:solidFill>
              </a:rPr>
              <a:t>Receiving and Examination</a:t>
            </a:r>
            <a:r>
              <a:rPr lang="en-US" sz="1200" dirty="0">
                <a:solidFill>
                  <a:schemeClr val="tx1"/>
                </a:solidFill>
              </a:rPr>
              <a:t> of Dissemination Information Packages (DIP)</a:t>
            </a:r>
          </a:p>
          <a:p>
            <a:pPr marL="285750" indent="-285750">
              <a:buFont typeface="Arial" pitchFamily="34" charset="0"/>
              <a:buChar char="•"/>
            </a:pPr>
            <a:r>
              <a:rPr lang="en-US" sz="1200" b="1" dirty="0">
                <a:solidFill>
                  <a:schemeClr val="tx1"/>
                </a:solidFill>
              </a:rPr>
              <a:t>Adaption and integration</a:t>
            </a:r>
            <a:r>
              <a:rPr lang="en-US" sz="1200" dirty="0">
                <a:solidFill>
                  <a:schemeClr val="tx1"/>
                </a:solidFill>
              </a:rPr>
              <a:t> of digital objects into working environment</a:t>
            </a:r>
          </a:p>
          <a:p>
            <a:pPr marL="285750" indent="-285750">
              <a:buFont typeface="Arial" pitchFamily="34" charset="0"/>
              <a:buChar char="•"/>
            </a:pPr>
            <a:r>
              <a:rPr lang="en-US" sz="1200" b="1" dirty="0" err="1">
                <a:solidFill>
                  <a:schemeClr val="tx1"/>
                </a:solidFill>
              </a:rPr>
              <a:t>Recontextualize</a:t>
            </a:r>
            <a:r>
              <a:rPr lang="en-US" sz="1200" dirty="0">
                <a:solidFill>
                  <a:schemeClr val="tx1"/>
                </a:solidFill>
              </a:rPr>
              <a:t> digital objects and accompanying information for prospective reuse</a:t>
            </a:r>
          </a:p>
        </p:txBody>
      </p:sp>
      <p:sp>
        <p:nvSpPr>
          <p:cNvPr id="36" name="Rechteck 35"/>
          <p:cNvSpPr/>
          <p:nvPr/>
        </p:nvSpPr>
        <p:spPr>
          <a:xfrm>
            <a:off x="5892800" y="1395933"/>
            <a:ext cx="3336925" cy="1384995"/>
          </a:xfrm>
          <a:prstGeom prst="rect">
            <a:avLst/>
          </a:prstGeom>
        </p:spPr>
        <p:txBody>
          <a:bodyPr wrap="square">
            <a:spAutoFit/>
          </a:bodyPr>
          <a:lstStyle/>
          <a:p>
            <a:pPr marL="285750" indent="-285750">
              <a:buFont typeface="Arial" pitchFamily="34" charset="0"/>
              <a:buChar char="•"/>
            </a:pPr>
            <a:r>
              <a:rPr lang="en-US" sz="1200" b="1" dirty="0">
                <a:solidFill>
                  <a:schemeClr val="tx1"/>
                </a:solidFill>
              </a:rPr>
              <a:t>Exploitation</a:t>
            </a:r>
            <a:r>
              <a:rPr lang="en-US" sz="1200" dirty="0">
                <a:solidFill>
                  <a:schemeClr val="tx1"/>
                </a:solidFill>
              </a:rPr>
              <a:t> of digital object by consumer</a:t>
            </a:r>
          </a:p>
          <a:p>
            <a:pPr marL="285750" indent="-285750">
              <a:buFont typeface="Arial" pitchFamily="34" charset="0"/>
              <a:buChar char="•"/>
            </a:pPr>
            <a:r>
              <a:rPr lang="en-US" sz="1200" dirty="0">
                <a:solidFill>
                  <a:schemeClr val="tx1"/>
                </a:solidFill>
              </a:rPr>
              <a:t>Often </a:t>
            </a:r>
            <a:r>
              <a:rPr lang="en-US" sz="1200" b="1" dirty="0">
                <a:solidFill>
                  <a:schemeClr val="tx1"/>
                </a:solidFill>
              </a:rPr>
              <a:t>re-purposing</a:t>
            </a:r>
            <a:r>
              <a:rPr lang="en-US" sz="1200" dirty="0">
                <a:solidFill>
                  <a:schemeClr val="tx1"/>
                </a:solidFill>
              </a:rPr>
              <a:t> of digital objects</a:t>
            </a:r>
          </a:p>
          <a:p>
            <a:pPr marL="285750" indent="-285750">
              <a:buFont typeface="Arial" pitchFamily="34" charset="0"/>
              <a:buChar char="•"/>
            </a:pPr>
            <a:r>
              <a:rPr lang="en-US" sz="1200" b="1" dirty="0">
                <a:solidFill>
                  <a:schemeClr val="tx1"/>
                </a:solidFill>
              </a:rPr>
              <a:t>Potential outcome</a:t>
            </a:r>
          </a:p>
          <a:p>
            <a:pPr marL="742950" lvl="1" indent="-285750">
              <a:buFont typeface="Arial" pitchFamily="34" charset="0"/>
              <a:buChar char="•"/>
            </a:pPr>
            <a:r>
              <a:rPr lang="en-US" sz="1200" dirty="0">
                <a:solidFill>
                  <a:schemeClr val="tx1"/>
                </a:solidFill>
              </a:rPr>
              <a:t>Creation of new digital objects</a:t>
            </a:r>
          </a:p>
          <a:p>
            <a:pPr marL="742950" lvl="1" indent="-285750">
              <a:buFont typeface="Arial" pitchFamily="34" charset="0"/>
              <a:buChar char="•"/>
            </a:pPr>
            <a:r>
              <a:rPr lang="en-US" sz="1200" dirty="0">
                <a:solidFill>
                  <a:schemeClr val="tx1"/>
                </a:solidFill>
              </a:rPr>
              <a:t>Revision of digital objects</a:t>
            </a:r>
          </a:p>
          <a:p>
            <a:pPr marL="742950" lvl="1" indent="-285750">
              <a:buFont typeface="Arial" pitchFamily="34" charset="0"/>
              <a:buChar char="•"/>
            </a:pPr>
            <a:r>
              <a:rPr lang="en-US" sz="1200" dirty="0">
                <a:solidFill>
                  <a:schemeClr val="tx1"/>
                </a:solidFill>
              </a:rPr>
              <a:t>Extension or update of metadata</a:t>
            </a:r>
          </a:p>
          <a:p>
            <a:pPr marL="742950" lvl="1" indent="-285750">
              <a:buFont typeface="Arial" pitchFamily="34" charset="0"/>
              <a:buChar char="•"/>
            </a:pPr>
            <a:r>
              <a:rPr lang="en-US" sz="1200" dirty="0">
                <a:solidFill>
                  <a:schemeClr val="tx1"/>
                </a:solidFill>
              </a:rPr>
              <a:t>Annotation</a:t>
            </a:r>
          </a:p>
        </p:txBody>
      </p:sp>
      <p:sp>
        <p:nvSpPr>
          <p:cNvPr id="31" name="Rectangle 2"/>
          <p:cNvSpPr txBox="1">
            <a:spLocks noChangeArrowheads="1"/>
          </p:cNvSpPr>
          <p:nvPr/>
        </p:nvSpPr>
        <p:spPr bwMode="auto">
          <a:xfrm>
            <a:off x="395288" y="332656"/>
            <a:ext cx="8353425"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z="2400" kern="0" dirty="0" smtClean="0">
                <a:solidFill>
                  <a:srgbClr val="003142"/>
                </a:solidFill>
                <a:latin typeface="+mj-lt"/>
                <a:ea typeface="+mj-ea"/>
                <a:cs typeface="+mj-cs"/>
              </a:rPr>
              <a:t>DP Meta-Data in the Archive-centric Information Life-Cycle</a:t>
            </a:r>
          </a:p>
          <a:p>
            <a:pPr lvl="0"/>
            <a:r>
              <a:rPr lang="en-US" sz="2400" kern="0" dirty="0" smtClean="0">
                <a:solidFill>
                  <a:srgbClr val="003142"/>
                </a:solidFill>
                <a:latin typeface="+mj-lt"/>
                <a:ea typeface="+mj-ea"/>
                <a:cs typeface="+mj-cs"/>
              </a:rPr>
              <a:t>Distribution, Processes and Integration of Archive Systems</a:t>
            </a:r>
            <a:endParaRPr kumimoji="0" lang="de-AT" sz="2400" b="0" i="0" u="none" strike="noStrike" kern="0" cap="none" spc="0" normalizeH="0" baseline="0" noProof="0" dirty="0" smtClean="0">
              <a:ln>
                <a:noFill/>
              </a:ln>
              <a:solidFill>
                <a:srgbClr val="003142"/>
              </a:solidFill>
              <a:effectLst/>
              <a:uLnTx/>
              <a:uFillTx/>
              <a:latin typeface="+mj-lt"/>
              <a:ea typeface="+mj-ea"/>
              <a:cs typeface="+mj-cs"/>
            </a:endParaRPr>
          </a:p>
        </p:txBody>
      </p:sp>
      <p:pic>
        <p:nvPicPr>
          <p:cNvPr id="27" name="Picture 36" descr="05_FTK-ne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42027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93183" y="2017365"/>
            <a:ext cx="3643313" cy="3571875"/>
            <a:chOff x="3067050" y="1785938"/>
            <a:chExt cx="3643313" cy="3571875"/>
          </a:xfrm>
        </p:grpSpPr>
        <p:sp>
          <p:nvSpPr>
            <p:cNvPr id="13" name="Halbbogen 6"/>
            <p:cNvSpPr/>
            <p:nvPr/>
          </p:nvSpPr>
          <p:spPr bwMode="auto">
            <a:xfrm>
              <a:off x="3067050" y="1785938"/>
              <a:ext cx="3571875" cy="3571875"/>
            </a:xfrm>
            <a:prstGeom prst="blockArc">
              <a:avLst>
                <a:gd name="adj1" fmla="val 16560654"/>
                <a:gd name="adj2" fmla="val 3002668"/>
                <a:gd name="adj3" fmla="val 30847"/>
              </a:avLst>
            </a:prstGeom>
            <a:solidFill>
              <a:schemeClr val="bg1"/>
            </a:solidFill>
            <a:ln w="19050">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de-DE" sz="1600" dirty="0"/>
            </a:p>
          </p:txBody>
        </p:sp>
        <p:sp>
          <p:nvSpPr>
            <p:cNvPr id="14" name="Halbbogen 7"/>
            <p:cNvSpPr/>
            <p:nvPr/>
          </p:nvSpPr>
          <p:spPr bwMode="auto">
            <a:xfrm>
              <a:off x="3067050" y="1785938"/>
              <a:ext cx="3643313" cy="3571875"/>
            </a:xfrm>
            <a:prstGeom prst="blockArc">
              <a:avLst>
                <a:gd name="adj1" fmla="val 7840485"/>
                <a:gd name="adj2" fmla="val 15713540"/>
                <a:gd name="adj3" fmla="val 30751"/>
              </a:avLst>
            </a:prstGeom>
            <a:solidFill>
              <a:schemeClr val="bg1"/>
            </a:solidFill>
            <a:ln w="19050">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de-DE" sz="1600" dirty="0"/>
            </a:p>
          </p:txBody>
        </p:sp>
        <p:sp>
          <p:nvSpPr>
            <p:cNvPr id="15" name="Halbbogen 8"/>
            <p:cNvSpPr/>
            <p:nvPr/>
          </p:nvSpPr>
          <p:spPr bwMode="auto">
            <a:xfrm>
              <a:off x="3209925" y="1928813"/>
              <a:ext cx="3286125" cy="3286125"/>
            </a:xfrm>
            <a:prstGeom prst="blockArc">
              <a:avLst>
                <a:gd name="adj1" fmla="val 12516931"/>
                <a:gd name="adj2" fmla="val 15273412"/>
                <a:gd name="adj3" fmla="val 24874"/>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de-DE" sz="1200" dirty="0" err="1">
                  <a:solidFill>
                    <a:schemeClr val="tx1"/>
                  </a:solidFill>
                </a:rPr>
                <a:t>Creation</a:t>
              </a:r>
              <a:endParaRPr lang="de-DE" sz="1200" dirty="0">
                <a:solidFill>
                  <a:schemeClr val="tx1"/>
                </a:solidFill>
              </a:endParaRPr>
            </a:p>
          </p:txBody>
        </p:sp>
        <p:sp>
          <p:nvSpPr>
            <p:cNvPr id="16" name="Halbbogen 9"/>
            <p:cNvSpPr/>
            <p:nvPr/>
          </p:nvSpPr>
          <p:spPr bwMode="auto">
            <a:xfrm>
              <a:off x="3209925" y="1928813"/>
              <a:ext cx="3286125" cy="3286125"/>
            </a:xfrm>
            <a:prstGeom prst="blockArc">
              <a:avLst>
                <a:gd name="adj1" fmla="val 8293706"/>
                <a:gd name="adj2" fmla="val 11121460"/>
                <a:gd name="adj3" fmla="val 2516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de-DE" sz="1200" dirty="0" err="1">
                  <a:solidFill>
                    <a:schemeClr val="tx1"/>
                  </a:solidFill>
                </a:rPr>
                <a:t>Assembly</a:t>
              </a:r>
              <a:endParaRPr lang="de-DE" sz="1200" dirty="0">
                <a:solidFill>
                  <a:schemeClr val="tx1"/>
                </a:solidFill>
              </a:endParaRPr>
            </a:p>
          </p:txBody>
        </p:sp>
        <p:sp>
          <p:nvSpPr>
            <p:cNvPr id="17" name="Halbbogen 10"/>
            <p:cNvSpPr/>
            <p:nvPr/>
          </p:nvSpPr>
          <p:spPr bwMode="auto">
            <a:xfrm>
              <a:off x="3209925" y="1928813"/>
              <a:ext cx="3286125" cy="3286125"/>
            </a:xfrm>
            <a:prstGeom prst="blockArc">
              <a:avLst>
                <a:gd name="adj1" fmla="val 4271736"/>
                <a:gd name="adj2" fmla="val 6524801"/>
                <a:gd name="adj3" fmla="val 24748"/>
              </a:avLst>
            </a:prstGeom>
            <a:solidFill>
              <a:schemeClr val="tx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de-DE" sz="1200" dirty="0" err="1">
                  <a:solidFill>
                    <a:schemeClr val="bg1"/>
                  </a:solidFill>
                </a:rPr>
                <a:t>Archival</a:t>
              </a:r>
              <a:endParaRPr lang="de-DE" sz="1200" dirty="0">
                <a:solidFill>
                  <a:schemeClr val="bg1"/>
                </a:solidFill>
              </a:endParaRPr>
            </a:p>
          </p:txBody>
        </p:sp>
        <p:sp>
          <p:nvSpPr>
            <p:cNvPr id="18" name="Halbbogen 11"/>
            <p:cNvSpPr/>
            <p:nvPr/>
          </p:nvSpPr>
          <p:spPr bwMode="auto">
            <a:xfrm>
              <a:off x="3209925" y="1928813"/>
              <a:ext cx="3286125" cy="3286125"/>
            </a:xfrm>
            <a:prstGeom prst="blockArc">
              <a:avLst>
                <a:gd name="adj1" fmla="val 17041173"/>
                <a:gd name="adj2" fmla="val 19829290"/>
                <a:gd name="adj3" fmla="val 2541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200" dirty="0">
                  <a:solidFill>
                    <a:schemeClr val="tx1"/>
                  </a:solidFill>
                </a:rPr>
                <a:t>Reuse</a:t>
              </a:r>
            </a:p>
          </p:txBody>
        </p:sp>
        <p:sp>
          <p:nvSpPr>
            <p:cNvPr id="19" name="Halbbogen 12"/>
            <p:cNvSpPr/>
            <p:nvPr/>
          </p:nvSpPr>
          <p:spPr bwMode="auto">
            <a:xfrm>
              <a:off x="3209925" y="1928813"/>
              <a:ext cx="3286125" cy="3286125"/>
            </a:xfrm>
            <a:prstGeom prst="blockArc">
              <a:avLst>
                <a:gd name="adj1" fmla="val 21258147"/>
                <a:gd name="adj2" fmla="val 2497255"/>
                <a:gd name="adj3" fmla="val 2517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200" dirty="0">
                  <a:solidFill>
                    <a:schemeClr val="tx1"/>
                  </a:solidFill>
                </a:rPr>
                <a:t>Adoption</a:t>
              </a:r>
            </a:p>
          </p:txBody>
        </p:sp>
        <p:sp>
          <p:nvSpPr>
            <p:cNvPr id="20" name="Halbbogen 13"/>
            <p:cNvSpPr/>
            <p:nvPr/>
          </p:nvSpPr>
          <p:spPr bwMode="auto">
            <a:xfrm>
              <a:off x="3209925" y="1928813"/>
              <a:ext cx="3286125" cy="3286125"/>
            </a:xfrm>
            <a:prstGeom prst="blockArc">
              <a:avLst>
                <a:gd name="adj1" fmla="val 6533423"/>
                <a:gd name="adj2" fmla="val 7244828"/>
                <a:gd name="adj3" fmla="val 24819"/>
              </a:avLst>
            </a:prstGeom>
            <a:ln>
              <a:solidFill>
                <a:schemeClr val="tx2">
                  <a:lumMod val="60000"/>
                  <a:lumOff val="4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de-DE" sz="1200" dirty="0">
                <a:solidFill>
                  <a:schemeClr val="bg1"/>
                </a:solidFill>
              </a:endParaRPr>
            </a:p>
          </p:txBody>
        </p:sp>
        <p:sp>
          <p:nvSpPr>
            <p:cNvPr id="21" name="Halbbogen 14"/>
            <p:cNvSpPr/>
            <p:nvPr/>
          </p:nvSpPr>
          <p:spPr bwMode="auto">
            <a:xfrm flipH="1">
              <a:off x="3209925" y="1928813"/>
              <a:ext cx="3286125" cy="3286125"/>
            </a:xfrm>
            <a:prstGeom prst="blockArc">
              <a:avLst>
                <a:gd name="adj1" fmla="val 6533423"/>
                <a:gd name="adj2" fmla="val 7244828"/>
                <a:gd name="adj3" fmla="val 2481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de-DE" sz="1200" dirty="0">
                <a:solidFill>
                  <a:schemeClr val="bg1"/>
                </a:solidFill>
              </a:endParaRPr>
            </a:p>
          </p:txBody>
        </p:sp>
        <p:sp>
          <p:nvSpPr>
            <p:cNvPr id="22" name="Bogen 15"/>
            <p:cNvSpPr/>
            <p:nvPr/>
          </p:nvSpPr>
          <p:spPr bwMode="auto">
            <a:xfrm>
              <a:off x="3584575" y="2312988"/>
              <a:ext cx="2536825" cy="2535237"/>
            </a:xfrm>
            <a:prstGeom prst="arc">
              <a:avLst>
                <a:gd name="adj1" fmla="val 19827400"/>
                <a:gd name="adj2" fmla="val 21231776"/>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23" name="Bogen 16"/>
            <p:cNvSpPr/>
            <p:nvPr/>
          </p:nvSpPr>
          <p:spPr bwMode="auto">
            <a:xfrm>
              <a:off x="3567113" y="2312988"/>
              <a:ext cx="2535237" cy="2535237"/>
            </a:xfrm>
            <a:prstGeom prst="arc">
              <a:avLst>
                <a:gd name="adj1" fmla="val 15323893"/>
                <a:gd name="adj2" fmla="val 17072595"/>
              </a:avLst>
            </a:prstGeom>
            <a:noFill/>
            <a:ln w="19050" cap="flat" cmpd="sng" algn="ctr">
              <a:solidFill>
                <a:schemeClr val="tx1"/>
              </a:solidFill>
              <a:prstDash val="dash"/>
              <a:round/>
              <a:headEnd type="triangle" w="med" len="med"/>
              <a:tailEnd type="none" w="med" len="med"/>
            </a:ln>
            <a:effectLst/>
          </p:spPr>
          <p:txBody>
            <a:bodyPr/>
            <a:lstStyle/>
            <a:p>
              <a:pPr>
                <a:defRPr/>
              </a:pPr>
              <a:endParaRPr lang="de-DE"/>
            </a:p>
          </p:txBody>
        </p:sp>
        <p:sp>
          <p:nvSpPr>
            <p:cNvPr id="24" name="Bogen 17"/>
            <p:cNvSpPr/>
            <p:nvPr/>
          </p:nvSpPr>
          <p:spPr bwMode="auto">
            <a:xfrm>
              <a:off x="3567113" y="2322513"/>
              <a:ext cx="2535237" cy="2535237"/>
            </a:xfrm>
            <a:prstGeom prst="arc">
              <a:avLst>
                <a:gd name="adj1" fmla="val 2424385"/>
                <a:gd name="adj2" fmla="val 3489584"/>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25" name="Bogen 18"/>
            <p:cNvSpPr/>
            <p:nvPr/>
          </p:nvSpPr>
          <p:spPr bwMode="auto">
            <a:xfrm>
              <a:off x="3567113" y="2322513"/>
              <a:ext cx="2535237" cy="2535237"/>
            </a:xfrm>
            <a:prstGeom prst="arc">
              <a:avLst>
                <a:gd name="adj1" fmla="val 7225926"/>
                <a:gd name="adj2" fmla="val 8279305"/>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26" name="Bogen 19"/>
            <p:cNvSpPr/>
            <p:nvPr/>
          </p:nvSpPr>
          <p:spPr bwMode="auto">
            <a:xfrm>
              <a:off x="3602038" y="2322513"/>
              <a:ext cx="2536825" cy="2535237"/>
            </a:xfrm>
            <a:prstGeom prst="arc">
              <a:avLst>
                <a:gd name="adj1" fmla="val 11179134"/>
                <a:gd name="adj2" fmla="val 12529309"/>
              </a:avLst>
            </a:prstGeom>
            <a:noFill/>
            <a:ln w="19050" cap="flat" cmpd="sng" algn="ctr">
              <a:solidFill>
                <a:schemeClr val="tx1"/>
              </a:solidFill>
              <a:prstDash val="solid"/>
              <a:round/>
              <a:headEnd type="triangle" w="med" len="med"/>
              <a:tailEnd type="none" w="med" len="med"/>
            </a:ln>
            <a:effectLst/>
          </p:spPr>
          <p:txBody>
            <a:bodyPr/>
            <a:lstStyle/>
            <a:p>
              <a:pPr>
                <a:defRPr/>
              </a:pPr>
              <a:endParaRPr lang="de-DE"/>
            </a:p>
          </p:txBody>
        </p:sp>
        <p:sp>
          <p:nvSpPr>
            <p:cNvPr id="27" name="Textfeld 20"/>
            <p:cNvSpPr txBox="1">
              <a:spLocks noChangeArrowheads="1"/>
            </p:cNvSpPr>
            <p:nvPr/>
          </p:nvSpPr>
          <p:spPr bwMode="auto">
            <a:xfrm rot="17590497">
              <a:off x="4013201" y="4584700"/>
              <a:ext cx="5715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de-DE" sz="1200" dirty="0" err="1">
                  <a:latin typeface="+mn-lt"/>
                </a:rPr>
                <a:t>Ingest</a:t>
              </a:r>
              <a:endParaRPr lang="de-DE" sz="1200" dirty="0">
                <a:latin typeface="+mn-lt"/>
              </a:endParaRPr>
            </a:p>
          </p:txBody>
        </p:sp>
        <p:sp>
          <p:nvSpPr>
            <p:cNvPr id="28" name="Textfeld 21"/>
            <p:cNvSpPr txBox="1">
              <a:spLocks noChangeArrowheads="1"/>
            </p:cNvSpPr>
            <p:nvPr/>
          </p:nvSpPr>
          <p:spPr bwMode="auto">
            <a:xfrm rot="3708878">
              <a:off x="5091906" y="4575969"/>
              <a:ext cx="6000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de-DE" sz="1200" dirty="0">
                  <a:latin typeface="+mn-lt"/>
                </a:rPr>
                <a:t>Access</a:t>
              </a:r>
            </a:p>
          </p:txBody>
        </p:sp>
        <p:sp>
          <p:nvSpPr>
            <p:cNvPr id="29" name="WordArt 24"/>
            <p:cNvSpPr>
              <a:spLocks noChangeArrowheads="1" noChangeShapeType="1" noTextEdit="1"/>
            </p:cNvSpPr>
            <p:nvPr/>
          </p:nvSpPr>
          <p:spPr bwMode="auto">
            <a:xfrm rot="15198486">
              <a:off x="4639469" y="3274219"/>
              <a:ext cx="915987" cy="479425"/>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en-US" sz="3600" kern="10" dirty="0">
                  <a:solidFill>
                    <a:schemeClr val="tx1">
                      <a:lumMod val="65000"/>
                      <a:lumOff val="35000"/>
                    </a:schemeClr>
                  </a:solidFill>
                  <a:latin typeface="Calibri"/>
                </a:rPr>
                <a:t>Post-Access</a:t>
              </a:r>
            </a:p>
          </p:txBody>
        </p:sp>
        <p:sp>
          <p:nvSpPr>
            <p:cNvPr id="30" name="WordArt 25"/>
            <p:cNvSpPr>
              <a:spLocks noChangeArrowheads="1" noChangeShapeType="1" noTextEdit="1"/>
            </p:cNvSpPr>
            <p:nvPr/>
          </p:nvSpPr>
          <p:spPr bwMode="auto">
            <a:xfrm rot="5833820">
              <a:off x="4125119" y="3302794"/>
              <a:ext cx="792162" cy="431800"/>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en-US" sz="3600" kern="10" dirty="0">
                  <a:solidFill>
                    <a:schemeClr val="tx1">
                      <a:lumMod val="65000"/>
                      <a:lumOff val="35000"/>
                    </a:schemeClr>
                  </a:solidFill>
                  <a:latin typeface="Calibri"/>
                </a:rPr>
                <a:t>Pre-Ingest</a:t>
              </a:r>
            </a:p>
          </p:txBody>
        </p:sp>
      </p:grpSp>
      <p:sp>
        <p:nvSpPr>
          <p:cNvPr id="3" name="Segnaposto contenuto 2"/>
          <p:cNvSpPr>
            <a:spLocks noGrp="1"/>
          </p:cNvSpPr>
          <p:nvPr>
            <p:ph idx="1"/>
          </p:nvPr>
        </p:nvSpPr>
        <p:spPr>
          <a:xfrm>
            <a:off x="203644" y="1501242"/>
            <a:ext cx="8772581" cy="5024102"/>
          </a:xfrm>
        </p:spPr>
        <p:txBody>
          <a:bodyPr>
            <a:normAutofit/>
          </a:bodyPr>
          <a:lstStyle/>
          <a:p>
            <a:endParaRPr lang="en-GB" dirty="0" smtClean="0"/>
          </a:p>
          <a:p>
            <a:r>
              <a:rPr lang="en-GB" dirty="0" smtClean="0"/>
              <a:t>Move through Repositories</a:t>
            </a:r>
            <a:br>
              <a:rPr lang="en-GB" dirty="0" smtClean="0"/>
            </a:br>
            <a:r>
              <a:rPr lang="en-GB" dirty="0" smtClean="0"/>
              <a:t>along Life Cycle</a:t>
            </a:r>
          </a:p>
          <a:p>
            <a:endParaRPr lang="en-GB" dirty="0" smtClean="0"/>
          </a:p>
          <a:p>
            <a:r>
              <a:rPr lang="en-GB" dirty="0" smtClean="0"/>
              <a:t>For Meta-information Preservation </a:t>
            </a:r>
            <a:br>
              <a:rPr lang="en-GB" dirty="0" smtClean="0"/>
            </a:br>
            <a:r>
              <a:rPr lang="en-GB" dirty="0" smtClean="0"/>
              <a:t>and re-use: harvest </a:t>
            </a:r>
            <a:r>
              <a:rPr lang="en-GB" dirty="0"/>
              <a:t>Representation </a:t>
            </a:r>
            <a:r>
              <a:rPr lang="en-GB" dirty="0" smtClean="0"/>
              <a:t/>
            </a:r>
            <a:br>
              <a:rPr lang="en-GB" dirty="0" smtClean="0"/>
            </a:br>
            <a:r>
              <a:rPr lang="en-GB" dirty="0" smtClean="0"/>
              <a:t>Information </a:t>
            </a:r>
            <a:r>
              <a:rPr lang="en-GB" dirty="0"/>
              <a:t>or </a:t>
            </a:r>
            <a:r>
              <a:rPr lang="en-GB" dirty="0" smtClean="0"/>
              <a:t>Extract/Transform</a:t>
            </a:r>
          </a:p>
          <a:p>
            <a:endParaRPr lang="en-GB" dirty="0" smtClean="0"/>
          </a:p>
          <a:p>
            <a:r>
              <a:rPr lang="en-GB" dirty="0" smtClean="0"/>
              <a:t>Alternatively move to </a:t>
            </a:r>
            <a:br>
              <a:rPr lang="en-GB" dirty="0" smtClean="0"/>
            </a:br>
            <a:r>
              <a:rPr lang="en-GB" dirty="0" smtClean="0"/>
              <a:t>another/next repository/lifecycle</a:t>
            </a:r>
          </a:p>
          <a:p>
            <a:pPr marL="0" indent="0">
              <a:buNone/>
            </a:pPr>
            <a:endParaRPr lang="en-GB" dirty="0"/>
          </a:p>
        </p:txBody>
      </p:sp>
      <p:pic>
        <p:nvPicPr>
          <p:cNvPr id="4" name="Picture 13"/>
          <p:cNvPicPr>
            <a:picLocks noChangeAspect="1" noChangeArrowheads="1"/>
          </p:cNvPicPr>
          <p:nvPr/>
        </p:nvPicPr>
        <p:blipFill>
          <a:blip r:embed="rId3" cstate="print"/>
          <a:srcRect/>
          <a:stretch>
            <a:fillRect/>
          </a:stretch>
        </p:blipFill>
        <p:spPr bwMode="auto">
          <a:xfrm>
            <a:off x="4932040" y="1700808"/>
            <a:ext cx="2334482" cy="1728191"/>
          </a:xfrm>
          <a:prstGeom prst="rect">
            <a:avLst/>
          </a:prstGeom>
          <a:noFill/>
          <a:ln w="9525">
            <a:noFill/>
            <a:miter lim="800000"/>
            <a:headEnd/>
            <a:tailEnd/>
          </a:ln>
        </p:spPr>
      </p:pic>
      <p:sp>
        <p:nvSpPr>
          <p:cNvPr id="10" name="Rectangle 2"/>
          <p:cNvSpPr txBox="1">
            <a:spLocks noChangeArrowheads="1"/>
          </p:cNvSpPr>
          <p:nvPr/>
        </p:nvSpPr>
        <p:spPr bwMode="auto">
          <a:xfrm>
            <a:off x="395288" y="332706"/>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2800" b="0" i="0" u="none" strike="noStrike" kern="0" cap="none" spc="0" normalizeH="0" baseline="0" noProof="0" dirty="0" smtClean="0">
                <a:ln>
                  <a:noFill/>
                </a:ln>
                <a:solidFill>
                  <a:srgbClr val="003142"/>
                </a:solidFill>
                <a:effectLst/>
                <a:uLnTx/>
                <a:uFillTx/>
                <a:latin typeface="+mj-lt"/>
                <a:ea typeface="+mj-ea"/>
                <a:cs typeface="+mj-cs"/>
              </a:rPr>
              <a:t>APARSEN USP:</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Archive-Centric</a:t>
            </a:r>
            <a:r>
              <a:rPr kumimoji="0" lang="de-AT" sz="2800" b="0" i="0" u="none" strike="noStrike" kern="0" cap="none" spc="0" normalizeH="0" noProof="0" dirty="0" smtClean="0">
                <a:ln>
                  <a:noFill/>
                </a:ln>
                <a:solidFill>
                  <a:srgbClr val="003142"/>
                </a:solidFill>
                <a:effectLst/>
                <a:uLnTx/>
                <a:uFillTx/>
                <a:latin typeface="+mj-lt"/>
                <a:ea typeface="+mj-ea"/>
                <a:cs typeface="+mj-cs"/>
              </a:rPr>
              <a:t>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Knowledge Preservation Lifecycle</a:t>
            </a:r>
          </a:p>
        </p:txBody>
      </p:sp>
      <p:pic>
        <p:nvPicPr>
          <p:cNvPr id="31" name="Picture 36" descr="05_FTK-ne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79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accel="50000" decel="50000" fill="hold" nodeType="clickEffect">
                                  <p:stCondLst>
                                    <p:cond delay="0"/>
                                  </p:stCondLst>
                                  <p:childTnLst>
                                    <p:animMotion origin="layout" path="M 0.11754 0.00278 C 0.18646 0.00278 0.24254 0.07755 0.24254 0.16945 C 0.24254 0.26135 0.18646 0.33611 0.11754 0.33611 C 0.04862 0.33611 -0.00746 0.26135 -0.00746 0.16945 C -0.00746 0.07755 0.04862 0.00278 0.11754 0.00278 Z " pathEditMode="relative" rAng="0" ptsTypes="fffff">
                                      <p:cBhvr>
                                        <p:cTn id="12" dur="2000" spd="-100000" fill="hold"/>
                                        <p:tgtEl>
                                          <p:spTgt spid="4"/>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13"/>
          <p:cNvPicPr>
            <a:picLocks noChangeAspect="1" noChangeArrowheads="1"/>
          </p:cNvPicPr>
          <p:nvPr/>
        </p:nvPicPr>
        <p:blipFill>
          <a:blip r:embed="rId3" cstate="print"/>
          <a:srcRect/>
          <a:stretch>
            <a:fillRect/>
          </a:stretch>
        </p:blipFill>
        <p:spPr bwMode="auto">
          <a:xfrm>
            <a:off x="1151764" y="2664404"/>
            <a:ext cx="4803531" cy="3556000"/>
          </a:xfrm>
          <a:prstGeom prst="rect">
            <a:avLst/>
          </a:prstGeom>
          <a:noFill/>
          <a:ln w="9525">
            <a:noFill/>
            <a:miter lim="800000"/>
            <a:headEnd/>
            <a:tailEnd/>
          </a:ln>
        </p:spPr>
      </p:pic>
      <p:grpSp>
        <p:nvGrpSpPr>
          <p:cNvPr id="2" name="Group 25"/>
          <p:cNvGrpSpPr>
            <a:grpSpLocks/>
          </p:cNvGrpSpPr>
          <p:nvPr/>
        </p:nvGrpSpPr>
        <p:grpSpPr bwMode="auto">
          <a:xfrm>
            <a:off x="3346471" y="2075441"/>
            <a:ext cx="1079989" cy="563721"/>
            <a:chOff x="7767354" y="2857500"/>
            <a:chExt cx="1830712" cy="954608"/>
          </a:xfrm>
        </p:grpSpPr>
        <p:pic>
          <p:nvPicPr>
            <p:cNvPr id="22569" name="Picture 11" descr="AUTH-notext"/>
            <p:cNvPicPr>
              <a:picLocks noChangeAspect="1" noChangeArrowheads="1"/>
            </p:cNvPicPr>
            <p:nvPr/>
          </p:nvPicPr>
          <p:blipFill>
            <a:blip r:embed="rId4" cstate="print"/>
            <a:srcRect/>
            <a:stretch>
              <a:fillRect/>
            </a:stretch>
          </p:blipFill>
          <p:spPr bwMode="auto">
            <a:xfrm>
              <a:off x="8172400" y="2857500"/>
              <a:ext cx="657225" cy="571500"/>
            </a:xfrm>
            <a:prstGeom prst="rect">
              <a:avLst/>
            </a:prstGeom>
            <a:noFill/>
            <a:ln w="9525">
              <a:noFill/>
              <a:miter lim="800000"/>
              <a:headEnd/>
              <a:tailEnd/>
            </a:ln>
          </p:spPr>
        </p:pic>
        <p:sp>
          <p:nvSpPr>
            <p:cNvPr id="22570" name="TextBox 16"/>
            <p:cNvSpPr txBox="1">
              <a:spLocks noChangeArrowheads="1"/>
            </p:cNvSpPr>
            <p:nvPr/>
          </p:nvSpPr>
          <p:spPr bwMode="auto">
            <a:xfrm>
              <a:off x="7767354" y="3395156"/>
              <a:ext cx="1830712" cy="416952"/>
            </a:xfrm>
            <a:prstGeom prst="rect">
              <a:avLst/>
            </a:prstGeom>
            <a:solidFill>
              <a:schemeClr val="bg1"/>
            </a:solidFill>
            <a:ln w="9525">
              <a:noFill/>
              <a:miter lim="800000"/>
              <a:headEnd/>
              <a:tailEnd/>
            </a:ln>
          </p:spPr>
          <p:txBody>
            <a:bodyPr>
              <a:spAutoFit/>
            </a:bodyPr>
            <a:lstStyle/>
            <a:p>
              <a:pPr algn="ctr"/>
              <a:r>
                <a:rPr lang="en-GB" sz="1000" b="1" dirty="0" smtClean="0">
                  <a:solidFill>
                    <a:srgbClr val="FF0000"/>
                  </a:solidFill>
                  <a:latin typeface="Calibri" pitchFamily="34" charset="0"/>
                </a:rPr>
                <a:t>AUTHENTICITY</a:t>
              </a:r>
              <a:endParaRPr lang="en-GB" sz="600" b="1" dirty="0">
                <a:solidFill>
                  <a:srgbClr val="FF0000"/>
                </a:solidFill>
                <a:latin typeface="Calibri" pitchFamily="34" charset="0"/>
              </a:endParaRPr>
            </a:p>
          </p:txBody>
        </p:sp>
      </p:grpSp>
      <p:grpSp>
        <p:nvGrpSpPr>
          <p:cNvPr id="4" name="Group 28"/>
          <p:cNvGrpSpPr>
            <a:grpSpLocks/>
          </p:cNvGrpSpPr>
          <p:nvPr/>
        </p:nvGrpSpPr>
        <p:grpSpPr bwMode="auto">
          <a:xfrm>
            <a:off x="8195162" y="2075441"/>
            <a:ext cx="769326" cy="741363"/>
            <a:chOff x="5337085" y="2303875"/>
            <a:chExt cx="1305145" cy="1257829"/>
          </a:xfrm>
        </p:grpSpPr>
        <p:pic>
          <p:nvPicPr>
            <p:cNvPr id="22567" name="Picture 9" descr="find-icon"/>
            <p:cNvPicPr>
              <a:picLocks noChangeAspect="1" noChangeArrowheads="1"/>
            </p:cNvPicPr>
            <p:nvPr/>
          </p:nvPicPr>
          <p:blipFill>
            <a:blip r:embed="rId5" cstate="print"/>
            <a:srcRect/>
            <a:stretch>
              <a:fillRect/>
            </a:stretch>
          </p:blipFill>
          <p:spPr bwMode="auto">
            <a:xfrm>
              <a:off x="5607115" y="2303875"/>
              <a:ext cx="571500" cy="581025"/>
            </a:xfrm>
            <a:prstGeom prst="rect">
              <a:avLst/>
            </a:prstGeom>
            <a:noFill/>
            <a:ln w="9525">
              <a:noFill/>
              <a:miter lim="800000"/>
              <a:headEnd/>
              <a:tailEnd/>
            </a:ln>
          </p:spPr>
        </p:pic>
        <p:sp>
          <p:nvSpPr>
            <p:cNvPr id="22568" name="TextBox 17"/>
            <p:cNvSpPr txBox="1">
              <a:spLocks noChangeArrowheads="1"/>
            </p:cNvSpPr>
            <p:nvPr/>
          </p:nvSpPr>
          <p:spPr bwMode="auto">
            <a:xfrm>
              <a:off x="5337085" y="2888348"/>
              <a:ext cx="1305145" cy="673356"/>
            </a:xfrm>
            <a:prstGeom prst="rect">
              <a:avLst/>
            </a:prstGeom>
            <a:solidFill>
              <a:schemeClr val="bg1"/>
            </a:solidFill>
            <a:ln w="9525">
              <a:noFill/>
              <a:miter lim="800000"/>
              <a:headEnd/>
              <a:tailEnd/>
            </a:ln>
          </p:spPr>
          <p:txBody>
            <a:bodyPr>
              <a:spAutoFit/>
            </a:bodyPr>
            <a:lstStyle/>
            <a:p>
              <a:pPr algn="ctr"/>
              <a:r>
                <a:rPr lang="en-GB" sz="1000" b="1" dirty="0">
                  <a:solidFill>
                    <a:srgbClr val="FF0000"/>
                  </a:solidFill>
                  <a:latin typeface="Calibri" pitchFamily="34" charset="0"/>
                </a:rPr>
                <a:t>FINDING AIDS</a:t>
              </a:r>
            </a:p>
          </p:txBody>
        </p:sp>
      </p:grpSp>
      <p:grpSp>
        <p:nvGrpSpPr>
          <p:cNvPr id="5" name="Group 27"/>
          <p:cNvGrpSpPr>
            <a:grpSpLocks/>
          </p:cNvGrpSpPr>
          <p:nvPr/>
        </p:nvGrpSpPr>
        <p:grpSpPr bwMode="auto">
          <a:xfrm>
            <a:off x="79044" y="1857239"/>
            <a:ext cx="1125415" cy="844550"/>
            <a:chOff x="6417205" y="1358770"/>
            <a:chExt cx="1125125" cy="844662"/>
          </a:xfrm>
        </p:grpSpPr>
        <p:pic>
          <p:nvPicPr>
            <p:cNvPr id="22561" name="Picture 2" descr="repinforegistry"/>
            <p:cNvPicPr>
              <a:picLocks noChangeAspect="1" noChangeArrowheads="1"/>
            </p:cNvPicPr>
            <p:nvPr/>
          </p:nvPicPr>
          <p:blipFill>
            <a:blip r:embed="rId6" cstate="print"/>
            <a:srcRect l="21533" t="23155" r="18671" b="8931"/>
            <a:stretch>
              <a:fillRect/>
            </a:stretch>
          </p:blipFill>
          <p:spPr bwMode="auto">
            <a:xfrm>
              <a:off x="6552220" y="1358770"/>
              <a:ext cx="781050" cy="619125"/>
            </a:xfrm>
            <a:prstGeom prst="rect">
              <a:avLst/>
            </a:prstGeom>
            <a:noFill/>
            <a:ln w="9525">
              <a:noFill/>
              <a:miter lim="800000"/>
              <a:headEnd/>
              <a:tailEnd/>
            </a:ln>
          </p:spPr>
        </p:pic>
        <p:sp>
          <p:nvSpPr>
            <p:cNvPr id="22562" name="TextBox 15"/>
            <p:cNvSpPr txBox="1">
              <a:spLocks noChangeArrowheads="1"/>
            </p:cNvSpPr>
            <p:nvPr/>
          </p:nvSpPr>
          <p:spPr bwMode="auto">
            <a:xfrm>
              <a:off x="6417205" y="1898591"/>
              <a:ext cx="1125125" cy="304841"/>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REGISTRY</a:t>
              </a:r>
            </a:p>
          </p:txBody>
        </p:sp>
      </p:grpSp>
      <p:grpSp>
        <p:nvGrpSpPr>
          <p:cNvPr id="17" name="Group 29"/>
          <p:cNvGrpSpPr>
            <a:grpSpLocks/>
          </p:cNvGrpSpPr>
          <p:nvPr/>
        </p:nvGrpSpPr>
        <p:grpSpPr bwMode="auto">
          <a:xfrm>
            <a:off x="3254" y="2931262"/>
            <a:ext cx="1440473" cy="754063"/>
            <a:chOff x="6282190" y="3564015"/>
            <a:chExt cx="1440160" cy="754650"/>
          </a:xfrm>
        </p:grpSpPr>
        <p:pic>
          <p:nvPicPr>
            <p:cNvPr id="22557" name="Picture 4" descr="pom-icon"/>
            <p:cNvPicPr>
              <a:picLocks noChangeAspect="1" noChangeArrowheads="1"/>
            </p:cNvPicPr>
            <p:nvPr/>
          </p:nvPicPr>
          <p:blipFill>
            <a:blip r:embed="rId7" cstate="print"/>
            <a:srcRect/>
            <a:stretch>
              <a:fillRect/>
            </a:stretch>
          </p:blipFill>
          <p:spPr bwMode="auto">
            <a:xfrm>
              <a:off x="6687235" y="3564015"/>
              <a:ext cx="571500" cy="438150"/>
            </a:xfrm>
            <a:prstGeom prst="rect">
              <a:avLst/>
            </a:prstGeom>
            <a:noFill/>
            <a:ln w="9525">
              <a:noFill/>
              <a:miter lim="800000"/>
              <a:headEnd/>
              <a:tailEnd/>
            </a:ln>
          </p:spPr>
        </p:pic>
        <p:sp>
          <p:nvSpPr>
            <p:cNvPr id="22558" name="TextBox 19"/>
            <p:cNvSpPr txBox="1">
              <a:spLocks noChangeArrowheads="1"/>
            </p:cNvSpPr>
            <p:nvPr/>
          </p:nvSpPr>
          <p:spPr bwMode="auto">
            <a:xfrm>
              <a:off x="6282190" y="4013627"/>
              <a:ext cx="1440160" cy="305038"/>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ORCHESTRATION</a:t>
              </a:r>
            </a:p>
          </p:txBody>
        </p:sp>
      </p:grpSp>
      <p:grpSp>
        <p:nvGrpSpPr>
          <p:cNvPr id="18" name="Group 26"/>
          <p:cNvGrpSpPr>
            <a:grpSpLocks/>
          </p:cNvGrpSpPr>
          <p:nvPr/>
        </p:nvGrpSpPr>
        <p:grpSpPr bwMode="auto">
          <a:xfrm>
            <a:off x="2262320" y="1898593"/>
            <a:ext cx="1125415" cy="684212"/>
            <a:chOff x="7632340" y="1808820"/>
            <a:chExt cx="1125125" cy="684033"/>
          </a:xfrm>
        </p:grpSpPr>
        <p:pic>
          <p:nvPicPr>
            <p:cNvPr id="22555" name="Picture 10" descr="PACK-notext"/>
            <p:cNvPicPr>
              <a:picLocks noChangeAspect="1" noChangeArrowheads="1"/>
            </p:cNvPicPr>
            <p:nvPr/>
          </p:nvPicPr>
          <p:blipFill>
            <a:blip r:embed="rId8" cstate="print"/>
            <a:srcRect/>
            <a:stretch>
              <a:fillRect/>
            </a:stretch>
          </p:blipFill>
          <p:spPr bwMode="auto">
            <a:xfrm>
              <a:off x="7857365" y="1808820"/>
              <a:ext cx="781050" cy="428625"/>
            </a:xfrm>
            <a:prstGeom prst="rect">
              <a:avLst/>
            </a:prstGeom>
            <a:noFill/>
            <a:ln w="9525">
              <a:noFill/>
              <a:miter lim="800000"/>
              <a:headEnd/>
              <a:tailEnd/>
            </a:ln>
          </p:spPr>
        </p:pic>
        <p:sp>
          <p:nvSpPr>
            <p:cNvPr id="22556" name="TextBox 20"/>
            <p:cNvSpPr txBox="1">
              <a:spLocks noChangeArrowheads="1"/>
            </p:cNvSpPr>
            <p:nvPr/>
          </p:nvSpPr>
          <p:spPr bwMode="auto">
            <a:xfrm>
              <a:off x="7632340" y="2188133"/>
              <a:ext cx="1125125" cy="304720"/>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PACKAGING</a:t>
              </a:r>
            </a:p>
          </p:txBody>
        </p:sp>
      </p:grpSp>
      <p:grpSp>
        <p:nvGrpSpPr>
          <p:cNvPr id="19" name="Group 33"/>
          <p:cNvGrpSpPr>
            <a:grpSpLocks/>
          </p:cNvGrpSpPr>
          <p:nvPr/>
        </p:nvGrpSpPr>
        <p:grpSpPr bwMode="auto">
          <a:xfrm>
            <a:off x="1028203" y="2435962"/>
            <a:ext cx="1125415" cy="1018520"/>
            <a:chOff x="7632340" y="3834045"/>
            <a:chExt cx="1125125" cy="1017621"/>
          </a:xfrm>
        </p:grpSpPr>
        <p:pic>
          <p:nvPicPr>
            <p:cNvPr id="22553" name="Picture 5" descr="repinfotoolkit"/>
            <p:cNvPicPr>
              <a:picLocks noChangeAspect="1" noChangeArrowheads="1"/>
            </p:cNvPicPr>
            <p:nvPr/>
          </p:nvPicPr>
          <p:blipFill>
            <a:blip r:embed="rId9" cstate="print"/>
            <a:srcRect l="27505" t="24390" r="27919" b="11807"/>
            <a:stretch>
              <a:fillRect/>
            </a:stretch>
          </p:blipFill>
          <p:spPr bwMode="auto">
            <a:xfrm>
              <a:off x="7902370" y="3834045"/>
              <a:ext cx="561975" cy="561975"/>
            </a:xfrm>
            <a:prstGeom prst="rect">
              <a:avLst/>
            </a:prstGeom>
            <a:noFill/>
            <a:ln w="9525">
              <a:noFill/>
              <a:miter lim="800000"/>
              <a:headEnd/>
              <a:tailEnd/>
            </a:ln>
          </p:spPr>
        </p:pic>
        <p:sp>
          <p:nvSpPr>
            <p:cNvPr id="22554" name="TextBox 23"/>
            <p:cNvSpPr txBox="1">
              <a:spLocks noChangeArrowheads="1"/>
            </p:cNvSpPr>
            <p:nvPr/>
          </p:nvSpPr>
          <p:spPr bwMode="auto">
            <a:xfrm>
              <a:off x="7632340" y="4328908"/>
              <a:ext cx="1125125" cy="522758"/>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REPINFO TOOLBOX</a:t>
              </a:r>
            </a:p>
          </p:txBody>
        </p:sp>
      </p:grpSp>
      <p:grpSp>
        <p:nvGrpSpPr>
          <p:cNvPr id="20" name="Group 34"/>
          <p:cNvGrpSpPr>
            <a:grpSpLocks/>
          </p:cNvGrpSpPr>
          <p:nvPr/>
        </p:nvGrpSpPr>
        <p:grpSpPr bwMode="auto">
          <a:xfrm>
            <a:off x="1204957" y="1622308"/>
            <a:ext cx="1123950" cy="868165"/>
            <a:chOff x="6732240" y="2483895"/>
            <a:chExt cx="1125125" cy="867030"/>
          </a:xfrm>
        </p:grpSpPr>
        <p:pic>
          <p:nvPicPr>
            <p:cNvPr id="22551" name="Picture 3" descr="KM-notext"/>
            <p:cNvPicPr>
              <a:picLocks noChangeAspect="1" noChangeArrowheads="1"/>
            </p:cNvPicPr>
            <p:nvPr/>
          </p:nvPicPr>
          <p:blipFill>
            <a:blip r:embed="rId10" cstate="print"/>
            <a:srcRect/>
            <a:stretch>
              <a:fillRect/>
            </a:stretch>
          </p:blipFill>
          <p:spPr bwMode="auto">
            <a:xfrm>
              <a:off x="6867255" y="2483895"/>
              <a:ext cx="809625" cy="628650"/>
            </a:xfrm>
            <a:prstGeom prst="rect">
              <a:avLst/>
            </a:prstGeom>
            <a:noFill/>
            <a:ln w="9525">
              <a:noFill/>
              <a:miter lim="800000"/>
              <a:headEnd/>
              <a:tailEnd/>
            </a:ln>
          </p:spPr>
        </p:pic>
        <p:sp>
          <p:nvSpPr>
            <p:cNvPr id="22552" name="TextBox 24"/>
            <p:cNvSpPr txBox="1">
              <a:spLocks noChangeArrowheads="1"/>
            </p:cNvSpPr>
            <p:nvPr/>
          </p:nvSpPr>
          <p:spPr bwMode="auto">
            <a:xfrm>
              <a:off x="6732240" y="3043550"/>
              <a:ext cx="1125125" cy="307375"/>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GAP MGR</a:t>
              </a:r>
            </a:p>
          </p:txBody>
        </p:sp>
      </p:grpSp>
      <p:pic>
        <p:nvPicPr>
          <p:cNvPr id="37" name="Picture 12"/>
          <p:cNvPicPr>
            <a:picLocks noChangeAspect="1" noChangeArrowheads="1"/>
          </p:cNvPicPr>
          <p:nvPr/>
        </p:nvPicPr>
        <p:blipFill>
          <a:blip r:embed="rId11" cstate="print"/>
          <a:srcRect/>
          <a:stretch>
            <a:fillRect/>
          </a:stretch>
        </p:blipFill>
        <p:spPr bwMode="auto">
          <a:xfrm>
            <a:off x="4441290" y="47708"/>
            <a:ext cx="4163158" cy="2476500"/>
          </a:xfrm>
          <a:prstGeom prst="rect">
            <a:avLst/>
          </a:prstGeom>
          <a:noFill/>
          <a:ln w="9525">
            <a:noFill/>
            <a:miter lim="800000"/>
            <a:headEnd/>
            <a:tailEnd/>
          </a:ln>
        </p:spPr>
      </p:pic>
      <p:grpSp>
        <p:nvGrpSpPr>
          <p:cNvPr id="21" name="Group 38"/>
          <p:cNvGrpSpPr>
            <a:grpSpLocks/>
          </p:cNvGrpSpPr>
          <p:nvPr/>
        </p:nvGrpSpPr>
        <p:grpSpPr bwMode="auto">
          <a:xfrm>
            <a:off x="4716995" y="4489532"/>
            <a:ext cx="1125415" cy="955675"/>
            <a:chOff x="6282190" y="4599130"/>
            <a:chExt cx="1125125" cy="955201"/>
          </a:xfrm>
        </p:grpSpPr>
        <p:pic>
          <p:nvPicPr>
            <p:cNvPr id="22549" name="Picture 6" descr="datastorage"/>
            <p:cNvPicPr>
              <a:picLocks noChangeAspect="1" noChangeArrowheads="1"/>
            </p:cNvPicPr>
            <p:nvPr/>
          </p:nvPicPr>
          <p:blipFill>
            <a:blip r:embed="rId12" cstate="print"/>
            <a:srcRect l="17482" t="21509" r="20116" b="7288"/>
            <a:stretch>
              <a:fillRect/>
            </a:stretch>
          </p:blipFill>
          <p:spPr bwMode="auto">
            <a:xfrm>
              <a:off x="6372200" y="4599130"/>
              <a:ext cx="914400" cy="733425"/>
            </a:xfrm>
            <a:prstGeom prst="rect">
              <a:avLst/>
            </a:prstGeom>
            <a:noFill/>
            <a:ln w="9525">
              <a:noFill/>
              <a:miter lim="800000"/>
              <a:headEnd/>
              <a:tailEnd/>
            </a:ln>
          </p:spPr>
        </p:pic>
        <p:sp>
          <p:nvSpPr>
            <p:cNvPr id="22550" name="TextBox 18"/>
            <p:cNvSpPr txBox="1">
              <a:spLocks noChangeArrowheads="1"/>
            </p:cNvSpPr>
            <p:nvPr/>
          </p:nvSpPr>
          <p:spPr bwMode="auto">
            <a:xfrm>
              <a:off x="6282190" y="5249682"/>
              <a:ext cx="1125125" cy="304649"/>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DATA STORE</a:t>
              </a:r>
            </a:p>
          </p:txBody>
        </p:sp>
      </p:grpSp>
      <p:grpSp>
        <p:nvGrpSpPr>
          <p:cNvPr id="22" name="Group 44"/>
          <p:cNvGrpSpPr>
            <a:grpSpLocks/>
          </p:cNvGrpSpPr>
          <p:nvPr/>
        </p:nvGrpSpPr>
        <p:grpSpPr bwMode="auto">
          <a:xfrm>
            <a:off x="5305425" y="2868974"/>
            <a:ext cx="4772025" cy="4330401"/>
            <a:chOff x="1612" y="3316"/>
            <a:chExt cx="1777" cy="1209"/>
          </a:xfrm>
        </p:grpSpPr>
        <p:pic>
          <p:nvPicPr>
            <p:cNvPr id="22547" name="Picture 14"/>
            <p:cNvPicPr>
              <a:picLocks noChangeAspect="1" noChangeArrowheads="1"/>
            </p:cNvPicPr>
            <p:nvPr/>
          </p:nvPicPr>
          <p:blipFill>
            <a:blip r:embed="rId13" cstate="print"/>
            <a:srcRect/>
            <a:stretch>
              <a:fillRect/>
            </a:stretch>
          </p:blipFill>
          <p:spPr bwMode="auto">
            <a:xfrm>
              <a:off x="1843" y="3316"/>
              <a:ext cx="1255" cy="908"/>
            </a:xfrm>
            <a:prstGeom prst="rect">
              <a:avLst/>
            </a:prstGeom>
            <a:noFill/>
            <a:ln w="9525">
              <a:noFill/>
              <a:miter lim="800000"/>
              <a:headEnd/>
              <a:tailEnd/>
            </a:ln>
          </p:spPr>
        </p:pic>
        <p:sp>
          <p:nvSpPr>
            <p:cNvPr id="22548" name="TextBox 43"/>
            <p:cNvSpPr txBox="1">
              <a:spLocks noChangeArrowheads="1"/>
            </p:cNvSpPr>
            <p:nvPr/>
          </p:nvSpPr>
          <p:spPr bwMode="auto">
            <a:xfrm>
              <a:off x="1612" y="4195"/>
              <a:ext cx="1777" cy="330"/>
            </a:xfrm>
            <a:prstGeom prst="rect">
              <a:avLst/>
            </a:prstGeom>
            <a:noFill/>
            <a:ln w="9525">
              <a:noFill/>
              <a:miter lim="800000"/>
              <a:headEnd/>
              <a:tailEnd/>
            </a:ln>
          </p:spPr>
          <p:txBody>
            <a:bodyPr>
              <a:spAutoFit/>
            </a:bodyPr>
            <a:lstStyle/>
            <a:p>
              <a:r>
                <a:rPr lang="en-GB" sz="1400" b="1" dirty="0">
                  <a:latin typeface="Calibri" pitchFamily="34" charset="0"/>
                </a:rPr>
                <a:t>AIP (Archival Information Package)</a:t>
              </a:r>
            </a:p>
          </p:txBody>
        </p:sp>
      </p:grpSp>
      <p:sp>
        <p:nvSpPr>
          <p:cNvPr id="55" name="Rectangle 2"/>
          <p:cNvSpPr txBox="1">
            <a:spLocks noChangeArrowheads="1"/>
          </p:cNvSpPr>
          <p:nvPr/>
        </p:nvSpPr>
        <p:spPr bwMode="auto">
          <a:xfrm>
            <a:off x="395288" y="332706"/>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2800" b="0" i="0" u="none" strike="noStrike" kern="0" cap="none" spc="0" normalizeH="0" baseline="0" noProof="0" dirty="0" smtClean="0">
                <a:ln>
                  <a:noFill/>
                </a:ln>
                <a:solidFill>
                  <a:srgbClr val="003142"/>
                </a:solidFill>
                <a:effectLst/>
                <a:uLnTx/>
                <a:uFillTx/>
                <a:latin typeface="+mj-lt"/>
                <a:ea typeface="+mj-ea"/>
                <a:cs typeface="+mj-cs"/>
              </a:rPr>
              <a:t>Exemplar </a:t>
            </a:r>
            <a:r>
              <a:rPr lang="de-AT" sz="2800" kern="0" dirty="0" smtClean="0">
                <a:solidFill>
                  <a:srgbClr val="003142"/>
                </a:solidFill>
                <a:latin typeface="+mj-lt"/>
                <a:ea typeface="+mj-ea"/>
                <a:cs typeface="+mj-cs"/>
              </a:rPr>
              <a:t>Innovation Pilot</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AIP-Toolkit (SCIDIP-ES) </a:t>
            </a:r>
          </a:p>
        </p:txBody>
      </p:sp>
      <p:pic>
        <p:nvPicPr>
          <p:cNvPr id="32" name="Picture 36" descr="05_FTK-neu"/>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75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5613"/>
                                        </p:tgtEl>
                                        <p:attrNameLst>
                                          <p:attrName>style.visibility</p:attrName>
                                        </p:attrNameLst>
                                      </p:cBhvr>
                                      <p:to>
                                        <p:strVal val="visible"/>
                                      </p:to>
                                    </p:set>
                                    <p:anim calcmode="lin" valueType="num">
                                      <p:cBhvr additive="base">
                                        <p:cTn id="31" dur="500" fill="hold"/>
                                        <p:tgtEl>
                                          <p:spTgt spid="25613"/>
                                        </p:tgtEl>
                                        <p:attrNameLst>
                                          <p:attrName>ppt_x</p:attrName>
                                        </p:attrNameLst>
                                      </p:cBhvr>
                                      <p:tavLst>
                                        <p:tav tm="0">
                                          <p:val>
                                            <p:strVal val="1+#ppt_w/2"/>
                                          </p:val>
                                        </p:tav>
                                        <p:tav tm="100000">
                                          <p:val>
                                            <p:strVal val="#ppt_x"/>
                                          </p:val>
                                        </p:tav>
                                      </p:tavLst>
                                    </p:anim>
                                    <p:anim calcmode="lin" valueType="num">
                                      <p:cBhvr additive="base">
                                        <p:cTn id="32"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0-#ppt_w/2"/>
                                          </p:val>
                                        </p:tav>
                                        <p:tav tm="100000">
                                          <p:val>
                                            <p:strVal val="#ppt_x"/>
                                          </p:val>
                                        </p:tav>
                                      </p:tavLst>
                                    </p:anim>
                                    <p:anim calcmode="lin" valueType="num">
                                      <p:cBhvr additive="base">
                                        <p:cTn id="6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868" y="2996952"/>
            <a:ext cx="5712397" cy="1077218"/>
          </a:xfrm>
          <a:prstGeom prst="rect">
            <a:avLst/>
          </a:prstGeom>
        </p:spPr>
        <p:txBody>
          <a:bodyPr wrap="none">
            <a:spAutoFit/>
          </a:bodyPr>
          <a:lstStyle/>
          <a:p>
            <a:pPr algn="ctr"/>
            <a:r>
              <a:rPr lang="de-DE" sz="3200" smtClean="0">
                <a:solidFill>
                  <a:srgbClr val="003142"/>
                </a:solidFill>
                <a:latin typeface="+mj-lt"/>
                <a:ea typeface="+mj-ea"/>
                <a:cs typeface="+mj-cs"/>
              </a:rPr>
              <a:t>Further </a:t>
            </a:r>
            <a:r>
              <a:rPr lang="de-DE" sz="3200" dirty="0" smtClean="0">
                <a:solidFill>
                  <a:srgbClr val="003142"/>
                </a:solidFill>
                <a:latin typeface="+mj-lt"/>
                <a:ea typeface="+mj-ea"/>
                <a:cs typeface="+mj-cs"/>
              </a:rPr>
              <a:t>Exemplar Offerings </a:t>
            </a:r>
            <a:br>
              <a:rPr lang="de-DE" sz="3200" dirty="0" smtClean="0">
                <a:solidFill>
                  <a:srgbClr val="003142"/>
                </a:solidFill>
                <a:latin typeface="+mj-lt"/>
                <a:ea typeface="+mj-ea"/>
                <a:cs typeface="+mj-cs"/>
              </a:rPr>
            </a:br>
            <a:r>
              <a:rPr lang="de-DE" sz="3200" dirty="0" smtClean="0">
                <a:solidFill>
                  <a:srgbClr val="003142"/>
                </a:solidFill>
                <a:latin typeface="+mj-lt"/>
                <a:ea typeface="+mj-ea"/>
                <a:cs typeface="+mj-cs"/>
              </a:rPr>
              <a:t>beyond Meta-Data Packaging</a:t>
            </a:r>
            <a:endParaRPr lang="de-DE" sz="3200" dirty="0" smtClean="0">
              <a:solidFill>
                <a:srgbClr val="003142"/>
              </a:solidFill>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5292725" y="2420938"/>
            <a:ext cx="2232025" cy="2087562"/>
          </a:xfrm>
          <a:prstGeom prst="ellipse">
            <a:avLst/>
          </a:prstGeom>
          <a:solidFill>
            <a:srgbClr val="FFFF99"/>
          </a:solidFill>
          <a:ln w="9525">
            <a:solidFill>
              <a:schemeClr val="tx1"/>
            </a:solidFill>
            <a:prstDash val="dash"/>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5" name="AutoShape 5"/>
          <p:cNvSpPr>
            <a:spLocks noChangeArrowheads="1"/>
          </p:cNvSpPr>
          <p:nvPr/>
        </p:nvSpPr>
        <p:spPr bwMode="auto">
          <a:xfrm>
            <a:off x="395288" y="1629048"/>
            <a:ext cx="792162"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6" name="AutoShape 6"/>
          <p:cNvSpPr>
            <a:spLocks noChangeArrowheads="1"/>
          </p:cNvSpPr>
          <p:nvPr/>
        </p:nvSpPr>
        <p:spPr bwMode="auto">
          <a:xfrm>
            <a:off x="395288" y="3141216"/>
            <a:ext cx="792162"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7" name="AutoShape 7"/>
          <p:cNvSpPr>
            <a:spLocks noChangeArrowheads="1"/>
          </p:cNvSpPr>
          <p:nvPr/>
        </p:nvSpPr>
        <p:spPr bwMode="auto">
          <a:xfrm>
            <a:off x="395288" y="3789288"/>
            <a:ext cx="792162"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8" name="AutoShape 8"/>
          <p:cNvSpPr>
            <a:spLocks noChangeArrowheads="1"/>
          </p:cNvSpPr>
          <p:nvPr/>
        </p:nvSpPr>
        <p:spPr bwMode="auto">
          <a:xfrm>
            <a:off x="395288" y="4581376"/>
            <a:ext cx="792162"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9" name="AutoShape 9"/>
          <p:cNvSpPr>
            <a:spLocks noChangeArrowheads="1"/>
          </p:cNvSpPr>
          <p:nvPr/>
        </p:nvSpPr>
        <p:spPr bwMode="auto">
          <a:xfrm>
            <a:off x="5435600" y="3284538"/>
            <a:ext cx="792163"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b="1">
                <a:solidFill>
                  <a:schemeClr val="tx1"/>
                </a:solidFill>
                <a:cs typeface="Arial" charset="0"/>
              </a:rPr>
              <a:t>SQL</a:t>
            </a:r>
          </a:p>
        </p:txBody>
      </p:sp>
      <p:sp>
        <p:nvSpPr>
          <p:cNvPr id="20490" name="Line 10"/>
          <p:cNvSpPr>
            <a:spLocks noChangeShapeType="1"/>
          </p:cNvSpPr>
          <p:nvPr/>
        </p:nvSpPr>
        <p:spPr bwMode="auto">
          <a:xfrm>
            <a:off x="2700338" y="2060575"/>
            <a:ext cx="1079500" cy="1081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1" name="Text Box 11"/>
          <p:cNvSpPr txBox="1">
            <a:spLocks noChangeArrowheads="1"/>
          </p:cNvSpPr>
          <p:nvPr/>
        </p:nvSpPr>
        <p:spPr bwMode="auto">
          <a:xfrm>
            <a:off x="2987675" y="2133600"/>
            <a:ext cx="5048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SRU</a:t>
            </a:r>
          </a:p>
        </p:txBody>
      </p:sp>
      <p:sp>
        <p:nvSpPr>
          <p:cNvPr id="20492" name="Line 12"/>
          <p:cNvSpPr>
            <a:spLocks noChangeShapeType="1"/>
          </p:cNvSpPr>
          <p:nvPr/>
        </p:nvSpPr>
        <p:spPr bwMode="auto">
          <a:xfrm>
            <a:off x="2700338" y="2781300"/>
            <a:ext cx="107950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flipV="1">
            <a:off x="2700338" y="3644900"/>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4" name="Line 14"/>
          <p:cNvSpPr>
            <a:spLocks noChangeShapeType="1"/>
          </p:cNvSpPr>
          <p:nvPr/>
        </p:nvSpPr>
        <p:spPr bwMode="auto">
          <a:xfrm flipV="1">
            <a:off x="2700338" y="3860800"/>
            <a:ext cx="115093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5" name="Text Box 15"/>
          <p:cNvSpPr txBox="1">
            <a:spLocks noChangeArrowheads="1"/>
          </p:cNvSpPr>
          <p:nvPr/>
        </p:nvSpPr>
        <p:spPr bwMode="auto">
          <a:xfrm>
            <a:off x="2655888" y="3370263"/>
            <a:ext cx="8445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OAI-PMH</a:t>
            </a:r>
          </a:p>
        </p:txBody>
      </p:sp>
      <p:sp>
        <p:nvSpPr>
          <p:cNvPr id="20496" name="Text Box 16"/>
          <p:cNvSpPr txBox="1">
            <a:spLocks noChangeArrowheads="1"/>
          </p:cNvSpPr>
          <p:nvPr/>
        </p:nvSpPr>
        <p:spPr bwMode="auto">
          <a:xfrm>
            <a:off x="2771775" y="3789363"/>
            <a:ext cx="8445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OAI-PMH</a:t>
            </a:r>
          </a:p>
        </p:txBody>
      </p:sp>
      <p:sp>
        <p:nvSpPr>
          <p:cNvPr id="20497" name="Text Box 17"/>
          <p:cNvSpPr txBox="1">
            <a:spLocks noChangeArrowheads="1"/>
          </p:cNvSpPr>
          <p:nvPr/>
        </p:nvSpPr>
        <p:spPr bwMode="auto">
          <a:xfrm>
            <a:off x="3168650" y="4954588"/>
            <a:ext cx="5397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WEB</a:t>
            </a:r>
          </a:p>
        </p:txBody>
      </p:sp>
      <p:sp>
        <p:nvSpPr>
          <p:cNvPr id="20498" name="Line 18"/>
          <p:cNvSpPr>
            <a:spLocks noChangeShapeType="1"/>
          </p:cNvSpPr>
          <p:nvPr/>
        </p:nvSpPr>
        <p:spPr bwMode="auto">
          <a:xfrm>
            <a:off x="5003800" y="3500438"/>
            <a:ext cx="43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9" name="Text Box 19"/>
          <p:cNvSpPr txBox="1">
            <a:spLocks noChangeArrowheads="1"/>
          </p:cNvSpPr>
          <p:nvPr/>
        </p:nvSpPr>
        <p:spPr bwMode="auto">
          <a:xfrm>
            <a:off x="447675" y="1354163"/>
            <a:ext cx="6064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dirty="0">
                <a:solidFill>
                  <a:schemeClr val="tx1"/>
                </a:solidFill>
                <a:cs typeface="Arial" charset="0"/>
              </a:rPr>
              <a:t>DANS</a:t>
            </a:r>
          </a:p>
        </p:txBody>
      </p:sp>
      <p:sp>
        <p:nvSpPr>
          <p:cNvPr id="20500" name="Text Box 20"/>
          <p:cNvSpPr txBox="1">
            <a:spLocks noChangeArrowheads="1"/>
          </p:cNvSpPr>
          <p:nvPr/>
        </p:nvSpPr>
        <p:spPr bwMode="auto">
          <a:xfrm>
            <a:off x="466725" y="2866330"/>
            <a:ext cx="488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dirty="0">
                <a:solidFill>
                  <a:schemeClr val="tx1"/>
                </a:solidFill>
                <a:cs typeface="Arial" charset="0"/>
              </a:rPr>
              <a:t>JLIS</a:t>
            </a:r>
          </a:p>
        </p:txBody>
      </p:sp>
      <p:sp>
        <p:nvSpPr>
          <p:cNvPr id="20501" name="Text Box 21"/>
          <p:cNvSpPr txBox="1">
            <a:spLocks noChangeArrowheads="1"/>
          </p:cNvSpPr>
          <p:nvPr/>
        </p:nvSpPr>
        <p:spPr bwMode="auto">
          <a:xfrm>
            <a:off x="395288" y="3586411"/>
            <a:ext cx="49688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dirty="0">
                <a:solidFill>
                  <a:schemeClr val="tx1"/>
                </a:solidFill>
                <a:cs typeface="Arial" charset="0"/>
              </a:rPr>
              <a:t>FRD</a:t>
            </a:r>
          </a:p>
        </p:txBody>
      </p:sp>
      <p:sp>
        <p:nvSpPr>
          <p:cNvPr id="20502" name="Text Box 22"/>
          <p:cNvSpPr txBox="1">
            <a:spLocks noChangeArrowheads="1"/>
          </p:cNvSpPr>
          <p:nvPr/>
        </p:nvSpPr>
        <p:spPr bwMode="auto">
          <a:xfrm>
            <a:off x="395288" y="4306490"/>
            <a:ext cx="61436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dirty="0">
                <a:solidFill>
                  <a:schemeClr val="tx1"/>
                </a:solidFill>
                <a:cs typeface="Arial" charset="0"/>
              </a:rPr>
              <a:t>CERN</a:t>
            </a:r>
          </a:p>
        </p:txBody>
      </p:sp>
      <p:sp>
        <p:nvSpPr>
          <p:cNvPr id="20503" name="AutoShape 23"/>
          <p:cNvSpPr>
            <a:spLocks noChangeArrowheads="1"/>
          </p:cNvSpPr>
          <p:nvPr/>
        </p:nvSpPr>
        <p:spPr bwMode="auto">
          <a:xfrm>
            <a:off x="395288" y="5300663"/>
            <a:ext cx="792162"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04" name="Line 24"/>
          <p:cNvSpPr>
            <a:spLocks noChangeShapeType="1"/>
          </p:cNvSpPr>
          <p:nvPr/>
        </p:nvSpPr>
        <p:spPr bwMode="auto">
          <a:xfrm flipV="1">
            <a:off x="2771775" y="4076700"/>
            <a:ext cx="1079500" cy="143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05" name="Text Box 25"/>
          <p:cNvSpPr txBox="1">
            <a:spLocks noChangeArrowheads="1"/>
          </p:cNvSpPr>
          <p:nvPr/>
        </p:nvSpPr>
        <p:spPr bwMode="auto">
          <a:xfrm>
            <a:off x="323850" y="5013325"/>
            <a:ext cx="11985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a:solidFill>
                  <a:schemeClr val="tx1"/>
                </a:solidFill>
                <a:cs typeface="Arial" charset="0"/>
              </a:rPr>
              <a:t>CERN - Author</a:t>
            </a:r>
          </a:p>
        </p:txBody>
      </p:sp>
      <p:sp>
        <p:nvSpPr>
          <p:cNvPr id="20506" name="Rectangle 26"/>
          <p:cNvSpPr>
            <a:spLocks noChangeArrowheads="1"/>
          </p:cNvSpPr>
          <p:nvPr/>
        </p:nvSpPr>
        <p:spPr bwMode="auto">
          <a:xfrm>
            <a:off x="6443663" y="2852738"/>
            <a:ext cx="576262"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1400" b="1">
                <a:solidFill>
                  <a:schemeClr val="tx1"/>
                </a:solidFill>
                <a:cs typeface="Arial" charset="0"/>
              </a:rPr>
              <a:t>D2R</a:t>
            </a:r>
          </a:p>
        </p:txBody>
      </p:sp>
      <p:sp>
        <p:nvSpPr>
          <p:cNvPr id="20507" name="Line 27"/>
          <p:cNvSpPr>
            <a:spLocks noChangeShapeType="1"/>
          </p:cNvSpPr>
          <p:nvPr/>
        </p:nvSpPr>
        <p:spPr bwMode="auto">
          <a:xfrm>
            <a:off x="1258888" y="1916832"/>
            <a:ext cx="217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08" name="Line 28"/>
          <p:cNvSpPr>
            <a:spLocks noChangeShapeType="1"/>
          </p:cNvSpPr>
          <p:nvPr/>
        </p:nvSpPr>
        <p:spPr bwMode="auto">
          <a:xfrm>
            <a:off x="1258888" y="2636912"/>
            <a:ext cx="217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09" name="Line 29"/>
          <p:cNvSpPr>
            <a:spLocks noChangeShapeType="1"/>
          </p:cNvSpPr>
          <p:nvPr/>
        </p:nvSpPr>
        <p:spPr bwMode="auto">
          <a:xfrm>
            <a:off x="1258888" y="3933056"/>
            <a:ext cx="217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10" name="Line 30"/>
          <p:cNvSpPr>
            <a:spLocks noChangeShapeType="1"/>
          </p:cNvSpPr>
          <p:nvPr/>
        </p:nvSpPr>
        <p:spPr bwMode="auto">
          <a:xfrm>
            <a:off x="1331913" y="4724400"/>
            <a:ext cx="217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11" name="Line 31"/>
          <p:cNvSpPr>
            <a:spLocks noChangeShapeType="1"/>
          </p:cNvSpPr>
          <p:nvPr/>
        </p:nvSpPr>
        <p:spPr bwMode="auto">
          <a:xfrm>
            <a:off x="1331913" y="5516563"/>
            <a:ext cx="217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12" name="Text Box 32"/>
          <p:cNvSpPr txBox="1">
            <a:spLocks noChangeArrowheads="1"/>
          </p:cNvSpPr>
          <p:nvPr/>
        </p:nvSpPr>
        <p:spPr bwMode="auto">
          <a:xfrm>
            <a:off x="1619250" y="1916113"/>
            <a:ext cx="1049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Dublin Core</a:t>
            </a:r>
          </a:p>
        </p:txBody>
      </p:sp>
      <p:sp>
        <p:nvSpPr>
          <p:cNvPr id="20513" name="Text Box 33"/>
          <p:cNvSpPr txBox="1">
            <a:spLocks noChangeArrowheads="1"/>
          </p:cNvSpPr>
          <p:nvPr/>
        </p:nvSpPr>
        <p:spPr bwMode="auto">
          <a:xfrm>
            <a:off x="1651000" y="2636838"/>
            <a:ext cx="1049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Dublin Core</a:t>
            </a:r>
          </a:p>
        </p:txBody>
      </p:sp>
      <p:sp>
        <p:nvSpPr>
          <p:cNvPr id="20514" name="Text Box 34"/>
          <p:cNvSpPr txBox="1">
            <a:spLocks noChangeArrowheads="1"/>
          </p:cNvSpPr>
          <p:nvPr/>
        </p:nvSpPr>
        <p:spPr bwMode="auto">
          <a:xfrm>
            <a:off x="1577975" y="3514403"/>
            <a:ext cx="1049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Dublin Core</a:t>
            </a:r>
          </a:p>
        </p:txBody>
      </p:sp>
      <p:sp>
        <p:nvSpPr>
          <p:cNvPr id="20515" name="Text Box 35"/>
          <p:cNvSpPr txBox="1">
            <a:spLocks noChangeArrowheads="1"/>
          </p:cNvSpPr>
          <p:nvPr/>
        </p:nvSpPr>
        <p:spPr bwMode="auto">
          <a:xfrm>
            <a:off x="1665288" y="4581525"/>
            <a:ext cx="9620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MARCXML</a:t>
            </a:r>
          </a:p>
        </p:txBody>
      </p:sp>
      <p:sp>
        <p:nvSpPr>
          <p:cNvPr id="20516" name="Text Box 36"/>
          <p:cNvSpPr txBox="1">
            <a:spLocks noChangeArrowheads="1"/>
          </p:cNvSpPr>
          <p:nvPr/>
        </p:nvSpPr>
        <p:spPr bwMode="auto">
          <a:xfrm>
            <a:off x="1712913" y="5373688"/>
            <a:ext cx="9874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proprietary</a:t>
            </a:r>
          </a:p>
        </p:txBody>
      </p:sp>
      <p:sp>
        <p:nvSpPr>
          <p:cNvPr id="20517" name="Text Box 37"/>
          <p:cNvSpPr txBox="1">
            <a:spLocks noChangeArrowheads="1"/>
          </p:cNvSpPr>
          <p:nvPr/>
        </p:nvSpPr>
        <p:spPr bwMode="auto">
          <a:xfrm>
            <a:off x="2987675" y="4449763"/>
            <a:ext cx="5397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WEB</a:t>
            </a:r>
          </a:p>
        </p:txBody>
      </p:sp>
      <p:sp>
        <p:nvSpPr>
          <p:cNvPr id="20518" name="Text Box 38"/>
          <p:cNvSpPr txBox="1">
            <a:spLocks noChangeArrowheads="1"/>
          </p:cNvSpPr>
          <p:nvPr/>
        </p:nvSpPr>
        <p:spPr bwMode="auto">
          <a:xfrm>
            <a:off x="2771775" y="1484313"/>
            <a:ext cx="10017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400" b="1">
                <a:solidFill>
                  <a:schemeClr val="tx1"/>
                </a:solidFill>
                <a:cs typeface="Arial" charset="0"/>
              </a:rPr>
              <a:t>Protocols</a:t>
            </a:r>
          </a:p>
        </p:txBody>
      </p:sp>
      <p:sp>
        <p:nvSpPr>
          <p:cNvPr id="20519" name="Text Box 39"/>
          <p:cNvSpPr txBox="1">
            <a:spLocks noChangeArrowheads="1"/>
          </p:cNvSpPr>
          <p:nvPr/>
        </p:nvSpPr>
        <p:spPr bwMode="auto">
          <a:xfrm>
            <a:off x="1476375" y="1484313"/>
            <a:ext cx="8651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400" b="1">
                <a:solidFill>
                  <a:schemeClr val="tx1"/>
                </a:solidFill>
                <a:cs typeface="Arial" charset="0"/>
              </a:rPr>
              <a:t>Schema</a:t>
            </a:r>
          </a:p>
        </p:txBody>
      </p:sp>
      <p:sp>
        <p:nvSpPr>
          <p:cNvPr id="20520" name="Text Box 40"/>
          <p:cNvSpPr txBox="1">
            <a:spLocks noChangeArrowheads="1"/>
          </p:cNvSpPr>
          <p:nvPr/>
        </p:nvSpPr>
        <p:spPr bwMode="auto">
          <a:xfrm>
            <a:off x="6156325" y="2443163"/>
            <a:ext cx="533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600" b="1">
                <a:solidFill>
                  <a:schemeClr val="tx1"/>
                </a:solidFill>
                <a:cs typeface="Arial" charset="0"/>
              </a:rPr>
              <a:t>IKB</a:t>
            </a:r>
          </a:p>
        </p:txBody>
      </p:sp>
      <p:sp>
        <p:nvSpPr>
          <p:cNvPr id="20521" name="Line 41"/>
          <p:cNvSpPr>
            <a:spLocks noChangeShapeType="1"/>
          </p:cNvSpPr>
          <p:nvPr/>
        </p:nvSpPr>
        <p:spPr bwMode="auto">
          <a:xfrm flipV="1">
            <a:off x="6732588" y="4076700"/>
            <a:ext cx="0" cy="647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22" name="Text Box 42"/>
          <p:cNvSpPr txBox="1">
            <a:spLocks noChangeArrowheads="1"/>
          </p:cNvSpPr>
          <p:nvPr/>
        </p:nvSpPr>
        <p:spPr bwMode="auto">
          <a:xfrm>
            <a:off x="5508625" y="4797425"/>
            <a:ext cx="291306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600" b="1">
                <a:solidFill>
                  <a:schemeClr val="tx1"/>
                </a:solidFill>
                <a:cs typeface="Arial" charset="0"/>
              </a:rPr>
              <a:t>DC-FRBR mapping</a:t>
            </a:r>
          </a:p>
          <a:p>
            <a:pPr eaLnBrk="1" hangingPunct="1"/>
            <a:r>
              <a:rPr lang="en-GB" sz="1600" b="1">
                <a:solidFill>
                  <a:schemeClr val="tx1"/>
                </a:solidFill>
                <a:cs typeface="Arial" charset="0"/>
              </a:rPr>
              <a:t>MARCXML – FRBR mapping</a:t>
            </a:r>
          </a:p>
        </p:txBody>
      </p:sp>
      <p:sp>
        <p:nvSpPr>
          <p:cNvPr id="20523" name="Line 43"/>
          <p:cNvSpPr>
            <a:spLocks noChangeShapeType="1"/>
          </p:cNvSpPr>
          <p:nvPr/>
        </p:nvSpPr>
        <p:spPr bwMode="auto">
          <a:xfrm>
            <a:off x="6156325" y="3500438"/>
            <a:ext cx="36036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24" name="Oval 44"/>
          <p:cNvSpPr>
            <a:spLocks noChangeArrowheads="1"/>
          </p:cNvSpPr>
          <p:nvPr/>
        </p:nvSpPr>
        <p:spPr bwMode="auto">
          <a:xfrm>
            <a:off x="7820025" y="2781300"/>
            <a:ext cx="576263" cy="503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b="1">
                <a:solidFill>
                  <a:schemeClr val="tx1"/>
                </a:solidFill>
                <a:cs typeface="Arial" charset="0"/>
              </a:rPr>
              <a:t>S1</a:t>
            </a:r>
          </a:p>
        </p:txBody>
      </p:sp>
      <p:sp>
        <p:nvSpPr>
          <p:cNvPr id="20525" name="Oval 45"/>
          <p:cNvSpPr>
            <a:spLocks noChangeArrowheads="1"/>
          </p:cNvSpPr>
          <p:nvPr/>
        </p:nvSpPr>
        <p:spPr bwMode="auto">
          <a:xfrm>
            <a:off x="7891463" y="3573463"/>
            <a:ext cx="576262"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b="1">
                <a:solidFill>
                  <a:schemeClr val="tx1"/>
                </a:solidFill>
                <a:cs typeface="Arial" charset="0"/>
              </a:rPr>
              <a:t>S2</a:t>
            </a:r>
          </a:p>
        </p:txBody>
      </p:sp>
      <p:sp>
        <p:nvSpPr>
          <p:cNvPr id="20526" name="Line 46"/>
          <p:cNvSpPr>
            <a:spLocks noChangeShapeType="1"/>
          </p:cNvSpPr>
          <p:nvPr/>
        </p:nvSpPr>
        <p:spPr bwMode="auto">
          <a:xfrm flipH="1">
            <a:off x="8396288" y="29972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27" name="Text Box 47"/>
          <p:cNvSpPr txBox="1">
            <a:spLocks noChangeArrowheads="1"/>
          </p:cNvSpPr>
          <p:nvPr/>
        </p:nvSpPr>
        <p:spPr bwMode="auto">
          <a:xfrm>
            <a:off x="8756650" y="2852738"/>
            <a:ext cx="352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400" b="1">
                <a:solidFill>
                  <a:schemeClr val="tx1"/>
                </a:solidFill>
                <a:cs typeface="Arial" charset="0"/>
              </a:rPr>
              <a:t>PI</a:t>
            </a:r>
          </a:p>
        </p:txBody>
      </p:sp>
      <p:sp>
        <p:nvSpPr>
          <p:cNvPr id="20528" name="Text Box 48"/>
          <p:cNvSpPr txBox="1">
            <a:spLocks noChangeArrowheads="1"/>
          </p:cNvSpPr>
          <p:nvPr/>
        </p:nvSpPr>
        <p:spPr bwMode="auto">
          <a:xfrm>
            <a:off x="8828088" y="3644900"/>
            <a:ext cx="352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400" b="1">
                <a:solidFill>
                  <a:schemeClr val="tx1"/>
                </a:solidFill>
                <a:cs typeface="Arial" charset="0"/>
              </a:rPr>
              <a:t>PI</a:t>
            </a:r>
          </a:p>
        </p:txBody>
      </p:sp>
      <p:sp>
        <p:nvSpPr>
          <p:cNvPr id="20529" name="Line 49"/>
          <p:cNvSpPr>
            <a:spLocks noChangeShapeType="1"/>
          </p:cNvSpPr>
          <p:nvPr/>
        </p:nvSpPr>
        <p:spPr bwMode="auto">
          <a:xfrm flipH="1">
            <a:off x="8467725" y="3789363"/>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30" name="Oval 50"/>
          <p:cNvSpPr>
            <a:spLocks noChangeArrowheads="1"/>
          </p:cNvSpPr>
          <p:nvPr/>
        </p:nvSpPr>
        <p:spPr bwMode="auto">
          <a:xfrm>
            <a:off x="7667625" y="2420938"/>
            <a:ext cx="1008063" cy="2160587"/>
          </a:xfrm>
          <a:prstGeom prst="ellipse">
            <a:avLst/>
          </a:prstGeom>
          <a:solidFill>
            <a:srgbClr val="000080">
              <a:alpha val="10196"/>
            </a:srgbClr>
          </a:solidFill>
          <a:ln w="9525">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31" name="AutoShape 51"/>
          <p:cNvSpPr>
            <a:spLocks noChangeArrowheads="1"/>
          </p:cNvSpPr>
          <p:nvPr/>
        </p:nvSpPr>
        <p:spPr bwMode="auto">
          <a:xfrm>
            <a:off x="3995738" y="3141663"/>
            <a:ext cx="1008062" cy="863600"/>
          </a:xfrm>
          <a:prstGeom prst="roundRect">
            <a:avLst>
              <a:gd name="adj" fmla="val 16667"/>
            </a:avLst>
          </a:prstGeom>
          <a:solidFill>
            <a:schemeClr val="accent1"/>
          </a:solidFill>
          <a:ln w="9525">
            <a:solidFill>
              <a:srgbClr val="000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b="1">
                <a:solidFill>
                  <a:schemeClr val="tx1"/>
                </a:solidFill>
                <a:cs typeface="Arial" charset="0"/>
              </a:rPr>
              <a:t>Harvesting &amp;</a:t>
            </a:r>
          </a:p>
          <a:p>
            <a:pPr algn="ctr"/>
            <a:r>
              <a:rPr lang="en-GB" b="1">
                <a:solidFill>
                  <a:schemeClr val="tx1"/>
                </a:solidFill>
                <a:cs typeface="Arial" charset="0"/>
              </a:rPr>
              <a:t>processing</a:t>
            </a:r>
          </a:p>
        </p:txBody>
      </p:sp>
      <p:sp>
        <p:nvSpPr>
          <p:cNvPr id="20532" name="Text Box 52"/>
          <p:cNvSpPr txBox="1">
            <a:spLocks noChangeArrowheads="1"/>
          </p:cNvSpPr>
          <p:nvPr/>
        </p:nvSpPr>
        <p:spPr bwMode="auto">
          <a:xfrm>
            <a:off x="7019925" y="2420938"/>
            <a:ext cx="8191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b="1">
                <a:solidFill>
                  <a:schemeClr val="tx1"/>
                </a:solidFill>
                <a:cs typeface="Arial" charset="0"/>
              </a:rPr>
              <a:t>SPARQL</a:t>
            </a:r>
          </a:p>
        </p:txBody>
      </p:sp>
      <p:sp>
        <p:nvSpPr>
          <p:cNvPr id="20533" name="Text Box 53"/>
          <p:cNvSpPr txBox="1">
            <a:spLocks noChangeArrowheads="1"/>
          </p:cNvSpPr>
          <p:nvPr/>
        </p:nvSpPr>
        <p:spPr bwMode="auto">
          <a:xfrm>
            <a:off x="7524750" y="4581525"/>
            <a:ext cx="13287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algn="ctr" eaLnBrk="1" hangingPunct="1"/>
            <a:r>
              <a:rPr lang="en-GB" b="1">
                <a:solidFill>
                  <a:schemeClr val="tx1"/>
                </a:solidFill>
                <a:cs typeface="Arial" charset="0"/>
              </a:rPr>
              <a:t>Interoperability </a:t>
            </a:r>
          </a:p>
          <a:p>
            <a:pPr algn="ctr" eaLnBrk="1" hangingPunct="1"/>
            <a:r>
              <a:rPr lang="en-GB" b="1">
                <a:solidFill>
                  <a:schemeClr val="tx1"/>
                </a:solidFill>
                <a:cs typeface="Arial" charset="0"/>
              </a:rPr>
              <a:t>Services</a:t>
            </a:r>
          </a:p>
        </p:txBody>
      </p:sp>
      <p:sp>
        <p:nvSpPr>
          <p:cNvPr id="20534" name="Text Box 54"/>
          <p:cNvSpPr txBox="1">
            <a:spLocks noChangeArrowheads="1"/>
          </p:cNvSpPr>
          <p:nvPr/>
        </p:nvSpPr>
        <p:spPr bwMode="auto">
          <a:xfrm>
            <a:off x="7164388" y="3284538"/>
            <a:ext cx="6000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sz="1600" b="1">
                <a:solidFill>
                  <a:schemeClr val="tx1"/>
                </a:solidFill>
                <a:cs typeface="Arial" charset="0"/>
              </a:rPr>
              <a:t>RDF</a:t>
            </a:r>
          </a:p>
        </p:txBody>
      </p:sp>
      <p:sp>
        <p:nvSpPr>
          <p:cNvPr id="20535" name="Line 55"/>
          <p:cNvSpPr>
            <a:spLocks noChangeShapeType="1"/>
          </p:cNvSpPr>
          <p:nvPr/>
        </p:nvSpPr>
        <p:spPr bwMode="auto">
          <a:xfrm flipV="1">
            <a:off x="7092950" y="3068638"/>
            <a:ext cx="647700" cy="730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36" name="Line 56"/>
          <p:cNvSpPr>
            <a:spLocks noChangeShapeType="1"/>
          </p:cNvSpPr>
          <p:nvPr/>
        </p:nvSpPr>
        <p:spPr bwMode="auto">
          <a:xfrm>
            <a:off x="7092950" y="3716338"/>
            <a:ext cx="647700" cy="1444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Rettangolo 1"/>
          <p:cNvSpPr/>
          <p:nvPr/>
        </p:nvSpPr>
        <p:spPr>
          <a:xfrm>
            <a:off x="3851920" y="1484784"/>
            <a:ext cx="5246949" cy="461665"/>
          </a:xfrm>
          <a:prstGeom prst="rect">
            <a:avLst/>
          </a:prstGeom>
          <a:solidFill>
            <a:srgbClr val="FFFF00"/>
          </a:solidFill>
        </p:spPr>
        <p:txBody>
          <a:bodyPr wrap="none">
            <a:spAutoFit/>
          </a:bodyPr>
          <a:lstStyle/>
          <a:p>
            <a:pPr marL="342900" indent="-342900" algn="ctr" eaLnBrk="0" hangingPunct="0">
              <a:spcBef>
                <a:spcPts val="600"/>
              </a:spcBef>
              <a:spcAft>
                <a:spcPts val="600"/>
              </a:spcAft>
              <a:buClr>
                <a:srgbClr val="00D1CC"/>
              </a:buClr>
            </a:pPr>
            <a:r>
              <a:rPr lang="en-US" sz="2400" b="1" dirty="0">
                <a:solidFill>
                  <a:schemeClr val="tx1"/>
                </a:solidFill>
                <a:cs typeface="Arial" charset="0"/>
                <a:hlinkClick r:id="rId3"/>
              </a:rPr>
              <a:t>http://93.63.166.138/demonstrator/</a:t>
            </a:r>
            <a:r>
              <a:rPr lang="en-US" sz="2400" dirty="0">
                <a:solidFill>
                  <a:schemeClr val="tx1"/>
                </a:solidFill>
                <a:cs typeface="Arial" charset="0"/>
              </a:rPr>
              <a:t> </a:t>
            </a:r>
          </a:p>
        </p:txBody>
      </p:sp>
      <p:sp>
        <p:nvSpPr>
          <p:cNvPr id="57" name="AutoShape 5"/>
          <p:cNvSpPr>
            <a:spLocks noChangeArrowheads="1"/>
          </p:cNvSpPr>
          <p:nvPr/>
        </p:nvSpPr>
        <p:spPr bwMode="auto">
          <a:xfrm>
            <a:off x="395536" y="2349128"/>
            <a:ext cx="792162" cy="431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Line 28"/>
          <p:cNvSpPr>
            <a:spLocks noChangeShapeType="1"/>
          </p:cNvSpPr>
          <p:nvPr/>
        </p:nvSpPr>
        <p:spPr bwMode="auto">
          <a:xfrm>
            <a:off x="1259632" y="3429000"/>
            <a:ext cx="217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 name="Text Box 19"/>
          <p:cNvSpPr txBox="1">
            <a:spLocks noChangeArrowheads="1"/>
          </p:cNvSpPr>
          <p:nvPr/>
        </p:nvSpPr>
        <p:spPr bwMode="auto">
          <a:xfrm>
            <a:off x="437183" y="2074243"/>
            <a:ext cx="50847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charset="0"/>
                <a:ea typeface="MS PGothic" pitchFamily="34" charset="-128"/>
              </a:defRPr>
            </a:lvl1pPr>
            <a:lvl2pPr marL="742950" indent="-285750" eaLnBrk="0" hangingPunct="0">
              <a:defRPr sz="1200">
                <a:solidFill>
                  <a:schemeClr val="bg1"/>
                </a:solidFill>
                <a:latin typeface="Arial" charset="0"/>
                <a:ea typeface="MS PGothic" pitchFamily="34" charset="-128"/>
              </a:defRPr>
            </a:lvl2pPr>
            <a:lvl3pPr marL="1143000" indent="-228600" eaLnBrk="0" hangingPunct="0">
              <a:defRPr sz="1200">
                <a:solidFill>
                  <a:schemeClr val="bg1"/>
                </a:solidFill>
                <a:latin typeface="Arial" charset="0"/>
                <a:ea typeface="MS PGothic" pitchFamily="34" charset="-128"/>
              </a:defRPr>
            </a:lvl3pPr>
            <a:lvl4pPr marL="1600200" indent="-228600" eaLnBrk="0" hangingPunct="0">
              <a:defRPr sz="1200">
                <a:solidFill>
                  <a:schemeClr val="bg1"/>
                </a:solidFill>
                <a:latin typeface="Arial" charset="0"/>
                <a:ea typeface="MS PGothic" pitchFamily="34" charset="-128"/>
              </a:defRPr>
            </a:lvl4pPr>
            <a:lvl5pPr marL="2057400" indent="-228600" eaLnBrk="0" hangingPunct="0">
              <a:defRPr sz="1200">
                <a:solidFill>
                  <a:schemeClr val="bg1"/>
                </a:solidFill>
                <a:latin typeface="Arial" charset="0"/>
                <a:ea typeface="MS PGothic" pitchFamily="34" charset="-128"/>
              </a:defRPr>
            </a:lvl5pPr>
            <a:lvl6pPr marL="2514600" indent="-228600" eaLnBrk="0" fontAlgn="base" hangingPunct="0">
              <a:spcBef>
                <a:spcPct val="0"/>
              </a:spcBef>
              <a:spcAft>
                <a:spcPct val="0"/>
              </a:spcAft>
              <a:defRPr sz="1200">
                <a:solidFill>
                  <a:schemeClr val="bg1"/>
                </a:solidFill>
                <a:latin typeface="Arial" charset="0"/>
                <a:ea typeface="MS PGothic" pitchFamily="34" charset="-128"/>
              </a:defRPr>
            </a:lvl6pPr>
            <a:lvl7pPr marL="2971800" indent="-228600" eaLnBrk="0" fontAlgn="base" hangingPunct="0">
              <a:spcBef>
                <a:spcPct val="0"/>
              </a:spcBef>
              <a:spcAft>
                <a:spcPct val="0"/>
              </a:spcAft>
              <a:defRPr sz="1200">
                <a:solidFill>
                  <a:schemeClr val="bg1"/>
                </a:solidFill>
                <a:latin typeface="Arial" charset="0"/>
                <a:ea typeface="MS PGothic" pitchFamily="34" charset="-128"/>
              </a:defRPr>
            </a:lvl7pPr>
            <a:lvl8pPr marL="3429000" indent="-228600" eaLnBrk="0" fontAlgn="base" hangingPunct="0">
              <a:spcBef>
                <a:spcPct val="0"/>
              </a:spcBef>
              <a:spcAft>
                <a:spcPct val="0"/>
              </a:spcAft>
              <a:defRPr sz="1200">
                <a:solidFill>
                  <a:schemeClr val="bg1"/>
                </a:solidFill>
                <a:latin typeface="Arial" charset="0"/>
                <a:ea typeface="MS PGothic" pitchFamily="34" charset="-128"/>
              </a:defRPr>
            </a:lvl8pPr>
            <a:lvl9pPr marL="3886200" indent="-228600" eaLnBrk="0" fontAlgn="base" hangingPunct="0">
              <a:spcBef>
                <a:spcPct val="0"/>
              </a:spcBef>
              <a:spcAft>
                <a:spcPct val="0"/>
              </a:spcAft>
              <a:defRPr sz="1200">
                <a:solidFill>
                  <a:schemeClr val="bg1"/>
                </a:solidFill>
                <a:latin typeface="Arial" charset="0"/>
                <a:ea typeface="MS PGothic" pitchFamily="34" charset="-128"/>
              </a:defRPr>
            </a:lvl9pPr>
          </a:lstStyle>
          <a:p>
            <a:pPr eaLnBrk="1" hangingPunct="1"/>
            <a:r>
              <a:rPr lang="en-GB" dirty="0" smtClean="0">
                <a:solidFill>
                  <a:schemeClr val="tx1"/>
                </a:solidFill>
                <a:cs typeface="Arial" charset="0"/>
              </a:rPr>
              <a:t>DNB</a:t>
            </a:r>
            <a:endParaRPr lang="en-GB" dirty="0">
              <a:solidFill>
                <a:schemeClr val="tx1"/>
              </a:solidFill>
              <a:cs typeface="Arial" charset="0"/>
            </a:endParaRPr>
          </a:p>
        </p:txBody>
      </p:sp>
      <p:sp>
        <p:nvSpPr>
          <p:cNvPr id="62" name="Title 1"/>
          <p:cNvSpPr txBox="1">
            <a:spLocks/>
          </p:cNvSpPr>
          <p:nvPr/>
        </p:nvSpPr>
        <p:spPr>
          <a:xfrm>
            <a:off x="395288" y="548730"/>
            <a:ext cx="8353425" cy="1008062"/>
          </a:xfrm>
          <a:prstGeom prst="rect">
            <a:avLst/>
          </a:prstGeom>
        </p:spPr>
        <p:txBody>
          <a:bodyPr/>
          <a:lstStyle/>
          <a:p>
            <a:pPr lvl="0" eaLnBrk="0" hangingPunct="0">
              <a:defRPr/>
            </a:pPr>
            <a:r>
              <a:rPr kumimoji="0" lang="de-DE" sz="2000" b="0" i="0" u="none" strike="noStrike" kern="0" cap="none" spc="0" normalizeH="0" baseline="0" noProof="0" dirty="0" smtClean="0">
                <a:ln>
                  <a:noFill/>
                </a:ln>
                <a:solidFill>
                  <a:srgbClr val="003142"/>
                </a:solidFill>
                <a:effectLst/>
                <a:uLnTx/>
                <a:uFillTx/>
                <a:latin typeface="+mj-lt"/>
                <a:ea typeface="+mj-ea"/>
                <a:cs typeface="+mj-cs"/>
              </a:rPr>
              <a:t>Further</a:t>
            </a:r>
            <a:r>
              <a:rPr kumimoji="0" lang="de-DE" sz="2000" b="0" i="0" u="none" strike="noStrike" kern="0" cap="none" spc="0" normalizeH="0" noProof="0" dirty="0" smtClean="0">
                <a:ln>
                  <a:noFill/>
                </a:ln>
                <a:solidFill>
                  <a:srgbClr val="003142"/>
                </a:solidFill>
                <a:effectLst/>
                <a:uLnTx/>
                <a:uFillTx/>
                <a:latin typeface="+mj-lt"/>
                <a:ea typeface="+mj-ea"/>
                <a:cs typeface="+mj-cs"/>
              </a:rPr>
              <a:t> exemplar </a:t>
            </a:r>
            <a:r>
              <a:rPr kumimoji="0" lang="de-DE" sz="2000" b="0" i="0" u="none" strike="noStrike" kern="0" cap="none" spc="0" normalizeH="0" noProof="0" dirty="0" smtClean="0">
                <a:ln>
                  <a:noFill/>
                </a:ln>
                <a:solidFill>
                  <a:srgbClr val="003142"/>
                </a:solidFill>
                <a:effectLst/>
                <a:uLnTx/>
                <a:uFillTx/>
                <a:latin typeface="+mj-lt"/>
                <a:ea typeface="+mj-ea"/>
                <a:cs typeface="+mj-cs"/>
              </a:rPr>
              <a:t>offerings </a:t>
            </a:r>
            <a:r>
              <a:rPr kumimoji="0" lang="de-DE" sz="2000" b="0" i="0" u="none" strike="noStrike" kern="0" cap="none" spc="0" normalizeH="0" baseline="0" noProof="0" dirty="0" smtClean="0">
                <a:ln>
                  <a:noFill/>
                </a:ln>
                <a:solidFill>
                  <a:srgbClr val="003142"/>
                </a:solidFill>
                <a:effectLst/>
                <a:uLnTx/>
                <a:uFillTx/>
                <a:latin typeface="+mj-lt"/>
                <a:ea typeface="+mj-ea"/>
                <a:cs typeface="+mj-cs"/>
              </a:rPr>
              <a:t>of the VCOE:</a:t>
            </a:r>
            <a:br>
              <a:rPr kumimoji="0" lang="de-DE" sz="2000" b="0" i="0" u="none" strike="noStrike" kern="0" cap="none" spc="0" normalizeH="0" baseline="0" noProof="0" dirty="0" smtClean="0">
                <a:ln>
                  <a:noFill/>
                </a:ln>
                <a:solidFill>
                  <a:srgbClr val="003142"/>
                </a:solidFill>
                <a:effectLst/>
                <a:uLnTx/>
                <a:uFillTx/>
                <a:latin typeface="+mj-lt"/>
                <a:ea typeface="+mj-ea"/>
                <a:cs typeface="+mj-cs"/>
              </a:rPr>
            </a:br>
            <a:r>
              <a:rPr kumimoji="0" lang="de-DE" sz="2000" b="0" i="0" u="none" strike="noStrike" kern="0" cap="none" spc="0" normalizeH="0" baseline="0" noProof="0" dirty="0" smtClean="0">
                <a:ln>
                  <a:noFill/>
                </a:ln>
                <a:solidFill>
                  <a:srgbClr val="003142"/>
                </a:solidFill>
                <a:effectLst/>
                <a:uLnTx/>
                <a:uFillTx/>
                <a:latin typeface="+mj-lt"/>
                <a:ea typeface="+mj-ea"/>
                <a:cs typeface="+mj-cs"/>
              </a:rPr>
              <a:t>Persistent Identifier Interoperability Framework</a:t>
            </a:r>
            <a:endParaRPr kumimoji="0" lang="de-DE" sz="2000" b="0" i="0" u="none" strike="noStrike" kern="0" cap="none" spc="0" normalizeH="0" baseline="0" noProof="0" dirty="0">
              <a:ln>
                <a:noFill/>
              </a:ln>
              <a:solidFill>
                <a:srgbClr val="003142"/>
              </a:solidFill>
              <a:effectLst/>
              <a:uLnTx/>
              <a:uFillTx/>
              <a:latin typeface="+mj-lt"/>
              <a:ea typeface="+mj-ea"/>
              <a:cs typeface="+mj-cs"/>
            </a:endParaRPr>
          </a:p>
        </p:txBody>
      </p:sp>
    </p:spTree>
    <p:extLst>
      <p:ext uri="{BB962C8B-B14F-4D97-AF65-F5344CB8AC3E}">
        <p14:creationId xmlns:p14="http://schemas.microsoft.com/office/powerpoint/2010/main" xmlns="" val="250452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0" y="1195834"/>
            <a:ext cx="9144000" cy="5401518"/>
          </a:xfrm>
          <a:prstGeom prst="rect">
            <a:avLst/>
          </a:prstGeom>
          <a:solidFill>
            <a:srgbClr val="FFFF00"/>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ndParaRPr>
          </a:p>
        </p:txBody>
      </p:sp>
      <p:sp>
        <p:nvSpPr>
          <p:cNvPr id="12291" name="Rectangle 3"/>
          <p:cNvSpPr>
            <a:spLocks noChangeArrowheads="1"/>
          </p:cNvSpPr>
          <p:nvPr/>
        </p:nvSpPr>
        <p:spPr bwMode="auto">
          <a:xfrm rot="-1624978">
            <a:off x="5691188" y="5445125"/>
            <a:ext cx="935037"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a:solidFill>
                  <a:srgbClr val="00244C"/>
                </a:solidFill>
              </a:rPr>
              <a:t>Handle</a:t>
            </a:r>
          </a:p>
        </p:txBody>
      </p:sp>
      <p:sp>
        <p:nvSpPr>
          <p:cNvPr id="12292" name="Rectangle 4"/>
          <p:cNvSpPr>
            <a:spLocks noChangeArrowheads="1"/>
          </p:cNvSpPr>
          <p:nvPr/>
        </p:nvSpPr>
        <p:spPr bwMode="auto">
          <a:xfrm rot="2878888">
            <a:off x="1263650" y="4903788"/>
            <a:ext cx="79057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a:solidFill>
                  <a:srgbClr val="00244C"/>
                </a:solidFill>
              </a:rPr>
              <a:t>NBN</a:t>
            </a:r>
          </a:p>
        </p:txBody>
      </p:sp>
      <p:sp>
        <p:nvSpPr>
          <p:cNvPr id="12293" name="Rectangle 5"/>
          <p:cNvSpPr>
            <a:spLocks noChangeArrowheads="1"/>
          </p:cNvSpPr>
          <p:nvPr/>
        </p:nvSpPr>
        <p:spPr bwMode="auto">
          <a:xfrm rot="-377637">
            <a:off x="4324350" y="5805488"/>
            <a:ext cx="79057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a:solidFill>
                  <a:srgbClr val="00244C"/>
                </a:solidFill>
              </a:rPr>
              <a:t>ARK</a:t>
            </a:r>
          </a:p>
        </p:txBody>
      </p:sp>
      <p:sp>
        <p:nvSpPr>
          <p:cNvPr id="12294" name="Text Box 6"/>
          <p:cNvSpPr txBox="1">
            <a:spLocks noChangeArrowheads="1"/>
          </p:cNvSpPr>
          <p:nvPr/>
        </p:nvSpPr>
        <p:spPr bwMode="auto">
          <a:xfrm>
            <a:off x="479425" y="5013325"/>
            <a:ext cx="819150" cy="915988"/>
          </a:xfrm>
          <a:prstGeom prst="rect">
            <a:avLst/>
          </a:prstGeom>
          <a:solidFill>
            <a:srgbClr val="0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t>FRD</a:t>
            </a:r>
          </a:p>
          <a:p>
            <a:pPr eaLnBrk="1" hangingPunct="1"/>
            <a:r>
              <a:rPr lang="it-IT"/>
              <a:t>DNB</a:t>
            </a:r>
          </a:p>
          <a:p>
            <a:pPr eaLnBrk="1" hangingPunct="1"/>
            <a:r>
              <a:rPr lang="it-IT"/>
              <a:t>DANS</a:t>
            </a:r>
          </a:p>
        </p:txBody>
      </p:sp>
      <p:sp>
        <p:nvSpPr>
          <p:cNvPr id="12295" name="Text Box 7"/>
          <p:cNvSpPr txBox="1">
            <a:spLocks noChangeArrowheads="1"/>
          </p:cNvSpPr>
          <p:nvPr/>
        </p:nvSpPr>
        <p:spPr bwMode="auto">
          <a:xfrm>
            <a:off x="1835150" y="5897563"/>
            <a:ext cx="1022350" cy="915987"/>
          </a:xfrm>
          <a:prstGeom prst="rect">
            <a:avLst/>
          </a:prstGeom>
          <a:solidFill>
            <a:srgbClr val="0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t>STM</a:t>
            </a:r>
          </a:p>
          <a:p>
            <a:pPr eaLnBrk="1" hangingPunct="1"/>
            <a:r>
              <a:rPr lang="it-IT"/>
              <a:t>GLOBIT</a:t>
            </a:r>
          </a:p>
          <a:p>
            <a:pPr eaLnBrk="1" hangingPunct="1"/>
            <a:r>
              <a:rPr lang="it-IT"/>
              <a:t>CERN</a:t>
            </a:r>
          </a:p>
        </p:txBody>
      </p:sp>
      <p:sp>
        <p:nvSpPr>
          <p:cNvPr id="12296" name="Rectangle 8"/>
          <p:cNvSpPr>
            <a:spLocks noChangeArrowheads="1"/>
          </p:cNvSpPr>
          <p:nvPr/>
        </p:nvSpPr>
        <p:spPr bwMode="auto">
          <a:xfrm rot="-3372503">
            <a:off x="1057276" y="3598862"/>
            <a:ext cx="830262" cy="347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a:solidFill>
                  <a:srgbClr val="00244C"/>
                </a:solidFill>
              </a:rPr>
              <a:t>ORCID</a:t>
            </a:r>
          </a:p>
        </p:txBody>
      </p:sp>
      <p:sp>
        <p:nvSpPr>
          <p:cNvPr id="12297" name="Rectangle 9"/>
          <p:cNvSpPr>
            <a:spLocks noChangeArrowheads="1"/>
          </p:cNvSpPr>
          <p:nvPr/>
        </p:nvSpPr>
        <p:spPr bwMode="auto">
          <a:xfrm rot="-1494949">
            <a:off x="2235200" y="2636838"/>
            <a:ext cx="79057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a:solidFill>
                  <a:srgbClr val="00244C"/>
                </a:solidFill>
              </a:rPr>
              <a:t>VIAF</a:t>
            </a:r>
          </a:p>
        </p:txBody>
      </p:sp>
      <p:sp>
        <p:nvSpPr>
          <p:cNvPr id="12298" name="Text Box 10"/>
          <p:cNvSpPr txBox="1">
            <a:spLocks noChangeArrowheads="1"/>
          </p:cNvSpPr>
          <p:nvPr/>
        </p:nvSpPr>
        <p:spPr bwMode="auto">
          <a:xfrm>
            <a:off x="395288" y="3494088"/>
            <a:ext cx="831850" cy="366712"/>
          </a:xfrm>
          <a:prstGeom prst="rect">
            <a:avLst/>
          </a:prstGeom>
          <a:solidFill>
            <a:srgbClr val="0080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t>CERN</a:t>
            </a:r>
          </a:p>
        </p:txBody>
      </p:sp>
      <p:sp>
        <p:nvSpPr>
          <p:cNvPr id="12299" name="Rectangle 11"/>
          <p:cNvSpPr>
            <a:spLocks noChangeArrowheads="1"/>
          </p:cNvSpPr>
          <p:nvPr/>
        </p:nvSpPr>
        <p:spPr bwMode="auto">
          <a:xfrm rot="-277449">
            <a:off x="3243263" y="2349500"/>
            <a:ext cx="79057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dirty="0">
                <a:solidFill>
                  <a:srgbClr val="00244C"/>
                </a:solidFill>
              </a:rPr>
              <a:t>ISNI</a:t>
            </a:r>
          </a:p>
        </p:txBody>
      </p:sp>
      <p:sp>
        <p:nvSpPr>
          <p:cNvPr id="12300" name="Rectangle 12"/>
          <p:cNvSpPr>
            <a:spLocks noChangeArrowheads="1"/>
          </p:cNvSpPr>
          <p:nvPr/>
        </p:nvSpPr>
        <p:spPr bwMode="auto">
          <a:xfrm rot="646909">
            <a:off x="2811463" y="5734050"/>
            <a:ext cx="79057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it-IT" b="1">
                <a:solidFill>
                  <a:srgbClr val="00244C"/>
                </a:solidFill>
              </a:rPr>
              <a:t>DOI</a:t>
            </a:r>
          </a:p>
        </p:txBody>
      </p:sp>
      <p:sp>
        <p:nvSpPr>
          <p:cNvPr id="12301" name="Oval 13"/>
          <p:cNvSpPr>
            <a:spLocks noChangeArrowheads="1"/>
          </p:cNvSpPr>
          <p:nvPr/>
        </p:nvSpPr>
        <p:spPr bwMode="auto">
          <a:xfrm>
            <a:off x="1476375" y="2708275"/>
            <a:ext cx="5543550" cy="3168650"/>
          </a:xfrm>
          <a:prstGeom prst="ellipse">
            <a:avLst/>
          </a:prstGeom>
          <a:solidFill>
            <a:srgbClr val="F62AD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sz="2800" b="1">
                <a:solidFill>
                  <a:schemeClr val="tx2"/>
                </a:solidFill>
              </a:rPr>
              <a:t>INTEROPERABILITY </a:t>
            </a:r>
          </a:p>
          <a:p>
            <a:pPr algn="ctr"/>
            <a:r>
              <a:rPr lang="en-GB" sz="2800" b="1">
                <a:solidFill>
                  <a:schemeClr val="tx2"/>
                </a:solidFill>
              </a:rPr>
              <a:t>FRAMEWORK</a:t>
            </a:r>
            <a:endParaRPr lang="it-IT" sz="2800" b="1">
              <a:solidFill>
                <a:schemeClr val="tx2"/>
              </a:solidFill>
            </a:endParaRPr>
          </a:p>
        </p:txBody>
      </p:sp>
      <p:pic>
        <p:nvPicPr>
          <p:cNvPr id="12302" name="Picture 14" descr="j019538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27950" y="2565400"/>
            <a:ext cx="10922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3" name="AutoShape 15"/>
          <p:cNvSpPr>
            <a:spLocks noChangeArrowheads="1"/>
          </p:cNvSpPr>
          <p:nvPr/>
        </p:nvSpPr>
        <p:spPr bwMode="auto">
          <a:xfrm rot="10800000">
            <a:off x="4572000" y="1989138"/>
            <a:ext cx="3024188" cy="1655762"/>
          </a:xfrm>
          <a:prstGeom prst="curvedUpArrow">
            <a:avLst>
              <a:gd name="adj1" fmla="val 36529"/>
              <a:gd name="adj2" fmla="val 73059"/>
              <a:gd name="adj3" fmla="val 3333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pic>
        <p:nvPicPr>
          <p:cNvPr id="12304" name="Picture 16" descr="j019538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950" y="1341438"/>
            <a:ext cx="10922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5" name="Text Box 17"/>
          <p:cNvSpPr txBox="1">
            <a:spLocks noChangeArrowheads="1"/>
          </p:cNvSpPr>
          <p:nvPr/>
        </p:nvSpPr>
        <p:spPr bwMode="auto">
          <a:xfrm>
            <a:off x="7164388" y="3789363"/>
            <a:ext cx="1908175" cy="119062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t>New services </a:t>
            </a:r>
          </a:p>
          <a:p>
            <a:pPr eaLnBrk="1" hangingPunct="1"/>
            <a:r>
              <a:rPr lang="it-IT" b="1"/>
              <a:t>cross-domains</a:t>
            </a:r>
          </a:p>
          <a:p>
            <a:pPr eaLnBrk="1" hangingPunct="1"/>
            <a:r>
              <a:rPr lang="it-IT" b="1"/>
              <a:t>for users requirements</a:t>
            </a:r>
          </a:p>
        </p:txBody>
      </p:sp>
      <p:sp>
        <p:nvSpPr>
          <p:cNvPr id="12306" name="Text Box 18"/>
          <p:cNvSpPr txBox="1">
            <a:spLocks noChangeArrowheads="1"/>
          </p:cNvSpPr>
          <p:nvPr/>
        </p:nvSpPr>
        <p:spPr bwMode="auto">
          <a:xfrm>
            <a:off x="34925" y="1628775"/>
            <a:ext cx="3867150" cy="641350"/>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t>Contents from all PI domains now</a:t>
            </a:r>
          </a:p>
          <a:p>
            <a:pPr eaLnBrk="1" hangingPunct="1"/>
            <a:r>
              <a:rPr lang="it-IT" b="1"/>
              <a:t>are accessible in the same way</a:t>
            </a:r>
          </a:p>
        </p:txBody>
      </p:sp>
      <p:sp>
        <p:nvSpPr>
          <p:cNvPr id="22" name="Title 1"/>
          <p:cNvSpPr txBox="1">
            <a:spLocks/>
          </p:cNvSpPr>
          <p:nvPr/>
        </p:nvSpPr>
        <p:spPr>
          <a:xfrm>
            <a:off x="395288" y="476722"/>
            <a:ext cx="8353425" cy="1008062"/>
          </a:xfrm>
          <a:prstGeom prst="rect">
            <a:avLst/>
          </a:prstGeom>
        </p:spPr>
        <p:txBody>
          <a:bodyPr/>
          <a:lstStyle/>
          <a:p>
            <a:pPr lvl="0" eaLnBrk="0" hangingPunct="0">
              <a:defRPr/>
            </a:pPr>
            <a:r>
              <a:rPr lang="de-DE" sz="2000" kern="0" dirty="0" smtClean="0">
                <a:solidFill>
                  <a:srgbClr val="003142"/>
                </a:solidFill>
              </a:rPr>
              <a:t>Further exemplar </a:t>
            </a:r>
            <a:r>
              <a:rPr lang="de-DE" sz="2000" kern="0" dirty="0" smtClean="0">
                <a:solidFill>
                  <a:srgbClr val="003142"/>
                </a:solidFill>
              </a:rPr>
              <a:t>offerings </a:t>
            </a:r>
            <a:r>
              <a:rPr lang="de-DE" sz="2000" kern="0" dirty="0" smtClean="0">
                <a:solidFill>
                  <a:srgbClr val="003142"/>
                </a:solidFill>
              </a:rPr>
              <a:t>of the VCOE: </a:t>
            </a:r>
            <a:r>
              <a:rPr kumimoji="0" lang="de-DE" sz="2000" b="0" i="0" u="none" strike="noStrike" kern="0" cap="none" spc="0" normalizeH="0" baseline="0" noProof="0" dirty="0" smtClean="0">
                <a:ln>
                  <a:noFill/>
                </a:ln>
                <a:solidFill>
                  <a:srgbClr val="003142"/>
                </a:solidFill>
                <a:effectLst/>
                <a:uLnTx/>
                <a:uFillTx/>
                <a:latin typeface="+mj-lt"/>
                <a:ea typeface="+mj-ea"/>
                <a:cs typeface="+mj-cs"/>
              </a:rPr>
              <a:t/>
            </a:r>
            <a:br>
              <a:rPr kumimoji="0" lang="de-DE" sz="2000" b="0" i="0" u="none" strike="noStrike" kern="0" cap="none" spc="0" normalizeH="0" baseline="0" noProof="0" dirty="0" smtClean="0">
                <a:ln>
                  <a:noFill/>
                </a:ln>
                <a:solidFill>
                  <a:srgbClr val="003142"/>
                </a:solidFill>
                <a:effectLst/>
                <a:uLnTx/>
                <a:uFillTx/>
                <a:latin typeface="+mj-lt"/>
                <a:ea typeface="+mj-ea"/>
                <a:cs typeface="+mj-cs"/>
              </a:rPr>
            </a:br>
            <a:r>
              <a:rPr kumimoji="0" lang="de-DE" sz="2000" b="0" i="0" u="none" strike="noStrike" kern="0" cap="none" spc="0" normalizeH="0" baseline="0" noProof="0" dirty="0" smtClean="0">
                <a:ln>
                  <a:noFill/>
                </a:ln>
                <a:solidFill>
                  <a:srgbClr val="003142"/>
                </a:solidFill>
                <a:effectLst/>
                <a:uLnTx/>
                <a:uFillTx/>
                <a:latin typeface="+mj-lt"/>
                <a:ea typeface="+mj-ea"/>
                <a:cs typeface="+mj-cs"/>
              </a:rPr>
              <a:t>Persistent Identifier Interoperability Framework </a:t>
            </a:r>
            <a:endParaRPr kumimoji="0" lang="de-DE" sz="2000" b="0" i="0" u="none" strike="noStrike" kern="0" cap="none" spc="0" normalizeH="0" baseline="0" noProof="0" dirty="0">
              <a:ln>
                <a:noFill/>
              </a:ln>
              <a:solidFill>
                <a:srgbClr val="003142"/>
              </a:solidFill>
              <a:effectLst/>
              <a:uLnTx/>
              <a:uFillTx/>
              <a:latin typeface="+mj-lt"/>
              <a:ea typeface="+mj-ea"/>
              <a:cs typeface="+mj-cs"/>
            </a:endParaRPr>
          </a:p>
        </p:txBody>
      </p:sp>
    </p:spTree>
    <p:extLst>
      <p:ext uri="{BB962C8B-B14F-4D97-AF65-F5344CB8AC3E}">
        <p14:creationId xmlns:p14="http://schemas.microsoft.com/office/powerpoint/2010/main" xmlns="" val="3171348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8679"/>
            <a:ext cx="8353425" cy="864195"/>
          </a:xfrm>
        </p:spPr>
        <p:txBody>
          <a:bodyPr/>
          <a:lstStyle/>
          <a:p>
            <a:pPr lvl="0"/>
            <a:r>
              <a:rPr lang="de-DE" sz="2000" dirty="0" smtClean="0"/>
              <a:t>Further exemplar </a:t>
            </a:r>
            <a:r>
              <a:rPr lang="de-DE" sz="2000" dirty="0" smtClean="0"/>
              <a:t>offerings </a:t>
            </a:r>
            <a:r>
              <a:rPr lang="de-DE" sz="2000" dirty="0" smtClean="0"/>
              <a:t>of the VCOE: </a:t>
            </a:r>
            <a:br>
              <a:rPr lang="de-DE" sz="2000" dirty="0" smtClean="0"/>
            </a:br>
            <a:r>
              <a:rPr lang="de-DE" sz="2000" dirty="0" smtClean="0"/>
              <a:t>Digital Rights Management (DRM)</a:t>
            </a:r>
            <a:br>
              <a:rPr lang="de-DE" sz="2000" dirty="0" smtClean="0"/>
            </a:br>
            <a:endParaRPr lang="de-DE" sz="2000" dirty="0"/>
          </a:p>
        </p:txBody>
      </p:sp>
      <p:sp>
        <p:nvSpPr>
          <p:cNvPr id="4" name="Inhaltsplatzhalter 2"/>
          <p:cNvSpPr>
            <a:spLocks noGrp="1"/>
          </p:cNvSpPr>
          <p:nvPr>
            <p:ph idx="1"/>
          </p:nvPr>
        </p:nvSpPr>
        <p:spPr>
          <a:xfrm>
            <a:off x="250825" y="1557338"/>
            <a:ext cx="8642350" cy="4319587"/>
          </a:xfrm>
        </p:spPr>
        <p:txBody>
          <a:bodyPr/>
          <a:lstStyle/>
          <a:p>
            <a:r>
              <a:rPr lang="de-DE" dirty="0" smtClean="0"/>
              <a:t>Layers and Service Categories in DRM</a:t>
            </a:r>
            <a:endParaRPr lang="de-DE" dirty="0"/>
          </a:p>
        </p:txBody>
      </p:sp>
      <p:sp>
        <p:nvSpPr>
          <p:cNvPr id="5" name="Abgerundetes Rechteck 3"/>
          <p:cNvSpPr/>
          <p:nvPr/>
        </p:nvSpPr>
        <p:spPr bwMode="auto">
          <a:xfrm>
            <a:off x="683568" y="3356992"/>
            <a:ext cx="7920880" cy="1008112"/>
          </a:xfrm>
          <a:prstGeom prst="roundRect">
            <a:avLst/>
          </a:prstGeom>
          <a:solidFill>
            <a:srgbClr val="92D050"/>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1800" b="1" dirty="0" err="1">
                <a:solidFill>
                  <a:srgbClr val="FFFFFF"/>
                </a:solidFill>
              </a:rPr>
              <a:t>C</a:t>
            </a:r>
            <a:r>
              <a:rPr lang="de-DE" sz="1800" b="1" dirty="0" err="1" smtClean="0">
                <a:solidFill>
                  <a:srgbClr val="FFFFFF"/>
                </a:solidFill>
              </a:rPr>
              <a:t>ontrol</a:t>
            </a:r>
            <a:endParaRPr lang="de-DE" sz="1800" b="1" dirty="0" smtClean="0">
              <a:solidFill>
                <a:srgbClr val="FFFFFF"/>
              </a:solidFill>
            </a:endParaRPr>
          </a:p>
        </p:txBody>
      </p:sp>
      <p:sp>
        <p:nvSpPr>
          <p:cNvPr id="6" name="Abgerundetes Rechteck 4"/>
          <p:cNvSpPr/>
          <p:nvPr/>
        </p:nvSpPr>
        <p:spPr bwMode="auto">
          <a:xfrm>
            <a:off x="683568" y="4581128"/>
            <a:ext cx="4176464" cy="1008112"/>
          </a:xfrm>
          <a:prstGeom prst="roundRect">
            <a:avLst/>
          </a:prstGeom>
          <a:solidFill>
            <a:srgbClr val="0070C0"/>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1800" b="1" dirty="0">
                <a:solidFill>
                  <a:srgbClr val="FFFFFF"/>
                </a:solidFill>
              </a:rPr>
              <a:t>Tracking</a:t>
            </a:r>
          </a:p>
        </p:txBody>
      </p:sp>
      <p:sp>
        <p:nvSpPr>
          <p:cNvPr id="7" name="Abgerundetes Rechteck 5"/>
          <p:cNvSpPr/>
          <p:nvPr/>
        </p:nvSpPr>
        <p:spPr bwMode="auto">
          <a:xfrm>
            <a:off x="2665678" y="3537012"/>
            <a:ext cx="1872208" cy="648072"/>
          </a:xfrm>
          <a:prstGeom prst="roundRect">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dirty="0" smtClean="0">
                <a:solidFill>
                  <a:srgbClr val="FFFFFF"/>
                </a:solidFill>
              </a:rPr>
              <a:t>Access</a:t>
            </a:r>
          </a:p>
        </p:txBody>
      </p:sp>
      <p:sp>
        <p:nvSpPr>
          <p:cNvPr id="8" name="Abgerundetes Rechteck 6"/>
          <p:cNvSpPr/>
          <p:nvPr/>
        </p:nvSpPr>
        <p:spPr bwMode="auto">
          <a:xfrm>
            <a:off x="5588207" y="3590774"/>
            <a:ext cx="1910102" cy="648072"/>
          </a:xfrm>
          <a:prstGeom prst="roundRect">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dirty="0" err="1">
                <a:solidFill>
                  <a:srgbClr val="FFFFFF"/>
                </a:solidFill>
              </a:rPr>
              <a:t>Use</a:t>
            </a:r>
            <a:endParaRPr lang="de-DE" dirty="0">
              <a:solidFill>
                <a:srgbClr val="FFFFFF"/>
              </a:solidFill>
            </a:endParaRPr>
          </a:p>
        </p:txBody>
      </p:sp>
      <p:sp>
        <p:nvSpPr>
          <p:cNvPr id="9" name="Abgerundetes Rechteck 7"/>
          <p:cNvSpPr/>
          <p:nvPr/>
        </p:nvSpPr>
        <p:spPr bwMode="auto">
          <a:xfrm>
            <a:off x="683568" y="2204864"/>
            <a:ext cx="7920880" cy="1008112"/>
          </a:xfrm>
          <a:prstGeom prst="roundRect">
            <a:avLst/>
          </a:prstGeom>
          <a:solidFill>
            <a:srgbClr val="0070C0"/>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1800" b="1" dirty="0" err="1">
                <a:solidFill>
                  <a:srgbClr val="FFFFFF"/>
                </a:solidFill>
              </a:rPr>
              <a:t>P</a:t>
            </a:r>
            <a:r>
              <a:rPr lang="de-DE" sz="1800" b="1" dirty="0" err="1" smtClean="0">
                <a:solidFill>
                  <a:srgbClr val="FFFFFF"/>
                </a:solidFill>
              </a:rPr>
              <a:t>revention</a:t>
            </a:r>
            <a:endParaRPr lang="de-DE" sz="1800" b="1" dirty="0" smtClean="0">
              <a:solidFill>
                <a:srgbClr val="FFFFFF"/>
              </a:solidFill>
            </a:endParaRPr>
          </a:p>
        </p:txBody>
      </p:sp>
      <p:sp>
        <p:nvSpPr>
          <p:cNvPr id="10" name="Abgerundetes Rechteck 8"/>
          <p:cNvSpPr/>
          <p:nvPr/>
        </p:nvSpPr>
        <p:spPr bwMode="auto">
          <a:xfrm>
            <a:off x="2683380" y="2348880"/>
            <a:ext cx="1872208" cy="720080"/>
          </a:xfrm>
          <a:prstGeom prst="roundRect">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dirty="0" err="1" smtClean="0">
                <a:solidFill>
                  <a:srgbClr val="FFFFFF"/>
                </a:solidFill>
              </a:rPr>
              <a:t>unauthorized</a:t>
            </a:r>
            <a:r>
              <a:rPr lang="de-DE" dirty="0" smtClean="0">
                <a:solidFill>
                  <a:srgbClr val="FFFFFF"/>
                </a:solidFill>
              </a:rPr>
              <a:t> </a:t>
            </a:r>
            <a:r>
              <a:rPr lang="de-DE" dirty="0" err="1" smtClean="0">
                <a:solidFill>
                  <a:srgbClr val="FFFFFF"/>
                </a:solidFill>
              </a:rPr>
              <a:t>access</a:t>
            </a:r>
            <a:endParaRPr lang="de-DE" dirty="0" smtClean="0">
              <a:solidFill>
                <a:srgbClr val="FFFFFF"/>
              </a:solidFill>
            </a:endParaRPr>
          </a:p>
        </p:txBody>
      </p:sp>
      <p:sp>
        <p:nvSpPr>
          <p:cNvPr id="11" name="Abgerundetes Rechteck 9"/>
          <p:cNvSpPr/>
          <p:nvPr/>
        </p:nvSpPr>
        <p:spPr bwMode="auto">
          <a:xfrm>
            <a:off x="5588206" y="2379269"/>
            <a:ext cx="1910103" cy="720080"/>
          </a:xfrm>
          <a:prstGeom prst="roundRect">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dirty="0" err="1">
                <a:solidFill>
                  <a:srgbClr val="FFFFFF"/>
                </a:solidFill>
              </a:rPr>
              <a:t>unintentional</a:t>
            </a:r>
            <a:r>
              <a:rPr lang="de-DE" dirty="0">
                <a:solidFill>
                  <a:srgbClr val="FFFFFF"/>
                </a:solidFill>
              </a:rPr>
              <a:t> </a:t>
            </a:r>
            <a:r>
              <a:rPr lang="de-DE" dirty="0" err="1" smtClean="0">
                <a:solidFill>
                  <a:srgbClr val="FFFFFF"/>
                </a:solidFill>
              </a:rPr>
              <a:t>use</a:t>
            </a:r>
            <a:endParaRPr lang="de-DE" dirty="0" smtClean="0">
              <a:solidFill>
                <a:srgbClr val="FFFFFF"/>
              </a:solidFill>
            </a:endParaRPr>
          </a:p>
        </p:txBody>
      </p:sp>
      <p:sp>
        <p:nvSpPr>
          <p:cNvPr id="12" name="Pfeil nach unten 10"/>
          <p:cNvSpPr/>
          <p:nvPr/>
        </p:nvSpPr>
        <p:spPr bwMode="auto">
          <a:xfrm rot="10800000">
            <a:off x="3261205" y="2925590"/>
            <a:ext cx="648072" cy="756084"/>
          </a:xfrm>
          <a:prstGeom prst="downArrow">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smtClean="0">
              <a:solidFill>
                <a:srgbClr val="FFFFFF"/>
              </a:solidFill>
            </a:endParaRPr>
          </a:p>
        </p:txBody>
      </p:sp>
      <p:sp>
        <p:nvSpPr>
          <p:cNvPr id="13" name="Abgerundetes Rechteck 11"/>
          <p:cNvSpPr/>
          <p:nvPr/>
        </p:nvSpPr>
        <p:spPr bwMode="auto">
          <a:xfrm>
            <a:off x="2683380" y="4725144"/>
            <a:ext cx="1872208" cy="720080"/>
          </a:xfrm>
          <a:prstGeom prst="roundRect">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dirty="0">
                <a:solidFill>
                  <a:srgbClr val="FFFFFF"/>
                </a:solidFill>
              </a:rPr>
              <a:t>legal infringements</a:t>
            </a:r>
            <a:endParaRPr lang="de-DE" dirty="0" smtClean="0">
              <a:solidFill>
                <a:srgbClr val="FFFFFF"/>
              </a:solidFill>
            </a:endParaRPr>
          </a:p>
        </p:txBody>
      </p:sp>
      <p:sp>
        <p:nvSpPr>
          <p:cNvPr id="14" name="Pfeil nach unten 12"/>
          <p:cNvSpPr/>
          <p:nvPr/>
        </p:nvSpPr>
        <p:spPr bwMode="auto">
          <a:xfrm rot="10800000">
            <a:off x="6219222" y="2925146"/>
            <a:ext cx="648072" cy="756084"/>
          </a:xfrm>
          <a:prstGeom prst="downArrow">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smtClean="0">
              <a:solidFill>
                <a:srgbClr val="FFFFFF"/>
              </a:solidFill>
            </a:endParaRPr>
          </a:p>
        </p:txBody>
      </p:sp>
      <p:sp>
        <p:nvSpPr>
          <p:cNvPr id="15" name="Textfeld 13"/>
          <p:cNvSpPr txBox="1"/>
          <p:nvPr/>
        </p:nvSpPr>
        <p:spPr>
          <a:xfrm>
            <a:off x="719193" y="3805812"/>
            <a:ext cx="1508746" cy="400110"/>
          </a:xfrm>
          <a:prstGeom prst="rect">
            <a:avLst/>
          </a:prstGeom>
          <a:noFill/>
        </p:spPr>
        <p:txBody>
          <a:bodyPr wrap="none" rtlCol="0">
            <a:spAutoFit/>
          </a:bodyPr>
          <a:lstStyle/>
          <a:p>
            <a:r>
              <a:rPr lang="de-DE" sz="2000" b="1" dirty="0">
                <a:solidFill>
                  <a:srgbClr val="FFFFFF"/>
                </a:solidFill>
              </a:rPr>
              <a:t>M</a:t>
            </a:r>
            <a:r>
              <a:rPr lang="de-DE" sz="2000" b="1" dirty="0" smtClean="0">
                <a:solidFill>
                  <a:srgbClr val="FFFFFF"/>
                </a:solidFill>
              </a:rPr>
              <a:t>onitoring</a:t>
            </a:r>
            <a:endParaRPr lang="de-DE" sz="2000" b="1" dirty="0">
              <a:solidFill>
                <a:srgbClr val="FFFFFF"/>
              </a:solidFill>
            </a:endParaRPr>
          </a:p>
        </p:txBody>
      </p:sp>
      <p:sp>
        <p:nvSpPr>
          <p:cNvPr id="16" name="Pfeil nach unten 14"/>
          <p:cNvSpPr/>
          <p:nvPr/>
        </p:nvSpPr>
        <p:spPr bwMode="auto">
          <a:xfrm>
            <a:off x="3261205" y="4293096"/>
            <a:ext cx="648072" cy="504056"/>
          </a:xfrm>
          <a:prstGeom prst="downArrow">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smtClean="0">
              <a:solidFill>
                <a:srgbClr val="FFFFFF"/>
              </a:solidFill>
            </a:endParaRPr>
          </a:p>
        </p:txBody>
      </p:sp>
      <p:sp>
        <p:nvSpPr>
          <p:cNvPr id="17" name="Abgerundetes Rechteck 15"/>
          <p:cNvSpPr/>
          <p:nvPr/>
        </p:nvSpPr>
        <p:spPr bwMode="auto">
          <a:xfrm>
            <a:off x="5190670" y="4581128"/>
            <a:ext cx="3384376" cy="1008112"/>
          </a:xfrm>
          <a:prstGeom prst="roundRect">
            <a:avLst/>
          </a:prstGeom>
          <a:solidFill>
            <a:srgbClr val="0070C0"/>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r"/>
            <a:r>
              <a:rPr lang="de-DE" sz="1800" b="1" dirty="0" err="1">
                <a:solidFill>
                  <a:srgbClr val="FFFFFF"/>
                </a:solidFill>
              </a:rPr>
              <a:t>I</a:t>
            </a:r>
            <a:r>
              <a:rPr lang="de-DE" sz="1800" b="1" dirty="0" err="1" smtClean="0">
                <a:solidFill>
                  <a:srgbClr val="FFFFFF"/>
                </a:solidFill>
              </a:rPr>
              <a:t>nvoice</a:t>
            </a:r>
            <a:endParaRPr lang="de-DE" sz="1800" b="1" dirty="0">
              <a:solidFill>
                <a:srgbClr val="FFFFFF"/>
              </a:solidFill>
            </a:endParaRPr>
          </a:p>
        </p:txBody>
      </p:sp>
      <p:sp>
        <p:nvSpPr>
          <p:cNvPr id="18" name="Abgerundetes Rechteck 16"/>
          <p:cNvSpPr/>
          <p:nvPr/>
        </p:nvSpPr>
        <p:spPr bwMode="auto">
          <a:xfrm>
            <a:off x="5588207" y="4725144"/>
            <a:ext cx="1910102" cy="720080"/>
          </a:xfrm>
          <a:prstGeom prst="roundRect">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dirty="0" smtClean="0">
                <a:solidFill>
                  <a:srgbClr val="FFFFFF"/>
                </a:solidFill>
              </a:rPr>
              <a:t>intentional use</a:t>
            </a:r>
            <a:endParaRPr lang="de-DE" dirty="0" smtClean="0">
              <a:solidFill>
                <a:srgbClr val="FFFFFF"/>
              </a:solidFill>
            </a:endParaRPr>
          </a:p>
        </p:txBody>
      </p:sp>
      <p:sp>
        <p:nvSpPr>
          <p:cNvPr id="19" name="Pfeil nach unten 17"/>
          <p:cNvSpPr/>
          <p:nvPr/>
        </p:nvSpPr>
        <p:spPr bwMode="auto">
          <a:xfrm>
            <a:off x="6208545" y="4265842"/>
            <a:ext cx="648072" cy="504056"/>
          </a:xfrm>
          <a:prstGeom prst="downArrow">
            <a:avLst/>
          </a:prstGeom>
          <a:solidFill>
            <a:srgbClr val="3C78A0"/>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95536" y="332656"/>
            <a:ext cx="8280920"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normAutofit/>
          </a:bodyPr>
          <a:lstStyle/>
          <a:p>
            <a:pPr lvl="0"/>
            <a:r>
              <a:rPr lang="en-US" sz="2400" b="1" kern="0" dirty="0" smtClean="0">
                <a:solidFill>
                  <a:schemeClr val="tx1"/>
                </a:solidFill>
                <a:latin typeface="+mj-lt"/>
                <a:ea typeface="+mj-ea"/>
                <a:cs typeface="+mj-cs"/>
              </a:rPr>
              <a:t>Successful Reference Innovation:</a:t>
            </a:r>
          </a:p>
          <a:p>
            <a:pPr lvl="0"/>
            <a:r>
              <a:rPr lang="en-US" sz="2400" b="1" kern="0" dirty="0" smtClean="0">
                <a:solidFill>
                  <a:schemeClr val="tx1"/>
                </a:solidFill>
                <a:latin typeface="+mj-lt"/>
                <a:ea typeface="+mj-ea"/>
                <a:cs typeface="+mj-cs"/>
              </a:rPr>
              <a:t>DP Infrastructure for Earth Observation Data</a:t>
            </a:r>
            <a:r>
              <a:rPr kumimoji="0" lang="en-IE" sz="2400" b="1" i="0" u="none" strike="noStrike" kern="0" cap="none" spc="0" normalizeH="0" baseline="0" noProof="0" dirty="0" smtClean="0">
                <a:ln>
                  <a:noFill/>
                </a:ln>
                <a:solidFill>
                  <a:schemeClr val="tx1"/>
                </a:solidFill>
                <a:effectLst/>
                <a:uLnTx/>
                <a:uFillTx/>
                <a:latin typeface="+mj-lt"/>
                <a:ea typeface="+mj-ea"/>
                <a:cs typeface="+mj-cs"/>
              </a:rPr>
              <a:t>                                                 </a:t>
            </a:r>
            <a:r>
              <a:rPr kumimoji="0" lang="en-GB" sz="1800" b="1" i="0" u="none" strike="noStrike" kern="0" cap="none" spc="0" normalizeH="0" baseline="0" noProof="0" dirty="0" smtClean="0">
                <a:ln>
                  <a:noFill/>
                </a:ln>
                <a:solidFill>
                  <a:schemeClr val="tx1"/>
                </a:solidFill>
                <a:effectLst/>
                <a:uLnTx/>
                <a:uFillTx/>
                <a:latin typeface="+mj-lt"/>
                <a:ea typeface="+mj-ea"/>
                <a:cs typeface="+mj-cs"/>
              </a:rPr>
              <a:t/>
            </a:r>
            <a:br>
              <a:rPr kumimoji="0" lang="en-GB" sz="1800" b="1" i="0" u="none" strike="noStrike" kern="0" cap="none" spc="0" normalizeH="0" baseline="0" noProof="0" dirty="0" smtClean="0">
                <a:ln>
                  <a:noFill/>
                </a:ln>
                <a:solidFill>
                  <a:schemeClr val="tx1"/>
                </a:solidFill>
                <a:effectLst/>
                <a:uLnTx/>
                <a:uFillTx/>
                <a:latin typeface="+mj-lt"/>
                <a:ea typeface="+mj-ea"/>
                <a:cs typeface="+mj-cs"/>
              </a:rPr>
            </a:br>
            <a:endParaRPr kumimoji="0" lang="en-GB" sz="11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9" name="Immagine 3" descr="LogoSmallLittl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1471343"/>
            <a:ext cx="4392488" cy="4333921"/>
          </a:xfrm>
          <a:prstGeom prst="rect">
            <a:avLst/>
          </a:prstGeom>
        </p:spPr>
      </p:pic>
      <p:pic>
        <p:nvPicPr>
          <p:cNvPr id="4" name="Picture 36" descr="05_FTK-ne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425409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9"/>
          <p:cNvGrpSpPr>
            <a:grpSpLocks/>
          </p:cNvGrpSpPr>
          <p:nvPr/>
        </p:nvGrpSpPr>
        <p:grpSpPr bwMode="auto">
          <a:xfrm>
            <a:off x="1146356" y="1110103"/>
            <a:ext cx="6880043" cy="5204972"/>
            <a:chOff x="702" y="844"/>
            <a:chExt cx="4355" cy="3312"/>
          </a:xfrm>
        </p:grpSpPr>
        <p:sp>
          <p:nvSpPr>
            <p:cNvPr id="30725" name="AutoShape 6"/>
            <p:cNvSpPr>
              <a:spLocks noChangeAspect="1" noChangeArrowheads="1" noTextEdit="1"/>
            </p:cNvSpPr>
            <p:nvPr/>
          </p:nvSpPr>
          <p:spPr bwMode="auto">
            <a:xfrm>
              <a:off x="703" y="845"/>
              <a:ext cx="4354" cy="3311"/>
            </a:xfrm>
            <a:prstGeom prst="rect">
              <a:avLst/>
            </a:prstGeom>
            <a:noFill/>
            <a:ln w="9525">
              <a:noFill/>
              <a:miter lim="800000"/>
              <a:headEnd/>
              <a:tailEnd/>
            </a:ln>
          </p:spPr>
          <p:txBody>
            <a:bodyPr/>
            <a:lstStyle/>
            <a:p>
              <a:endParaRPr lang="de-DE"/>
            </a:p>
          </p:txBody>
        </p:sp>
        <p:sp>
          <p:nvSpPr>
            <p:cNvPr id="30726" name="Rectangle 8"/>
            <p:cNvSpPr>
              <a:spLocks noChangeArrowheads="1"/>
            </p:cNvSpPr>
            <p:nvPr/>
          </p:nvSpPr>
          <p:spPr bwMode="auto">
            <a:xfrm>
              <a:off x="702" y="844"/>
              <a:ext cx="4354" cy="3311"/>
            </a:xfrm>
            <a:prstGeom prst="rect">
              <a:avLst/>
            </a:prstGeom>
            <a:solidFill>
              <a:srgbClr val="FFFFFF"/>
            </a:solidFill>
            <a:ln w="9525">
              <a:noFill/>
              <a:miter lim="800000"/>
              <a:headEnd/>
              <a:tailEnd/>
            </a:ln>
          </p:spPr>
          <p:txBody>
            <a:bodyPr/>
            <a:lstStyle/>
            <a:p>
              <a:endParaRPr lang="de-DE"/>
            </a:p>
          </p:txBody>
        </p:sp>
        <p:grpSp>
          <p:nvGrpSpPr>
            <p:cNvPr id="5" name="Group 11"/>
            <p:cNvGrpSpPr>
              <a:grpSpLocks/>
            </p:cNvGrpSpPr>
            <p:nvPr/>
          </p:nvGrpSpPr>
          <p:grpSpPr bwMode="auto">
            <a:xfrm>
              <a:off x="1302" y="936"/>
              <a:ext cx="3331" cy="3220"/>
              <a:chOff x="1302" y="936"/>
              <a:chExt cx="3331" cy="3220"/>
            </a:xfrm>
          </p:grpSpPr>
          <p:sp>
            <p:nvSpPr>
              <p:cNvPr id="30802" name="Freeform 9"/>
              <p:cNvSpPr>
                <a:spLocks/>
              </p:cNvSpPr>
              <p:nvPr/>
            </p:nvSpPr>
            <p:spPr bwMode="auto">
              <a:xfrm>
                <a:off x="1302" y="936"/>
                <a:ext cx="3331" cy="3220"/>
              </a:xfrm>
              <a:custGeom>
                <a:avLst/>
                <a:gdLst>
                  <a:gd name="T0" fmla="*/ 0 w 18362"/>
                  <a:gd name="T1" fmla="*/ 2 h 17505"/>
                  <a:gd name="T2" fmla="*/ 1 w 18362"/>
                  <a:gd name="T3" fmla="*/ 1 h 17505"/>
                  <a:gd name="T4" fmla="*/ 2 w 18362"/>
                  <a:gd name="T5" fmla="*/ 0 h 17505"/>
                  <a:gd name="T6" fmla="*/ 3 w 18362"/>
                  <a:gd name="T7" fmla="*/ 1 h 17505"/>
                  <a:gd name="T8" fmla="*/ 4 w 18362"/>
                  <a:gd name="T9" fmla="*/ 2 h 17505"/>
                  <a:gd name="T10" fmla="*/ 3 w 18362"/>
                  <a:gd name="T11" fmla="*/ 3 h 17505"/>
                  <a:gd name="T12" fmla="*/ 2 w 18362"/>
                  <a:gd name="T13" fmla="*/ 4 h 17505"/>
                  <a:gd name="T14" fmla="*/ 1 w 18362"/>
                  <a:gd name="T15" fmla="*/ 3 h 17505"/>
                  <a:gd name="T16" fmla="*/ 0 w 18362"/>
                  <a:gd name="T17" fmla="*/ 2 h 17505"/>
                  <a:gd name="T18" fmla="*/ 0 w 18362"/>
                  <a:gd name="T19" fmla="*/ 2 h 175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62"/>
                  <a:gd name="T31" fmla="*/ 0 h 17505"/>
                  <a:gd name="T32" fmla="*/ 18362 w 18362"/>
                  <a:gd name="T33" fmla="*/ 17505 h 175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62" h="17505">
                    <a:moveTo>
                      <a:pt x="0" y="8752"/>
                    </a:moveTo>
                    <a:cubicBezTo>
                      <a:pt x="0" y="6246"/>
                      <a:pt x="1127" y="3860"/>
                      <a:pt x="3095" y="2199"/>
                    </a:cubicBezTo>
                    <a:cubicBezTo>
                      <a:pt x="4774" y="782"/>
                      <a:pt x="6939" y="0"/>
                      <a:pt x="9181" y="0"/>
                    </a:cubicBezTo>
                    <a:cubicBezTo>
                      <a:pt x="11423" y="0"/>
                      <a:pt x="13588" y="782"/>
                      <a:pt x="15267" y="2199"/>
                    </a:cubicBezTo>
                    <a:cubicBezTo>
                      <a:pt x="17235" y="3860"/>
                      <a:pt x="18362" y="6246"/>
                      <a:pt x="18362" y="8752"/>
                    </a:cubicBezTo>
                    <a:cubicBezTo>
                      <a:pt x="18362" y="11258"/>
                      <a:pt x="17235" y="13644"/>
                      <a:pt x="15267" y="15306"/>
                    </a:cubicBezTo>
                    <a:cubicBezTo>
                      <a:pt x="13588" y="16722"/>
                      <a:pt x="11423" y="17505"/>
                      <a:pt x="9181" y="17505"/>
                    </a:cubicBezTo>
                    <a:cubicBezTo>
                      <a:pt x="6939" y="17505"/>
                      <a:pt x="4774" y="16722"/>
                      <a:pt x="3095" y="15306"/>
                    </a:cubicBezTo>
                    <a:cubicBezTo>
                      <a:pt x="1127" y="13644"/>
                      <a:pt x="0" y="11258"/>
                      <a:pt x="0" y="8752"/>
                    </a:cubicBezTo>
                    <a:cubicBezTo>
                      <a:pt x="0" y="8752"/>
                      <a:pt x="0" y="8752"/>
                      <a:pt x="0" y="8752"/>
                    </a:cubicBezTo>
                  </a:path>
                </a:pathLst>
              </a:custGeom>
              <a:solidFill>
                <a:srgbClr val="9BBB59"/>
              </a:solidFill>
              <a:ln w="0">
                <a:solidFill>
                  <a:srgbClr val="000000"/>
                </a:solidFill>
                <a:prstDash val="solid"/>
                <a:round/>
                <a:headEnd/>
                <a:tailEnd/>
              </a:ln>
            </p:spPr>
            <p:txBody>
              <a:bodyPr/>
              <a:lstStyle/>
              <a:p>
                <a:endParaRPr lang="de-DE"/>
              </a:p>
            </p:txBody>
          </p:sp>
          <p:sp>
            <p:nvSpPr>
              <p:cNvPr id="30803" name="Freeform 10"/>
              <p:cNvSpPr>
                <a:spLocks/>
              </p:cNvSpPr>
              <p:nvPr/>
            </p:nvSpPr>
            <p:spPr bwMode="auto">
              <a:xfrm>
                <a:off x="1302" y="936"/>
                <a:ext cx="3331" cy="3220"/>
              </a:xfrm>
              <a:custGeom>
                <a:avLst/>
                <a:gdLst>
                  <a:gd name="T0" fmla="*/ 0 w 3331"/>
                  <a:gd name="T1" fmla="*/ 1609 h 3220"/>
                  <a:gd name="T2" fmla="*/ 561 w 3331"/>
                  <a:gd name="T3" fmla="*/ 404 h 3220"/>
                  <a:gd name="T4" fmla="*/ 1665 w 3331"/>
                  <a:gd name="T5" fmla="*/ 0 h 3220"/>
                  <a:gd name="T6" fmla="*/ 2770 w 3331"/>
                  <a:gd name="T7" fmla="*/ 404 h 3220"/>
                  <a:gd name="T8" fmla="*/ 3331 w 3331"/>
                  <a:gd name="T9" fmla="*/ 1609 h 3220"/>
                  <a:gd name="T10" fmla="*/ 2770 w 3331"/>
                  <a:gd name="T11" fmla="*/ 2815 h 3220"/>
                  <a:gd name="T12" fmla="*/ 1665 w 3331"/>
                  <a:gd name="T13" fmla="*/ 3220 h 3220"/>
                  <a:gd name="T14" fmla="*/ 561 w 3331"/>
                  <a:gd name="T15" fmla="*/ 2815 h 3220"/>
                  <a:gd name="T16" fmla="*/ 0 w 3331"/>
                  <a:gd name="T17" fmla="*/ 1609 h 3220"/>
                  <a:gd name="T18" fmla="*/ 0 w 3331"/>
                  <a:gd name="T19" fmla="*/ 1609 h 3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1"/>
                  <a:gd name="T31" fmla="*/ 0 h 3220"/>
                  <a:gd name="T32" fmla="*/ 3331 w 3331"/>
                  <a:gd name="T33" fmla="*/ 3220 h 3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1" h="3220">
                    <a:moveTo>
                      <a:pt x="0" y="1609"/>
                    </a:moveTo>
                    <a:cubicBezTo>
                      <a:pt x="0" y="1148"/>
                      <a:pt x="204" y="710"/>
                      <a:pt x="561" y="404"/>
                    </a:cubicBezTo>
                    <a:cubicBezTo>
                      <a:pt x="866" y="143"/>
                      <a:pt x="1259" y="0"/>
                      <a:pt x="1665" y="0"/>
                    </a:cubicBezTo>
                    <a:cubicBezTo>
                      <a:pt x="2072" y="0"/>
                      <a:pt x="2465" y="143"/>
                      <a:pt x="2770" y="404"/>
                    </a:cubicBezTo>
                    <a:cubicBezTo>
                      <a:pt x="3127" y="710"/>
                      <a:pt x="3331" y="1148"/>
                      <a:pt x="3331" y="1609"/>
                    </a:cubicBezTo>
                    <a:cubicBezTo>
                      <a:pt x="3331" y="2070"/>
                      <a:pt x="3127" y="2509"/>
                      <a:pt x="2770" y="2815"/>
                    </a:cubicBezTo>
                    <a:cubicBezTo>
                      <a:pt x="2465" y="3076"/>
                      <a:pt x="2072" y="3220"/>
                      <a:pt x="1665" y="3220"/>
                    </a:cubicBezTo>
                    <a:cubicBezTo>
                      <a:pt x="1259" y="3220"/>
                      <a:pt x="866" y="3076"/>
                      <a:pt x="561" y="2815"/>
                    </a:cubicBezTo>
                    <a:cubicBezTo>
                      <a:pt x="204" y="2509"/>
                      <a:pt x="0" y="2070"/>
                      <a:pt x="0" y="1609"/>
                    </a:cubicBezTo>
                    <a:cubicBezTo>
                      <a:pt x="0" y="1609"/>
                      <a:pt x="0" y="1609"/>
                      <a:pt x="0" y="1609"/>
                    </a:cubicBezTo>
                  </a:path>
                </a:pathLst>
              </a:custGeom>
              <a:noFill/>
              <a:ln w="19050" cap="rnd">
                <a:solidFill>
                  <a:srgbClr val="EEECE1"/>
                </a:solidFill>
                <a:prstDash val="solid"/>
                <a:miter lim="800000"/>
                <a:headEnd/>
                <a:tailEnd/>
              </a:ln>
            </p:spPr>
            <p:txBody>
              <a:bodyPr/>
              <a:lstStyle/>
              <a:p>
                <a:endParaRPr lang="de-DE"/>
              </a:p>
            </p:txBody>
          </p:sp>
        </p:grpSp>
        <p:sp>
          <p:nvSpPr>
            <p:cNvPr id="30728" name="Rectangle 12"/>
            <p:cNvSpPr>
              <a:spLocks noChangeArrowheads="1"/>
            </p:cNvSpPr>
            <p:nvPr/>
          </p:nvSpPr>
          <p:spPr bwMode="auto">
            <a:xfrm>
              <a:off x="2551" y="1070"/>
              <a:ext cx="849" cy="125"/>
            </a:xfrm>
            <a:prstGeom prst="rect">
              <a:avLst/>
            </a:prstGeom>
            <a:noFill/>
            <a:ln w="9525">
              <a:noFill/>
              <a:miter lim="800000"/>
              <a:headEnd/>
              <a:tailEnd/>
            </a:ln>
          </p:spPr>
          <p:txBody>
            <a:bodyPr wrap="none" lIns="0" tIns="0" rIns="0" bIns="0">
              <a:spAutoFit/>
            </a:bodyPr>
            <a:lstStyle/>
            <a:p>
              <a:r>
                <a:rPr lang="de-DE" sz="1300">
                  <a:solidFill>
                    <a:srgbClr val="FFFFFF"/>
                  </a:solidFill>
                  <a:latin typeface="Calibri" pitchFamily="34" charset="0"/>
                </a:rPr>
                <a:t>International liaison</a:t>
              </a:r>
              <a:endParaRPr lang="de-DE"/>
            </a:p>
          </p:txBody>
        </p:sp>
        <p:grpSp>
          <p:nvGrpSpPr>
            <p:cNvPr id="6" name="Group 15"/>
            <p:cNvGrpSpPr>
              <a:grpSpLocks/>
            </p:cNvGrpSpPr>
            <p:nvPr/>
          </p:nvGrpSpPr>
          <p:grpSpPr bwMode="auto">
            <a:xfrm>
              <a:off x="1576" y="1214"/>
              <a:ext cx="2846" cy="2872"/>
              <a:chOff x="1576" y="1214"/>
              <a:chExt cx="2846" cy="2872"/>
            </a:xfrm>
          </p:grpSpPr>
          <p:sp>
            <p:nvSpPr>
              <p:cNvPr id="30800" name="Freeform 13"/>
              <p:cNvSpPr>
                <a:spLocks/>
              </p:cNvSpPr>
              <p:nvPr/>
            </p:nvSpPr>
            <p:spPr bwMode="auto">
              <a:xfrm>
                <a:off x="1576" y="1214"/>
                <a:ext cx="2846" cy="2872"/>
              </a:xfrm>
              <a:custGeom>
                <a:avLst/>
                <a:gdLst>
                  <a:gd name="T0" fmla="*/ 0 w 15688"/>
                  <a:gd name="T1" fmla="*/ 2 h 15612"/>
                  <a:gd name="T2" fmla="*/ 0 w 15688"/>
                  <a:gd name="T3" fmla="*/ 1 h 15612"/>
                  <a:gd name="T4" fmla="*/ 2 w 15688"/>
                  <a:gd name="T5" fmla="*/ 0 h 15612"/>
                  <a:gd name="T6" fmla="*/ 3 w 15688"/>
                  <a:gd name="T7" fmla="*/ 1 h 15612"/>
                  <a:gd name="T8" fmla="*/ 3 w 15688"/>
                  <a:gd name="T9" fmla="*/ 2 h 15612"/>
                  <a:gd name="T10" fmla="*/ 3 w 15688"/>
                  <a:gd name="T11" fmla="*/ 3 h 15612"/>
                  <a:gd name="T12" fmla="*/ 2 w 15688"/>
                  <a:gd name="T13" fmla="*/ 3 h 15612"/>
                  <a:gd name="T14" fmla="*/ 0 w 15688"/>
                  <a:gd name="T15" fmla="*/ 3 h 15612"/>
                  <a:gd name="T16" fmla="*/ 0 w 15688"/>
                  <a:gd name="T17" fmla="*/ 2 h 15612"/>
                  <a:gd name="T18" fmla="*/ 0 w 15688"/>
                  <a:gd name="T19" fmla="*/ 2 h 15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88"/>
                  <a:gd name="T31" fmla="*/ 0 h 15612"/>
                  <a:gd name="T32" fmla="*/ 15688 w 15688"/>
                  <a:gd name="T33" fmla="*/ 15612 h 15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88" h="15612">
                    <a:moveTo>
                      <a:pt x="0" y="7806"/>
                    </a:moveTo>
                    <a:cubicBezTo>
                      <a:pt x="0" y="5777"/>
                      <a:pt x="794" y="3827"/>
                      <a:pt x="2214" y="2371"/>
                    </a:cubicBezTo>
                    <a:cubicBezTo>
                      <a:pt x="3691" y="855"/>
                      <a:pt x="5722" y="0"/>
                      <a:pt x="7844" y="0"/>
                    </a:cubicBezTo>
                    <a:cubicBezTo>
                      <a:pt x="9965" y="0"/>
                      <a:pt x="11997" y="855"/>
                      <a:pt x="13474" y="2371"/>
                    </a:cubicBezTo>
                    <a:cubicBezTo>
                      <a:pt x="14894" y="3827"/>
                      <a:pt x="15688" y="5777"/>
                      <a:pt x="15688" y="7806"/>
                    </a:cubicBezTo>
                    <a:cubicBezTo>
                      <a:pt x="15688" y="9835"/>
                      <a:pt x="14894" y="11785"/>
                      <a:pt x="13474" y="13242"/>
                    </a:cubicBezTo>
                    <a:cubicBezTo>
                      <a:pt x="11997" y="14757"/>
                      <a:pt x="9965" y="15612"/>
                      <a:pt x="7844" y="15612"/>
                    </a:cubicBezTo>
                    <a:cubicBezTo>
                      <a:pt x="5722" y="15612"/>
                      <a:pt x="3691" y="14757"/>
                      <a:pt x="2214" y="13242"/>
                    </a:cubicBezTo>
                    <a:cubicBezTo>
                      <a:pt x="794" y="11785"/>
                      <a:pt x="0" y="9835"/>
                      <a:pt x="0" y="7806"/>
                    </a:cubicBezTo>
                    <a:cubicBezTo>
                      <a:pt x="0" y="7806"/>
                      <a:pt x="0" y="7806"/>
                      <a:pt x="0" y="7806"/>
                    </a:cubicBezTo>
                  </a:path>
                </a:pathLst>
              </a:custGeom>
              <a:solidFill>
                <a:srgbClr val="5CB37C"/>
              </a:solidFill>
              <a:ln w="0">
                <a:solidFill>
                  <a:srgbClr val="000000"/>
                </a:solidFill>
                <a:prstDash val="solid"/>
                <a:round/>
                <a:headEnd/>
                <a:tailEnd/>
              </a:ln>
            </p:spPr>
            <p:txBody>
              <a:bodyPr/>
              <a:lstStyle/>
              <a:p>
                <a:endParaRPr lang="de-DE"/>
              </a:p>
            </p:txBody>
          </p:sp>
          <p:sp>
            <p:nvSpPr>
              <p:cNvPr id="30801" name="Freeform 14"/>
              <p:cNvSpPr>
                <a:spLocks/>
              </p:cNvSpPr>
              <p:nvPr/>
            </p:nvSpPr>
            <p:spPr bwMode="auto">
              <a:xfrm>
                <a:off x="1576" y="1214"/>
                <a:ext cx="2846" cy="2872"/>
              </a:xfrm>
              <a:custGeom>
                <a:avLst/>
                <a:gdLst>
                  <a:gd name="T0" fmla="*/ 0 w 2846"/>
                  <a:gd name="T1" fmla="*/ 1436 h 2872"/>
                  <a:gd name="T2" fmla="*/ 402 w 2846"/>
                  <a:gd name="T3" fmla="*/ 436 h 2872"/>
                  <a:gd name="T4" fmla="*/ 1423 w 2846"/>
                  <a:gd name="T5" fmla="*/ 0 h 2872"/>
                  <a:gd name="T6" fmla="*/ 2445 w 2846"/>
                  <a:gd name="T7" fmla="*/ 436 h 2872"/>
                  <a:gd name="T8" fmla="*/ 2846 w 2846"/>
                  <a:gd name="T9" fmla="*/ 1436 h 2872"/>
                  <a:gd name="T10" fmla="*/ 2445 w 2846"/>
                  <a:gd name="T11" fmla="*/ 2436 h 2872"/>
                  <a:gd name="T12" fmla="*/ 1423 w 2846"/>
                  <a:gd name="T13" fmla="*/ 2872 h 2872"/>
                  <a:gd name="T14" fmla="*/ 402 w 2846"/>
                  <a:gd name="T15" fmla="*/ 2436 h 2872"/>
                  <a:gd name="T16" fmla="*/ 0 w 2846"/>
                  <a:gd name="T17" fmla="*/ 1436 h 2872"/>
                  <a:gd name="T18" fmla="*/ 0 w 2846"/>
                  <a:gd name="T19" fmla="*/ 1436 h 2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46"/>
                  <a:gd name="T31" fmla="*/ 0 h 2872"/>
                  <a:gd name="T32" fmla="*/ 2846 w 2846"/>
                  <a:gd name="T33" fmla="*/ 2872 h 2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46" h="2872">
                    <a:moveTo>
                      <a:pt x="0" y="1436"/>
                    </a:moveTo>
                    <a:cubicBezTo>
                      <a:pt x="0" y="1063"/>
                      <a:pt x="144" y="704"/>
                      <a:pt x="402" y="436"/>
                    </a:cubicBezTo>
                    <a:cubicBezTo>
                      <a:pt x="670" y="157"/>
                      <a:pt x="1038" y="0"/>
                      <a:pt x="1423" y="0"/>
                    </a:cubicBezTo>
                    <a:cubicBezTo>
                      <a:pt x="1808" y="0"/>
                      <a:pt x="2177" y="157"/>
                      <a:pt x="2445" y="436"/>
                    </a:cubicBezTo>
                    <a:cubicBezTo>
                      <a:pt x="2702" y="704"/>
                      <a:pt x="2846" y="1063"/>
                      <a:pt x="2846" y="1436"/>
                    </a:cubicBezTo>
                    <a:cubicBezTo>
                      <a:pt x="2846" y="1809"/>
                      <a:pt x="2702" y="2168"/>
                      <a:pt x="2445" y="2436"/>
                    </a:cubicBezTo>
                    <a:cubicBezTo>
                      <a:pt x="2177" y="2714"/>
                      <a:pt x="1808" y="2872"/>
                      <a:pt x="1423" y="2872"/>
                    </a:cubicBezTo>
                    <a:cubicBezTo>
                      <a:pt x="1038" y="2872"/>
                      <a:pt x="670" y="2714"/>
                      <a:pt x="402" y="2436"/>
                    </a:cubicBezTo>
                    <a:cubicBezTo>
                      <a:pt x="144" y="2168"/>
                      <a:pt x="0" y="1809"/>
                      <a:pt x="0" y="1436"/>
                    </a:cubicBezTo>
                    <a:cubicBezTo>
                      <a:pt x="0" y="1436"/>
                      <a:pt x="0" y="1436"/>
                      <a:pt x="0" y="1436"/>
                    </a:cubicBezTo>
                  </a:path>
                </a:pathLst>
              </a:custGeom>
              <a:noFill/>
              <a:ln w="19050" cap="rnd">
                <a:solidFill>
                  <a:srgbClr val="EEECE1"/>
                </a:solidFill>
                <a:prstDash val="solid"/>
                <a:miter lim="800000"/>
                <a:headEnd/>
                <a:tailEnd/>
              </a:ln>
            </p:spPr>
            <p:txBody>
              <a:bodyPr/>
              <a:lstStyle/>
              <a:p>
                <a:endParaRPr lang="de-DE"/>
              </a:p>
            </p:txBody>
          </p:sp>
        </p:grpSp>
        <p:sp>
          <p:nvSpPr>
            <p:cNvPr id="30730" name="Rectangle 16"/>
            <p:cNvSpPr>
              <a:spLocks noChangeArrowheads="1"/>
            </p:cNvSpPr>
            <p:nvPr/>
          </p:nvSpPr>
          <p:spPr bwMode="auto">
            <a:xfrm>
              <a:off x="2410" y="1327"/>
              <a:ext cx="1199" cy="125"/>
            </a:xfrm>
            <a:prstGeom prst="rect">
              <a:avLst/>
            </a:prstGeom>
            <a:noFill/>
            <a:ln w="9525">
              <a:noFill/>
              <a:miter lim="800000"/>
              <a:headEnd/>
              <a:tailEnd/>
            </a:ln>
          </p:spPr>
          <p:txBody>
            <a:bodyPr wrap="none" lIns="0" tIns="0" rIns="0" bIns="0">
              <a:spAutoFit/>
            </a:bodyPr>
            <a:lstStyle/>
            <a:p>
              <a:r>
                <a:rPr lang="de-DE" sz="1300">
                  <a:solidFill>
                    <a:srgbClr val="FFFFFF"/>
                  </a:solidFill>
                  <a:latin typeface="Calibri" pitchFamily="34" charset="0"/>
                </a:rPr>
                <a:t>Stakeholders outside the DP</a:t>
              </a:r>
              <a:endParaRPr lang="de-DE"/>
            </a:p>
          </p:txBody>
        </p:sp>
        <p:sp>
          <p:nvSpPr>
            <p:cNvPr id="30731" name="Rectangle 17"/>
            <p:cNvSpPr>
              <a:spLocks noChangeArrowheads="1"/>
            </p:cNvSpPr>
            <p:nvPr/>
          </p:nvSpPr>
          <p:spPr bwMode="auto">
            <a:xfrm>
              <a:off x="2556" y="1441"/>
              <a:ext cx="946" cy="125"/>
            </a:xfrm>
            <a:prstGeom prst="rect">
              <a:avLst/>
            </a:prstGeom>
            <a:noFill/>
            <a:ln w="9525">
              <a:noFill/>
              <a:miter lim="800000"/>
              <a:headEnd/>
              <a:tailEnd/>
            </a:ln>
          </p:spPr>
          <p:txBody>
            <a:bodyPr wrap="none" lIns="0" tIns="0" rIns="0" bIns="0">
              <a:spAutoFit/>
            </a:bodyPr>
            <a:lstStyle/>
            <a:p>
              <a:r>
                <a:rPr lang="de-DE" sz="1300">
                  <a:solidFill>
                    <a:srgbClr val="FFFFFF"/>
                  </a:solidFill>
                  <a:latin typeface="Calibri" pitchFamily="34" charset="0"/>
                </a:rPr>
                <a:t>Community (industry, </a:t>
              </a:r>
              <a:endParaRPr lang="de-DE"/>
            </a:p>
          </p:txBody>
        </p:sp>
        <p:sp>
          <p:nvSpPr>
            <p:cNvPr id="30732" name="Rectangle 18"/>
            <p:cNvSpPr>
              <a:spLocks noChangeArrowheads="1"/>
            </p:cNvSpPr>
            <p:nvPr/>
          </p:nvSpPr>
          <p:spPr bwMode="auto">
            <a:xfrm>
              <a:off x="2417" y="1552"/>
              <a:ext cx="1178" cy="125"/>
            </a:xfrm>
            <a:prstGeom prst="rect">
              <a:avLst/>
            </a:prstGeom>
            <a:noFill/>
            <a:ln w="9525">
              <a:noFill/>
              <a:miter lim="800000"/>
              <a:headEnd/>
              <a:tailEnd/>
            </a:ln>
          </p:spPr>
          <p:txBody>
            <a:bodyPr wrap="none" lIns="0" tIns="0" rIns="0" bIns="0">
              <a:spAutoFit/>
            </a:bodyPr>
            <a:lstStyle/>
            <a:p>
              <a:r>
                <a:rPr lang="de-DE" sz="1300" dirty="0" err="1">
                  <a:solidFill>
                    <a:srgbClr val="FFFFFF"/>
                  </a:solidFill>
                  <a:latin typeface="Calibri" pitchFamily="34" charset="0"/>
                </a:rPr>
                <a:t>commerce</a:t>
              </a:r>
              <a:r>
                <a:rPr lang="de-DE" sz="1300" dirty="0">
                  <a:solidFill>
                    <a:srgbClr val="FFFFFF"/>
                  </a:solidFill>
                  <a:latin typeface="Calibri" pitchFamily="34" charset="0"/>
                </a:rPr>
                <a:t>, </a:t>
              </a:r>
              <a:r>
                <a:rPr lang="de-DE" sz="1300" dirty="0" err="1">
                  <a:solidFill>
                    <a:srgbClr val="FFFFFF"/>
                  </a:solidFill>
                  <a:latin typeface="Calibri" pitchFamily="34" charset="0"/>
                </a:rPr>
                <a:t>government</a:t>
              </a:r>
              <a:r>
                <a:rPr lang="de-DE" sz="1300" dirty="0">
                  <a:solidFill>
                    <a:srgbClr val="FFFFFF"/>
                  </a:solidFill>
                  <a:latin typeface="Calibri" pitchFamily="34" charset="0"/>
                </a:rPr>
                <a:t>, ...)</a:t>
              </a:r>
              <a:endParaRPr lang="de-DE" dirty="0"/>
            </a:p>
          </p:txBody>
        </p:sp>
        <p:grpSp>
          <p:nvGrpSpPr>
            <p:cNvPr id="7" name="Group 21"/>
            <p:cNvGrpSpPr>
              <a:grpSpLocks/>
            </p:cNvGrpSpPr>
            <p:nvPr/>
          </p:nvGrpSpPr>
          <p:grpSpPr bwMode="auto">
            <a:xfrm>
              <a:off x="1743" y="1665"/>
              <a:ext cx="2440" cy="2383"/>
              <a:chOff x="1743" y="1665"/>
              <a:chExt cx="2440" cy="2383"/>
            </a:xfrm>
          </p:grpSpPr>
          <p:sp>
            <p:nvSpPr>
              <p:cNvPr id="30798" name="Freeform 19"/>
              <p:cNvSpPr>
                <a:spLocks/>
              </p:cNvSpPr>
              <p:nvPr/>
            </p:nvSpPr>
            <p:spPr bwMode="auto">
              <a:xfrm>
                <a:off x="1743" y="1665"/>
                <a:ext cx="2440" cy="2383"/>
              </a:xfrm>
              <a:custGeom>
                <a:avLst/>
                <a:gdLst>
                  <a:gd name="T0" fmla="*/ 0 w 13450"/>
                  <a:gd name="T1" fmla="*/ 1 h 12954"/>
                  <a:gd name="T2" fmla="*/ 0 w 13450"/>
                  <a:gd name="T3" fmla="*/ 0 h 12954"/>
                  <a:gd name="T4" fmla="*/ 1 w 13450"/>
                  <a:gd name="T5" fmla="*/ 0 h 12954"/>
                  <a:gd name="T6" fmla="*/ 2 w 13450"/>
                  <a:gd name="T7" fmla="*/ 0 h 12954"/>
                  <a:gd name="T8" fmla="*/ 3 w 13450"/>
                  <a:gd name="T9" fmla="*/ 1 h 12954"/>
                  <a:gd name="T10" fmla="*/ 2 w 13450"/>
                  <a:gd name="T11" fmla="*/ 2 h 12954"/>
                  <a:gd name="T12" fmla="*/ 1 w 13450"/>
                  <a:gd name="T13" fmla="*/ 3 h 12954"/>
                  <a:gd name="T14" fmla="*/ 0 w 13450"/>
                  <a:gd name="T15" fmla="*/ 2 h 12954"/>
                  <a:gd name="T16" fmla="*/ 0 w 13450"/>
                  <a:gd name="T17" fmla="*/ 1 h 12954"/>
                  <a:gd name="T18" fmla="*/ 0 w 13450"/>
                  <a:gd name="T19" fmla="*/ 1 h 12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50"/>
                  <a:gd name="T31" fmla="*/ 0 h 12954"/>
                  <a:gd name="T32" fmla="*/ 13450 w 13450"/>
                  <a:gd name="T33" fmla="*/ 12954 h 129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50" h="12954">
                    <a:moveTo>
                      <a:pt x="0" y="6477"/>
                    </a:moveTo>
                    <a:cubicBezTo>
                      <a:pt x="0" y="4793"/>
                      <a:pt x="681" y="3176"/>
                      <a:pt x="1898" y="1967"/>
                    </a:cubicBezTo>
                    <a:cubicBezTo>
                      <a:pt x="3164" y="710"/>
                      <a:pt x="4906" y="0"/>
                      <a:pt x="6725" y="0"/>
                    </a:cubicBezTo>
                    <a:cubicBezTo>
                      <a:pt x="8544" y="0"/>
                      <a:pt x="10285" y="710"/>
                      <a:pt x="11552" y="1967"/>
                    </a:cubicBezTo>
                    <a:cubicBezTo>
                      <a:pt x="12769" y="3176"/>
                      <a:pt x="13450" y="4793"/>
                      <a:pt x="13450" y="6477"/>
                    </a:cubicBezTo>
                    <a:cubicBezTo>
                      <a:pt x="13450" y="8161"/>
                      <a:pt x="12769" y="9779"/>
                      <a:pt x="11552" y="10987"/>
                    </a:cubicBezTo>
                    <a:cubicBezTo>
                      <a:pt x="10285" y="12245"/>
                      <a:pt x="8544" y="12954"/>
                      <a:pt x="6725" y="12954"/>
                    </a:cubicBezTo>
                    <a:cubicBezTo>
                      <a:pt x="4906" y="12954"/>
                      <a:pt x="3164" y="12244"/>
                      <a:pt x="1898" y="10987"/>
                    </a:cubicBezTo>
                    <a:cubicBezTo>
                      <a:pt x="681" y="9779"/>
                      <a:pt x="0" y="8161"/>
                      <a:pt x="0" y="6477"/>
                    </a:cubicBezTo>
                    <a:cubicBezTo>
                      <a:pt x="0" y="6477"/>
                      <a:pt x="0" y="6477"/>
                      <a:pt x="0" y="6477"/>
                    </a:cubicBezTo>
                  </a:path>
                </a:pathLst>
              </a:custGeom>
              <a:solidFill>
                <a:srgbClr val="008000"/>
              </a:solidFill>
              <a:ln w="0">
                <a:solidFill>
                  <a:srgbClr val="000000"/>
                </a:solidFill>
                <a:prstDash val="solid"/>
                <a:round/>
                <a:headEnd/>
                <a:tailEnd/>
              </a:ln>
            </p:spPr>
            <p:txBody>
              <a:bodyPr/>
              <a:lstStyle/>
              <a:p>
                <a:endParaRPr lang="de-DE"/>
              </a:p>
            </p:txBody>
          </p:sp>
          <p:sp>
            <p:nvSpPr>
              <p:cNvPr id="30799" name="Freeform 20"/>
              <p:cNvSpPr>
                <a:spLocks/>
              </p:cNvSpPr>
              <p:nvPr/>
            </p:nvSpPr>
            <p:spPr bwMode="auto">
              <a:xfrm>
                <a:off x="1743" y="1665"/>
                <a:ext cx="2440" cy="2383"/>
              </a:xfrm>
              <a:custGeom>
                <a:avLst/>
                <a:gdLst>
                  <a:gd name="T0" fmla="*/ 0 w 2440"/>
                  <a:gd name="T1" fmla="*/ 1192 h 2383"/>
                  <a:gd name="T2" fmla="*/ 344 w 2440"/>
                  <a:gd name="T3" fmla="*/ 362 h 2383"/>
                  <a:gd name="T4" fmla="*/ 1220 w 2440"/>
                  <a:gd name="T5" fmla="*/ 0 h 2383"/>
                  <a:gd name="T6" fmla="*/ 2095 w 2440"/>
                  <a:gd name="T7" fmla="*/ 362 h 2383"/>
                  <a:gd name="T8" fmla="*/ 2440 w 2440"/>
                  <a:gd name="T9" fmla="*/ 1192 h 2383"/>
                  <a:gd name="T10" fmla="*/ 2095 w 2440"/>
                  <a:gd name="T11" fmla="*/ 2021 h 2383"/>
                  <a:gd name="T12" fmla="*/ 1220 w 2440"/>
                  <a:gd name="T13" fmla="*/ 2383 h 2383"/>
                  <a:gd name="T14" fmla="*/ 344 w 2440"/>
                  <a:gd name="T15" fmla="*/ 2021 h 2383"/>
                  <a:gd name="T16" fmla="*/ 0 w 2440"/>
                  <a:gd name="T17" fmla="*/ 1192 h 2383"/>
                  <a:gd name="T18" fmla="*/ 0 w 2440"/>
                  <a:gd name="T19" fmla="*/ 1192 h 2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0"/>
                  <a:gd name="T31" fmla="*/ 0 h 2383"/>
                  <a:gd name="T32" fmla="*/ 2440 w 2440"/>
                  <a:gd name="T33" fmla="*/ 2383 h 2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0" h="2383">
                    <a:moveTo>
                      <a:pt x="0" y="1192"/>
                    </a:moveTo>
                    <a:cubicBezTo>
                      <a:pt x="0" y="882"/>
                      <a:pt x="123" y="584"/>
                      <a:pt x="344" y="362"/>
                    </a:cubicBezTo>
                    <a:cubicBezTo>
                      <a:pt x="574" y="131"/>
                      <a:pt x="890" y="0"/>
                      <a:pt x="1220" y="0"/>
                    </a:cubicBezTo>
                    <a:cubicBezTo>
                      <a:pt x="1550" y="0"/>
                      <a:pt x="1865" y="131"/>
                      <a:pt x="2095" y="362"/>
                    </a:cubicBezTo>
                    <a:cubicBezTo>
                      <a:pt x="2316" y="584"/>
                      <a:pt x="2440" y="882"/>
                      <a:pt x="2440" y="1192"/>
                    </a:cubicBezTo>
                    <a:cubicBezTo>
                      <a:pt x="2440" y="1501"/>
                      <a:pt x="2316" y="1799"/>
                      <a:pt x="2095" y="2021"/>
                    </a:cubicBezTo>
                    <a:cubicBezTo>
                      <a:pt x="1865" y="2253"/>
                      <a:pt x="1550" y="2383"/>
                      <a:pt x="1220" y="2383"/>
                    </a:cubicBezTo>
                    <a:cubicBezTo>
                      <a:pt x="890" y="2383"/>
                      <a:pt x="574" y="2253"/>
                      <a:pt x="344" y="2021"/>
                    </a:cubicBezTo>
                    <a:cubicBezTo>
                      <a:pt x="123" y="1799"/>
                      <a:pt x="0" y="1501"/>
                      <a:pt x="0" y="1192"/>
                    </a:cubicBezTo>
                    <a:cubicBezTo>
                      <a:pt x="0" y="1192"/>
                      <a:pt x="0" y="1192"/>
                      <a:pt x="0" y="1192"/>
                    </a:cubicBezTo>
                  </a:path>
                </a:pathLst>
              </a:custGeom>
              <a:noFill/>
              <a:ln w="19050" cap="rnd">
                <a:solidFill>
                  <a:srgbClr val="EEECE1"/>
                </a:solidFill>
                <a:prstDash val="solid"/>
                <a:miter lim="800000"/>
                <a:headEnd/>
                <a:tailEnd/>
              </a:ln>
            </p:spPr>
            <p:txBody>
              <a:bodyPr/>
              <a:lstStyle/>
              <a:p>
                <a:endParaRPr lang="de-DE"/>
              </a:p>
            </p:txBody>
          </p:sp>
        </p:grpSp>
        <p:sp>
          <p:nvSpPr>
            <p:cNvPr id="30734" name="Rectangle 22"/>
            <p:cNvSpPr>
              <a:spLocks noChangeArrowheads="1"/>
            </p:cNvSpPr>
            <p:nvPr/>
          </p:nvSpPr>
          <p:spPr bwMode="auto">
            <a:xfrm>
              <a:off x="2613" y="1750"/>
              <a:ext cx="733" cy="125"/>
            </a:xfrm>
            <a:prstGeom prst="rect">
              <a:avLst/>
            </a:prstGeom>
            <a:noFill/>
            <a:ln w="9525">
              <a:noFill/>
              <a:miter lim="800000"/>
              <a:headEnd/>
              <a:tailEnd/>
            </a:ln>
          </p:spPr>
          <p:txBody>
            <a:bodyPr wrap="none" lIns="0" tIns="0" rIns="0" bIns="0">
              <a:spAutoFit/>
            </a:bodyPr>
            <a:lstStyle/>
            <a:p>
              <a:r>
                <a:rPr lang="de-DE" sz="1300">
                  <a:solidFill>
                    <a:srgbClr val="FFFFFF"/>
                  </a:solidFill>
                  <a:latin typeface="Calibri" pitchFamily="34" charset="0"/>
                </a:rPr>
                <a:t>DP Practitioners, </a:t>
              </a:r>
              <a:endParaRPr lang="de-DE"/>
            </a:p>
          </p:txBody>
        </p:sp>
        <p:sp>
          <p:nvSpPr>
            <p:cNvPr id="30735" name="Rectangle 23"/>
            <p:cNvSpPr>
              <a:spLocks noChangeArrowheads="1"/>
            </p:cNvSpPr>
            <p:nvPr/>
          </p:nvSpPr>
          <p:spPr bwMode="auto">
            <a:xfrm>
              <a:off x="2571" y="1863"/>
              <a:ext cx="818" cy="125"/>
            </a:xfrm>
            <a:prstGeom prst="rect">
              <a:avLst/>
            </a:prstGeom>
            <a:noFill/>
            <a:ln w="9525">
              <a:noFill/>
              <a:miter lim="800000"/>
              <a:headEnd/>
              <a:tailEnd/>
            </a:ln>
          </p:spPr>
          <p:txBody>
            <a:bodyPr wrap="none" lIns="0" tIns="0" rIns="0" bIns="0">
              <a:spAutoFit/>
            </a:bodyPr>
            <a:lstStyle/>
            <a:p>
              <a:r>
                <a:rPr lang="de-DE" sz="1300">
                  <a:solidFill>
                    <a:srgbClr val="FFFFFF"/>
                  </a:solidFill>
                  <a:latin typeface="Calibri" pitchFamily="34" charset="0"/>
                </a:rPr>
                <a:t>Scientific, Memory </a:t>
              </a:r>
              <a:endParaRPr lang="de-DE"/>
            </a:p>
          </p:txBody>
        </p:sp>
        <p:sp>
          <p:nvSpPr>
            <p:cNvPr id="30736" name="Rectangle 24"/>
            <p:cNvSpPr>
              <a:spLocks noChangeArrowheads="1"/>
            </p:cNvSpPr>
            <p:nvPr/>
          </p:nvSpPr>
          <p:spPr bwMode="auto">
            <a:xfrm>
              <a:off x="2590" y="1975"/>
              <a:ext cx="758" cy="125"/>
            </a:xfrm>
            <a:prstGeom prst="rect">
              <a:avLst/>
            </a:prstGeom>
            <a:noFill/>
            <a:ln w="9525">
              <a:noFill/>
              <a:miter lim="800000"/>
              <a:headEnd/>
              <a:tailEnd/>
            </a:ln>
          </p:spPr>
          <p:txBody>
            <a:bodyPr wrap="none" lIns="0" tIns="0" rIns="0" bIns="0">
              <a:spAutoFit/>
            </a:bodyPr>
            <a:lstStyle/>
            <a:p>
              <a:r>
                <a:rPr lang="de-DE" sz="1300">
                  <a:solidFill>
                    <a:srgbClr val="FFFFFF"/>
                  </a:solidFill>
                  <a:latin typeface="Calibri" pitchFamily="34" charset="0"/>
                </a:rPr>
                <a:t>&amp; Archival Inst EU</a:t>
              </a:r>
              <a:endParaRPr lang="de-DE"/>
            </a:p>
          </p:txBody>
        </p:sp>
        <p:grpSp>
          <p:nvGrpSpPr>
            <p:cNvPr id="8" name="Group 27"/>
            <p:cNvGrpSpPr>
              <a:grpSpLocks/>
            </p:cNvGrpSpPr>
            <p:nvPr/>
          </p:nvGrpSpPr>
          <p:grpSpPr bwMode="auto">
            <a:xfrm>
              <a:off x="1988" y="2131"/>
              <a:ext cx="1959" cy="1754"/>
              <a:chOff x="1988" y="2131"/>
              <a:chExt cx="1959" cy="1754"/>
            </a:xfrm>
          </p:grpSpPr>
          <p:sp>
            <p:nvSpPr>
              <p:cNvPr id="30796" name="Freeform 25"/>
              <p:cNvSpPr>
                <a:spLocks/>
              </p:cNvSpPr>
              <p:nvPr/>
            </p:nvSpPr>
            <p:spPr bwMode="auto">
              <a:xfrm>
                <a:off x="1988" y="2131"/>
                <a:ext cx="1959" cy="1754"/>
              </a:xfrm>
              <a:custGeom>
                <a:avLst/>
                <a:gdLst>
                  <a:gd name="T0" fmla="*/ 0 w 10800"/>
                  <a:gd name="T1" fmla="*/ 1 h 9534"/>
                  <a:gd name="T2" fmla="*/ 0 w 10800"/>
                  <a:gd name="T3" fmla="*/ 0 h 9534"/>
                  <a:gd name="T4" fmla="*/ 1 w 10800"/>
                  <a:gd name="T5" fmla="*/ 0 h 9534"/>
                  <a:gd name="T6" fmla="*/ 2 w 10800"/>
                  <a:gd name="T7" fmla="*/ 0 h 9534"/>
                  <a:gd name="T8" fmla="*/ 2 w 10800"/>
                  <a:gd name="T9" fmla="*/ 1 h 9534"/>
                  <a:gd name="T10" fmla="*/ 2 w 10800"/>
                  <a:gd name="T11" fmla="*/ 2 h 9534"/>
                  <a:gd name="T12" fmla="*/ 1 w 10800"/>
                  <a:gd name="T13" fmla="*/ 2 h 9534"/>
                  <a:gd name="T14" fmla="*/ 0 w 10800"/>
                  <a:gd name="T15" fmla="*/ 2 h 9534"/>
                  <a:gd name="T16" fmla="*/ 0 w 10800"/>
                  <a:gd name="T17" fmla="*/ 1 h 9534"/>
                  <a:gd name="T18" fmla="*/ 0 w 10800"/>
                  <a:gd name="T19" fmla="*/ 1 h 9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00"/>
                  <a:gd name="T31" fmla="*/ 0 h 9534"/>
                  <a:gd name="T32" fmla="*/ 10800 w 10800"/>
                  <a:gd name="T33" fmla="*/ 9534 h 9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00" h="9534">
                    <a:moveTo>
                      <a:pt x="0" y="4767"/>
                    </a:moveTo>
                    <a:cubicBezTo>
                      <a:pt x="0" y="3400"/>
                      <a:pt x="665" y="2098"/>
                      <a:pt x="1826" y="1194"/>
                    </a:cubicBezTo>
                    <a:cubicBezTo>
                      <a:pt x="2813" y="425"/>
                      <a:pt x="4084" y="0"/>
                      <a:pt x="5400" y="0"/>
                    </a:cubicBezTo>
                    <a:cubicBezTo>
                      <a:pt x="6716" y="0"/>
                      <a:pt x="7987" y="425"/>
                      <a:pt x="8974" y="1194"/>
                    </a:cubicBezTo>
                    <a:cubicBezTo>
                      <a:pt x="10135" y="2099"/>
                      <a:pt x="10800" y="3400"/>
                      <a:pt x="10800" y="4767"/>
                    </a:cubicBezTo>
                    <a:cubicBezTo>
                      <a:pt x="10800" y="6134"/>
                      <a:pt x="10135" y="7435"/>
                      <a:pt x="8974" y="8340"/>
                    </a:cubicBezTo>
                    <a:cubicBezTo>
                      <a:pt x="7987" y="9109"/>
                      <a:pt x="6716" y="9534"/>
                      <a:pt x="5400" y="9534"/>
                    </a:cubicBezTo>
                    <a:cubicBezTo>
                      <a:pt x="4084" y="9534"/>
                      <a:pt x="2813" y="9109"/>
                      <a:pt x="1826" y="8340"/>
                    </a:cubicBezTo>
                    <a:cubicBezTo>
                      <a:pt x="665" y="7435"/>
                      <a:pt x="0" y="6134"/>
                      <a:pt x="0" y="4767"/>
                    </a:cubicBezTo>
                    <a:cubicBezTo>
                      <a:pt x="0" y="4767"/>
                      <a:pt x="0" y="4767"/>
                      <a:pt x="0" y="4767"/>
                    </a:cubicBezTo>
                  </a:path>
                </a:pathLst>
              </a:custGeom>
              <a:solidFill>
                <a:srgbClr val="608CAB"/>
              </a:solidFill>
              <a:ln w="0">
                <a:solidFill>
                  <a:srgbClr val="000000"/>
                </a:solidFill>
                <a:prstDash val="solid"/>
                <a:round/>
                <a:headEnd/>
                <a:tailEnd/>
              </a:ln>
            </p:spPr>
            <p:txBody>
              <a:bodyPr/>
              <a:lstStyle/>
              <a:p>
                <a:endParaRPr lang="de-DE"/>
              </a:p>
            </p:txBody>
          </p:sp>
          <p:sp>
            <p:nvSpPr>
              <p:cNvPr id="30797" name="Freeform 26"/>
              <p:cNvSpPr>
                <a:spLocks/>
              </p:cNvSpPr>
              <p:nvPr/>
            </p:nvSpPr>
            <p:spPr bwMode="auto">
              <a:xfrm>
                <a:off x="1988" y="2131"/>
                <a:ext cx="1959" cy="1754"/>
              </a:xfrm>
              <a:custGeom>
                <a:avLst/>
                <a:gdLst>
                  <a:gd name="T0" fmla="*/ 0 w 1959"/>
                  <a:gd name="T1" fmla="*/ 877 h 1754"/>
                  <a:gd name="T2" fmla="*/ 331 w 1959"/>
                  <a:gd name="T3" fmla="*/ 220 h 1754"/>
                  <a:gd name="T4" fmla="*/ 980 w 1959"/>
                  <a:gd name="T5" fmla="*/ 0 h 1754"/>
                  <a:gd name="T6" fmla="*/ 1628 w 1959"/>
                  <a:gd name="T7" fmla="*/ 220 h 1754"/>
                  <a:gd name="T8" fmla="*/ 1959 w 1959"/>
                  <a:gd name="T9" fmla="*/ 877 h 1754"/>
                  <a:gd name="T10" fmla="*/ 1628 w 1959"/>
                  <a:gd name="T11" fmla="*/ 1534 h 1754"/>
                  <a:gd name="T12" fmla="*/ 980 w 1959"/>
                  <a:gd name="T13" fmla="*/ 1754 h 1754"/>
                  <a:gd name="T14" fmla="*/ 331 w 1959"/>
                  <a:gd name="T15" fmla="*/ 1534 h 1754"/>
                  <a:gd name="T16" fmla="*/ 0 w 1959"/>
                  <a:gd name="T17" fmla="*/ 877 h 1754"/>
                  <a:gd name="T18" fmla="*/ 0 w 1959"/>
                  <a:gd name="T19" fmla="*/ 877 h 1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9"/>
                  <a:gd name="T31" fmla="*/ 0 h 1754"/>
                  <a:gd name="T32" fmla="*/ 1959 w 1959"/>
                  <a:gd name="T33" fmla="*/ 1754 h 1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9" h="1754">
                    <a:moveTo>
                      <a:pt x="0" y="877"/>
                    </a:moveTo>
                    <a:cubicBezTo>
                      <a:pt x="0" y="626"/>
                      <a:pt x="121" y="386"/>
                      <a:pt x="331" y="220"/>
                    </a:cubicBezTo>
                    <a:cubicBezTo>
                      <a:pt x="510" y="78"/>
                      <a:pt x="741" y="0"/>
                      <a:pt x="980" y="0"/>
                    </a:cubicBezTo>
                    <a:cubicBezTo>
                      <a:pt x="1219" y="0"/>
                      <a:pt x="1449" y="78"/>
                      <a:pt x="1628" y="220"/>
                    </a:cubicBezTo>
                    <a:cubicBezTo>
                      <a:pt x="1839" y="386"/>
                      <a:pt x="1959" y="626"/>
                      <a:pt x="1959" y="877"/>
                    </a:cubicBezTo>
                    <a:cubicBezTo>
                      <a:pt x="1959" y="1129"/>
                      <a:pt x="1839" y="1368"/>
                      <a:pt x="1628" y="1534"/>
                    </a:cubicBezTo>
                    <a:cubicBezTo>
                      <a:pt x="1449" y="1676"/>
                      <a:pt x="1219" y="1754"/>
                      <a:pt x="980" y="1754"/>
                    </a:cubicBezTo>
                    <a:cubicBezTo>
                      <a:pt x="741" y="1754"/>
                      <a:pt x="510" y="1676"/>
                      <a:pt x="331" y="1534"/>
                    </a:cubicBezTo>
                    <a:cubicBezTo>
                      <a:pt x="121" y="1368"/>
                      <a:pt x="0" y="1129"/>
                      <a:pt x="0" y="877"/>
                    </a:cubicBezTo>
                    <a:cubicBezTo>
                      <a:pt x="0" y="877"/>
                      <a:pt x="0" y="877"/>
                      <a:pt x="0" y="877"/>
                    </a:cubicBezTo>
                  </a:path>
                </a:pathLst>
              </a:custGeom>
              <a:noFill/>
              <a:ln w="19050" cap="rnd">
                <a:solidFill>
                  <a:srgbClr val="EEECE1"/>
                </a:solidFill>
                <a:prstDash val="solid"/>
                <a:miter lim="800000"/>
                <a:headEnd/>
                <a:tailEnd/>
              </a:ln>
            </p:spPr>
            <p:txBody>
              <a:bodyPr/>
              <a:lstStyle/>
              <a:p>
                <a:endParaRPr lang="de-DE"/>
              </a:p>
            </p:txBody>
          </p:sp>
        </p:grpSp>
        <p:sp>
          <p:nvSpPr>
            <p:cNvPr id="30738" name="Rectangle 28"/>
            <p:cNvSpPr>
              <a:spLocks noChangeArrowheads="1"/>
            </p:cNvSpPr>
            <p:nvPr/>
          </p:nvSpPr>
          <p:spPr bwMode="auto">
            <a:xfrm>
              <a:off x="2659" y="2244"/>
              <a:ext cx="661" cy="134"/>
            </a:xfrm>
            <a:prstGeom prst="rect">
              <a:avLst/>
            </a:prstGeom>
            <a:noFill/>
            <a:ln w="9525">
              <a:noFill/>
              <a:miter lim="800000"/>
              <a:headEnd/>
              <a:tailEnd/>
            </a:ln>
          </p:spPr>
          <p:txBody>
            <a:bodyPr wrap="none" lIns="0" tIns="0" rIns="0" bIns="0">
              <a:spAutoFit/>
            </a:bodyPr>
            <a:lstStyle/>
            <a:p>
              <a:r>
                <a:rPr lang="de-DE" sz="1400">
                  <a:solidFill>
                    <a:srgbClr val="FFFFFF"/>
                  </a:solidFill>
                  <a:latin typeface="Calibri" pitchFamily="34" charset="0"/>
                </a:rPr>
                <a:t>Networks and </a:t>
              </a:r>
              <a:endParaRPr lang="de-DE"/>
            </a:p>
          </p:txBody>
        </p:sp>
        <p:sp>
          <p:nvSpPr>
            <p:cNvPr id="30739" name="Rectangle 29"/>
            <p:cNvSpPr>
              <a:spLocks noChangeArrowheads="1"/>
            </p:cNvSpPr>
            <p:nvPr/>
          </p:nvSpPr>
          <p:spPr bwMode="auto">
            <a:xfrm>
              <a:off x="2646" y="2363"/>
              <a:ext cx="664" cy="134"/>
            </a:xfrm>
            <a:prstGeom prst="rect">
              <a:avLst/>
            </a:prstGeom>
            <a:noFill/>
            <a:ln w="9525">
              <a:noFill/>
              <a:miter lim="800000"/>
              <a:headEnd/>
              <a:tailEnd/>
            </a:ln>
          </p:spPr>
          <p:txBody>
            <a:bodyPr wrap="none" lIns="0" tIns="0" rIns="0" bIns="0">
              <a:spAutoFit/>
            </a:bodyPr>
            <a:lstStyle/>
            <a:p>
              <a:r>
                <a:rPr lang="de-DE" sz="1400">
                  <a:solidFill>
                    <a:srgbClr val="FFFFFF"/>
                  </a:solidFill>
                  <a:latin typeface="Calibri" pitchFamily="34" charset="0"/>
                </a:rPr>
                <a:t>multiplier orgs</a:t>
              </a:r>
              <a:endParaRPr lang="de-DE"/>
            </a:p>
          </p:txBody>
        </p:sp>
        <p:grpSp>
          <p:nvGrpSpPr>
            <p:cNvPr id="9" name="Group 32"/>
            <p:cNvGrpSpPr>
              <a:grpSpLocks/>
            </p:cNvGrpSpPr>
            <p:nvPr/>
          </p:nvGrpSpPr>
          <p:grpSpPr bwMode="auto">
            <a:xfrm>
              <a:off x="2457" y="2514"/>
              <a:ext cx="1033" cy="1003"/>
              <a:chOff x="2457" y="2514"/>
              <a:chExt cx="1033" cy="1003"/>
            </a:xfrm>
          </p:grpSpPr>
          <p:sp>
            <p:nvSpPr>
              <p:cNvPr id="30794" name="Freeform 30"/>
              <p:cNvSpPr>
                <a:spLocks/>
              </p:cNvSpPr>
              <p:nvPr/>
            </p:nvSpPr>
            <p:spPr bwMode="auto">
              <a:xfrm>
                <a:off x="2457" y="2514"/>
                <a:ext cx="1033" cy="1003"/>
              </a:xfrm>
              <a:custGeom>
                <a:avLst/>
                <a:gdLst>
                  <a:gd name="T0" fmla="*/ 0 w 11384"/>
                  <a:gd name="T1" fmla="*/ 0 h 10900"/>
                  <a:gd name="T2" fmla="*/ 0 w 11384"/>
                  <a:gd name="T3" fmla="*/ 0 h 10900"/>
                  <a:gd name="T4" fmla="*/ 0 w 11384"/>
                  <a:gd name="T5" fmla="*/ 0 h 10900"/>
                  <a:gd name="T6" fmla="*/ 0 w 11384"/>
                  <a:gd name="T7" fmla="*/ 0 h 10900"/>
                  <a:gd name="T8" fmla="*/ 0 w 11384"/>
                  <a:gd name="T9" fmla="*/ 0 h 10900"/>
                  <a:gd name="T10" fmla="*/ 0 w 11384"/>
                  <a:gd name="T11" fmla="*/ 0 h 10900"/>
                  <a:gd name="T12" fmla="*/ 0 w 11384"/>
                  <a:gd name="T13" fmla="*/ 0 h 10900"/>
                  <a:gd name="T14" fmla="*/ 0 w 11384"/>
                  <a:gd name="T15" fmla="*/ 0 h 10900"/>
                  <a:gd name="T16" fmla="*/ 0 w 11384"/>
                  <a:gd name="T17" fmla="*/ 0 h 10900"/>
                  <a:gd name="T18" fmla="*/ 0 w 11384"/>
                  <a:gd name="T19" fmla="*/ 0 h 10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84"/>
                  <a:gd name="T31" fmla="*/ 0 h 10900"/>
                  <a:gd name="T32" fmla="*/ 11384 w 11384"/>
                  <a:gd name="T33" fmla="*/ 10900 h 109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84" h="10900">
                    <a:moveTo>
                      <a:pt x="0" y="5450"/>
                    </a:moveTo>
                    <a:cubicBezTo>
                      <a:pt x="0" y="3964"/>
                      <a:pt x="634" y="2543"/>
                      <a:pt x="1754" y="1515"/>
                    </a:cubicBezTo>
                    <a:cubicBezTo>
                      <a:pt x="2814" y="543"/>
                      <a:pt x="4225" y="0"/>
                      <a:pt x="5692" y="0"/>
                    </a:cubicBezTo>
                    <a:cubicBezTo>
                      <a:pt x="7160" y="0"/>
                      <a:pt x="8571" y="543"/>
                      <a:pt x="9630" y="1515"/>
                    </a:cubicBezTo>
                    <a:cubicBezTo>
                      <a:pt x="10750" y="2543"/>
                      <a:pt x="11384" y="3964"/>
                      <a:pt x="11384" y="5450"/>
                    </a:cubicBezTo>
                    <a:cubicBezTo>
                      <a:pt x="11384" y="6936"/>
                      <a:pt x="10750" y="8357"/>
                      <a:pt x="9630" y="9385"/>
                    </a:cubicBezTo>
                    <a:cubicBezTo>
                      <a:pt x="8571" y="10357"/>
                      <a:pt x="7160" y="10900"/>
                      <a:pt x="5692" y="10900"/>
                    </a:cubicBezTo>
                    <a:cubicBezTo>
                      <a:pt x="4225" y="10900"/>
                      <a:pt x="2814" y="10357"/>
                      <a:pt x="1754" y="9385"/>
                    </a:cubicBezTo>
                    <a:cubicBezTo>
                      <a:pt x="634" y="8357"/>
                      <a:pt x="0" y="6936"/>
                      <a:pt x="0" y="5450"/>
                    </a:cubicBezTo>
                    <a:cubicBezTo>
                      <a:pt x="0" y="5450"/>
                      <a:pt x="0" y="5450"/>
                      <a:pt x="0" y="5450"/>
                    </a:cubicBezTo>
                  </a:path>
                </a:pathLst>
              </a:custGeom>
              <a:solidFill>
                <a:srgbClr val="E46C0A"/>
              </a:solidFill>
              <a:ln w="0">
                <a:solidFill>
                  <a:srgbClr val="000000"/>
                </a:solidFill>
                <a:prstDash val="solid"/>
                <a:round/>
                <a:headEnd/>
                <a:tailEnd/>
              </a:ln>
            </p:spPr>
            <p:txBody>
              <a:bodyPr/>
              <a:lstStyle/>
              <a:p>
                <a:endParaRPr lang="de-DE"/>
              </a:p>
            </p:txBody>
          </p:sp>
          <p:sp>
            <p:nvSpPr>
              <p:cNvPr id="30795" name="Freeform 31"/>
              <p:cNvSpPr>
                <a:spLocks/>
              </p:cNvSpPr>
              <p:nvPr/>
            </p:nvSpPr>
            <p:spPr bwMode="auto">
              <a:xfrm>
                <a:off x="2457" y="2514"/>
                <a:ext cx="1033" cy="1003"/>
              </a:xfrm>
              <a:custGeom>
                <a:avLst/>
                <a:gdLst>
                  <a:gd name="T0" fmla="*/ 0 w 1033"/>
                  <a:gd name="T1" fmla="*/ 502 h 1003"/>
                  <a:gd name="T2" fmla="*/ 160 w 1033"/>
                  <a:gd name="T3" fmla="*/ 140 h 1003"/>
                  <a:gd name="T4" fmla="*/ 517 w 1033"/>
                  <a:gd name="T5" fmla="*/ 0 h 1003"/>
                  <a:gd name="T6" fmla="*/ 874 w 1033"/>
                  <a:gd name="T7" fmla="*/ 140 h 1003"/>
                  <a:gd name="T8" fmla="*/ 1033 w 1033"/>
                  <a:gd name="T9" fmla="*/ 502 h 1003"/>
                  <a:gd name="T10" fmla="*/ 874 w 1033"/>
                  <a:gd name="T11" fmla="*/ 864 h 1003"/>
                  <a:gd name="T12" fmla="*/ 517 w 1033"/>
                  <a:gd name="T13" fmla="*/ 1003 h 1003"/>
                  <a:gd name="T14" fmla="*/ 160 w 1033"/>
                  <a:gd name="T15" fmla="*/ 864 h 1003"/>
                  <a:gd name="T16" fmla="*/ 0 w 1033"/>
                  <a:gd name="T17" fmla="*/ 502 h 1003"/>
                  <a:gd name="T18" fmla="*/ 0 w 1033"/>
                  <a:gd name="T19" fmla="*/ 502 h 10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3"/>
                  <a:gd name="T31" fmla="*/ 0 h 1003"/>
                  <a:gd name="T32" fmla="*/ 1033 w 1033"/>
                  <a:gd name="T33" fmla="*/ 1003 h 10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3" h="1003">
                    <a:moveTo>
                      <a:pt x="0" y="502"/>
                    </a:moveTo>
                    <a:cubicBezTo>
                      <a:pt x="0" y="365"/>
                      <a:pt x="58" y="234"/>
                      <a:pt x="160" y="140"/>
                    </a:cubicBezTo>
                    <a:cubicBezTo>
                      <a:pt x="256" y="50"/>
                      <a:pt x="384" y="0"/>
                      <a:pt x="517" y="0"/>
                    </a:cubicBezTo>
                    <a:cubicBezTo>
                      <a:pt x="650" y="0"/>
                      <a:pt x="778" y="50"/>
                      <a:pt x="874" y="140"/>
                    </a:cubicBezTo>
                    <a:cubicBezTo>
                      <a:pt x="976" y="234"/>
                      <a:pt x="1033" y="365"/>
                      <a:pt x="1033" y="502"/>
                    </a:cubicBezTo>
                    <a:cubicBezTo>
                      <a:pt x="1033" y="638"/>
                      <a:pt x="976" y="769"/>
                      <a:pt x="874" y="864"/>
                    </a:cubicBezTo>
                    <a:cubicBezTo>
                      <a:pt x="778" y="953"/>
                      <a:pt x="650" y="1003"/>
                      <a:pt x="517" y="1003"/>
                    </a:cubicBezTo>
                    <a:cubicBezTo>
                      <a:pt x="384" y="1003"/>
                      <a:pt x="256" y="953"/>
                      <a:pt x="160" y="864"/>
                    </a:cubicBezTo>
                    <a:cubicBezTo>
                      <a:pt x="58" y="769"/>
                      <a:pt x="0" y="638"/>
                      <a:pt x="0" y="502"/>
                    </a:cubicBezTo>
                    <a:cubicBezTo>
                      <a:pt x="0" y="502"/>
                      <a:pt x="0" y="502"/>
                      <a:pt x="0" y="502"/>
                    </a:cubicBezTo>
                  </a:path>
                </a:pathLst>
              </a:custGeom>
              <a:noFill/>
              <a:ln w="19050" cap="rnd">
                <a:solidFill>
                  <a:srgbClr val="EEECE1"/>
                </a:solidFill>
                <a:prstDash val="solid"/>
                <a:miter lim="800000"/>
                <a:headEnd/>
                <a:tailEnd/>
              </a:ln>
            </p:spPr>
            <p:txBody>
              <a:bodyPr/>
              <a:lstStyle/>
              <a:p>
                <a:endParaRPr lang="de-DE"/>
              </a:p>
            </p:txBody>
          </p:sp>
        </p:grpSp>
        <p:sp>
          <p:nvSpPr>
            <p:cNvPr id="30741" name="Rectangle 33"/>
            <p:cNvSpPr>
              <a:spLocks noChangeArrowheads="1"/>
            </p:cNvSpPr>
            <p:nvPr/>
          </p:nvSpPr>
          <p:spPr bwMode="auto">
            <a:xfrm>
              <a:off x="2697" y="2842"/>
              <a:ext cx="580" cy="173"/>
            </a:xfrm>
            <a:prstGeom prst="rect">
              <a:avLst/>
            </a:prstGeom>
            <a:noFill/>
            <a:ln w="9525">
              <a:noFill/>
              <a:miter lim="800000"/>
              <a:headEnd/>
              <a:tailEnd/>
            </a:ln>
          </p:spPr>
          <p:txBody>
            <a:bodyPr wrap="none" lIns="0" tIns="0" rIns="0" bIns="0">
              <a:spAutoFit/>
            </a:bodyPr>
            <a:lstStyle/>
            <a:p>
              <a:r>
                <a:rPr lang="de-DE" sz="1800">
                  <a:solidFill>
                    <a:srgbClr val="FFFFFF"/>
                  </a:solidFill>
                  <a:latin typeface="Calibri" pitchFamily="34" charset="0"/>
                </a:rPr>
                <a:t>APARSEN </a:t>
              </a:r>
              <a:endParaRPr lang="de-DE"/>
            </a:p>
          </p:txBody>
        </p:sp>
        <p:sp>
          <p:nvSpPr>
            <p:cNvPr id="30742" name="Rectangle 34"/>
            <p:cNvSpPr>
              <a:spLocks noChangeArrowheads="1"/>
            </p:cNvSpPr>
            <p:nvPr/>
          </p:nvSpPr>
          <p:spPr bwMode="auto">
            <a:xfrm>
              <a:off x="2723" y="2999"/>
              <a:ext cx="497" cy="173"/>
            </a:xfrm>
            <a:prstGeom prst="rect">
              <a:avLst/>
            </a:prstGeom>
            <a:noFill/>
            <a:ln w="9525">
              <a:noFill/>
              <a:miter lim="800000"/>
              <a:headEnd/>
              <a:tailEnd/>
            </a:ln>
          </p:spPr>
          <p:txBody>
            <a:bodyPr wrap="none" lIns="0" tIns="0" rIns="0" bIns="0">
              <a:spAutoFit/>
            </a:bodyPr>
            <a:lstStyle/>
            <a:p>
              <a:r>
                <a:rPr lang="de-DE" sz="1800">
                  <a:solidFill>
                    <a:srgbClr val="FFFFFF"/>
                  </a:solidFill>
                  <a:latin typeface="Calibri" pitchFamily="34" charset="0"/>
                </a:rPr>
                <a:t>partners</a:t>
              </a:r>
              <a:endParaRPr lang="de-DE"/>
            </a:p>
          </p:txBody>
        </p:sp>
        <p:grpSp>
          <p:nvGrpSpPr>
            <p:cNvPr id="10" name="Group 37"/>
            <p:cNvGrpSpPr>
              <a:grpSpLocks/>
            </p:cNvGrpSpPr>
            <p:nvPr/>
          </p:nvGrpSpPr>
          <p:grpSpPr bwMode="auto">
            <a:xfrm>
              <a:off x="1508" y="2931"/>
              <a:ext cx="1166" cy="476"/>
              <a:chOff x="1508" y="2931"/>
              <a:chExt cx="1166" cy="476"/>
            </a:xfrm>
          </p:grpSpPr>
          <p:sp>
            <p:nvSpPr>
              <p:cNvPr id="30792" name="Oval 35"/>
              <p:cNvSpPr>
                <a:spLocks noChangeArrowheads="1"/>
              </p:cNvSpPr>
              <p:nvPr/>
            </p:nvSpPr>
            <p:spPr bwMode="auto">
              <a:xfrm>
                <a:off x="1508" y="2931"/>
                <a:ext cx="1166" cy="476"/>
              </a:xfrm>
              <a:prstGeom prst="ellipse">
                <a:avLst/>
              </a:prstGeom>
              <a:solidFill>
                <a:srgbClr val="31859C"/>
              </a:solidFill>
              <a:ln w="0">
                <a:solidFill>
                  <a:srgbClr val="000000"/>
                </a:solidFill>
                <a:round/>
                <a:headEnd/>
                <a:tailEnd/>
              </a:ln>
            </p:spPr>
            <p:txBody>
              <a:bodyPr/>
              <a:lstStyle/>
              <a:p>
                <a:endParaRPr lang="de-DE"/>
              </a:p>
            </p:txBody>
          </p:sp>
          <p:sp>
            <p:nvSpPr>
              <p:cNvPr id="30793" name="Oval 36"/>
              <p:cNvSpPr>
                <a:spLocks noChangeArrowheads="1"/>
              </p:cNvSpPr>
              <p:nvPr/>
            </p:nvSpPr>
            <p:spPr bwMode="auto">
              <a:xfrm>
                <a:off x="1508" y="2931"/>
                <a:ext cx="1166" cy="476"/>
              </a:xfrm>
              <a:prstGeom prst="ellipse">
                <a:avLst/>
              </a:prstGeom>
              <a:noFill/>
              <a:ln w="19050" cap="rnd">
                <a:solidFill>
                  <a:srgbClr val="EEECE1"/>
                </a:solidFill>
                <a:round/>
                <a:headEnd/>
                <a:tailEnd/>
              </a:ln>
            </p:spPr>
            <p:txBody>
              <a:bodyPr/>
              <a:lstStyle/>
              <a:p>
                <a:endParaRPr lang="de-DE"/>
              </a:p>
            </p:txBody>
          </p:sp>
        </p:grpSp>
        <p:sp>
          <p:nvSpPr>
            <p:cNvPr id="30744" name="Rectangle 38"/>
            <p:cNvSpPr>
              <a:spLocks noChangeArrowheads="1"/>
            </p:cNvSpPr>
            <p:nvPr/>
          </p:nvSpPr>
          <p:spPr bwMode="auto">
            <a:xfrm>
              <a:off x="1749" y="3048"/>
              <a:ext cx="700" cy="115"/>
            </a:xfrm>
            <a:prstGeom prst="rect">
              <a:avLst/>
            </a:prstGeom>
            <a:noFill/>
            <a:ln w="9525">
              <a:noFill/>
              <a:miter lim="800000"/>
              <a:headEnd/>
              <a:tailEnd/>
            </a:ln>
          </p:spPr>
          <p:txBody>
            <a:bodyPr wrap="none" lIns="0" tIns="0" rIns="0" bIns="0">
              <a:spAutoFit/>
            </a:bodyPr>
            <a:lstStyle/>
            <a:p>
              <a:r>
                <a:rPr lang="de-DE">
                  <a:solidFill>
                    <a:srgbClr val="FFFFFF"/>
                  </a:solidFill>
                  <a:latin typeface="Calibri" pitchFamily="34" charset="0"/>
                </a:rPr>
                <a:t>External Advisory </a:t>
              </a:r>
              <a:endParaRPr lang="de-DE"/>
            </a:p>
          </p:txBody>
        </p:sp>
        <p:sp>
          <p:nvSpPr>
            <p:cNvPr id="30745" name="Rectangle 39"/>
            <p:cNvSpPr>
              <a:spLocks noChangeArrowheads="1"/>
            </p:cNvSpPr>
            <p:nvPr/>
          </p:nvSpPr>
          <p:spPr bwMode="auto">
            <a:xfrm>
              <a:off x="1871" y="3166"/>
              <a:ext cx="438" cy="115"/>
            </a:xfrm>
            <a:prstGeom prst="rect">
              <a:avLst/>
            </a:prstGeom>
            <a:noFill/>
            <a:ln w="9525">
              <a:noFill/>
              <a:miter lim="800000"/>
              <a:headEnd/>
              <a:tailEnd/>
            </a:ln>
          </p:spPr>
          <p:txBody>
            <a:bodyPr wrap="none" lIns="0" tIns="0" rIns="0" bIns="0">
              <a:spAutoFit/>
            </a:bodyPr>
            <a:lstStyle/>
            <a:p>
              <a:r>
                <a:rPr lang="de-DE" dirty="0">
                  <a:solidFill>
                    <a:srgbClr val="FFFFFF"/>
                  </a:solidFill>
                  <a:latin typeface="Calibri" pitchFamily="34" charset="0"/>
                </a:rPr>
                <a:t>Committee</a:t>
              </a:r>
              <a:endParaRPr lang="de-DE" dirty="0"/>
            </a:p>
          </p:txBody>
        </p:sp>
        <p:sp>
          <p:nvSpPr>
            <p:cNvPr id="30746" name="Rectangle 40"/>
            <p:cNvSpPr>
              <a:spLocks noChangeArrowheads="1"/>
            </p:cNvSpPr>
            <p:nvPr/>
          </p:nvSpPr>
          <p:spPr bwMode="auto">
            <a:xfrm>
              <a:off x="832" y="1039"/>
              <a:ext cx="661"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6 Categories of </a:t>
              </a:r>
              <a:endParaRPr lang="de-DE"/>
            </a:p>
          </p:txBody>
        </p:sp>
        <p:sp>
          <p:nvSpPr>
            <p:cNvPr id="30747" name="Rectangle 41"/>
            <p:cNvSpPr>
              <a:spLocks noChangeArrowheads="1"/>
            </p:cNvSpPr>
            <p:nvPr/>
          </p:nvSpPr>
          <p:spPr bwMode="auto">
            <a:xfrm>
              <a:off x="832" y="1164"/>
              <a:ext cx="1107"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Stakeholders, inc partners</a:t>
              </a:r>
              <a:endParaRPr lang="de-DE"/>
            </a:p>
          </p:txBody>
        </p:sp>
        <p:sp>
          <p:nvSpPr>
            <p:cNvPr id="30748" name="Rectangle 42"/>
            <p:cNvSpPr>
              <a:spLocks noChangeArrowheads="1"/>
            </p:cNvSpPr>
            <p:nvPr/>
          </p:nvSpPr>
          <p:spPr bwMode="auto">
            <a:xfrm>
              <a:off x="4141" y="1005"/>
              <a:ext cx="555"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Engagement </a:t>
              </a:r>
              <a:endParaRPr lang="de-DE"/>
            </a:p>
          </p:txBody>
        </p:sp>
        <p:sp>
          <p:nvSpPr>
            <p:cNvPr id="30749" name="Rectangle 43"/>
            <p:cNvSpPr>
              <a:spLocks noChangeArrowheads="1"/>
            </p:cNvSpPr>
            <p:nvPr/>
          </p:nvSpPr>
          <p:spPr bwMode="auto">
            <a:xfrm>
              <a:off x="4141" y="1130"/>
              <a:ext cx="849"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intensifies closer to </a:t>
              </a:r>
              <a:endParaRPr lang="de-DE"/>
            </a:p>
          </p:txBody>
        </p:sp>
        <p:sp>
          <p:nvSpPr>
            <p:cNvPr id="30750" name="Rectangle 44"/>
            <p:cNvSpPr>
              <a:spLocks noChangeArrowheads="1"/>
            </p:cNvSpPr>
            <p:nvPr/>
          </p:nvSpPr>
          <p:spPr bwMode="auto">
            <a:xfrm>
              <a:off x="4141" y="1255"/>
              <a:ext cx="440"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the centre</a:t>
              </a:r>
              <a:endParaRPr lang="de-DE"/>
            </a:p>
          </p:txBody>
        </p:sp>
        <p:sp>
          <p:nvSpPr>
            <p:cNvPr id="30751" name="Rectangle 45"/>
            <p:cNvSpPr>
              <a:spLocks noChangeArrowheads="1"/>
            </p:cNvSpPr>
            <p:nvPr/>
          </p:nvSpPr>
          <p:spPr bwMode="auto">
            <a:xfrm>
              <a:off x="832" y="3647"/>
              <a:ext cx="1036"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Individual DP experts as </a:t>
              </a:r>
              <a:endParaRPr lang="de-DE"/>
            </a:p>
          </p:txBody>
        </p:sp>
        <p:sp>
          <p:nvSpPr>
            <p:cNvPr id="30752" name="Rectangle 46"/>
            <p:cNvSpPr>
              <a:spLocks noChangeArrowheads="1"/>
            </p:cNvSpPr>
            <p:nvPr/>
          </p:nvSpPr>
          <p:spPr bwMode="auto">
            <a:xfrm>
              <a:off x="832" y="3772"/>
              <a:ext cx="1097" cy="125"/>
            </a:xfrm>
            <a:prstGeom prst="rect">
              <a:avLst/>
            </a:prstGeom>
            <a:noFill/>
            <a:ln w="9525">
              <a:noFill/>
              <a:miter lim="800000"/>
              <a:headEnd/>
              <a:tailEnd/>
            </a:ln>
          </p:spPr>
          <p:txBody>
            <a:bodyPr wrap="none" lIns="0" tIns="0" rIns="0" bIns="0">
              <a:spAutoFit/>
            </a:bodyPr>
            <a:lstStyle/>
            <a:p>
              <a:r>
                <a:rPr lang="de-DE" sz="1300" dirty="0">
                  <a:solidFill>
                    <a:srgbClr val="000000"/>
                  </a:solidFill>
                  <a:latin typeface="Calibri" pitchFamily="34" charset="0"/>
                </a:rPr>
                <a:t>mentioned in DoW B2.1.4</a:t>
              </a:r>
              <a:endParaRPr lang="de-DE" dirty="0"/>
            </a:p>
          </p:txBody>
        </p:sp>
        <p:sp>
          <p:nvSpPr>
            <p:cNvPr id="30753" name="Freeform 47"/>
            <p:cNvSpPr>
              <a:spLocks noEditPoints="1"/>
            </p:cNvSpPr>
            <p:nvPr/>
          </p:nvSpPr>
          <p:spPr bwMode="auto">
            <a:xfrm>
              <a:off x="1128" y="3213"/>
              <a:ext cx="581" cy="451"/>
            </a:xfrm>
            <a:custGeom>
              <a:avLst/>
              <a:gdLst>
                <a:gd name="T0" fmla="*/ 0 w 6409"/>
                <a:gd name="T1" fmla="*/ 0 h 4905"/>
                <a:gd name="T2" fmla="*/ 0 w 6409"/>
                <a:gd name="T3" fmla="*/ 0 h 4905"/>
                <a:gd name="T4" fmla="*/ 0 w 6409"/>
                <a:gd name="T5" fmla="*/ 0 h 4905"/>
                <a:gd name="T6" fmla="*/ 0 w 6409"/>
                <a:gd name="T7" fmla="*/ 0 h 4905"/>
                <a:gd name="T8" fmla="*/ 0 w 6409"/>
                <a:gd name="T9" fmla="*/ 0 h 4905"/>
                <a:gd name="T10" fmla="*/ 0 w 6409"/>
                <a:gd name="T11" fmla="*/ 0 h 4905"/>
                <a:gd name="T12" fmla="*/ 0 w 6409"/>
                <a:gd name="T13" fmla="*/ 0 h 4905"/>
                <a:gd name="T14" fmla="*/ 0 w 6409"/>
                <a:gd name="T15" fmla="*/ 0 h 4905"/>
                <a:gd name="T16" fmla="*/ 0 w 6409"/>
                <a:gd name="T17" fmla="*/ 0 h 4905"/>
                <a:gd name="T18" fmla="*/ 0 w 6409"/>
                <a:gd name="T19" fmla="*/ 0 h 4905"/>
                <a:gd name="T20" fmla="*/ 0 w 6409"/>
                <a:gd name="T21" fmla="*/ 0 h 4905"/>
                <a:gd name="T22" fmla="*/ 0 w 6409"/>
                <a:gd name="T23" fmla="*/ 0 h 4905"/>
                <a:gd name="T24" fmla="*/ 0 w 6409"/>
                <a:gd name="T25" fmla="*/ 0 h 4905"/>
                <a:gd name="T26" fmla="*/ 0 w 6409"/>
                <a:gd name="T27" fmla="*/ 0 h 4905"/>
                <a:gd name="T28" fmla="*/ 0 w 6409"/>
                <a:gd name="T29" fmla="*/ 0 h 4905"/>
                <a:gd name="T30" fmla="*/ 0 w 6409"/>
                <a:gd name="T31" fmla="*/ 0 h 4905"/>
                <a:gd name="T32" fmla="*/ 0 w 6409"/>
                <a:gd name="T33" fmla="*/ 0 h 49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09"/>
                <a:gd name="T52" fmla="*/ 0 h 4905"/>
                <a:gd name="T53" fmla="*/ 6409 w 6409"/>
                <a:gd name="T54" fmla="*/ 4905 h 49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09" h="4905">
                  <a:moveTo>
                    <a:pt x="17" y="4841"/>
                  </a:moveTo>
                  <a:lnTo>
                    <a:pt x="6336" y="13"/>
                  </a:lnTo>
                  <a:cubicBezTo>
                    <a:pt x="6351" y="2"/>
                    <a:pt x="6372" y="5"/>
                    <a:pt x="6383" y="19"/>
                  </a:cubicBezTo>
                  <a:cubicBezTo>
                    <a:pt x="6394" y="34"/>
                    <a:pt x="6391" y="55"/>
                    <a:pt x="6377" y="66"/>
                  </a:cubicBezTo>
                  <a:lnTo>
                    <a:pt x="58" y="4894"/>
                  </a:lnTo>
                  <a:cubicBezTo>
                    <a:pt x="43" y="4905"/>
                    <a:pt x="22" y="4902"/>
                    <a:pt x="11" y="4887"/>
                  </a:cubicBezTo>
                  <a:cubicBezTo>
                    <a:pt x="0" y="4873"/>
                    <a:pt x="3" y="4852"/>
                    <a:pt x="17" y="4841"/>
                  </a:cubicBezTo>
                  <a:close/>
                  <a:moveTo>
                    <a:pt x="5893" y="64"/>
                  </a:moveTo>
                  <a:lnTo>
                    <a:pt x="6409" y="0"/>
                  </a:lnTo>
                  <a:lnTo>
                    <a:pt x="6211" y="481"/>
                  </a:lnTo>
                  <a:cubicBezTo>
                    <a:pt x="6204" y="498"/>
                    <a:pt x="6185" y="506"/>
                    <a:pt x="6168" y="499"/>
                  </a:cubicBezTo>
                  <a:cubicBezTo>
                    <a:pt x="6151" y="492"/>
                    <a:pt x="6142" y="472"/>
                    <a:pt x="6149" y="455"/>
                  </a:cubicBezTo>
                  <a:lnTo>
                    <a:pt x="6326" y="27"/>
                  </a:lnTo>
                  <a:lnTo>
                    <a:pt x="6361" y="73"/>
                  </a:lnTo>
                  <a:lnTo>
                    <a:pt x="5901" y="130"/>
                  </a:lnTo>
                  <a:cubicBezTo>
                    <a:pt x="5883" y="133"/>
                    <a:pt x="5866" y="120"/>
                    <a:pt x="5864" y="101"/>
                  </a:cubicBezTo>
                  <a:cubicBezTo>
                    <a:pt x="5862" y="83"/>
                    <a:pt x="5875" y="66"/>
                    <a:pt x="5893" y="64"/>
                  </a:cubicBezTo>
                  <a:close/>
                </a:path>
              </a:pathLst>
            </a:custGeom>
            <a:solidFill>
              <a:srgbClr val="000000"/>
            </a:solidFill>
            <a:ln w="1588" cap="flat">
              <a:solidFill>
                <a:srgbClr val="000000"/>
              </a:solidFill>
              <a:prstDash val="solid"/>
              <a:bevel/>
              <a:headEnd/>
              <a:tailEnd/>
            </a:ln>
          </p:spPr>
          <p:txBody>
            <a:bodyPr/>
            <a:lstStyle/>
            <a:p>
              <a:endParaRPr lang="de-DE"/>
            </a:p>
          </p:txBody>
        </p:sp>
        <p:sp>
          <p:nvSpPr>
            <p:cNvPr id="30754" name="Rectangle 48"/>
            <p:cNvSpPr>
              <a:spLocks noChangeArrowheads="1"/>
            </p:cNvSpPr>
            <p:nvPr/>
          </p:nvSpPr>
          <p:spPr bwMode="auto">
            <a:xfrm>
              <a:off x="3696" y="3757"/>
              <a:ext cx="1328"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Close engagement intended to </a:t>
              </a:r>
              <a:endParaRPr lang="de-DE"/>
            </a:p>
          </p:txBody>
        </p:sp>
        <p:sp>
          <p:nvSpPr>
            <p:cNvPr id="30755" name="Rectangle 49"/>
            <p:cNvSpPr>
              <a:spLocks noChangeArrowheads="1"/>
            </p:cNvSpPr>
            <p:nvPr/>
          </p:nvSpPr>
          <p:spPr bwMode="auto">
            <a:xfrm>
              <a:off x="3696" y="3882"/>
              <a:ext cx="1178"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establish VCoE (Network of </a:t>
              </a:r>
              <a:endParaRPr lang="de-DE"/>
            </a:p>
          </p:txBody>
        </p:sp>
        <p:sp>
          <p:nvSpPr>
            <p:cNvPr id="30756" name="Rectangle 50"/>
            <p:cNvSpPr>
              <a:spLocks noChangeArrowheads="1"/>
            </p:cNvSpPr>
            <p:nvPr/>
          </p:nvSpPr>
          <p:spPr bwMode="auto">
            <a:xfrm>
              <a:off x="3696" y="4007"/>
              <a:ext cx="1237" cy="125"/>
            </a:xfrm>
            <a:prstGeom prst="rect">
              <a:avLst/>
            </a:prstGeom>
            <a:noFill/>
            <a:ln w="9525">
              <a:noFill/>
              <a:miter lim="800000"/>
              <a:headEnd/>
              <a:tailEnd/>
            </a:ln>
          </p:spPr>
          <p:txBody>
            <a:bodyPr wrap="none" lIns="0" tIns="0" rIns="0" bIns="0">
              <a:spAutoFit/>
            </a:bodyPr>
            <a:lstStyle/>
            <a:p>
              <a:r>
                <a:rPr lang="de-DE" sz="1300">
                  <a:solidFill>
                    <a:srgbClr val="000000"/>
                  </a:solidFill>
                  <a:latin typeface="Calibri" pitchFamily="34" charset="0"/>
                </a:rPr>
                <a:t>Networks), in EU and beyond</a:t>
              </a:r>
              <a:endParaRPr lang="de-DE"/>
            </a:p>
          </p:txBody>
        </p:sp>
        <p:sp>
          <p:nvSpPr>
            <p:cNvPr id="30757" name="Freeform 51"/>
            <p:cNvSpPr>
              <a:spLocks noEditPoints="1"/>
            </p:cNvSpPr>
            <p:nvPr/>
          </p:nvSpPr>
          <p:spPr bwMode="auto">
            <a:xfrm>
              <a:off x="3569" y="3143"/>
              <a:ext cx="582" cy="590"/>
            </a:xfrm>
            <a:custGeom>
              <a:avLst/>
              <a:gdLst>
                <a:gd name="T0" fmla="*/ 1 w 3207"/>
                <a:gd name="T1" fmla="*/ 1 h 3207"/>
                <a:gd name="T2" fmla="*/ 0 w 3207"/>
                <a:gd name="T3" fmla="*/ 0 h 3207"/>
                <a:gd name="T4" fmla="*/ 0 w 3207"/>
                <a:gd name="T5" fmla="*/ 0 h 3207"/>
                <a:gd name="T6" fmla="*/ 0 w 3207"/>
                <a:gd name="T7" fmla="*/ 0 h 3207"/>
                <a:gd name="T8" fmla="*/ 1 w 3207"/>
                <a:gd name="T9" fmla="*/ 1 h 3207"/>
                <a:gd name="T10" fmla="*/ 1 w 3207"/>
                <a:gd name="T11" fmla="*/ 1 h 3207"/>
                <a:gd name="T12" fmla="*/ 1 w 3207"/>
                <a:gd name="T13" fmla="*/ 1 h 3207"/>
                <a:gd name="T14" fmla="*/ 0 w 3207"/>
                <a:gd name="T15" fmla="*/ 0 h 3207"/>
                <a:gd name="T16" fmla="*/ 0 w 3207"/>
                <a:gd name="T17" fmla="*/ 0 h 3207"/>
                <a:gd name="T18" fmla="*/ 0 w 3207"/>
                <a:gd name="T19" fmla="*/ 0 h 3207"/>
                <a:gd name="T20" fmla="*/ 0 w 3207"/>
                <a:gd name="T21" fmla="*/ 0 h 3207"/>
                <a:gd name="T22" fmla="*/ 0 w 3207"/>
                <a:gd name="T23" fmla="*/ 0 h 3207"/>
                <a:gd name="T24" fmla="*/ 0 w 3207"/>
                <a:gd name="T25" fmla="*/ 0 h 3207"/>
                <a:gd name="T26" fmla="*/ 0 w 3207"/>
                <a:gd name="T27" fmla="*/ 0 h 3207"/>
                <a:gd name="T28" fmla="*/ 0 w 3207"/>
                <a:gd name="T29" fmla="*/ 0 h 3207"/>
                <a:gd name="T30" fmla="*/ 0 w 3207"/>
                <a:gd name="T31" fmla="*/ 0 h 3207"/>
                <a:gd name="T32" fmla="*/ 0 w 3207"/>
                <a:gd name="T33" fmla="*/ 0 h 3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07"/>
                <a:gd name="T52" fmla="*/ 0 h 3207"/>
                <a:gd name="T53" fmla="*/ 3207 w 3207"/>
                <a:gd name="T54" fmla="*/ 3207 h 3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07" h="3207">
                  <a:moveTo>
                    <a:pt x="3177" y="3201"/>
                  </a:moveTo>
                  <a:lnTo>
                    <a:pt x="12" y="35"/>
                  </a:lnTo>
                  <a:cubicBezTo>
                    <a:pt x="5" y="29"/>
                    <a:pt x="5" y="18"/>
                    <a:pt x="12" y="12"/>
                  </a:cubicBezTo>
                  <a:cubicBezTo>
                    <a:pt x="19" y="5"/>
                    <a:pt x="29" y="5"/>
                    <a:pt x="36" y="12"/>
                  </a:cubicBezTo>
                  <a:lnTo>
                    <a:pt x="3201" y="3177"/>
                  </a:lnTo>
                  <a:cubicBezTo>
                    <a:pt x="3207" y="3184"/>
                    <a:pt x="3207" y="3194"/>
                    <a:pt x="3201" y="3201"/>
                  </a:cubicBezTo>
                  <a:cubicBezTo>
                    <a:pt x="3194" y="3207"/>
                    <a:pt x="3184" y="3207"/>
                    <a:pt x="3177" y="3201"/>
                  </a:cubicBezTo>
                  <a:close/>
                  <a:moveTo>
                    <a:pt x="67" y="252"/>
                  </a:moveTo>
                  <a:lnTo>
                    <a:pt x="0" y="0"/>
                  </a:lnTo>
                  <a:lnTo>
                    <a:pt x="252" y="66"/>
                  </a:lnTo>
                  <a:cubicBezTo>
                    <a:pt x="261" y="69"/>
                    <a:pt x="266" y="78"/>
                    <a:pt x="264" y="87"/>
                  </a:cubicBezTo>
                  <a:cubicBezTo>
                    <a:pt x="261" y="96"/>
                    <a:pt x="252" y="101"/>
                    <a:pt x="243" y="99"/>
                  </a:cubicBezTo>
                  <a:lnTo>
                    <a:pt x="20" y="40"/>
                  </a:lnTo>
                  <a:lnTo>
                    <a:pt x="40" y="19"/>
                  </a:lnTo>
                  <a:lnTo>
                    <a:pt x="99" y="243"/>
                  </a:lnTo>
                  <a:cubicBezTo>
                    <a:pt x="101" y="252"/>
                    <a:pt x="96" y="261"/>
                    <a:pt x="87" y="264"/>
                  </a:cubicBezTo>
                  <a:cubicBezTo>
                    <a:pt x="78" y="266"/>
                    <a:pt x="69" y="261"/>
                    <a:pt x="67" y="252"/>
                  </a:cubicBezTo>
                  <a:close/>
                </a:path>
              </a:pathLst>
            </a:custGeom>
            <a:solidFill>
              <a:srgbClr val="000000"/>
            </a:solidFill>
            <a:ln w="1588" cap="flat">
              <a:solidFill>
                <a:srgbClr val="000000"/>
              </a:solidFill>
              <a:prstDash val="solid"/>
              <a:bevel/>
              <a:headEnd/>
              <a:tailEnd/>
            </a:ln>
          </p:spPr>
          <p:txBody>
            <a:bodyPr/>
            <a:lstStyle/>
            <a:p>
              <a:endParaRPr lang="de-DE"/>
            </a:p>
          </p:txBody>
        </p:sp>
        <p:grpSp>
          <p:nvGrpSpPr>
            <p:cNvPr id="11" name="Group 54"/>
            <p:cNvGrpSpPr>
              <a:grpSpLocks/>
            </p:cNvGrpSpPr>
            <p:nvPr/>
          </p:nvGrpSpPr>
          <p:grpSpPr bwMode="auto">
            <a:xfrm>
              <a:off x="3291" y="2896"/>
              <a:ext cx="412" cy="234"/>
              <a:chOff x="3291" y="2896"/>
              <a:chExt cx="412" cy="234"/>
            </a:xfrm>
          </p:grpSpPr>
          <p:sp>
            <p:nvSpPr>
              <p:cNvPr id="30790" name="Freeform 52"/>
              <p:cNvSpPr>
                <a:spLocks/>
              </p:cNvSpPr>
              <p:nvPr/>
            </p:nvSpPr>
            <p:spPr bwMode="auto">
              <a:xfrm>
                <a:off x="3291" y="2896"/>
                <a:ext cx="412" cy="234"/>
              </a:xfrm>
              <a:custGeom>
                <a:avLst/>
                <a:gdLst>
                  <a:gd name="T0" fmla="*/ 0 w 412"/>
                  <a:gd name="T1" fmla="*/ 117 h 234"/>
                  <a:gd name="T2" fmla="*/ 115 w 412"/>
                  <a:gd name="T3" fmla="*/ 234 h 234"/>
                  <a:gd name="T4" fmla="*/ 115 w 412"/>
                  <a:gd name="T5" fmla="*/ 176 h 234"/>
                  <a:gd name="T6" fmla="*/ 296 w 412"/>
                  <a:gd name="T7" fmla="*/ 176 h 234"/>
                  <a:gd name="T8" fmla="*/ 296 w 412"/>
                  <a:gd name="T9" fmla="*/ 234 h 234"/>
                  <a:gd name="T10" fmla="*/ 412 w 412"/>
                  <a:gd name="T11" fmla="*/ 117 h 234"/>
                  <a:gd name="T12" fmla="*/ 296 w 412"/>
                  <a:gd name="T13" fmla="*/ 0 h 234"/>
                  <a:gd name="T14" fmla="*/ 296 w 412"/>
                  <a:gd name="T15" fmla="*/ 59 h 234"/>
                  <a:gd name="T16" fmla="*/ 115 w 412"/>
                  <a:gd name="T17" fmla="*/ 59 h 234"/>
                  <a:gd name="T18" fmla="*/ 115 w 412"/>
                  <a:gd name="T19" fmla="*/ 0 h 234"/>
                  <a:gd name="T20" fmla="*/ 0 w 412"/>
                  <a:gd name="T21" fmla="*/ 117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
                  <a:gd name="T34" fmla="*/ 0 h 234"/>
                  <a:gd name="T35" fmla="*/ 412 w 412"/>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 h="234">
                    <a:moveTo>
                      <a:pt x="0" y="117"/>
                    </a:moveTo>
                    <a:lnTo>
                      <a:pt x="115" y="234"/>
                    </a:lnTo>
                    <a:lnTo>
                      <a:pt x="115" y="176"/>
                    </a:lnTo>
                    <a:lnTo>
                      <a:pt x="296" y="176"/>
                    </a:lnTo>
                    <a:lnTo>
                      <a:pt x="296" y="234"/>
                    </a:lnTo>
                    <a:lnTo>
                      <a:pt x="412" y="117"/>
                    </a:lnTo>
                    <a:lnTo>
                      <a:pt x="296" y="0"/>
                    </a:lnTo>
                    <a:lnTo>
                      <a:pt x="296" y="59"/>
                    </a:lnTo>
                    <a:lnTo>
                      <a:pt x="115" y="59"/>
                    </a:lnTo>
                    <a:lnTo>
                      <a:pt x="115" y="0"/>
                    </a:lnTo>
                    <a:lnTo>
                      <a:pt x="0" y="117"/>
                    </a:lnTo>
                    <a:close/>
                  </a:path>
                </a:pathLst>
              </a:custGeom>
              <a:solidFill>
                <a:srgbClr val="4F81BD"/>
              </a:solidFill>
              <a:ln w="9525">
                <a:noFill/>
                <a:round/>
                <a:headEnd/>
                <a:tailEnd/>
              </a:ln>
            </p:spPr>
            <p:txBody>
              <a:bodyPr/>
              <a:lstStyle/>
              <a:p>
                <a:endParaRPr lang="de-DE"/>
              </a:p>
            </p:txBody>
          </p:sp>
          <p:sp>
            <p:nvSpPr>
              <p:cNvPr id="30791" name="Freeform 53"/>
              <p:cNvSpPr>
                <a:spLocks/>
              </p:cNvSpPr>
              <p:nvPr/>
            </p:nvSpPr>
            <p:spPr bwMode="auto">
              <a:xfrm>
                <a:off x="3291" y="2896"/>
                <a:ext cx="412" cy="234"/>
              </a:xfrm>
              <a:custGeom>
                <a:avLst/>
                <a:gdLst>
                  <a:gd name="T0" fmla="*/ 0 w 412"/>
                  <a:gd name="T1" fmla="*/ 117 h 234"/>
                  <a:gd name="T2" fmla="*/ 115 w 412"/>
                  <a:gd name="T3" fmla="*/ 234 h 234"/>
                  <a:gd name="T4" fmla="*/ 115 w 412"/>
                  <a:gd name="T5" fmla="*/ 176 h 234"/>
                  <a:gd name="T6" fmla="*/ 296 w 412"/>
                  <a:gd name="T7" fmla="*/ 176 h 234"/>
                  <a:gd name="T8" fmla="*/ 296 w 412"/>
                  <a:gd name="T9" fmla="*/ 234 h 234"/>
                  <a:gd name="T10" fmla="*/ 412 w 412"/>
                  <a:gd name="T11" fmla="*/ 117 h 234"/>
                  <a:gd name="T12" fmla="*/ 296 w 412"/>
                  <a:gd name="T13" fmla="*/ 0 h 234"/>
                  <a:gd name="T14" fmla="*/ 296 w 412"/>
                  <a:gd name="T15" fmla="*/ 59 h 234"/>
                  <a:gd name="T16" fmla="*/ 115 w 412"/>
                  <a:gd name="T17" fmla="*/ 59 h 234"/>
                  <a:gd name="T18" fmla="*/ 115 w 412"/>
                  <a:gd name="T19" fmla="*/ 0 h 234"/>
                  <a:gd name="T20" fmla="*/ 0 w 412"/>
                  <a:gd name="T21" fmla="*/ 117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
                  <a:gd name="T34" fmla="*/ 0 h 234"/>
                  <a:gd name="T35" fmla="*/ 412 w 412"/>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 h="234">
                    <a:moveTo>
                      <a:pt x="0" y="117"/>
                    </a:moveTo>
                    <a:lnTo>
                      <a:pt x="115" y="234"/>
                    </a:lnTo>
                    <a:lnTo>
                      <a:pt x="115" y="176"/>
                    </a:lnTo>
                    <a:lnTo>
                      <a:pt x="296" y="176"/>
                    </a:lnTo>
                    <a:lnTo>
                      <a:pt x="296" y="234"/>
                    </a:lnTo>
                    <a:lnTo>
                      <a:pt x="412" y="117"/>
                    </a:lnTo>
                    <a:lnTo>
                      <a:pt x="296" y="0"/>
                    </a:lnTo>
                    <a:lnTo>
                      <a:pt x="296" y="59"/>
                    </a:lnTo>
                    <a:lnTo>
                      <a:pt x="115" y="59"/>
                    </a:lnTo>
                    <a:lnTo>
                      <a:pt x="115" y="0"/>
                    </a:lnTo>
                    <a:lnTo>
                      <a:pt x="0" y="117"/>
                    </a:lnTo>
                    <a:close/>
                  </a:path>
                </a:pathLst>
              </a:custGeom>
              <a:noFill/>
              <a:ln w="19050" cap="rnd">
                <a:solidFill>
                  <a:srgbClr val="385D8A"/>
                </a:solidFill>
                <a:prstDash val="solid"/>
                <a:miter lim="800000"/>
                <a:headEnd/>
                <a:tailEnd/>
              </a:ln>
            </p:spPr>
            <p:txBody>
              <a:bodyPr/>
              <a:lstStyle/>
              <a:p>
                <a:endParaRPr lang="de-DE"/>
              </a:p>
            </p:txBody>
          </p:sp>
        </p:grpSp>
        <p:grpSp>
          <p:nvGrpSpPr>
            <p:cNvPr id="12" name="Group 57"/>
            <p:cNvGrpSpPr>
              <a:grpSpLocks/>
            </p:cNvGrpSpPr>
            <p:nvPr/>
          </p:nvGrpSpPr>
          <p:grpSpPr bwMode="auto">
            <a:xfrm>
              <a:off x="3209" y="2053"/>
              <a:ext cx="1188" cy="769"/>
              <a:chOff x="3209" y="2053"/>
              <a:chExt cx="1188" cy="769"/>
            </a:xfrm>
          </p:grpSpPr>
          <p:sp>
            <p:nvSpPr>
              <p:cNvPr id="30788" name="Freeform 55"/>
              <p:cNvSpPr>
                <a:spLocks/>
              </p:cNvSpPr>
              <p:nvPr/>
            </p:nvSpPr>
            <p:spPr bwMode="auto">
              <a:xfrm>
                <a:off x="3209" y="2053"/>
                <a:ext cx="1188" cy="769"/>
              </a:xfrm>
              <a:custGeom>
                <a:avLst/>
                <a:gdLst>
                  <a:gd name="T0" fmla="*/ 0 w 1188"/>
                  <a:gd name="T1" fmla="*/ 729 h 769"/>
                  <a:gd name="T2" fmla="*/ 164 w 1188"/>
                  <a:gd name="T3" fmla="*/ 769 h 769"/>
                  <a:gd name="T4" fmla="*/ 136 w 1188"/>
                  <a:gd name="T5" fmla="*/ 718 h 769"/>
                  <a:gd name="T6" fmla="*/ 1111 w 1188"/>
                  <a:gd name="T7" fmla="*/ 152 h 769"/>
                  <a:gd name="T8" fmla="*/ 1139 w 1188"/>
                  <a:gd name="T9" fmla="*/ 203 h 769"/>
                  <a:gd name="T10" fmla="*/ 1188 w 1188"/>
                  <a:gd name="T11" fmla="*/ 40 h 769"/>
                  <a:gd name="T12" fmla="*/ 1025 w 1188"/>
                  <a:gd name="T13" fmla="*/ 0 h 769"/>
                  <a:gd name="T14" fmla="*/ 1053 w 1188"/>
                  <a:gd name="T15" fmla="*/ 51 h 769"/>
                  <a:gd name="T16" fmla="*/ 78 w 1188"/>
                  <a:gd name="T17" fmla="*/ 617 h 769"/>
                  <a:gd name="T18" fmla="*/ 50 w 1188"/>
                  <a:gd name="T19" fmla="*/ 566 h 769"/>
                  <a:gd name="T20" fmla="*/ 0 w 1188"/>
                  <a:gd name="T21" fmla="*/ 729 h 7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8"/>
                  <a:gd name="T34" fmla="*/ 0 h 769"/>
                  <a:gd name="T35" fmla="*/ 1188 w 1188"/>
                  <a:gd name="T36" fmla="*/ 769 h 7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8" h="769">
                    <a:moveTo>
                      <a:pt x="0" y="729"/>
                    </a:moveTo>
                    <a:lnTo>
                      <a:pt x="164" y="769"/>
                    </a:lnTo>
                    <a:lnTo>
                      <a:pt x="136" y="718"/>
                    </a:lnTo>
                    <a:lnTo>
                      <a:pt x="1111" y="152"/>
                    </a:lnTo>
                    <a:lnTo>
                      <a:pt x="1139" y="203"/>
                    </a:lnTo>
                    <a:lnTo>
                      <a:pt x="1188" y="40"/>
                    </a:lnTo>
                    <a:lnTo>
                      <a:pt x="1025" y="0"/>
                    </a:lnTo>
                    <a:lnTo>
                      <a:pt x="1053" y="51"/>
                    </a:lnTo>
                    <a:lnTo>
                      <a:pt x="78" y="617"/>
                    </a:lnTo>
                    <a:lnTo>
                      <a:pt x="50" y="566"/>
                    </a:lnTo>
                    <a:lnTo>
                      <a:pt x="0" y="729"/>
                    </a:lnTo>
                    <a:close/>
                  </a:path>
                </a:pathLst>
              </a:custGeom>
              <a:solidFill>
                <a:srgbClr val="C6D9F1"/>
              </a:solidFill>
              <a:ln w="9525">
                <a:noFill/>
                <a:round/>
                <a:headEnd/>
                <a:tailEnd/>
              </a:ln>
            </p:spPr>
            <p:txBody>
              <a:bodyPr/>
              <a:lstStyle/>
              <a:p>
                <a:endParaRPr lang="de-DE"/>
              </a:p>
            </p:txBody>
          </p:sp>
          <p:sp>
            <p:nvSpPr>
              <p:cNvPr id="30789" name="Freeform 56"/>
              <p:cNvSpPr>
                <a:spLocks/>
              </p:cNvSpPr>
              <p:nvPr/>
            </p:nvSpPr>
            <p:spPr bwMode="auto">
              <a:xfrm>
                <a:off x="3209" y="2053"/>
                <a:ext cx="1188" cy="769"/>
              </a:xfrm>
              <a:custGeom>
                <a:avLst/>
                <a:gdLst>
                  <a:gd name="T0" fmla="*/ 0 w 1188"/>
                  <a:gd name="T1" fmla="*/ 729 h 769"/>
                  <a:gd name="T2" fmla="*/ 164 w 1188"/>
                  <a:gd name="T3" fmla="*/ 769 h 769"/>
                  <a:gd name="T4" fmla="*/ 136 w 1188"/>
                  <a:gd name="T5" fmla="*/ 718 h 769"/>
                  <a:gd name="T6" fmla="*/ 1111 w 1188"/>
                  <a:gd name="T7" fmla="*/ 152 h 769"/>
                  <a:gd name="T8" fmla="*/ 1139 w 1188"/>
                  <a:gd name="T9" fmla="*/ 203 h 769"/>
                  <a:gd name="T10" fmla="*/ 1188 w 1188"/>
                  <a:gd name="T11" fmla="*/ 40 h 769"/>
                  <a:gd name="T12" fmla="*/ 1025 w 1188"/>
                  <a:gd name="T13" fmla="*/ 0 h 769"/>
                  <a:gd name="T14" fmla="*/ 1053 w 1188"/>
                  <a:gd name="T15" fmla="*/ 51 h 769"/>
                  <a:gd name="T16" fmla="*/ 78 w 1188"/>
                  <a:gd name="T17" fmla="*/ 617 h 769"/>
                  <a:gd name="T18" fmla="*/ 50 w 1188"/>
                  <a:gd name="T19" fmla="*/ 566 h 769"/>
                  <a:gd name="T20" fmla="*/ 0 w 1188"/>
                  <a:gd name="T21" fmla="*/ 729 h 7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8"/>
                  <a:gd name="T34" fmla="*/ 0 h 769"/>
                  <a:gd name="T35" fmla="*/ 1188 w 1188"/>
                  <a:gd name="T36" fmla="*/ 769 h 7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8" h="769">
                    <a:moveTo>
                      <a:pt x="0" y="729"/>
                    </a:moveTo>
                    <a:lnTo>
                      <a:pt x="164" y="769"/>
                    </a:lnTo>
                    <a:lnTo>
                      <a:pt x="136" y="718"/>
                    </a:lnTo>
                    <a:lnTo>
                      <a:pt x="1111" y="152"/>
                    </a:lnTo>
                    <a:lnTo>
                      <a:pt x="1139" y="203"/>
                    </a:lnTo>
                    <a:lnTo>
                      <a:pt x="1188" y="40"/>
                    </a:lnTo>
                    <a:lnTo>
                      <a:pt x="1025" y="0"/>
                    </a:lnTo>
                    <a:lnTo>
                      <a:pt x="1053" y="51"/>
                    </a:lnTo>
                    <a:lnTo>
                      <a:pt x="78" y="617"/>
                    </a:lnTo>
                    <a:lnTo>
                      <a:pt x="50" y="566"/>
                    </a:lnTo>
                    <a:lnTo>
                      <a:pt x="0" y="729"/>
                    </a:lnTo>
                    <a:close/>
                  </a:path>
                </a:pathLst>
              </a:custGeom>
              <a:noFill/>
              <a:ln w="19050" cap="rnd">
                <a:solidFill>
                  <a:srgbClr val="8EB4E3"/>
                </a:solidFill>
                <a:prstDash val="solid"/>
                <a:miter lim="800000"/>
                <a:headEnd/>
                <a:tailEnd/>
              </a:ln>
            </p:spPr>
            <p:txBody>
              <a:bodyPr/>
              <a:lstStyle/>
              <a:p>
                <a:endParaRPr lang="de-DE"/>
              </a:p>
            </p:txBody>
          </p:sp>
        </p:grpSp>
        <p:sp>
          <p:nvSpPr>
            <p:cNvPr id="30760" name="Freeform 58"/>
            <p:cNvSpPr>
              <a:spLocks noEditPoints="1"/>
            </p:cNvSpPr>
            <p:nvPr/>
          </p:nvSpPr>
          <p:spPr bwMode="auto">
            <a:xfrm>
              <a:off x="3771" y="2588"/>
              <a:ext cx="587" cy="1152"/>
            </a:xfrm>
            <a:custGeom>
              <a:avLst/>
              <a:gdLst>
                <a:gd name="T0" fmla="*/ 1 w 3231"/>
                <a:gd name="T1" fmla="*/ 1 h 6260"/>
                <a:gd name="T2" fmla="*/ 0 w 3231"/>
                <a:gd name="T3" fmla="*/ 0 h 6260"/>
                <a:gd name="T4" fmla="*/ 0 w 3231"/>
                <a:gd name="T5" fmla="*/ 0 h 6260"/>
                <a:gd name="T6" fmla="*/ 0 w 3231"/>
                <a:gd name="T7" fmla="*/ 0 h 6260"/>
                <a:gd name="T8" fmla="*/ 1 w 3231"/>
                <a:gd name="T9" fmla="*/ 1 h 6260"/>
                <a:gd name="T10" fmla="*/ 1 w 3231"/>
                <a:gd name="T11" fmla="*/ 1 h 6260"/>
                <a:gd name="T12" fmla="*/ 1 w 3231"/>
                <a:gd name="T13" fmla="*/ 1 h 6260"/>
                <a:gd name="T14" fmla="*/ 0 w 3231"/>
                <a:gd name="T15" fmla="*/ 0 h 6260"/>
                <a:gd name="T16" fmla="*/ 0 w 3231"/>
                <a:gd name="T17" fmla="*/ 0 h 6260"/>
                <a:gd name="T18" fmla="*/ 0 w 3231"/>
                <a:gd name="T19" fmla="*/ 0 h 6260"/>
                <a:gd name="T20" fmla="*/ 0 w 3231"/>
                <a:gd name="T21" fmla="*/ 0 h 6260"/>
                <a:gd name="T22" fmla="*/ 0 w 3231"/>
                <a:gd name="T23" fmla="*/ 0 h 6260"/>
                <a:gd name="T24" fmla="*/ 0 w 3231"/>
                <a:gd name="T25" fmla="*/ 0 h 6260"/>
                <a:gd name="T26" fmla="*/ 0 w 3231"/>
                <a:gd name="T27" fmla="*/ 0 h 6260"/>
                <a:gd name="T28" fmla="*/ 0 w 3231"/>
                <a:gd name="T29" fmla="*/ 0 h 6260"/>
                <a:gd name="T30" fmla="*/ 0 w 3231"/>
                <a:gd name="T31" fmla="*/ 0 h 6260"/>
                <a:gd name="T32" fmla="*/ 0 w 3231"/>
                <a:gd name="T33" fmla="*/ 0 h 6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31"/>
                <a:gd name="T52" fmla="*/ 0 h 6260"/>
                <a:gd name="T53" fmla="*/ 3231 w 3231"/>
                <a:gd name="T54" fmla="*/ 6260 h 6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31" h="6260">
                  <a:moveTo>
                    <a:pt x="3197" y="6249"/>
                  </a:moveTo>
                  <a:lnTo>
                    <a:pt x="15" y="37"/>
                  </a:lnTo>
                  <a:cubicBezTo>
                    <a:pt x="10" y="29"/>
                    <a:pt x="14" y="19"/>
                    <a:pt x="22" y="15"/>
                  </a:cubicBezTo>
                  <a:cubicBezTo>
                    <a:pt x="30" y="11"/>
                    <a:pt x="40" y="14"/>
                    <a:pt x="44" y="22"/>
                  </a:cubicBezTo>
                  <a:lnTo>
                    <a:pt x="3226" y="6234"/>
                  </a:lnTo>
                  <a:cubicBezTo>
                    <a:pt x="3231" y="6242"/>
                    <a:pt x="3227" y="6252"/>
                    <a:pt x="3219" y="6256"/>
                  </a:cubicBezTo>
                  <a:cubicBezTo>
                    <a:pt x="3211" y="6260"/>
                    <a:pt x="3201" y="6257"/>
                    <a:pt x="3197" y="6249"/>
                  </a:cubicBezTo>
                  <a:close/>
                  <a:moveTo>
                    <a:pt x="0" y="260"/>
                  </a:moveTo>
                  <a:lnTo>
                    <a:pt x="14" y="0"/>
                  </a:lnTo>
                  <a:lnTo>
                    <a:pt x="234" y="141"/>
                  </a:lnTo>
                  <a:cubicBezTo>
                    <a:pt x="241" y="146"/>
                    <a:pt x="244" y="156"/>
                    <a:pt x="239" y="164"/>
                  </a:cubicBezTo>
                  <a:cubicBezTo>
                    <a:pt x="234" y="171"/>
                    <a:pt x="223" y="174"/>
                    <a:pt x="216" y="169"/>
                  </a:cubicBezTo>
                  <a:lnTo>
                    <a:pt x="21" y="44"/>
                  </a:lnTo>
                  <a:lnTo>
                    <a:pt x="46" y="31"/>
                  </a:lnTo>
                  <a:lnTo>
                    <a:pt x="34" y="262"/>
                  </a:lnTo>
                  <a:cubicBezTo>
                    <a:pt x="33" y="271"/>
                    <a:pt x="25" y="278"/>
                    <a:pt x="16" y="278"/>
                  </a:cubicBezTo>
                  <a:cubicBezTo>
                    <a:pt x="7" y="277"/>
                    <a:pt x="0" y="269"/>
                    <a:pt x="0" y="260"/>
                  </a:cubicBezTo>
                  <a:close/>
                </a:path>
              </a:pathLst>
            </a:custGeom>
            <a:solidFill>
              <a:srgbClr val="000000"/>
            </a:solidFill>
            <a:ln w="1588" cap="flat">
              <a:solidFill>
                <a:srgbClr val="000000"/>
              </a:solidFill>
              <a:prstDash val="solid"/>
              <a:bevel/>
              <a:headEnd/>
              <a:tailEnd/>
            </a:ln>
          </p:spPr>
          <p:txBody>
            <a:bodyPr/>
            <a:lstStyle/>
            <a:p>
              <a:endParaRPr lang="de-DE"/>
            </a:p>
          </p:txBody>
        </p:sp>
        <p:grpSp>
          <p:nvGrpSpPr>
            <p:cNvPr id="13" name="Group 61"/>
            <p:cNvGrpSpPr>
              <a:grpSpLocks/>
            </p:cNvGrpSpPr>
            <p:nvPr/>
          </p:nvGrpSpPr>
          <p:grpSpPr bwMode="auto">
            <a:xfrm>
              <a:off x="3651" y="2488"/>
              <a:ext cx="892" cy="452"/>
              <a:chOff x="3651" y="2488"/>
              <a:chExt cx="892" cy="452"/>
            </a:xfrm>
          </p:grpSpPr>
          <p:sp>
            <p:nvSpPr>
              <p:cNvPr id="30786" name="Freeform 59"/>
              <p:cNvSpPr>
                <a:spLocks/>
              </p:cNvSpPr>
              <p:nvPr/>
            </p:nvSpPr>
            <p:spPr bwMode="auto">
              <a:xfrm>
                <a:off x="3651" y="2488"/>
                <a:ext cx="892" cy="452"/>
              </a:xfrm>
              <a:custGeom>
                <a:avLst/>
                <a:gdLst>
                  <a:gd name="T0" fmla="*/ 0 w 4916"/>
                  <a:gd name="T1" fmla="*/ 0 h 2458"/>
                  <a:gd name="T2" fmla="*/ 0 w 4916"/>
                  <a:gd name="T3" fmla="*/ 0 h 2458"/>
                  <a:gd name="T4" fmla="*/ 1 w 4916"/>
                  <a:gd name="T5" fmla="*/ 0 h 2458"/>
                  <a:gd name="T6" fmla="*/ 1 w 4916"/>
                  <a:gd name="T7" fmla="*/ 0 h 2458"/>
                  <a:gd name="T8" fmla="*/ 0 w 4916"/>
                  <a:gd name="T9" fmla="*/ 0 h 2458"/>
                  <a:gd name="T10" fmla="*/ 0 60000 65536"/>
                  <a:gd name="T11" fmla="*/ 0 60000 65536"/>
                  <a:gd name="T12" fmla="*/ 0 60000 65536"/>
                  <a:gd name="T13" fmla="*/ 0 60000 65536"/>
                  <a:gd name="T14" fmla="*/ 0 60000 65536"/>
                  <a:gd name="T15" fmla="*/ 0 w 4916"/>
                  <a:gd name="T16" fmla="*/ 0 h 2458"/>
                  <a:gd name="T17" fmla="*/ 4916 w 4916"/>
                  <a:gd name="T18" fmla="*/ 2458 h 2458"/>
                </a:gdLst>
                <a:ahLst/>
                <a:cxnLst>
                  <a:cxn ang="T10">
                    <a:pos x="T0" y="T1"/>
                  </a:cxn>
                  <a:cxn ang="T11">
                    <a:pos x="T2" y="T3"/>
                  </a:cxn>
                  <a:cxn ang="T12">
                    <a:pos x="T4" y="T5"/>
                  </a:cxn>
                  <a:cxn ang="T13">
                    <a:pos x="T6" y="T7"/>
                  </a:cxn>
                  <a:cxn ang="T14">
                    <a:pos x="T8" y="T9"/>
                  </a:cxn>
                </a:cxnLst>
                <a:rect l="T15" t="T16" r="T17" b="T18"/>
                <a:pathLst>
                  <a:path w="4916" h="2458">
                    <a:moveTo>
                      <a:pt x="2223" y="612"/>
                    </a:moveTo>
                    <a:cubicBezTo>
                      <a:pt x="937" y="1103"/>
                      <a:pt x="0" y="1776"/>
                      <a:pt x="130" y="2117"/>
                    </a:cubicBezTo>
                    <a:cubicBezTo>
                      <a:pt x="260" y="2458"/>
                      <a:pt x="1408" y="2337"/>
                      <a:pt x="2693" y="1846"/>
                    </a:cubicBezTo>
                    <a:cubicBezTo>
                      <a:pt x="3979" y="1356"/>
                      <a:pt x="4916" y="682"/>
                      <a:pt x="4786" y="341"/>
                    </a:cubicBezTo>
                    <a:cubicBezTo>
                      <a:pt x="4656" y="0"/>
                      <a:pt x="3508" y="121"/>
                      <a:pt x="2223" y="612"/>
                    </a:cubicBezTo>
                  </a:path>
                </a:pathLst>
              </a:custGeom>
              <a:solidFill>
                <a:srgbClr val="00CC66"/>
              </a:solidFill>
              <a:ln w="0">
                <a:solidFill>
                  <a:srgbClr val="000000"/>
                </a:solidFill>
                <a:prstDash val="solid"/>
                <a:round/>
                <a:headEnd/>
                <a:tailEnd/>
              </a:ln>
            </p:spPr>
            <p:txBody>
              <a:bodyPr/>
              <a:lstStyle/>
              <a:p>
                <a:endParaRPr lang="de-DE"/>
              </a:p>
            </p:txBody>
          </p:sp>
          <p:sp>
            <p:nvSpPr>
              <p:cNvPr id="30787" name="Freeform 60"/>
              <p:cNvSpPr>
                <a:spLocks/>
              </p:cNvSpPr>
              <p:nvPr/>
            </p:nvSpPr>
            <p:spPr bwMode="auto">
              <a:xfrm>
                <a:off x="3651" y="2488"/>
                <a:ext cx="892" cy="452"/>
              </a:xfrm>
              <a:custGeom>
                <a:avLst/>
                <a:gdLst>
                  <a:gd name="T0" fmla="*/ 404 w 892"/>
                  <a:gd name="T1" fmla="*/ 113 h 452"/>
                  <a:gd name="T2" fmla="*/ 24 w 892"/>
                  <a:gd name="T3" fmla="*/ 390 h 452"/>
                  <a:gd name="T4" fmla="*/ 489 w 892"/>
                  <a:gd name="T5" fmla="*/ 340 h 452"/>
                  <a:gd name="T6" fmla="*/ 868 w 892"/>
                  <a:gd name="T7" fmla="*/ 63 h 452"/>
                  <a:gd name="T8" fmla="*/ 404 w 892"/>
                  <a:gd name="T9" fmla="*/ 113 h 452"/>
                  <a:gd name="T10" fmla="*/ 0 60000 65536"/>
                  <a:gd name="T11" fmla="*/ 0 60000 65536"/>
                  <a:gd name="T12" fmla="*/ 0 60000 65536"/>
                  <a:gd name="T13" fmla="*/ 0 60000 65536"/>
                  <a:gd name="T14" fmla="*/ 0 60000 65536"/>
                  <a:gd name="T15" fmla="*/ 0 w 892"/>
                  <a:gd name="T16" fmla="*/ 0 h 452"/>
                  <a:gd name="T17" fmla="*/ 892 w 892"/>
                  <a:gd name="T18" fmla="*/ 452 h 452"/>
                </a:gdLst>
                <a:ahLst/>
                <a:cxnLst>
                  <a:cxn ang="T10">
                    <a:pos x="T0" y="T1"/>
                  </a:cxn>
                  <a:cxn ang="T11">
                    <a:pos x="T2" y="T3"/>
                  </a:cxn>
                  <a:cxn ang="T12">
                    <a:pos x="T4" y="T5"/>
                  </a:cxn>
                  <a:cxn ang="T13">
                    <a:pos x="T6" y="T7"/>
                  </a:cxn>
                  <a:cxn ang="T14">
                    <a:pos x="T8" y="T9"/>
                  </a:cxn>
                </a:cxnLst>
                <a:rect l="T15" t="T16" r="T17" b="T18"/>
                <a:pathLst>
                  <a:path w="892" h="452">
                    <a:moveTo>
                      <a:pt x="404" y="113"/>
                    </a:moveTo>
                    <a:cubicBezTo>
                      <a:pt x="170" y="203"/>
                      <a:pt x="0" y="327"/>
                      <a:pt x="24" y="390"/>
                    </a:cubicBezTo>
                    <a:cubicBezTo>
                      <a:pt x="47" y="452"/>
                      <a:pt x="256" y="430"/>
                      <a:pt x="489" y="340"/>
                    </a:cubicBezTo>
                    <a:cubicBezTo>
                      <a:pt x="722" y="250"/>
                      <a:pt x="892" y="126"/>
                      <a:pt x="868" y="63"/>
                    </a:cubicBezTo>
                    <a:cubicBezTo>
                      <a:pt x="845" y="0"/>
                      <a:pt x="637" y="22"/>
                      <a:pt x="404" y="113"/>
                    </a:cubicBezTo>
                  </a:path>
                </a:pathLst>
              </a:custGeom>
              <a:noFill/>
              <a:ln w="7938" cap="rnd">
                <a:solidFill>
                  <a:srgbClr val="990099"/>
                </a:solidFill>
                <a:prstDash val="solid"/>
                <a:round/>
                <a:headEnd/>
                <a:tailEnd/>
              </a:ln>
            </p:spPr>
            <p:txBody>
              <a:bodyPr/>
              <a:lstStyle/>
              <a:p>
                <a:endParaRPr lang="de-DE"/>
              </a:p>
            </p:txBody>
          </p:sp>
        </p:grpSp>
        <p:grpSp>
          <p:nvGrpSpPr>
            <p:cNvPr id="14" name="Group 64"/>
            <p:cNvGrpSpPr>
              <a:grpSpLocks/>
            </p:cNvGrpSpPr>
            <p:nvPr/>
          </p:nvGrpSpPr>
          <p:grpSpPr bwMode="auto">
            <a:xfrm>
              <a:off x="2016" y="1842"/>
              <a:ext cx="735" cy="936"/>
              <a:chOff x="2016" y="1842"/>
              <a:chExt cx="735" cy="936"/>
            </a:xfrm>
          </p:grpSpPr>
          <p:sp>
            <p:nvSpPr>
              <p:cNvPr id="30784" name="Freeform 62"/>
              <p:cNvSpPr>
                <a:spLocks/>
              </p:cNvSpPr>
              <p:nvPr/>
            </p:nvSpPr>
            <p:spPr bwMode="auto">
              <a:xfrm>
                <a:off x="2016" y="1842"/>
                <a:ext cx="735" cy="936"/>
              </a:xfrm>
              <a:custGeom>
                <a:avLst/>
                <a:gdLst>
                  <a:gd name="T0" fmla="*/ 0 w 8103"/>
                  <a:gd name="T1" fmla="*/ 0 h 10182"/>
                  <a:gd name="T2" fmla="*/ 0 w 8103"/>
                  <a:gd name="T3" fmla="*/ 0 h 10182"/>
                  <a:gd name="T4" fmla="*/ 0 w 8103"/>
                  <a:gd name="T5" fmla="*/ 0 h 10182"/>
                  <a:gd name="T6" fmla="*/ 0 w 8103"/>
                  <a:gd name="T7" fmla="*/ 0 h 10182"/>
                  <a:gd name="T8" fmla="*/ 0 w 8103"/>
                  <a:gd name="T9" fmla="*/ 0 h 10182"/>
                  <a:gd name="T10" fmla="*/ 0 60000 65536"/>
                  <a:gd name="T11" fmla="*/ 0 60000 65536"/>
                  <a:gd name="T12" fmla="*/ 0 60000 65536"/>
                  <a:gd name="T13" fmla="*/ 0 60000 65536"/>
                  <a:gd name="T14" fmla="*/ 0 60000 65536"/>
                  <a:gd name="T15" fmla="*/ 0 w 8103"/>
                  <a:gd name="T16" fmla="*/ 0 h 10182"/>
                  <a:gd name="T17" fmla="*/ 8103 w 8103"/>
                  <a:gd name="T18" fmla="*/ 10182 h 10182"/>
                </a:gdLst>
                <a:ahLst/>
                <a:cxnLst>
                  <a:cxn ang="T10">
                    <a:pos x="T0" y="T1"/>
                  </a:cxn>
                  <a:cxn ang="T11">
                    <a:pos x="T2" y="T3"/>
                  </a:cxn>
                  <a:cxn ang="T12">
                    <a:pos x="T4" y="T5"/>
                  </a:cxn>
                  <a:cxn ang="T13">
                    <a:pos x="T6" y="T7"/>
                  </a:cxn>
                  <a:cxn ang="T14">
                    <a:pos x="T8" y="T9"/>
                  </a:cxn>
                </a:cxnLst>
                <a:rect l="T15" t="T16" r="T17" b="T18"/>
                <a:pathLst>
                  <a:path w="8103" h="10182">
                    <a:moveTo>
                      <a:pt x="5111" y="4302"/>
                    </a:moveTo>
                    <a:cubicBezTo>
                      <a:pt x="3197" y="1731"/>
                      <a:pt x="1170" y="0"/>
                      <a:pt x="585" y="436"/>
                    </a:cubicBezTo>
                    <a:cubicBezTo>
                      <a:pt x="0" y="871"/>
                      <a:pt x="1078" y="3309"/>
                      <a:pt x="2992" y="5880"/>
                    </a:cubicBezTo>
                    <a:cubicBezTo>
                      <a:pt x="4907" y="8451"/>
                      <a:pt x="6933" y="10182"/>
                      <a:pt x="7518" y="9746"/>
                    </a:cubicBezTo>
                    <a:cubicBezTo>
                      <a:pt x="8103" y="9311"/>
                      <a:pt x="7026" y="6873"/>
                      <a:pt x="5111" y="4302"/>
                    </a:cubicBezTo>
                  </a:path>
                </a:pathLst>
              </a:custGeom>
              <a:solidFill>
                <a:srgbClr val="00CC66"/>
              </a:solidFill>
              <a:ln w="0">
                <a:solidFill>
                  <a:srgbClr val="000000"/>
                </a:solidFill>
                <a:prstDash val="solid"/>
                <a:round/>
                <a:headEnd/>
                <a:tailEnd/>
              </a:ln>
            </p:spPr>
            <p:txBody>
              <a:bodyPr/>
              <a:lstStyle/>
              <a:p>
                <a:endParaRPr lang="de-DE"/>
              </a:p>
            </p:txBody>
          </p:sp>
          <p:sp>
            <p:nvSpPr>
              <p:cNvPr id="30785" name="Freeform 63"/>
              <p:cNvSpPr>
                <a:spLocks/>
              </p:cNvSpPr>
              <p:nvPr/>
            </p:nvSpPr>
            <p:spPr bwMode="auto">
              <a:xfrm>
                <a:off x="2016" y="1842"/>
                <a:ext cx="735" cy="936"/>
              </a:xfrm>
              <a:custGeom>
                <a:avLst/>
                <a:gdLst>
                  <a:gd name="T0" fmla="*/ 463 w 735"/>
                  <a:gd name="T1" fmla="*/ 396 h 936"/>
                  <a:gd name="T2" fmla="*/ 53 w 735"/>
                  <a:gd name="T3" fmla="*/ 40 h 936"/>
                  <a:gd name="T4" fmla="*/ 271 w 735"/>
                  <a:gd name="T5" fmla="*/ 541 h 936"/>
                  <a:gd name="T6" fmla="*/ 682 w 735"/>
                  <a:gd name="T7" fmla="*/ 896 h 936"/>
                  <a:gd name="T8" fmla="*/ 463 w 735"/>
                  <a:gd name="T9" fmla="*/ 396 h 936"/>
                  <a:gd name="T10" fmla="*/ 0 60000 65536"/>
                  <a:gd name="T11" fmla="*/ 0 60000 65536"/>
                  <a:gd name="T12" fmla="*/ 0 60000 65536"/>
                  <a:gd name="T13" fmla="*/ 0 60000 65536"/>
                  <a:gd name="T14" fmla="*/ 0 60000 65536"/>
                  <a:gd name="T15" fmla="*/ 0 w 735"/>
                  <a:gd name="T16" fmla="*/ 0 h 936"/>
                  <a:gd name="T17" fmla="*/ 735 w 735"/>
                  <a:gd name="T18" fmla="*/ 936 h 936"/>
                </a:gdLst>
                <a:ahLst/>
                <a:cxnLst>
                  <a:cxn ang="T10">
                    <a:pos x="T0" y="T1"/>
                  </a:cxn>
                  <a:cxn ang="T11">
                    <a:pos x="T2" y="T3"/>
                  </a:cxn>
                  <a:cxn ang="T12">
                    <a:pos x="T4" y="T5"/>
                  </a:cxn>
                  <a:cxn ang="T13">
                    <a:pos x="T6" y="T7"/>
                  </a:cxn>
                  <a:cxn ang="T14">
                    <a:pos x="T8" y="T9"/>
                  </a:cxn>
                </a:cxnLst>
                <a:rect l="T15" t="T16" r="T17" b="T18"/>
                <a:pathLst>
                  <a:path w="735" h="936">
                    <a:moveTo>
                      <a:pt x="463" y="396"/>
                    </a:moveTo>
                    <a:cubicBezTo>
                      <a:pt x="290" y="159"/>
                      <a:pt x="106" y="0"/>
                      <a:pt x="53" y="40"/>
                    </a:cubicBezTo>
                    <a:cubicBezTo>
                      <a:pt x="0" y="80"/>
                      <a:pt x="97" y="304"/>
                      <a:pt x="271" y="541"/>
                    </a:cubicBezTo>
                    <a:cubicBezTo>
                      <a:pt x="445" y="777"/>
                      <a:pt x="628" y="936"/>
                      <a:pt x="682" y="896"/>
                    </a:cubicBezTo>
                    <a:cubicBezTo>
                      <a:pt x="735" y="856"/>
                      <a:pt x="637" y="632"/>
                      <a:pt x="463" y="396"/>
                    </a:cubicBezTo>
                  </a:path>
                </a:pathLst>
              </a:custGeom>
              <a:noFill/>
              <a:ln w="7938" cap="rnd">
                <a:solidFill>
                  <a:srgbClr val="990099"/>
                </a:solidFill>
                <a:prstDash val="solid"/>
                <a:round/>
                <a:headEnd/>
                <a:tailEnd/>
              </a:ln>
            </p:spPr>
            <p:txBody>
              <a:bodyPr/>
              <a:lstStyle/>
              <a:p>
                <a:endParaRPr lang="de-DE"/>
              </a:p>
            </p:txBody>
          </p:sp>
        </p:grpSp>
        <p:grpSp>
          <p:nvGrpSpPr>
            <p:cNvPr id="15" name="Group 67"/>
            <p:cNvGrpSpPr>
              <a:grpSpLocks/>
            </p:cNvGrpSpPr>
            <p:nvPr/>
          </p:nvGrpSpPr>
          <p:grpSpPr bwMode="auto">
            <a:xfrm>
              <a:off x="1651" y="2326"/>
              <a:ext cx="991" cy="635"/>
              <a:chOff x="1651" y="2326"/>
              <a:chExt cx="991" cy="635"/>
            </a:xfrm>
          </p:grpSpPr>
          <p:sp>
            <p:nvSpPr>
              <p:cNvPr id="30782" name="Freeform 65"/>
              <p:cNvSpPr>
                <a:spLocks/>
              </p:cNvSpPr>
              <p:nvPr/>
            </p:nvSpPr>
            <p:spPr bwMode="auto">
              <a:xfrm>
                <a:off x="1651" y="2326"/>
                <a:ext cx="991" cy="635"/>
              </a:xfrm>
              <a:custGeom>
                <a:avLst/>
                <a:gdLst>
                  <a:gd name="T0" fmla="*/ 0 w 10929"/>
                  <a:gd name="T1" fmla="*/ 0 h 6912"/>
                  <a:gd name="T2" fmla="*/ 0 w 10929"/>
                  <a:gd name="T3" fmla="*/ 0 h 6912"/>
                  <a:gd name="T4" fmla="*/ 0 w 10929"/>
                  <a:gd name="T5" fmla="*/ 0 h 6912"/>
                  <a:gd name="T6" fmla="*/ 0 w 10929"/>
                  <a:gd name="T7" fmla="*/ 0 h 6912"/>
                  <a:gd name="T8" fmla="*/ 0 w 10929"/>
                  <a:gd name="T9" fmla="*/ 0 h 6912"/>
                  <a:gd name="T10" fmla="*/ 0 60000 65536"/>
                  <a:gd name="T11" fmla="*/ 0 60000 65536"/>
                  <a:gd name="T12" fmla="*/ 0 60000 65536"/>
                  <a:gd name="T13" fmla="*/ 0 60000 65536"/>
                  <a:gd name="T14" fmla="*/ 0 60000 65536"/>
                  <a:gd name="T15" fmla="*/ 0 w 10929"/>
                  <a:gd name="T16" fmla="*/ 0 h 6912"/>
                  <a:gd name="T17" fmla="*/ 10929 w 10929"/>
                  <a:gd name="T18" fmla="*/ 6912 h 6912"/>
                </a:gdLst>
                <a:ahLst/>
                <a:cxnLst>
                  <a:cxn ang="T10">
                    <a:pos x="T0" y="T1"/>
                  </a:cxn>
                  <a:cxn ang="T11">
                    <a:pos x="T2" y="T3"/>
                  </a:cxn>
                  <a:cxn ang="T12">
                    <a:pos x="T4" y="T5"/>
                  </a:cxn>
                  <a:cxn ang="T13">
                    <a:pos x="T6" y="T7"/>
                  </a:cxn>
                  <a:cxn ang="T14">
                    <a:pos x="T8" y="T9"/>
                  </a:cxn>
                </a:cxnLst>
                <a:rect l="T15" t="T16" r="T17" b="T18"/>
                <a:pathLst>
                  <a:path w="10929" h="6912">
                    <a:moveTo>
                      <a:pt x="6102" y="2299"/>
                    </a:moveTo>
                    <a:cubicBezTo>
                      <a:pt x="3278" y="743"/>
                      <a:pt x="704" y="0"/>
                      <a:pt x="352" y="639"/>
                    </a:cubicBezTo>
                    <a:cubicBezTo>
                      <a:pt x="0" y="1278"/>
                      <a:pt x="2003" y="3057"/>
                      <a:pt x="4827" y="4613"/>
                    </a:cubicBezTo>
                    <a:cubicBezTo>
                      <a:pt x="7651" y="6169"/>
                      <a:pt x="10225" y="6912"/>
                      <a:pt x="10577" y="6273"/>
                    </a:cubicBezTo>
                    <a:cubicBezTo>
                      <a:pt x="10929" y="5634"/>
                      <a:pt x="8926" y="3855"/>
                      <a:pt x="6102" y="2299"/>
                    </a:cubicBezTo>
                  </a:path>
                </a:pathLst>
              </a:custGeom>
              <a:solidFill>
                <a:srgbClr val="00CC66"/>
              </a:solidFill>
              <a:ln w="0">
                <a:solidFill>
                  <a:srgbClr val="000000"/>
                </a:solidFill>
                <a:prstDash val="solid"/>
                <a:round/>
                <a:headEnd/>
                <a:tailEnd/>
              </a:ln>
            </p:spPr>
            <p:txBody>
              <a:bodyPr/>
              <a:lstStyle/>
              <a:p>
                <a:endParaRPr lang="de-DE"/>
              </a:p>
            </p:txBody>
          </p:sp>
          <p:sp>
            <p:nvSpPr>
              <p:cNvPr id="30783" name="Freeform 66"/>
              <p:cNvSpPr>
                <a:spLocks/>
              </p:cNvSpPr>
              <p:nvPr/>
            </p:nvSpPr>
            <p:spPr bwMode="auto">
              <a:xfrm>
                <a:off x="1651" y="2326"/>
                <a:ext cx="991" cy="635"/>
              </a:xfrm>
              <a:custGeom>
                <a:avLst/>
                <a:gdLst>
                  <a:gd name="T0" fmla="*/ 553 w 991"/>
                  <a:gd name="T1" fmla="*/ 211 h 635"/>
                  <a:gd name="T2" fmla="*/ 32 w 991"/>
                  <a:gd name="T3" fmla="*/ 59 h 635"/>
                  <a:gd name="T4" fmla="*/ 438 w 991"/>
                  <a:gd name="T5" fmla="*/ 424 h 635"/>
                  <a:gd name="T6" fmla="*/ 959 w 991"/>
                  <a:gd name="T7" fmla="*/ 577 h 635"/>
                  <a:gd name="T8" fmla="*/ 553 w 991"/>
                  <a:gd name="T9" fmla="*/ 211 h 635"/>
                  <a:gd name="T10" fmla="*/ 0 60000 65536"/>
                  <a:gd name="T11" fmla="*/ 0 60000 65536"/>
                  <a:gd name="T12" fmla="*/ 0 60000 65536"/>
                  <a:gd name="T13" fmla="*/ 0 60000 65536"/>
                  <a:gd name="T14" fmla="*/ 0 60000 65536"/>
                  <a:gd name="T15" fmla="*/ 0 w 991"/>
                  <a:gd name="T16" fmla="*/ 0 h 635"/>
                  <a:gd name="T17" fmla="*/ 991 w 991"/>
                  <a:gd name="T18" fmla="*/ 635 h 635"/>
                </a:gdLst>
                <a:ahLst/>
                <a:cxnLst>
                  <a:cxn ang="T10">
                    <a:pos x="T0" y="T1"/>
                  </a:cxn>
                  <a:cxn ang="T11">
                    <a:pos x="T2" y="T3"/>
                  </a:cxn>
                  <a:cxn ang="T12">
                    <a:pos x="T4" y="T5"/>
                  </a:cxn>
                  <a:cxn ang="T13">
                    <a:pos x="T6" y="T7"/>
                  </a:cxn>
                  <a:cxn ang="T14">
                    <a:pos x="T8" y="T9"/>
                  </a:cxn>
                </a:cxnLst>
                <a:rect l="T15" t="T16" r="T17" b="T18"/>
                <a:pathLst>
                  <a:path w="991" h="635">
                    <a:moveTo>
                      <a:pt x="553" y="211"/>
                    </a:moveTo>
                    <a:cubicBezTo>
                      <a:pt x="297" y="68"/>
                      <a:pt x="64" y="0"/>
                      <a:pt x="32" y="59"/>
                    </a:cubicBezTo>
                    <a:cubicBezTo>
                      <a:pt x="0" y="117"/>
                      <a:pt x="182" y="281"/>
                      <a:pt x="438" y="424"/>
                    </a:cubicBezTo>
                    <a:cubicBezTo>
                      <a:pt x="694" y="567"/>
                      <a:pt x="927" y="635"/>
                      <a:pt x="959" y="577"/>
                    </a:cubicBezTo>
                    <a:cubicBezTo>
                      <a:pt x="991" y="518"/>
                      <a:pt x="809" y="354"/>
                      <a:pt x="553" y="211"/>
                    </a:cubicBezTo>
                  </a:path>
                </a:pathLst>
              </a:custGeom>
              <a:noFill/>
              <a:ln w="7938" cap="rnd">
                <a:solidFill>
                  <a:srgbClr val="990099"/>
                </a:solidFill>
                <a:prstDash val="solid"/>
                <a:round/>
                <a:headEnd/>
                <a:tailEnd/>
              </a:ln>
            </p:spPr>
            <p:txBody>
              <a:bodyPr/>
              <a:lstStyle/>
              <a:p>
                <a:endParaRPr lang="de-DE"/>
              </a:p>
            </p:txBody>
          </p:sp>
        </p:grpSp>
        <p:grpSp>
          <p:nvGrpSpPr>
            <p:cNvPr id="16" name="Group 70"/>
            <p:cNvGrpSpPr>
              <a:grpSpLocks/>
            </p:cNvGrpSpPr>
            <p:nvPr/>
          </p:nvGrpSpPr>
          <p:grpSpPr bwMode="auto">
            <a:xfrm>
              <a:off x="1519" y="2813"/>
              <a:ext cx="537" cy="243"/>
              <a:chOff x="1645" y="2813"/>
              <a:chExt cx="411" cy="243"/>
            </a:xfrm>
          </p:grpSpPr>
          <p:sp>
            <p:nvSpPr>
              <p:cNvPr id="30780" name="Oval 68"/>
              <p:cNvSpPr>
                <a:spLocks noChangeArrowheads="1"/>
              </p:cNvSpPr>
              <p:nvPr/>
            </p:nvSpPr>
            <p:spPr bwMode="auto">
              <a:xfrm>
                <a:off x="1645" y="2813"/>
                <a:ext cx="411" cy="243"/>
              </a:xfrm>
              <a:prstGeom prst="ellipse">
                <a:avLst/>
              </a:prstGeom>
              <a:solidFill>
                <a:srgbClr val="00CC66"/>
              </a:solidFill>
              <a:ln w="0">
                <a:solidFill>
                  <a:srgbClr val="000000"/>
                </a:solidFill>
                <a:round/>
                <a:headEnd/>
                <a:tailEnd/>
              </a:ln>
            </p:spPr>
            <p:txBody>
              <a:bodyPr/>
              <a:lstStyle/>
              <a:p>
                <a:endParaRPr lang="de-DE"/>
              </a:p>
            </p:txBody>
          </p:sp>
          <p:sp>
            <p:nvSpPr>
              <p:cNvPr id="30781" name="Oval 69"/>
              <p:cNvSpPr>
                <a:spLocks noChangeArrowheads="1"/>
              </p:cNvSpPr>
              <p:nvPr/>
            </p:nvSpPr>
            <p:spPr bwMode="auto">
              <a:xfrm>
                <a:off x="1645" y="2813"/>
                <a:ext cx="411" cy="243"/>
              </a:xfrm>
              <a:prstGeom prst="ellipse">
                <a:avLst/>
              </a:prstGeom>
              <a:noFill/>
              <a:ln w="7938" cap="rnd">
                <a:solidFill>
                  <a:srgbClr val="990099"/>
                </a:solidFill>
                <a:round/>
                <a:headEnd/>
                <a:tailEnd/>
              </a:ln>
            </p:spPr>
            <p:txBody>
              <a:bodyPr/>
              <a:lstStyle/>
              <a:p>
                <a:endParaRPr lang="de-DE"/>
              </a:p>
            </p:txBody>
          </p:sp>
        </p:grpSp>
        <p:grpSp>
          <p:nvGrpSpPr>
            <p:cNvPr id="17" name="Group 73"/>
            <p:cNvGrpSpPr>
              <a:grpSpLocks/>
            </p:cNvGrpSpPr>
            <p:nvPr/>
          </p:nvGrpSpPr>
          <p:grpSpPr bwMode="auto">
            <a:xfrm>
              <a:off x="2777" y="3230"/>
              <a:ext cx="377" cy="243"/>
              <a:chOff x="2777" y="3230"/>
              <a:chExt cx="377" cy="243"/>
            </a:xfrm>
          </p:grpSpPr>
          <p:sp>
            <p:nvSpPr>
              <p:cNvPr id="30778" name="Oval 71"/>
              <p:cNvSpPr>
                <a:spLocks noChangeArrowheads="1"/>
              </p:cNvSpPr>
              <p:nvPr/>
            </p:nvSpPr>
            <p:spPr bwMode="auto">
              <a:xfrm>
                <a:off x="2777" y="3230"/>
                <a:ext cx="377" cy="243"/>
              </a:xfrm>
              <a:prstGeom prst="ellipse">
                <a:avLst/>
              </a:prstGeom>
              <a:solidFill>
                <a:srgbClr val="00CC66"/>
              </a:solidFill>
              <a:ln w="0">
                <a:solidFill>
                  <a:srgbClr val="000000"/>
                </a:solidFill>
                <a:round/>
                <a:headEnd/>
                <a:tailEnd/>
              </a:ln>
            </p:spPr>
            <p:txBody>
              <a:bodyPr/>
              <a:lstStyle/>
              <a:p>
                <a:endParaRPr lang="de-DE"/>
              </a:p>
            </p:txBody>
          </p:sp>
          <p:sp>
            <p:nvSpPr>
              <p:cNvPr id="30779" name="Oval 72"/>
              <p:cNvSpPr>
                <a:spLocks noChangeArrowheads="1"/>
              </p:cNvSpPr>
              <p:nvPr/>
            </p:nvSpPr>
            <p:spPr bwMode="auto">
              <a:xfrm>
                <a:off x="2777" y="3230"/>
                <a:ext cx="377" cy="243"/>
              </a:xfrm>
              <a:prstGeom prst="ellipse">
                <a:avLst/>
              </a:prstGeom>
              <a:noFill/>
              <a:ln w="7938" cap="rnd">
                <a:solidFill>
                  <a:srgbClr val="990099"/>
                </a:solidFill>
                <a:round/>
                <a:headEnd/>
                <a:tailEnd/>
              </a:ln>
            </p:spPr>
            <p:txBody>
              <a:bodyPr/>
              <a:lstStyle/>
              <a:p>
                <a:endParaRPr lang="de-DE"/>
              </a:p>
            </p:txBody>
          </p:sp>
        </p:grpSp>
        <p:grpSp>
          <p:nvGrpSpPr>
            <p:cNvPr id="18" name="Group 79"/>
            <p:cNvGrpSpPr>
              <a:grpSpLocks/>
            </p:cNvGrpSpPr>
            <p:nvPr/>
          </p:nvGrpSpPr>
          <p:grpSpPr bwMode="auto">
            <a:xfrm>
              <a:off x="3292" y="1725"/>
              <a:ext cx="785" cy="821"/>
              <a:chOff x="3292" y="1725"/>
              <a:chExt cx="785" cy="821"/>
            </a:xfrm>
          </p:grpSpPr>
          <p:sp>
            <p:nvSpPr>
              <p:cNvPr id="30776" name="Freeform 77"/>
              <p:cNvSpPr>
                <a:spLocks/>
              </p:cNvSpPr>
              <p:nvPr/>
            </p:nvSpPr>
            <p:spPr bwMode="auto">
              <a:xfrm>
                <a:off x="3292" y="1725"/>
                <a:ext cx="785" cy="821"/>
              </a:xfrm>
              <a:custGeom>
                <a:avLst/>
                <a:gdLst>
                  <a:gd name="T0" fmla="*/ 0 w 4327"/>
                  <a:gd name="T1" fmla="*/ 0 h 4463"/>
                  <a:gd name="T2" fmla="*/ 0 w 4327"/>
                  <a:gd name="T3" fmla="*/ 1 h 4463"/>
                  <a:gd name="T4" fmla="*/ 1 w 4327"/>
                  <a:gd name="T5" fmla="*/ 1 h 4463"/>
                  <a:gd name="T6" fmla="*/ 1 w 4327"/>
                  <a:gd name="T7" fmla="*/ 0 h 4463"/>
                  <a:gd name="T8" fmla="*/ 0 w 4327"/>
                  <a:gd name="T9" fmla="*/ 0 h 4463"/>
                  <a:gd name="T10" fmla="*/ 0 60000 65536"/>
                  <a:gd name="T11" fmla="*/ 0 60000 65536"/>
                  <a:gd name="T12" fmla="*/ 0 60000 65536"/>
                  <a:gd name="T13" fmla="*/ 0 60000 65536"/>
                  <a:gd name="T14" fmla="*/ 0 60000 65536"/>
                  <a:gd name="T15" fmla="*/ 0 w 4327"/>
                  <a:gd name="T16" fmla="*/ 0 h 4463"/>
                  <a:gd name="T17" fmla="*/ 4327 w 4327"/>
                  <a:gd name="T18" fmla="*/ 4463 h 4463"/>
                </a:gdLst>
                <a:ahLst/>
                <a:cxnLst>
                  <a:cxn ang="T10">
                    <a:pos x="T0" y="T1"/>
                  </a:cxn>
                  <a:cxn ang="T11">
                    <a:pos x="T2" y="T3"/>
                  </a:cxn>
                  <a:cxn ang="T12">
                    <a:pos x="T4" y="T5"/>
                  </a:cxn>
                  <a:cxn ang="T13">
                    <a:pos x="T6" y="T7"/>
                  </a:cxn>
                  <a:cxn ang="T14">
                    <a:pos x="T8" y="T9"/>
                  </a:cxn>
                </a:cxnLst>
                <a:rect l="T15" t="T16" r="T17" b="T18"/>
                <a:pathLst>
                  <a:path w="4327" h="4463">
                    <a:moveTo>
                      <a:pt x="1687" y="1774"/>
                    </a:moveTo>
                    <a:cubicBezTo>
                      <a:pt x="637" y="2867"/>
                      <a:pt x="0" y="3958"/>
                      <a:pt x="263" y="4210"/>
                    </a:cubicBezTo>
                    <a:cubicBezTo>
                      <a:pt x="526" y="4463"/>
                      <a:pt x="1590" y="3782"/>
                      <a:pt x="2639" y="2689"/>
                    </a:cubicBezTo>
                    <a:cubicBezTo>
                      <a:pt x="3689" y="1596"/>
                      <a:pt x="4327" y="505"/>
                      <a:pt x="4063" y="252"/>
                    </a:cubicBezTo>
                    <a:cubicBezTo>
                      <a:pt x="3800" y="0"/>
                      <a:pt x="2736" y="681"/>
                      <a:pt x="1687" y="1774"/>
                    </a:cubicBezTo>
                  </a:path>
                </a:pathLst>
              </a:custGeom>
              <a:solidFill>
                <a:srgbClr val="00CC66"/>
              </a:solidFill>
              <a:ln w="0">
                <a:solidFill>
                  <a:srgbClr val="000000"/>
                </a:solidFill>
                <a:prstDash val="solid"/>
                <a:round/>
                <a:headEnd/>
                <a:tailEnd/>
              </a:ln>
            </p:spPr>
            <p:txBody>
              <a:bodyPr/>
              <a:lstStyle/>
              <a:p>
                <a:endParaRPr lang="de-DE"/>
              </a:p>
            </p:txBody>
          </p:sp>
          <p:sp>
            <p:nvSpPr>
              <p:cNvPr id="30777" name="Freeform 78"/>
              <p:cNvSpPr>
                <a:spLocks/>
              </p:cNvSpPr>
              <p:nvPr/>
            </p:nvSpPr>
            <p:spPr bwMode="auto">
              <a:xfrm>
                <a:off x="3292" y="1725"/>
                <a:ext cx="785" cy="821"/>
              </a:xfrm>
              <a:custGeom>
                <a:avLst/>
                <a:gdLst>
                  <a:gd name="T0" fmla="*/ 306 w 785"/>
                  <a:gd name="T1" fmla="*/ 326 h 821"/>
                  <a:gd name="T2" fmla="*/ 48 w 785"/>
                  <a:gd name="T3" fmla="*/ 774 h 821"/>
                  <a:gd name="T4" fmla="*/ 479 w 785"/>
                  <a:gd name="T5" fmla="*/ 495 h 821"/>
                  <a:gd name="T6" fmla="*/ 737 w 785"/>
                  <a:gd name="T7" fmla="*/ 46 h 821"/>
                  <a:gd name="T8" fmla="*/ 306 w 785"/>
                  <a:gd name="T9" fmla="*/ 326 h 821"/>
                  <a:gd name="T10" fmla="*/ 0 60000 65536"/>
                  <a:gd name="T11" fmla="*/ 0 60000 65536"/>
                  <a:gd name="T12" fmla="*/ 0 60000 65536"/>
                  <a:gd name="T13" fmla="*/ 0 60000 65536"/>
                  <a:gd name="T14" fmla="*/ 0 60000 65536"/>
                  <a:gd name="T15" fmla="*/ 0 w 785"/>
                  <a:gd name="T16" fmla="*/ 0 h 821"/>
                  <a:gd name="T17" fmla="*/ 785 w 785"/>
                  <a:gd name="T18" fmla="*/ 821 h 821"/>
                </a:gdLst>
                <a:ahLst/>
                <a:cxnLst>
                  <a:cxn ang="T10">
                    <a:pos x="T0" y="T1"/>
                  </a:cxn>
                  <a:cxn ang="T11">
                    <a:pos x="T2" y="T3"/>
                  </a:cxn>
                  <a:cxn ang="T12">
                    <a:pos x="T4" y="T5"/>
                  </a:cxn>
                  <a:cxn ang="T13">
                    <a:pos x="T6" y="T7"/>
                  </a:cxn>
                  <a:cxn ang="T14">
                    <a:pos x="T8" y="T9"/>
                  </a:cxn>
                </a:cxnLst>
                <a:rect l="T15" t="T16" r="T17" b="T18"/>
                <a:pathLst>
                  <a:path w="785" h="821">
                    <a:moveTo>
                      <a:pt x="306" y="326"/>
                    </a:moveTo>
                    <a:cubicBezTo>
                      <a:pt x="116" y="527"/>
                      <a:pt x="0" y="728"/>
                      <a:pt x="48" y="774"/>
                    </a:cubicBezTo>
                    <a:cubicBezTo>
                      <a:pt x="96" y="821"/>
                      <a:pt x="289" y="696"/>
                      <a:pt x="479" y="495"/>
                    </a:cubicBezTo>
                    <a:cubicBezTo>
                      <a:pt x="670" y="294"/>
                      <a:pt x="785" y="93"/>
                      <a:pt x="737" y="46"/>
                    </a:cubicBezTo>
                    <a:cubicBezTo>
                      <a:pt x="690" y="0"/>
                      <a:pt x="497" y="125"/>
                      <a:pt x="306" y="326"/>
                    </a:cubicBezTo>
                  </a:path>
                </a:pathLst>
              </a:custGeom>
              <a:noFill/>
              <a:ln w="7938" cap="rnd">
                <a:solidFill>
                  <a:srgbClr val="990099"/>
                </a:solidFill>
                <a:prstDash val="solid"/>
                <a:round/>
                <a:headEnd/>
                <a:tailEnd/>
              </a:ln>
            </p:spPr>
            <p:txBody>
              <a:bodyPr/>
              <a:lstStyle/>
              <a:p>
                <a:endParaRPr lang="de-DE"/>
              </a:p>
            </p:txBody>
          </p:sp>
        </p:grpSp>
        <p:sp>
          <p:nvSpPr>
            <p:cNvPr id="30767" name="Rectangle 83"/>
            <p:cNvSpPr>
              <a:spLocks noChangeArrowheads="1"/>
            </p:cNvSpPr>
            <p:nvPr/>
          </p:nvSpPr>
          <p:spPr bwMode="auto">
            <a:xfrm>
              <a:off x="2821" y="3293"/>
              <a:ext cx="261" cy="115"/>
            </a:xfrm>
            <a:prstGeom prst="rect">
              <a:avLst/>
            </a:prstGeom>
            <a:noFill/>
            <a:ln w="9525">
              <a:noFill/>
              <a:miter lim="800000"/>
              <a:headEnd/>
              <a:tailEnd/>
            </a:ln>
          </p:spPr>
          <p:txBody>
            <a:bodyPr wrap="none" lIns="0" tIns="0" rIns="0" bIns="0">
              <a:spAutoFit/>
            </a:bodyPr>
            <a:lstStyle/>
            <a:p>
              <a:r>
                <a:rPr lang="de-DE" b="1">
                  <a:solidFill>
                    <a:srgbClr val="000000"/>
                  </a:solidFill>
                </a:rPr>
                <a:t>WP11</a:t>
              </a:r>
              <a:endParaRPr lang="de-DE"/>
            </a:p>
          </p:txBody>
        </p:sp>
        <p:sp>
          <p:nvSpPr>
            <p:cNvPr id="30768" name="Rectangle 85"/>
            <p:cNvSpPr>
              <a:spLocks noChangeArrowheads="1"/>
            </p:cNvSpPr>
            <p:nvPr/>
          </p:nvSpPr>
          <p:spPr bwMode="auto">
            <a:xfrm>
              <a:off x="1655" y="2886"/>
              <a:ext cx="261" cy="115"/>
            </a:xfrm>
            <a:prstGeom prst="rect">
              <a:avLst/>
            </a:prstGeom>
            <a:noFill/>
            <a:ln w="9525">
              <a:noFill/>
              <a:miter lim="800000"/>
              <a:headEnd/>
              <a:tailEnd/>
            </a:ln>
          </p:spPr>
          <p:txBody>
            <a:bodyPr wrap="none" lIns="0" tIns="0" rIns="0" bIns="0">
              <a:spAutoFit/>
            </a:bodyPr>
            <a:lstStyle/>
            <a:p>
              <a:r>
                <a:rPr lang="de-DE" b="1">
                  <a:solidFill>
                    <a:srgbClr val="000000"/>
                  </a:solidFill>
                </a:rPr>
                <a:t>WP45</a:t>
              </a:r>
              <a:endParaRPr lang="de-DE"/>
            </a:p>
          </p:txBody>
        </p:sp>
        <p:sp>
          <p:nvSpPr>
            <p:cNvPr id="30769" name="Rectangle 86"/>
            <p:cNvSpPr>
              <a:spLocks noChangeArrowheads="1"/>
            </p:cNvSpPr>
            <p:nvPr/>
          </p:nvSpPr>
          <p:spPr bwMode="auto">
            <a:xfrm rot="-2880000">
              <a:off x="3541" y="2073"/>
              <a:ext cx="261" cy="115"/>
            </a:xfrm>
            <a:prstGeom prst="rect">
              <a:avLst/>
            </a:prstGeom>
            <a:noFill/>
            <a:ln w="9525">
              <a:noFill/>
              <a:miter lim="800000"/>
              <a:headEnd/>
              <a:tailEnd/>
            </a:ln>
          </p:spPr>
          <p:txBody>
            <a:bodyPr wrap="none" lIns="0" tIns="0" rIns="0" bIns="0">
              <a:spAutoFit/>
            </a:bodyPr>
            <a:lstStyle/>
            <a:p>
              <a:r>
                <a:rPr lang="de-DE" b="1">
                  <a:solidFill>
                    <a:srgbClr val="000000"/>
                  </a:solidFill>
                </a:rPr>
                <a:t>WP41</a:t>
              </a:r>
              <a:endParaRPr lang="de-DE"/>
            </a:p>
          </p:txBody>
        </p:sp>
        <p:sp>
          <p:nvSpPr>
            <p:cNvPr id="30770" name="Rectangle 87"/>
            <p:cNvSpPr>
              <a:spLocks noChangeArrowheads="1"/>
            </p:cNvSpPr>
            <p:nvPr/>
          </p:nvSpPr>
          <p:spPr bwMode="auto">
            <a:xfrm rot="3240000">
              <a:off x="2253" y="2232"/>
              <a:ext cx="261" cy="115"/>
            </a:xfrm>
            <a:prstGeom prst="rect">
              <a:avLst/>
            </a:prstGeom>
            <a:noFill/>
            <a:ln w="9525">
              <a:noFill/>
              <a:miter lim="800000"/>
              <a:headEnd/>
              <a:tailEnd/>
            </a:ln>
          </p:spPr>
          <p:txBody>
            <a:bodyPr wrap="none" lIns="0" tIns="0" rIns="0" bIns="0">
              <a:spAutoFit/>
            </a:bodyPr>
            <a:lstStyle/>
            <a:p>
              <a:r>
                <a:rPr lang="de-DE" b="1">
                  <a:solidFill>
                    <a:srgbClr val="000000"/>
                  </a:solidFill>
                </a:rPr>
                <a:t>WP42</a:t>
              </a:r>
              <a:endParaRPr lang="de-DE"/>
            </a:p>
          </p:txBody>
        </p:sp>
        <p:sp>
          <p:nvSpPr>
            <p:cNvPr id="30771" name="Rectangle 88"/>
            <p:cNvSpPr>
              <a:spLocks noChangeArrowheads="1"/>
            </p:cNvSpPr>
            <p:nvPr/>
          </p:nvSpPr>
          <p:spPr bwMode="auto">
            <a:xfrm rot="1860000">
              <a:off x="2003" y="2582"/>
              <a:ext cx="261" cy="115"/>
            </a:xfrm>
            <a:prstGeom prst="rect">
              <a:avLst/>
            </a:prstGeom>
            <a:noFill/>
            <a:ln w="9525">
              <a:noFill/>
              <a:miter lim="800000"/>
              <a:headEnd/>
              <a:tailEnd/>
            </a:ln>
          </p:spPr>
          <p:txBody>
            <a:bodyPr wrap="none" lIns="0" tIns="0" rIns="0" bIns="0">
              <a:spAutoFit/>
            </a:bodyPr>
            <a:lstStyle/>
            <a:p>
              <a:r>
                <a:rPr lang="de-DE" b="1">
                  <a:solidFill>
                    <a:srgbClr val="000000"/>
                  </a:solidFill>
                </a:rPr>
                <a:t>WP43</a:t>
              </a:r>
              <a:endParaRPr lang="de-DE"/>
            </a:p>
          </p:txBody>
        </p:sp>
        <p:sp>
          <p:nvSpPr>
            <p:cNvPr id="30772" name="Rectangle 89"/>
            <p:cNvSpPr>
              <a:spLocks noChangeArrowheads="1"/>
            </p:cNvSpPr>
            <p:nvPr/>
          </p:nvSpPr>
          <p:spPr bwMode="auto">
            <a:xfrm rot="-1440000">
              <a:off x="3957" y="2656"/>
              <a:ext cx="261" cy="115"/>
            </a:xfrm>
            <a:prstGeom prst="rect">
              <a:avLst/>
            </a:prstGeom>
            <a:noFill/>
            <a:ln w="9525">
              <a:noFill/>
              <a:miter lim="800000"/>
              <a:headEnd/>
              <a:tailEnd/>
            </a:ln>
          </p:spPr>
          <p:txBody>
            <a:bodyPr wrap="none" lIns="0" tIns="0" rIns="0" bIns="0">
              <a:spAutoFit/>
            </a:bodyPr>
            <a:lstStyle/>
            <a:p>
              <a:r>
                <a:rPr lang="de-DE" b="1">
                  <a:solidFill>
                    <a:srgbClr val="000000"/>
                  </a:solidFill>
                </a:rPr>
                <a:t>WP44</a:t>
              </a:r>
              <a:endParaRPr lang="de-DE"/>
            </a:p>
          </p:txBody>
        </p:sp>
        <p:grpSp>
          <p:nvGrpSpPr>
            <p:cNvPr id="19" name="Group 93"/>
            <p:cNvGrpSpPr>
              <a:grpSpLocks/>
            </p:cNvGrpSpPr>
            <p:nvPr/>
          </p:nvGrpSpPr>
          <p:grpSpPr bwMode="auto">
            <a:xfrm>
              <a:off x="3048" y="3783"/>
              <a:ext cx="385" cy="267"/>
              <a:chOff x="3048" y="3783"/>
              <a:chExt cx="385" cy="267"/>
            </a:xfrm>
          </p:grpSpPr>
          <p:pic>
            <p:nvPicPr>
              <p:cNvPr id="30774" name="Picture 91"/>
              <p:cNvPicPr>
                <a:picLocks noChangeAspect="1" noChangeArrowheads="1"/>
              </p:cNvPicPr>
              <p:nvPr/>
            </p:nvPicPr>
            <p:blipFill>
              <a:blip r:embed="rId2" cstate="print"/>
              <a:srcRect/>
              <a:stretch>
                <a:fillRect/>
              </a:stretch>
            </p:blipFill>
            <p:spPr bwMode="auto">
              <a:xfrm>
                <a:off x="3051" y="3787"/>
                <a:ext cx="381" cy="262"/>
              </a:xfrm>
              <a:prstGeom prst="rect">
                <a:avLst/>
              </a:prstGeom>
              <a:noFill/>
              <a:ln w="9525">
                <a:noFill/>
                <a:miter lim="800000"/>
                <a:headEnd/>
                <a:tailEnd/>
              </a:ln>
            </p:spPr>
          </p:pic>
          <p:sp>
            <p:nvSpPr>
              <p:cNvPr id="30775" name="Rectangle 92"/>
              <p:cNvSpPr>
                <a:spLocks noChangeArrowheads="1"/>
              </p:cNvSpPr>
              <p:nvPr/>
            </p:nvSpPr>
            <p:spPr bwMode="auto">
              <a:xfrm>
                <a:off x="3048" y="3783"/>
                <a:ext cx="385" cy="267"/>
              </a:xfrm>
              <a:prstGeom prst="rect">
                <a:avLst/>
              </a:prstGeom>
              <a:noFill/>
              <a:ln w="7938" cap="rnd">
                <a:solidFill>
                  <a:srgbClr val="990099"/>
                </a:solidFill>
                <a:miter lim="800000"/>
                <a:headEnd/>
                <a:tailEnd/>
              </a:ln>
            </p:spPr>
            <p:txBody>
              <a:bodyPr/>
              <a:lstStyle/>
              <a:p>
                <a:endParaRPr lang="de-DE"/>
              </a:p>
            </p:txBody>
          </p:sp>
        </p:grpSp>
      </p:grpSp>
      <p:sp>
        <p:nvSpPr>
          <p:cNvPr id="2" name="Rechteck 1"/>
          <p:cNvSpPr/>
          <p:nvPr/>
        </p:nvSpPr>
        <p:spPr bwMode="auto">
          <a:xfrm>
            <a:off x="427467" y="1233928"/>
            <a:ext cx="718889" cy="147373"/>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bg1"/>
              </a:solidFill>
              <a:effectLst/>
              <a:latin typeface="Arial" charset="0"/>
            </a:endParaRPr>
          </a:p>
        </p:txBody>
      </p:sp>
      <p:sp>
        <p:nvSpPr>
          <p:cNvPr id="3" name="Abgerundetes Rechteck 2"/>
          <p:cNvSpPr/>
          <p:nvPr/>
        </p:nvSpPr>
        <p:spPr bwMode="auto">
          <a:xfrm>
            <a:off x="8024812" y="1307614"/>
            <a:ext cx="1119188" cy="73687"/>
          </a:xfrm>
          <a:prstGeom prst="round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bg1"/>
              </a:solidFill>
              <a:effectLst/>
              <a:latin typeface="Arial" charset="0"/>
            </a:endParaRPr>
          </a:p>
        </p:txBody>
      </p:sp>
      <p:sp>
        <p:nvSpPr>
          <p:cNvPr id="89" name="Textplatzhalter 3"/>
          <p:cNvSpPr txBox="1">
            <a:spLocks/>
          </p:cNvSpPr>
          <p:nvPr/>
        </p:nvSpPr>
        <p:spPr>
          <a:xfrm>
            <a:off x="107504" y="3501008"/>
            <a:ext cx="6264302" cy="332155"/>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1700" dirty="0" smtClean="0">
                <a:solidFill>
                  <a:schemeClr val="bg1">
                    <a:lumMod val="65000"/>
                  </a:schemeClr>
                </a:solidFill>
              </a:rPr>
              <a:t>Formal Qualification &amp; Professional Training</a:t>
            </a:r>
            <a:endParaRPr lang="en-GB" sz="1700" dirty="0">
              <a:solidFill>
                <a:schemeClr val="bg1">
                  <a:lumMod val="65000"/>
                </a:schemeClr>
              </a:solidFill>
            </a:endParaRPr>
          </a:p>
        </p:txBody>
      </p:sp>
      <p:sp>
        <p:nvSpPr>
          <p:cNvPr id="86" name="Title 1"/>
          <p:cNvSpPr txBox="1">
            <a:spLocks/>
          </p:cNvSpPr>
          <p:nvPr/>
        </p:nvSpPr>
        <p:spPr>
          <a:xfrm>
            <a:off x="323528" y="476722"/>
            <a:ext cx="8748464" cy="1008062"/>
          </a:xfrm>
          <a:prstGeom prst="rect">
            <a:avLst/>
          </a:prstGeom>
        </p:spPr>
        <p:txBody>
          <a:bodyPr/>
          <a:lstStyle/>
          <a:p>
            <a:pPr lvl="0" eaLnBrk="0" hangingPunct="0">
              <a:defRPr/>
            </a:pPr>
            <a:r>
              <a:rPr lang="de-DE" sz="2000" kern="0" dirty="0" smtClean="0">
                <a:solidFill>
                  <a:srgbClr val="003142"/>
                </a:solidFill>
              </a:rPr>
              <a:t>Further exemplar </a:t>
            </a:r>
            <a:r>
              <a:rPr lang="de-DE" sz="2000" kern="0" dirty="0" smtClean="0">
                <a:solidFill>
                  <a:srgbClr val="003142"/>
                </a:solidFill>
              </a:rPr>
              <a:t>offerings </a:t>
            </a:r>
            <a:r>
              <a:rPr lang="de-DE" sz="2000" kern="0" dirty="0" smtClean="0">
                <a:solidFill>
                  <a:srgbClr val="003142"/>
                </a:solidFill>
              </a:rPr>
              <a:t>of the VCOE: </a:t>
            </a:r>
            <a:br>
              <a:rPr lang="de-DE" sz="2000" kern="0" dirty="0" smtClean="0">
                <a:solidFill>
                  <a:srgbClr val="003142"/>
                </a:solidFill>
              </a:rPr>
            </a:br>
            <a:r>
              <a:rPr lang="de-DE" sz="2000" kern="0" dirty="0" smtClean="0">
                <a:solidFill>
                  <a:srgbClr val="003142"/>
                </a:solidFill>
              </a:rPr>
              <a:t> Web-based Training (WBT) and Continuous </a:t>
            </a:r>
            <a:r>
              <a:rPr kumimoji="0" lang="de-DE" sz="2000" b="0" i="0" u="none" strike="noStrike" kern="0" cap="none" spc="0" normalizeH="0" baseline="0" noProof="0" dirty="0" smtClean="0">
                <a:ln>
                  <a:noFill/>
                </a:ln>
                <a:solidFill>
                  <a:srgbClr val="003142"/>
                </a:solidFill>
                <a:effectLst/>
                <a:uLnTx/>
                <a:uFillTx/>
                <a:latin typeface="+mj-lt"/>
                <a:ea typeface="+mj-ea"/>
                <a:cs typeface="+mj-cs"/>
              </a:rPr>
              <a:t>Professional</a:t>
            </a:r>
            <a:r>
              <a:rPr kumimoji="0" lang="de-DE" sz="2000" b="0" i="0" u="none" strike="noStrike" kern="0" cap="none" spc="0" normalizeH="0" noProof="0" dirty="0" smtClean="0">
                <a:ln>
                  <a:noFill/>
                </a:ln>
                <a:solidFill>
                  <a:srgbClr val="003142"/>
                </a:solidFill>
                <a:effectLst/>
                <a:uLnTx/>
                <a:uFillTx/>
                <a:latin typeface="+mj-lt"/>
                <a:ea typeface="+mj-ea"/>
                <a:cs typeface="+mj-cs"/>
              </a:rPr>
              <a:t> Education (CPE)</a:t>
            </a:r>
            <a:endParaRPr kumimoji="0" lang="de-DE" sz="2000" b="0" i="0" u="none" strike="noStrike" kern="0" cap="none" spc="0" normalizeH="0" baseline="0" noProof="0" dirty="0">
              <a:ln>
                <a:noFill/>
              </a:ln>
              <a:solidFill>
                <a:srgbClr val="00314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Grp="1" noChangeAspect="1" noChangeArrowheads="1"/>
          </p:cNvPicPr>
          <p:nvPr>
            <p:ph type="body" idx="1"/>
          </p:nvPr>
        </p:nvPicPr>
        <p:blipFill>
          <a:blip r:embed="rId2" cstate="print"/>
          <a:srcRect/>
          <a:stretch>
            <a:fillRect/>
          </a:stretch>
        </p:blipFill>
        <p:spPr>
          <a:xfrm>
            <a:off x="409201" y="1250506"/>
            <a:ext cx="8195248" cy="4588319"/>
          </a:xfrm>
        </p:spPr>
      </p:pic>
      <p:sp>
        <p:nvSpPr>
          <p:cNvPr id="5" name="Title 1"/>
          <p:cNvSpPr txBox="1">
            <a:spLocks/>
          </p:cNvSpPr>
          <p:nvPr/>
        </p:nvSpPr>
        <p:spPr>
          <a:xfrm>
            <a:off x="395288" y="476722"/>
            <a:ext cx="8353425" cy="1008062"/>
          </a:xfrm>
          <a:prstGeom prst="rect">
            <a:avLst/>
          </a:prstGeom>
        </p:spPr>
        <p:txBody>
          <a:bodyPr/>
          <a:lstStyle/>
          <a:p>
            <a:pPr lvl="0" eaLnBrk="0" hangingPunct="0">
              <a:defRPr/>
            </a:pPr>
            <a:r>
              <a:rPr lang="de-DE" sz="2400" kern="0" dirty="0" smtClean="0">
                <a:solidFill>
                  <a:srgbClr val="003142"/>
                </a:solidFill>
              </a:rPr>
              <a:t>Further exemplar </a:t>
            </a:r>
            <a:r>
              <a:rPr lang="de-DE" sz="2400" kern="0" dirty="0" smtClean="0">
                <a:solidFill>
                  <a:srgbClr val="003142"/>
                </a:solidFill>
              </a:rPr>
              <a:t>offerings </a:t>
            </a:r>
            <a:r>
              <a:rPr lang="de-DE" sz="2400" kern="0" dirty="0" smtClean="0">
                <a:solidFill>
                  <a:srgbClr val="003142"/>
                </a:solidFill>
              </a:rPr>
              <a:t>of the VCOE: </a:t>
            </a:r>
            <a:br>
              <a:rPr lang="de-DE" sz="2400" kern="0" dirty="0" smtClean="0">
                <a:solidFill>
                  <a:srgbClr val="003142"/>
                </a:solidFill>
              </a:rPr>
            </a:br>
            <a:r>
              <a:rPr kumimoji="0" lang="de-DE" sz="2400" b="0" i="0" u="none" strike="noStrike" kern="0" cap="none" spc="0" normalizeH="0" baseline="0" noProof="0" dirty="0" smtClean="0">
                <a:ln>
                  <a:noFill/>
                </a:ln>
                <a:solidFill>
                  <a:srgbClr val="003142"/>
                </a:solidFill>
                <a:effectLst/>
                <a:uLnTx/>
                <a:uFillTx/>
                <a:latin typeface="+mj-lt"/>
                <a:ea typeface="+mj-ea"/>
                <a:cs typeface="+mj-cs"/>
              </a:rPr>
              <a:t>Webinars and E-learning, Online Training Portal for CPE</a:t>
            </a:r>
            <a:endParaRPr kumimoji="0" lang="de-DE" sz="2400" b="0" i="0" u="none" strike="noStrike" kern="0" cap="none" spc="0" normalizeH="0" baseline="0" noProof="0" dirty="0">
              <a:ln>
                <a:noFill/>
              </a:ln>
              <a:solidFill>
                <a:srgbClr val="00314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6"/>
          <p:cNvPicPr>
            <a:picLocks noChangeAspect="1" noChangeArrowheads="1"/>
          </p:cNvPicPr>
          <p:nvPr/>
        </p:nvPicPr>
        <p:blipFill>
          <a:blip r:embed="rId2" cstate="print"/>
          <a:srcRect/>
          <a:stretch>
            <a:fillRect/>
          </a:stretch>
        </p:blipFill>
        <p:spPr bwMode="auto">
          <a:xfrm>
            <a:off x="900113" y="1161628"/>
            <a:ext cx="7469187" cy="5219700"/>
          </a:xfrm>
          <a:prstGeom prst="rect">
            <a:avLst/>
          </a:prstGeom>
          <a:noFill/>
          <a:ln w="12700" algn="ctr">
            <a:noFill/>
            <a:miter lim="800000"/>
            <a:headEnd/>
            <a:tailEnd/>
          </a:ln>
          <a:effectLst/>
        </p:spPr>
      </p:pic>
      <p:sp>
        <p:nvSpPr>
          <p:cNvPr id="2" name="Rechteck 1"/>
          <p:cNvSpPr/>
          <p:nvPr/>
        </p:nvSpPr>
        <p:spPr bwMode="auto">
          <a:xfrm>
            <a:off x="0" y="5877272"/>
            <a:ext cx="900113" cy="68386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200" b="0" i="0" u="none" strike="noStrike" cap="none" normalizeH="0" baseline="0" smtClean="0">
              <a:ln>
                <a:noFill/>
              </a:ln>
              <a:solidFill>
                <a:schemeClr val="bg1"/>
              </a:solidFill>
              <a:effectLst/>
              <a:latin typeface="Arial" charset="0"/>
            </a:endParaRPr>
          </a:p>
        </p:txBody>
      </p:sp>
      <p:sp>
        <p:nvSpPr>
          <p:cNvPr id="5" name="Rechteck 4"/>
          <p:cNvSpPr/>
          <p:nvPr/>
        </p:nvSpPr>
        <p:spPr bwMode="auto">
          <a:xfrm>
            <a:off x="8369301" y="5877272"/>
            <a:ext cx="774700" cy="68386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200" b="0" i="0" u="none" strike="noStrike" cap="none" normalizeH="0" baseline="0" smtClean="0">
              <a:ln>
                <a:noFill/>
              </a:ln>
              <a:solidFill>
                <a:schemeClr val="bg1"/>
              </a:solidFill>
              <a:effectLst/>
              <a:latin typeface="Arial" charset="0"/>
            </a:endParaRPr>
          </a:p>
        </p:txBody>
      </p:sp>
      <p:sp>
        <p:nvSpPr>
          <p:cNvPr id="6" name="Rechteck 5"/>
          <p:cNvSpPr/>
          <p:nvPr/>
        </p:nvSpPr>
        <p:spPr bwMode="auto">
          <a:xfrm>
            <a:off x="8369301" y="1196752"/>
            <a:ext cx="774700" cy="68386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200" b="0" i="0" u="none" strike="noStrike" cap="none" normalizeH="0" baseline="0" smtClean="0">
              <a:ln>
                <a:noFill/>
              </a:ln>
              <a:solidFill>
                <a:schemeClr val="bg1"/>
              </a:solidFill>
              <a:effectLst/>
              <a:latin typeface="Arial" charset="0"/>
            </a:endParaRPr>
          </a:p>
        </p:txBody>
      </p:sp>
      <p:sp>
        <p:nvSpPr>
          <p:cNvPr id="7" name="Rechteck 6"/>
          <p:cNvSpPr/>
          <p:nvPr/>
        </p:nvSpPr>
        <p:spPr bwMode="auto">
          <a:xfrm>
            <a:off x="12311" y="1341438"/>
            <a:ext cx="900113" cy="68386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200" b="0" i="0" u="none" strike="noStrike" cap="none" normalizeH="0" baseline="0" smtClean="0">
              <a:ln>
                <a:noFill/>
              </a:ln>
              <a:solidFill>
                <a:schemeClr val="bg1"/>
              </a:solidFill>
              <a:effectLst/>
              <a:latin typeface="Arial" charset="0"/>
            </a:endParaRPr>
          </a:p>
        </p:txBody>
      </p:sp>
      <p:sp>
        <p:nvSpPr>
          <p:cNvPr id="11" name="Title 1"/>
          <p:cNvSpPr txBox="1">
            <a:spLocks/>
          </p:cNvSpPr>
          <p:nvPr/>
        </p:nvSpPr>
        <p:spPr>
          <a:xfrm>
            <a:off x="395288" y="404813"/>
            <a:ext cx="8353425" cy="1008062"/>
          </a:xfrm>
          <a:prstGeom prst="rect">
            <a:avLst/>
          </a:prstGeom>
        </p:spPr>
        <p:txBody>
          <a:bodyPr/>
          <a:lstStyle/>
          <a:p>
            <a:pPr lvl="0" eaLnBrk="0" hangingPunct="0">
              <a:defRPr/>
            </a:pPr>
            <a:r>
              <a:rPr lang="de-DE" sz="2400" kern="0" dirty="0" smtClean="0">
                <a:solidFill>
                  <a:srgbClr val="003142"/>
                </a:solidFill>
              </a:rPr>
              <a:t>Further exemplar </a:t>
            </a:r>
            <a:r>
              <a:rPr lang="de-DE" sz="2400" kern="0" dirty="0" smtClean="0">
                <a:solidFill>
                  <a:srgbClr val="003142"/>
                </a:solidFill>
              </a:rPr>
              <a:t>offerings </a:t>
            </a:r>
            <a:r>
              <a:rPr lang="de-DE" sz="2400" kern="0" dirty="0" smtClean="0">
                <a:solidFill>
                  <a:srgbClr val="003142"/>
                </a:solidFill>
              </a:rPr>
              <a:t>of the VCOE: </a:t>
            </a:r>
            <a:r>
              <a:rPr kumimoji="0" lang="de-DE" sz="2400" b="0" i="0" u="none" strike="noStrike" kern="0" cap="none" spc="0" normalizeH="0" baseline="0" noProof="0" dirty="0" smtClean="0">
                <a:ln>
                  <a:noFill/>
                </a:ln>
                <a:solidFill>
                  <a:srgbClr val="003142"/>
                </a:solidFill>
                <a:effectLst/>
                <a:uLnTx/>
                <a:uFillTx/>
                <a:latin typeface="+mj-lt"/>
                <a:ea typeface="+mj-ea"/>
                <a:cs typeface="+mj-cs"/>
              </a:rPr>
              <a:t/>
            </a:r>
            <a:br>
              <a:rPr kumimoji="0" lang="de-DE" sz="2400" b="0" i="0" u="none" strike="noStrike" kern="0" cap="none" spc="0" normalizeH="0" baseline="0" noProof="0" dirty="0" smtClean="0">
                <a:ln>
                  <a:noFill/>
                </a:ln>
                <a:solidFill>
                  <a:srgbClr val="003142"/>
                </a:solidFill>
                <a:effectLst/>
                <a:uLnTx/>
                <a:uFillTx/>
                <a:latin typeface="+mj-lt"/>
                <a:ea typeface="+mj-ea"/>
                <a:cs typeface="+mj-cs"/>
              </a:rPr>
            </a:br>
            <a:r>
              <a:rPr kumimoji="0" lang="de-DE" sz="2400" b="0" i="0" u="none" strike="noStrike" kern="0" cap="none" spc="0" normalizeH="0" baseline="0" noProof="0" dirty="0" smtClean="0">
                <a:ln>
                  <a:noFill/>
                </a:ln>
                <a:solidFill>
                  <a:srgbClr val="003142"/>
                </a:solidFill>
                <a:effectLst/>
                <a:uLnTx/>
                <a:uFillTx/>
                <a:latin typeface="+mj-lt"/>
                <a:ea typeface="+mj-ea"/>
                <a:cs typeface="+mj-cs"/>
              </a:rPr>
              <a:t>Interactive Map Resource Registration and Mediation</a:t>
            </a:r>
            <a:endParaRPr kumimoji="0" lang="de-DE" sz="2400" b="0" i="0" u="none" strike="noStrike" kern="0" cap="none" spc="0" normalizeH="0" baseline="0" noProof="0" dirty="0">
              <a:ln>
                <a:noFill/>
              </a:ln>
              <a:solidFill>
                <a:srgbClr val="00314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endParaRPr lang="de-DE"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065"/>
            <a:ext cx="9213685" cy="68890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4"/>
          <p:cNvSpPr txBox="1">
            <a:spLocks noChangeArrowheads="1"/>
          </p:cNvSpPr>
          <p:nvPr/>
        </p:nvSpPr>
        <p:spPr bwMode="auto">
          <a:xfrm>
            <a:off x="457200" y="1412776"/>
            <a:ext cx="8229600" cy="4525963"/>
          </a:xfrm>
          <a:prstGeom prst="rect">
            <a:avLst/>
          </a:prstGeom>
          <a:noFill/>
          <a:ln w="9525">
            <a:noFill/>
            <a:round/>
            <a:headEnd/>
            <a:tailEnd/>
          </a:ln>
        </p:spPr>
        <p:txBody>
          <a:bodyPr/>
          <a:lstStyle/>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rgbClr val="000000"/>
              </a:solidFill>
            </a:endParaRPr>
          </a:p>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rgbClr val="000000"/>
              </a:solidFill>
            </a:endParaRPr>
          </a:p>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000000"/>
                </a:solidFill>
              </a:rPr>
              <a:t/>
            </a:r>
            <a:br>
              <a:rPr lang="en-US" sz="2000" dirty="0" smtClean="0">
                <a:solidFill>
                  <a:srgbClr val="000000"/>
                </a:solidFill>
              </a:rPr>
            </a:br>
            <a:r>
              <a:rPr lang="en-US" sz="1800" dirty="0" smtClean="0">
                <a:solidFill>
                  <a:srgbClr val="000000"/>
                </a:solidFill>
              </a:rPr>
              <a:t>Prof. Dr.-Ing. Matthias L. Hemmje</a:t>
            </a:r>
          </a:p>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rgbClr val="000000"/>
                </a:solidFill>
              </a:rPr>
              <a:t>APARSEN Stream Leader Sustainability</a:t>
            </a:r>
          </a:p>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rgbClr val="000000"/>
                </a:solidFill>
              </a:rPr>
              <a:t>Member of the Executive Board </a:t>
            </a:r>
          </a:p>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rgbClr val="000000"/>
                </a:solidFill>
              </a:rPr>
              <a:t>mhemmje@ftk.de</a:t>
            </a:r>
          </a:p>
          <a:p>
            <a:pPr marL="341313" indent="-341313" algn="r">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smtClean="0">
              <a:solidFill>
                <a:srgbClr val="000000"/>
              </a:solidFill>
            </a:endParaRPr>
          </a:p>
          <a:p>
            <a:pPr marL="0" indent="0" algn="r">
              <a:spcBef>
                <a:spcPts val="0"/>
              </a:spcBef>
              <a:buNone/>
            </a:pPr>
            <a:r>
              <a:rPr lang="de-DE" sz="1800" dirty="0" smtClean="0">
                <a:solidFill>
                  <a:srgbClr val="000000"/>
                </a:solidFill>
              </a:rPr>
              <a:t>FTK Research Institute for </a:t>
            </a:r>
            <a:br>
              <a:rPr lang="de-DE" sz="1800" dirty="0" smtClean="0">
                <a:solidFill>
                  <a:srgbClr val="000000"/>
                </a:solidFill>
              </a:rPr>
            </a:br>
            <a:r>
              <a:rPr lang="de-DE" sz="1800" dirty="0" smtClean="0">
                <a:solidFill>
                  <a:srgbClr val="000000"/>
                </a:solidFill>
              </a:rPr>
              <a:t>Telecommunication and Cooperation e.V.</a:t>
            </a:r>
          </a:p>
          <a:p>
            <a:pPr marL="0" indent="0" algn="r">
              <a:spcBef>
                <a:spcPts val="0"/>
              </a:spcBef>
              <a:buNone/>
            </a:pPr>
            <a:r>
              <a:rPr lang="de-DE" sz="1800" dirty="0" smtClean="0">
                <a:solidFill>
                  <a:srgbClr val="000000"/>
                </a:solidFill>
              </a:rPr>
              <a:t>Martin-Schmeißer-Weg 4</a:t>
            </a:r>
            <a:br>
              <a:rPr lang="de-DE" sz="1800" dirty="0" smtClean="0">
                <a:solidFill>
                  <a:srgbClr val="000000"/>
                </a:solidFill>
              </a:rPr>
            </a:br>
            <a:r>
              <a:rPr lang="de-DE" sz="1800" dirty="0" smtClean="0">
                <a:solidFill>
                  <a:srgbClr val="000000"/>
                </a:solidFill>
              </a:rPr>
              <a:t>D-44227 Dortmund</a:t>
            </a:r>
          </a:p>
          <a:p>
            <a:pPr marL="0" indent="0" algn="r">
              <a:spcBef>
                <a:spcPts val="0"/>
              </a:spcBef>
              <a:buNone/>
            </a:pPr>
            <a:r>
              <a:rPr lang="de-DE" sz="1800" dirty="0" smtClean="0">
                <a:solidFill>
                  <a:srgbClr val="000000"/>
                </a:solidFill>
              </a:rPr>
              <a:t>Germany</a:t>
            </a:r>
            <a:endParaRPr lang="en-US" sz="1800" dirty="0">
              <a:solidFill>
                <a:srgbClr val="000000"/>
              </a:solidFill>
            </a:endParaRPr>
          </a:p>
        </p:txBody>
      </p:sp>
      <p:sp>
        <p:nvSpPr>
          <p:cNvPr id="7"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solidFill>
                  <a:srgbClr val="000000"/>
                </a:solidFill>
              </a:rPr>
              <a:t>Thanks for your attention</a:t>
            </a:r>
          </a:p>
        </p:txBody>
      </p:sp>
      <p:sp>
        <p:nvSpPr>
          <p:cNvPr id="8" name="Text Box 6"/>
          <p:cNvSpPr txBox="1">
            <a:spLocks noChangeArrowheads="1"/>
          </p:cNvSpPr>
          <p:nvPr/>
        </p:nvSpPr>
        <p:spPr bwMode="auto">
          <a:xfrm>
            <a:off x="107504" y="1307356"/>
            <a:ext cx="4105275" cy="8255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000000"/>
                </a:solidFill>
              </a:rPr>
              <a:t>Any Questions?</a:t>
            </a:r>
          </a:p>
        </p:txBody>
      </p:sp>
      <p:pic>
        <p:nvPicPr>
          <p:cNvPr id="5" name="Picture 36" descr="05_FTK-ne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1+#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8"/>
          <p:cNvGrpSpPr/>
          <p:nvPr/>
        </p:nvGrpSpPr>
        <p:grpSpPr>
          <a:xfrm>
            <a:off x="266917" y="1989775"/>
            <a:ext cx="1684685" cy="3197742"/>
            <a:chOff x="187032" y="2011042"/>
            <a:chExt cx="1684685" cy="3197742"/>
          </a:xfrm>
        </p:grpSpPr>
        <p:pic>
          <p:nvPicPr>
            <p:cNvPr id="12" name="Immagine 11" descr="logoCN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316" y="4665954"/>
              <a:ext cx="1466117" cy="542830"/>
            </a:xfrm>
            <a:prstGeom prst="rect">
              <a:avLst/>
            </a:prstGeom>
          </p:spPr>
        </p:pic>
        <p:pic>
          <p:nvPicPr>
            <p:cNvPr id="16" name="Immagine 15" descr="EsaLogo.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7032" y="2011042"/>
              <a:ext cx="1684685" cy="877027"/>
            </a:xfrm>
            <a:prstGeom prst="rect">
              <a:avLst/>
            </a:prstGeom>
          </p:spPr>
        </p:pic>
        <p:pic>
          <p:nvPicPr>
            <p:cNvPr id="17" name="Immagine 16" descr="dlr_logo.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3791" y="3179615"/>
              <a:ext cx="1071166" cy="889450"/>
            </a:xfrm>
            <a:prstGeom prst="rect">
              <a:avLst/>
            </a:prstGeom>
          </p:spPr>
        </p:pic>
      </p:grpSp>
      <p:grpSp>
        <p:nvGrpSpPr>
          <p:cNvPr id="3" name="Gruppo 19"/>
          <p:cNvGrpSpPr/>
          <p:nvPr/>
        </p:nvGrpSpPr>
        <p:grpSpPr>
          <a:xfrm>
            <a:off x="2417842" y="1465479"/>
            <a:ext cx="2365324" cy="4267777"/>
            <a:chOff x="2032498" y="1589071"/>
            <a:chExt cx="2467402" cy="4267777"/>
          </a:xfrm>
        </p:grpSpPr>
        <p:pic>
          <p:nvPicPr>
            <p:cNvPr id="6" name="Immagine 5" descr="INGV_Logo-estesa_colore.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76756" y="4196318"/>
              <a:ext cx="1779038" cy="583577"/>
            </a:xfrm>
            <a:prstGeom prst="rect">
              <a:avLst/>
            </a:prstGeom>
          </p:spPr>
        </p:pic>
        <p:pic>
          <p:nvPicPr>
            <p:cNvPr id="7" name="Immagine 6" descr="ispra_logo.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76756" y="2710222"/>
              <a:ext cx="1568331" cy="830379"/>
            </a:xfrm>
            <a:prstGeom prst="rect">
              <a:avLst/>
            </a:prstGeom>
          </p:spPr>
        </p:pic>
        <p:pic>
          <p:nvPicPr>
            <p:cNvPr id="13" name="Immagine 12" descr="Main.gif"/>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176756" y="1589071"/>
              <a:ext cx="1661495" cy="421590"/>
            </a:xfrm>
            <a:prstGeom prst="rect">
              <a:avLst/>
            </a:prstGeom>
          </p:spPr>
        </p:pic>
        <p:pic>
          <p:nvPicPr>
            <p:cNvPr id="18" name="Immagine 17" descr="bgslogo1000.gif"/>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032498" y="5304150"/>
              <a:ext cx="2467402" cy="552698"/>
            </a:xfrm>
            <a:prstGeom prst="rect">
              <a:avLst/>
            </a:prstGeom>
          </p:spPr>
        </p:pic>
      </p:grpSp>
      <p:grpSp>
        <p:nvGrpSpPr>
          <p:cNvPr id="19" name="Gruppo 23"/>
          <p:cNvGrpSpPr/>
          <p:nvPr/>
        </p:nvGrpSpPr>
        <p:grpSpPr>
          <a:xfrm>
            <a:off x="7115313" y="1340768"/>
            <a:ext cx="1760477" cy="4475122"/>
            <a:chOff x="7275210" y="1503773"/>
            <a:chExt cx="1760477" cy="4475122"/>
          </a:xfrm>
        </p:grpSpPr>
        <p:pic>
          <p:nvPicPr>
            <p:cNvPr id="5" name="Immagine 4" descr="ftkLogo.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06695" y="3540601"/>
              <a:ext cx="1697507" cy="485369"/>
            </a:xfrm>
            <a:prstGeom prst="rect">
              <a:avLst/>
            </a:prstGeom>
          </p:spPr>
        </p:pic>
        <p:pic>
          <p:nvPicPr>
            <p:cNvPr id="8" name="Immagine 7" descr="JU_LOGO_4C.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526622" y="4411053"/>
              <a:ext cx="1257652" cy="453402"/>
            </a:xfrm>
            <a:prstGeom prst="rect">
              <a:avLst/>
            </a:prstGeom>
          </p:spPr>
        </p:pic>
        <p:pic>
          <p:nvPicPr>
            <p:cNvPr id="9" name="Immagine 8" descr="logo Torvergata.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698775" y="5148516"/>
              <a:ext cx="913347" cy="830379"/>
            </a:xfrm>
            <a:prstGeom prst="rect">
              <a:avLst/>
            </a:prstGeom>
          </p:spPr>
        </p:pic>
        <p:pic>
          <p:nvPicPr>
            <p:cNvPr id="14" name="Immagine 13" descr="Schermata 08-2455803 alle 17.50.19.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349286" y="1503773"/>
              <a:ext cx="1612324" cy="658843"/>
            </a:xfrm>
            <a:prstGeom prst="rect">
              <a:avLst/>
            </a:prstGeom>
          </p:spPr>
        </p:pic>
        <p:pic>
          <p:nvPicPr>
            <p:cNvPr id="21" name="Immagine 20" descr="resizedimage20052-InConTec40mm.jp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275210" y="2629719"/>
              <a:ext cx="1760477" cy="457724"/>
            </a:xfrm>
            <a:prstGeom prst="rect">
              <a:avLst/>
            </a:prstGeom>
          </p:spPr>
        </p:pic>
      </p:grpSp>
      <p:grpSp>
        <p:nvGrpSpPr>
          <p:cNvPr id="20" name="Gruppo 22"/>
          <p:cNvGrpSpPr/>
          <p:nvPr/>
        </p:nvGrpSpPr>
        <p:grpSpPr>
          <a:xfrm>
            <a:off x="5106998" y="1501671"/>
            <a:ext cx="1463948" cy="4231585"/>
            <a:chOff x="5096537" y="1589071"/>
            <a:chExt cx="1463948" cy="4231585"/>
          </a:xfrm>
        </p:grpSpPr>
        <p:pic>
          <p:nvPicPr>
            <p:cNvPr id="4" name="Immagine 3" descr="FORTH logo.jp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5199685" y="5420494"/>
              <a:ext cx="1257652" cy="400162"/>
            </a:xfrm>
            <a:prstGeom prst="rect">
              <a:avLst/>
            </a:prstGeom>
          </p:spPr>
        </p:pic>
        <p:pic>
          <p:nvPicPr>
            <p:cNvPr id="10" name="Immagine 9" descr="LOGO_ENGINEERING.jp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168971" y="4488107"/>
              <a:ext cx="1319081" cy="436517"/>
            </a:xfrm>
            <a:prstGeom prst="rect">
              <a:avLst/>
            </a:prstGeom>
          </p:spPr>
        </p:pic>
        <p:pic>
          <p:nvPicPr>
            <p:cNvPr id="11" name="Immagine 10" descr="logo-capg.jp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5140950" y="2542601"/>
              <a:ext cx="1375122" cy="392314"/>
            </a:xfrm>
            <a:prstGeom prst="rect">
              <a:avLst/>
            </a:prstGeom>
          </p:spPr>
        </p:pic>
        <p:pic>
          <p:nvPicPr>
            <p:cNvPr id="15" name="Immagine 14" descr="logo_acs_completo.jpg"/>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5209664" y="1589071"/>
              <a:ext cx="1237695" cy="400704"/>
            </a:xfrm>
            <a:prstGeom prst="rect">
              <a:avLst/>
            </a:prstGeom>
          </p:spPr>
        </p:pic>
        <p:pic>
          <p:nvPicPr>
            <p:cNvPr id="22" name="Immagine 21" descr="resizedimage200108-GIMlogoCMYKHRnoshadow.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5096537" y="3354408"/>
              <a:ext cx="1463948" cy="790532"/>
            </a:xfrm>
            <a:prstGeom prst="rect">
              <a:avLst/>
            </a:prstGeom>
          </p:spPr>
        </p:pic>
      </p:grpSp>
      <p:sp>
        <p:nvSpPr>
          <p:cNvPr id="55" name="Rectangle 2"/>
          <p:cNvSpPr txBox="1">
            <a:spLocks noChangeArrowheads="1"/>
          </p:cNvSpPr>
          <p:nvPr/>
        </p:nvSpPr>
        <p:spPr bwMode="auto">
          <a:xfrm>
            <a:off x="395288" y="404714"/>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srgbClr val="003142"/>
                </a:solidFill>
                <a:effectLst/>
                <a:uLnTx/>
                <a:uFillTx/>
                <a:latin typeface="+mj-lt"/>
                <a:ea typeface="+mj-ea"/>
                <a:cs typeface="+mj-cs"/>
              </a:rPr>
              <a:t>Proof-of</a:t>
            </a:r>
            <a:r>
              <a:rPr kumimoji="0" lang="de-AT" sz="2400" b="0" i="0" u="none" strike="noStrike" kern="0" cap="none" spc="0" normalizeH="0" noProof="0" dirty="0" smtClean="0">
                <a:ln>
                  <a:noFill/>
                </a:ln>
                <a:solidFill>
                  <a:srgbClr val="003142"/>
                </a:solidFill>
                <a:effectLst/>
                <a:uLnTx/>
                <a:uFillTx/>
                <a:latin typeface="+mj-lt"/>
                <a:ea typeface="+mj-ea"/>
                <a:cs typeface="+mj-cs"/>
              </a:rPr>
              <a:t> Concept</a:t>
            </a:r>
            <a:r>
              <a:rPr kumimoji="0" lang="de-AT" sz="2400" b="0" i="0" u="none" strike="noStrike" kern="0" cap="none" spc="0" normalizeH="0" baseline="0" noProof="0" dirty="0" smtClean="0">
                <a:ln>
                  <a:noFill/>
                </a:ln>
                <a:solidFill>
                  <a:srgbClr val="003142"/>
                </a:solidFill>
                <a:effectLst/>
                <a:uLnTx/>
                <a:uFillTx/>
                <a:latin typeface="+mj-lt"/>
                <a:ea typeface="+mj-ea"/>
                <a:cs typeface="+mj-cs"/>
              </a:rPr>
              <a:t> Outreach and successful </a:t>
            </a:r>
            <a:br>
              <a:rPr kumimoji="0" lang="de-AT" sz="2400" b="0" i="0" u="none" strike="noStrike" kern="0" cap="none" spc="0" normalizeH="0" baseline="0" noProof="0" dirty="0" smtClean="0">
                <a:ln>
                  <a:noFill/>
                </a:ln>
                <a:solidFill>
                  <a:srgbClr val="003142"/>
                </a:solidFill>
                <a:effectLst/>
                <a:uLnTx/>
                <a:uFillTx/>
                <a:latin typeface="+mj-lt"/>
                <a:ea typeface="+mj-ea"/>
                <a:cs typeface="+mj-cs"/>
              </a:rPr>
            </a:br>
            <a:r>
              <a:rPr kumimoji="0" lang="de-AT" sz="2400" b="0" i="0" u="none" strike="noStrike" kern="0" cap="none" spc="0" normalizeH="0" baseline="0" noProof="0" dirty="0" smtClean="0">
                <a:ln>
                  <a:noFill/>
                </a:ln>
                <a:solidFill>
                  <a:srgbClr val="003142"/>
                </a:solidFill>
                <a:effectLst/>
                <a:uLnTx/>
                <a:uFillTx/>
                <a:latin typeface="+mj-lt"/>
                <a:ea typeface="+mj-ea"/>
                <a:cs typeface="+mj-cs"/>
              </a:rPr>
              <a:t>Pilot Take-Up by </a:t>
            </a:r>
            <a:r>
              <a:rPr kumimoji="0" lang="de-AT" sz="2400" b="0" i="0" u="none" strike="noStrike" kern="0" cap="none" spc="0" normalizeH="0" baseline="0" noProof="0" dirty="0" smtClean="0">
                <a:ln>
                  <a:noFill/>
                </a:ln>
                <a:solidFill>
                  <a:srgbClr val="003142"/>
                </a:solidFill>
                <a:effectLst/>
                <a:uLnTx/>
                <a:uFillTx/>
                <a:latin typeface="+mj-lt"/>
                <a:ea typeface="+mj-ea"/>
                <a:cs typeface="+mj-cs"/>
              </a:rPr>
              <a:t>SCIDIP-ES </a:t>
            </a:r>
            <a:r>
              <a:rPr kumimoji="0" lang="de-AT" sz="2400" b="0" i="0" u="none" strike="noStrike" kern="0" cap="none" spc="0" normalizeH="0" baseline="0" noProof="0" dirty="0" smtClean="0">
                <a:ln>
                  <a:noFill/>
                </a:ln>
                <a:solidFill>
                  <a:srgbClr val="003142"/>
                </a:solidFill>
                <a:effectLst/>
                <a:uLnTx/>
                <a:uFillTx/>
                <a:latin typeface="+mj-lt"/>
                <a:ea typeface="+mj-ea"/>
                <a:cs typeface="+mj-cs"/>
              </a:rPr>
              <a:t>Innovation Partners</a:t>
            </a:r>
          </a:p>
        </p:txBody>
      </p:sp>
      <p:pic>
        <p:nvPicPr>
          <p:cNvPr id="24" name="Picture 36" descr="05_FTK-neu"/>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164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rchiv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270" y="2170982"/>
            <a:ext cx="1435305" cy="1869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magine 4" descr="female-scientist.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42125" y="1910454"/>
            <a:ext cx="2021048" cy="2387306"/>
          </a:xfrm>
          <a:prstGeom prst="rect">
            <a:avLst/>
          </a:prstGeom>
        </p:spPr>
      </p:pic>
      <p:pic>
        <p:nvPicPr>
          <p:cNvPr id="6" name="Immagine 5" descr="girl-with-diagram-750x400.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50159" y="2059222"/>
            <a:ext cx="1883096" cy="2058594"/>
          </a:xfrm>
          <a:prstGeom prst="rect">
            <a:avLst/>
          </a:prstGeom>
        </p:spPr>
      </p:pic>
      <p:sp>
        <p:nvSpPr>
          <p:cNvPr id="7" name="CasellaDiTesto 6"/>
          <p:cNvSpPr txBox="1"/>
          <p:nvPr/>
        </p:nvSpPr>
        <p:spPr>
          <a:xfrm>
            <a:off x="535735" y="4459684"/>
            <a:ext cx="1588258" cy="369332"/>
          </a:xfrm>
          <a:prstGeom prst="rect">
            <a:avLst/>
          </a:prstGeom>
          <a:noFill/>
        </p:spPr>
        <p:txBody>
          <a:bodyPr wrap="none" rtlCol="0">
            <a:spAutoFit/>
          </a:bodyPr>
          <a:lstStyle/>
          <a:p>
            <a:r>
              <a:rPr lang="en-GB" dirty="0" smtClean="0"/>
              <a:t>Data Managers</a:t>
            </a:r>
            <a:endParaRPr lang="en-GB" dirty="0"/>
          </a:p>
        </p:txBody>
      </p:sp>
      <p:sp>
        <p:nvSpPr>
          <p:cNvPr id="8" name="CasellaDiTesto 7"/>
          <p:cNvSpPr txBox="1"/>
          <p:nvPr/>
        </p:nvSpPr>
        <p:spPr>
          <a:xfrm>
            <a:off x="3442125" y="4466272"/>
            <a:ext cx="2383660" cy="369332"/>
          </a:xfrm>
          <a:prstGeom prst="rect">
            <a:avLst/>
          </a:prstGeom>
          <a:noFill/>
        </p:spPr>
        <p:txBody>
          <a:bodyPr wrap="none" rtlCol="0">
            <a:spAutoFit/>
          </a:bodyPr>
          <a:lstStyle/>
          <a:p>
            <a:r>
              <a:rPr lang="en-GB" dirty="0" smtClean="0"/>
              <a:t>Scientists &amp; Data Users</a:t>
            </a:r>
            <a:endParaRPr lang="en-GB" dirty="0"/>
          </a:p>
        </p:txBody>
      </p:sp>
      <p:sp>
        <p:nvSpPr>
          <p:cNvPr id="10" name="CasellaDiTesto 9"/>
          <p:cNvSpPr txBox="1"/>
          <p:nvPr/>
        </p:nvSpPr>
        <p:spPr>
          <a:xfrm>
            <a:off x="6750159" y="4466272"/>
            <a:ext cx="1498652" cy="369332"/>
          </a:xfrm>
          <a:prstGeom prst="rect">
            <a:avLst/>
          </a:prstGeom>
          <a:noFill/>
        </p:spPr>
        <p:txBody>
          <a:bodyPr wrap="none" rtlCol="0">
            <a:spAutoFit/>
          </a:bodyPr>
          <a:lstStyle/>
          <a:p>
            <a:r>
              <a:rPr lang="en-GB" dirty="0" smtClean="0"/>
              <a:t>Other projects</a:t>
            </a:r>
            <a:endParaRPr lang="en-GB" dirty="0"/>
          </a:p>
        </p:txBody>
      </p:sp>
      <p:sp>
        <p:nvSpPr>
          <p:cNvPr id="15" name="Rectangle 2"/>
          <p:cNvSpPr txBox="1">
            <a:spLocks noChangeArrowheads="1"/>
          </p:cNvSpPr>
          <p:nvPr/>
        </p:nvSpPr>
        <p:spPr bwMode="auto">
          <a:xfrm>
            <a:off x="395288" y="404714"/>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2800" b="0" i="0" u="none" strike="noStrike" kern="0" cap="none" spc="0" normalizeH="0" baseline="0" noProof="0" dirty="0" smtClean="0">
                <a:ln>
                  <a:noFill/>
                </a:ln>
                <a:solidFill>
                  <a:srgbClr val="003142"/>
                </a:solidFill>
                <a:effectLst/>
                <a:uLnTx/>
                <a:uFillTx/>
                <a:latin typeface="+mj-lt"/>
                <a:ea typeface="+mj-ea"/>
                <a:cs typeface="+mj-cs"/>
              </a:rPr>
              <a:t>Pilot Scientific Data</a:t>
            </a:r>
            <a:r>
              <a:rPr kumimoji="0" lang="de-AT" sz="2800" b="0" i="0" u="none" strike="noStrike" kern="0" cap="none" spc="0" normalizeH="0" noProof="0" dirty="0" smtClean="0">
                <a:ln>
                  <a:noFill/>
                </a:ln>
                <a:solidFill>
                  <a:srgbClr val="003142"/>
                </a:solidFill>
                <a:effectLst/>
                <a:uLnTx/>
                <a:uFillTx/>
                <a:latin typeface="+mj-lt"/>
                <a:ea typeface="+mj-ea"/>
                <a:cs typeface="+mj-cs"/>
              </a:rPr>
              <a:t> Domain:</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SCIP-ES Stakeholders,</a:t>
            </a:r>
            <a:r>
              <a:rPr kumimoji="0" lang="de-AT" sz="2800" b="0" i="0" u="none" strike="noStrike" kern="0" cap="none" spc="0" normalizeH="0" noProof="0" dirty="0" smtClean="0">
                <a:ln>
                  <a:noFill/>
                </a:ln>
                <a:solidFill>
                  <a:srgbClr val="003142"/>
                </a:solidFill>
                <a:effectLst/>
                <a:uLnTx/>
                <a:uFillTx/>
                <a:latin typeface="+mj-lt"/>
                <a:ea typeface="+mj-ea"/>
                <a:cs typeface="+mj-cs"/>
              </a:rPr>
              <a:t> i.e., Prospective </a:t>
            </a:r>
            <a:r>
              <a:rPr kumimoji="0" lang="de-AT" sz="2800" b="0" i="0" u="none" strike="noStrike" kern="0" cap="none" spc="0" normalizeH="0" noProof="0" dirty="0" smtClean="0">
                <a:ln>
                  <a:noFill/>
                </a:ln>
                <a:solidFill>
                  <a:srgbClr val="003142"/>
                </a:solidFill>
                <a:effectLst/>
                <a:uLnTx/>
                <a:uFillTx/>
                <a:latin typeface="+mj-lt"/>
                <a:ea typeface="+mj-ea"/>
                <a:cs typeface="+mj-cs"/>
              </a:rPr>
              <a:t>Users</a:t>
            </a:r>
            <a:endParaRPr kumimoji="0" lang="de-AT" sz="2800" b="0" i="0" u="none" strike="noStrike" kern="0" cap="none" spc="0" normalizeH="0" baseline="0" noProof="0" dirty="0" smtClean="0">
              <a:ln>
                <a:noFill/>
              </a:ln>
              <a:solidFill>
                <a:srgbClr val="003142"/>
              </a:solidFill>
              <a:effectLst/>
              <a:uLnTx/>
              <a:uFillTx/>
              <a:latin typeface="+mj-lt"/>
              <a:ea typeface="+mj-ea"/>
              <a:cs typeface="+mj-cs"/>
            </a:endParaRPr>
          </a:p>
        </p:txBody>
      </p:sp>
      <p:pic>
        <p:nvPicPr>
          <p:cNvPr id="9" name="Picture 36" descr="05_FTK-ne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509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GOCE_Level1B_datapro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99244"/>
            <a:ext cx="9144000" cy="5689146"/>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xmlns="" val="2088729895"/>
              </p:ext>
            </p:extLst>
          </p:nvPr>
        </p:nvGraphicFramePr>
        <p:xfrm>
          <a:off x="130064" y="4145280"/>
          <a:ext cx="1290320" cy="2499360"/>
        </p:xfrm>
        <a:graphic>
          <a:graphicData uri="http://schemas.openxmlformats.org/drawingml/2006/table">
            <a:tbl>
              <a:tblPr firstRow="1" bandRow="1">
                <a:tableStyleId>{C083E6E3-FA7D-4D7B-A595-EF9225AFEA82}</a:tableStyleId>
              </a:tblPr>
              <a:tblGrid>
                <a:gridCol w="668935"/>
                <a:gridCol w="621385"/>
              </a:tblGrid>
              <a:tr h="284480">
                <a:tc>
                  <a:txBody>
                    <a:bodyPr/>
                    <a:lstStyle/>
                    <a:p>
                      <a:endParaRPr lang="en-GB" dirty="0"/>
                    </a:p>
                  </a:txBody>
                  <a:tcPr/>
                </a:tc>
                <a:tc>
                  <a:txBody>
                    <a:bodyPr/>
                    <a:lstStyle/>
                    <a:p>
                      <a:endParaRPr lang="en-GB" dirty="0"/>
                    </a:p>
                  </a:txBody>
                  <a:tcPr/>
                </a:tc>
              </a:tr>
              <a:tr h="284480">
                <a:tc>
                  <a:txBody>
                    <a:bodyPr/>
                    <a:lstStyle/>
                    <a:p>
                      <a:r>
                        <a:rPr lang="en-GB" sz="1400" dirty="0" smtClean="0">
                          <a:solidFill>
                            <a:schemeClr val="bg1"/>
                          </a:solidFill>
                          <a:latin typeface="Calibri"/>
                          <a:cs typeface="Calibri"/>
                        </a:rPr>
                        <a:t>001</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4100</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002</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4102</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003</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4102</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004</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6144</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005</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6150</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006</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7168</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007</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6146</a:t>
                      </a:r>
                      <a:endParaRPr lang="en-GB" sz="1400" dirty="0">
                        <a:solidFill>
                          <a:schemeClr val="bg1"/>
                        </a:solidFill>
                        <a:latin typeface="Calibri"/>
                        <a:cs typeface="Calibri"/>
                      </a:endParaRPr>
                    </a:p>
                  </a:txBody>
                  <a:tcPr/>
                </a:tc>
              </a:tr>
            </a:tbl>
          </a:graphicData>
        </a:graphic>
      </p:graphicFrame>
      <p:sp>
        <p:nvSpPr>
          <p:cNvPr id="3" name="Rettangolo 2"/>
          <p:cNvSpPr/>
          <p:nvPr/>
        </p:nvSpPr>
        <p:spPr>
          <a:xfrm>
            <a:off x="130064" y="372872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pic>
        <p:nvPicPr>
          <p:cNvPr id="6" name="Immagine 11" descr="goce_0.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637391"/>
            <a:ext cx="1420384" cy="876294"/>
          </a:xfrm>
          <a:prstGeom prst="rect">
            <a:avLst/>
          </a:prstGeom>
        </p:spPr>
      </p:pic>
      <p:sp>
        <p:nvSpPr>
          <p:cNvPr id="11" name="Rectangle 2"/>
          <p:cNvSpPr txBox="1">
            <a:spLocks noChangeArrowheads="1"/>
          </p:cNvSpPr>
          <p:nvPr/>
        </p:nvSpPr>
        <p:spPr bwMode="auto">
          <a:xfrm>
            <a:off x="395288" y="260648"/>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2800" b="0" i="0" u="none" strike="noStrike" kern="0" cap="none" spc="0" normalizeH="0" baseline="0" noProof="0" dirty="0" smtClean="0">
                <a:ln>
                  <a:noFill/>
                </a:ln>
                <a:solidFill>
                  <a:srgbClr val="003142"/>
                </a:solidFill>
                <a:effectLst/>
                <a:uLnTx/>
                <a:uFillTx/>
                <a:latin typeface="+mj-lt"/>
                <a:ea typeface="+mj-ea"/>
                <a:cs typeface="+mj-cs"/>
              </a:rPr>
              <a:t>Pilot Scientific Data Domain:</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Satelite</a:t>
            </a:r>
            <a:r>
              <a:rPr kumimoji="0" lang="de-AT" sz="2800" b="0" i="0" u="none" strike="noStrike" kern="0" cap="none" spc="0" normalizeH="0" noProof="0" dirty="0" smtClean="0">
                <a:ln>
                  <a:noFill/>
                </a:ln>
                <a:solidFill>
                  <a:srgbClr val="003142"/>
                </a:solidFill>
                <a:effectLst/>
                <a:uLnTx/>
                <a:uFillTx/>
                <a:latin typeface="+mj-lt"/>
                <a:ea typeface="+mj-ea"/>
                <a:cs typeface="+mj-cs"/>
              </a:rPr>
              <a:t>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Data Lifecycle - Acquisition</a:t>
            </a:r>
            <a:r>
              <a:rPr kumimoji="0" lang="de-AT" sz="2800" b="0" i="0" u="none" strike="noStrike" kern="0" cap="none" spc="0" normalizeH="0" noProof="0" dirty="0" smtClean="0">
                <a:ln>
                  <a:noFill/>
                </a:ln>
                <a:solidFill>
                  <a:srgbClr val="003142"/>
                </a:solidFill>
                <a:effectLst/>
                <a:uLnTx/>
                <a:uFillTx/>
                <a:latin typeface="+mj-lt"/>
                <a:ea typeface="+mj-ea"/>
                <a:cs typeface="+mj-cs"/>
              </a:rPr>
              <a:t> of Data</a:t>
            </a:r>
            <a:endParaRPr kumimoji="0" lang="de-AT" sz="2800" b="0" i="0" u="none" strike="noStrike" kern="0" cap="none" spc="0" normalizeH="0" baseline="0" noProof="0" dirty="0" smtClean="0">
              <a:ln>
                <a:noFill/>
              </a:ln>
              <a:solidFill>
                <a:srgbClr val="003142"/>
              </a:solidFill>
              <a:effectLst/>
              <a:uLnTx/>
              <a:uFillTx/>
              <a:latin typeface="+mj-lt"/>
              <a:ea typeface="+mj-ea"/>
              <a:cs typeface="+mj-cs"/>
            </a:endParaRPr>
          </a:p>
        </p:txBody>
      </p:sp>
    </p:spTree>
    <p:extLst>
      <p:ext uri="{BB962C8B-B14F-4D97-AF65-F5344CB8AC3E}">
        <p14:creationId xmlns:p14="http://schemas.microsoft.com/office/powerpoint/2010/main" xmlns="" val="34392087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s2.0-S0094576508002683-gr1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8920" y="1566473"/>
            <a:ext cx="8397079" cy="4251336"/>
          </a:xfrm>
          <a:prstGeom prst="rect">
            <a:avLst/>
          </a:prstGeom>
        </p:spPr>
      </p:pic>
      <p:pic>
        <p:nvPicPr>
          <p:cNvPr id="3" name="Immagine 2" descr="1-s2.0-S0094576508002683-gr10.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8919" y="1566473"/>
            <a:ext cx="8397079" cy="4251336"/>
          </a:xfrm>
          <a:prstGeom prst="rect">
            <a:avLst/>
          </a:prstGeom>
        </p:spPr>
      </p:pic>
      <p:sp>
        <p:nvSpPr>
          <p:cNvPr id="6" name="Rettangolo 5"/>
          <p:cNvSpPr/>
          <p:nvPr/>
        </p:nvSpPr>
        <p:spPr>
          <a:xfrm>
            <a:off x="6490224" y="1119433"/>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Algorithm</a:t>
            </a:r>
            <a:endParaRPr lang="en-GB" sz="1600" dirty="0">
              <a:latin typeface="Calibri"/>
              <a:cs typeface="Calibri"/>
            </a:endParaRPr>
          </a:p>
        </p:txBody>
      </p:sp>
      <p:sp>
        <p:nvSpPr>
          <p:cNvPr id="7" name="Rettangolo 6"/>
          <p:cNvSpPr/>
          <p:nvPr/>
        </p:nvSpPr>
        <p:spPr>
          <a:xfrm>
            <a:off x="6490224" y="1717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Manual</a:t>
            </a:r>
            <a:endParaRPr lang="en-GB" sz="1600" dirty="0">
              <a:latin typeface="Calibri"/>
              <a:cs typeface="Calibri"/>
            </a:endParaRPr>
          </a:p>
        </p:txBody>
      </p:sp>
      <p:sp>
        <p:nvSpPr>
          <p:cNvPr id="11" name="Rectangle 2"/>
          <p:cNvSpPr txBox="1">
            <a:spLocks noChangeArrowheads="1"/>
          </p:cNvSpPr>
          <p:nvPr/>
        </p:nvSpPr>
        <p:spPr bwMode="auto">
          <a:xfrm>
            <a:off x="395288" y="404714"/>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defRPr/>
            </a:pPr>
            <a:r>
              <a:rPr lang="de-AT" sz="2800" kern="0" dirty="0" smtClean="0">
                <a:solidFill>
                  <a:srgbClr val="003142"/>
                </a:solidFill>
              </a:rPr>
              <a:t>Pilot Scientific Data Domain: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Data Lifecycle</a:t>
            </a:r>
            <a:r>
              <a:rPr kumimoji="0" lang="de-AT" sz="2800" b="0" i="0" u="none" strike="noStrike" kern="0" cap="none" spc="0" normalizeH="0" noProof="0" dirty="0" smtClean="0">
                <a:ln>
                  <a:noFill/>
                </a:ln>
                <a:solidFill>
                  <a:srgbClr val="003142"/>
                </a:solidFill>
                <a:effectLst/>
                <a:uLnTx/>
                <a:uFillTx/>
                <a:latin typeface="+mj-lt"/>
                <a:ea typeface="+mj-ea"/>
                <a:cs typeface="+mj-cs"/>
              </a:rPr>
              <a:t>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Processing</a:t>
            </a:r>
            <a:r>
              <a:rPr kumimoji="0" lang="de-AT" sz="2800" b="0" i="0" u="none" strike="noStrike" kern="0" cap="none" spc="0" normalizeH="0" noProof="0" dirty="0" smtClean="0">
                <a:ln>
                  <a:noFill/>
                </a:ln>
                <a:solidFill>
                  <a:srgbClr val="003142"/>
                </a:solidFill>
                <a:effectLst/>
                <a:uLnTx/>
                <a:uFillTx/>
                <a:latin typeface="+mj-lt"/>
                <a:ea typeface="+mj-ea"/>
                <a:cs typeface="+mj-cs"/>
              </a:rPr>
              <a:t> of Data</a:t>
            </a:r>
            <a:endParaRPr kumimoji="0" lang="de-AT" sz="2800" b="0" i="0" u="none" strike="noStrike" kern="0" cap="none" spc="0" normalizeH="0" baseline="0" noProof="0" dirty="0" smtClean="0">
              <a:ln>
                <a:noFill/>
              </a:ln>
              <a:solidFill>
                <a:srgbClr val="003142"/>
              </a:solidFill>
              <a:effectLst/>
              <a:uLnTx/>
              <a:uFillTx/>
              <a:latin typeface="+mj-lt"/>
              <a:ea typeface="+mj-ea"/>
              <a:cs typeface="+mj-cs"/>
            </a:endParaRPr>
          </a:p>
        </p:txBody>
      </p:sp>
      <p:pic>
        <p:nvPicPr>
          <p:cNvPr id="8" name="Picture 36" descr="05_FTK-ne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8348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4"/>
          <p:cNvSpPr>
            <a:spLocks noGrp="1"/>
          </p:cNvSpPr>
          <p:nvPr>
            <p:ph type="sldNum" sz="quarter" idx="4294967295"/>
          </p:nvPr>
        </p:nvSpPr>
        <p:spPr bwMode="auto">
          <a:xfrm>
            <a:off x="7239000" y="64770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E24996-C8BF-4EDB-A663-6FC4512AB23B}" type="slidenum">
              <a:rPr lang="it-IT" smtClean="0">
                <a:latin typeface="Verdana" pitchFamily="34" charset="0"/>
              </a:rPr>
              <a:pPr fontAlgn="base">
                <a:spcBef>
                  <a:spcPct val="0"/>
                </a:spcBef>
                <a:spcAft>
                  <a:spcPct val="0"/>
                </a:spcAft>
              </a:pPr>
              <a:t>7</a:t>
            </a:fld>
            <a:endParaRPr lang="it-IT" smtClean="0">
              <a:latin typeface="Verdana" pitchFamily="34" charset="0"/>
            </a:endParaRPr>
          </a:p>
        </p:txBody>
      </p:sp>
      <p:pic>
        <p:nvPicPr>
          <p:cNvPr id="2" name="Immagine 1" descr="80939-goce-first-global-gravity-mode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85333"/>
            <a:ext cx="9144000" cy="5672667"/>
          </a:xfrm>
          <a:prstGeom prst="rect">
            <a:avLst/>
          </a:prstGeom>
        </p:spPr>
      </p:pic>
      <p:sp>
        <p:nvSpPr>
          <p:cNvPr id="5" name="Rettangolo 4"/>
          <p:cNvSpPr/>
          <p:nvPr/>
        </p:nvSpPr>
        <p:spPr>
          <a:xfrm>
            <a:off x="7166751"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2 </a:t>
            </a:r>
            <a:endParaRPr lang="en-GB" sz="1600" dirty="0">
              <a:latin typeface="Calibri"/>
              <a:cs typeface="Calibri"/>
            </a:endParaRPr>
          </a:p>
        </p:txBody>
      </p:sp>
      <p:sp>
        <p:nvSpPr>
          <p:cNvPr id="6" name="Rettangolo 5"/>
          <p:cNvSpPr/>
          <p:nvPr/>
        </p:nvSpPr>
        <p:spPr>
          <a:xfrm>
            <a:off x="76361"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sp>
        <p:nvSpPr>
          <p:cNvPr id="7" name="Rettangolo 6"/>
          <p:cNvSpPr/>
          <p:nvPr/>
        </p:nvSpPr>
        <p:spPr>
          <a:xfrm>
            <a:off x="3503184"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1 </a:t>
            </a:r>
            <a:endParaRPr lang="en-GB" sz="1600" dirty="0">
              <a:latin typeface="Calibri"/>
              <a:cs typeface="Calibri"/>
            </a:endParaRPr>
          </a:p>
        </p:txBody>
      </p:sp>
      <p:sp>
        <p:nvSpPr>
          <p:cNvPr id="8" name="Rettangolo 7"/>
          <p:cNvSpPr/>
          <p:nvPr/>
        </p:nvSpPr>
        <p:spPr>
          <a:xfrm>
            <a:off x="1826784" y="497840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Processing</a:t>
            </a:r>
            <a:endParaRPr lang="en-GB" sz="1600" dirty="0">
              <a:latin typeface="Calibri"/>
              <a:cs typeface="Calibri"/>
            </a:endParaRPr>
          </a:p>
        </p:txBody>
      </p:sp>
      <p:sp>
        <p:nvSpPr>
          <p:cNvPr id="9" name="Rettangolo 8"/>
          <p:cNvSpPr/>
          <p:nvPr/>
        </p:nvSpPr>
        <p:spPr>
          <a:xfrm>
            <a:off x="5326904" y="4826001"/>
            <a:ext cx="1290320" cy="728132"/>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Processing/combining</a:t>
            </a:r>
            <a:endParaRPr lang="en-GB" sz="1600" dirty="0">
              <a:latin typeface="Calibri"/>
              <a:cs typeface="Calibri"/>
            </a:endParaRPr>
          </a:p>
        </p:txBody>
      </p:sp>
      <p:cxnSp>
        <p:nvCxnSpPr>
          <p:cNvPr id="4" name="Connettore 1 3"/>
          <p:cNvCxnSpPr>
            <a:stCxn id="6" idx="0"/>
            <a:endCxn id="8" idx="1"/>
          </p:cNvCxnSpPr>
          <p:nvPr/>
        </p:nvCxnSpPr>
        <p:spPr>
          <a:xfrm flipV="1">
            <a:off x="721521" y="5186680"/>
            <a:ext cx="1105263" cy="5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a:stCxn id="8" idx="3"/>
            <a:endCxn id="7" idx="0"/>
          </p:cNvCxnSpPr>
          <p:nvPr/>
        </p:nvCxnSpPr>
        <p:spPr>
          <a:xfrm>
            <a:off x="3117104" y="5186680"/>
            <a:ext cx="1031240" cy="5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a:stCxn id="7" idx="0"/>
            <a:endCxn id="9" idx="1"/>
          </p:cNvCxnSpPr>
          <p:nvPr/>
        </p:nvCxnSpPr>
        <p:spPr>
          <a:xfrm flipV="1">
            <a:off x="4148344" y="5190067"/>
            <a:ext cx="1178560" cy="590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a:stCxn id="9" idx="3"/>
            <a:endCxn id="5" idx="0"/>
          </p:cNvCxnSpPr>
          <p:nvPr/>
        </p:nvCxnSpPr>
        <p:spPr>
          <a:xfrm>
            <a:off x="6617224" y="5190067"/>
            <a:ext cx="1194687" cy="590973"/>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395288" y="260648"/>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defRPr/>
            </a:pPr>
            <a:r>
              <a:rPr lang="de-AT" sz="2800" kern="0" dirty="0" smtClean="0">
                <a:solidFill>
                  <a:srgbClr val="003142"/>
                </a:solidFill>
              </a:rPr>
              <a:t>Pilot Scientific Data Domain: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Data Lifecycle</a:t>
            </a:r>
            <a:r>
              <a:rPr kumimoji="0" lang="de-AT" sz="2800" b="0" i="0" u="none" strike="noStrike" kern="0" cap="none" spc="0" normalizeH="0" noProof="0" dirty="0" smtClean="0">
                <a:ln>
                  <a:noFill/>
                </a:ln>
                <a:solidFill>
                  <a:srgbClr val="003142"/>
                </a:solidFill>
                <a:effectLst/>
                <a:uLnTx/>
                <a:uFillTx/>
                <a:latin typeface="+mj-lt"/>
                <a:ea typeface="+mj-ea"/>
                <a:cs typeface="+mj-cs"/>
              </a:rPr>
              <a:t>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Combination</a:t>
            </a:r>
            <a:r>
              <a:rPr kumimoji="0" lang="de-AT" sz="2800" b="0" i="0" u="none" strike="noStrike" kern="0" cap="none" spc="0" normalizeH="0" noProof="0" dirty="0" smtClean="0">
                <a:ln>
                  <a:noFill/>
                </a:ln>
                <a:solidFill>
                  <a:srgbClr val="003142"/>
                </a:solidFill>
                <a:effectLst/>
                <a:uLnTx/>
                <a:uFillTx/>
                <a:latin typeface="+mj-lt"/>
                <a:ea typeface="+mj-ea"/>
                <a:cs typeface="+mj-cs"/>
              </a:rPr>
              <a:t> of Data</a:t>
            </a:r>
            <a:endParaRPr kumimoji="0" lang="de-AT" sz="2800" b="0" i="0" u="none" strike="noStrike" kern="0" cap="none" spc="0" normalizeH="0" baseline="0" noProof="0" dirty="0" smtClean="0">
              <a:ln>
                <a:noFill/>
              </a:ln>
              <a:solidFill>
                <a:srgbClr val="003142"/>
              </a:solidFill>
              <a:effectLst/>
              <a:uLnTx/>
              <a:uFillTx/>
              <a:latin typeface="+mj-lt"/>
              <a:ea typeface="+mj-ea"/>
              <a:cs typeface="+mj-cs"/>
            </a:endParaRPr>
          </a:p>
        </p:txBody>
      </p:sp>
    </p:spTree>
    <p:extLst>
      <p:ext uri="{BB962C8B-B14F-4D97-AF65-F5344CB8AC3E}">
        <p14:creationId xmlns:p14="http://schemas.microsoft.com/office/powerpoint/2010/main" xmlns="" val="20406445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7853680" y="4700514"/>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Publications</a:t>
            </a:r>
            <a:endParaRPr lang="en-GB" sz="1600" dirty="0">
              <a:latin typeface="Calibri"/>
              <a:cs typeface="Calibri"/>
            </a:endParaRPr>
          </a:p>
        </p:txBody>
      </p:sp>
      <p:pic>
        <p:nvPicPr>
          <p:cNvPr id="4" name="Immagine 3" descr="Vienna2011_GoceC.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50561" y="5085184"/>
            <a:ext cx="3393440" cy="1169790"/>
          </a:xfrm>
          <a:prstGeom prst="rect">
            <a:avLst/>
          </a:prstGeom>
        </p:spPr>
      </p:pic>
      <p:pic>
        <p:nvPicPr>
          <p:cNvPr id="5" name="Geoid.m4v">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447040" y="1507018"/>
            <a:ext cx="6873240" cy="3866198"/>
          </a:xfrm>
          <a:prstGeom prst="rect">
            <a:avLst/>
          </a:prstGeom>
        </p:spPr>
      </p:pic>
      <p:pic>
        <p:nvPicPr>
          <p:cNvPr id="7" name="Immagine 11" descr="goce_0.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80312" y="3284984"/>
            <a:ext cx="1860812" cy="876294"/>
          </a:xfrm>
          <a:prstGeom prst="rect">
            <a:avLst/>
          </a:prstGeom>
        </p:spPr>
      </p:pic>
      <p:sp>
        <p:nvSpPr>
          <p:cNvPr id="11" name="Rectangle 2"/>
          <p:cNvSpPr txBox="1">
            <a:spLocks noChangeArrowheads="1"/>
          </p:cNvSpPr>
          <p:nvPr/>
        </p:nvSpPr>
        <p:spPr bwMode="auto">
          <a:xfrm>
            <a:off x="395288" y="404714"/>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defRPr/>
            </a:pPr>
            <a:r>
              <a:rPr lang="de-AT" sz="2800" kern="0" dirty="0" smtClean="0">
                <a:solidFill>
                  <a:srgbClr val="003142"/>
                </a:solidFill>
              </a:rPr>
              <a:t>Pilot Scientific Data Domain: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kumimoji="0" lang="de-AT" sz="2800" b="0" i="0" u="none" strike="noStrike" kern="0" cap="none" spc="0" normalizeH="0" baseline="0" noProof="0" dirty="0" smtClean="0">
                <a:ln>
                  <a:noFill/>
                </a:ln>
                <a:solidFill>
                  <a:srgbClr val="003142"/>
                </a:solidFill>
                <a:effectLst/>
                <a:uLnTx/>
                <a:uFillTx/>
                <a:latin typeface="+mj-lt"/>
                <a:ea typeface="+mj-ea"/>
                <a:cs typeface="+mj-cs"/>
              </a:rPr>
              <a:t>Data Lifecycle</a:t>
            </a:r>
            <a:r>
              <a:rPr kumimoji="0" lang="de-AT" sz="2800" b="0" i="0" u="none" strike="noStrike" kern="0" cap="none" spc="0" normalizeH="0" noProof="0" dirty="0" smtClean="0">
                <a:ln>
                  <a:noFill/>
                </a:ln>
                <a:solidFill>
                  <a:srgbClr val="003142"/>
                </a:solidFill>
                <a:effectLst/>
                <a:uLnTx/>
                <a:uFillTx/>
                <a:latin typeface="+mj-lt"/>
                <a:ea typeface="+mj-ea"/>
                <a:cs typeface="+mj-cs"/>
              </a:rPr>
              <a:t>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Reuse</a:t>
            </a:r>
            <a:r>
              <a:rPr kumimoji="0" lang="de-AT" sz="2800" b="0" i="0" u="none" strike="noStrike" kern="0" cap="none" spc="0" normalizeH="0" noProof="0" dirty="0" smtClean="0">
                <a:ln>
                  <a:noFill/>
                </a:ln>
                <a:solidFill>
                  <a:srgbClr val="003142"/>
                </a:solidFill>
                <a:effectLst/>
                <a:uLnTx/>
                <a:uFillTx/>
                <a:latin typeface="+mj-lt"/>
                <a:ea typeface="+mj-ea"/>
                <a:cs typeface="+mj-cs"/>
              </a:rPr>
              <a:t> of Data</a:t>
            </a:r>
            <a:endParaRPr kumimoji="0" lang="de-AT" sz="2800" b="0" i="0" u="none" strike="noStrike" kern="0" cap="none" spc="0" normalizeH="0" baseline="0" noProof="0" dirty="0" smtClean="0">
              <a:ln>
                <a:noFill/>
              </a:ln>
              <a:solidFill>
                <a:srgbClr val="003142"/>
              </a:solidFill>
              <a:effectLst/>
              <a:uLnTx/>
              <a:uFillTx/>
              <a:latin typeface="+mj-lt"/>
              <a:ea typeface="+mj-ea"/>
              <a:cs typeface="+mj-cs"/>
            </a:endParaRPr>
          </a:p>
        </p:txBody>
      </p:sp>
    </p:spTree>
    <p:extLst>
      <p:ext uri="{BB962C8B-B14F-4D97-AF65-F5344CB8AC3E}">
        <p14:creationId xmlns:p14="http://schemas.microsoft.com/office/powerpoint/2010/main" xmlns="" val="6150568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3644" y="2292855"/>
            <a:ext cx="8772581" cy="3889241"/>
          </a:xfrm>
        </p:spPr>
        <p:txBody>
          <a:bodyPr>
            <a:normAutofit fontScale="92500"/>
          </a:bodyPr>
          <a:lstStyle/>
          <a:p>
            <a:pPr algn="just">
              <a:buClrTx/>
              <a:buFont typeface="Arial"/>
              <a:buChar char="•"/>
              <a:defRPr/>
            </a:pPr>
            <a:r>
              <a:rPr lang="en-US" sz="2400" b="1" i="1" dirty="0"/>
              <a:t>The preservation of </a:t>
            </a:r>
            <a:r>
              <a:rPr lang="en-US" sz="2400" b="1" i="1" dirty="0" smtClean="0"/>
              <a:t>data </a:t>
            </a:r>
            <a:r>
              <a:rPr lang="en-US" sz="2400" b="1" i="1" dirty="0"/>
              <a:t>(the “bytes”) is useless without the preservation of the </a:t>
            </a:r>
            <a:r>
              <a:rPr lang="en-US" sz="2400" b="1" i="1" u="sng" dirty="0"/>
              <a:t>knowledge</a:t>
            </a:r>
            <a:r>
              <a:rPr lang="en-US" sz="2400" b="1" i="1" dirty="0"/>
              <a:t> associated with the data (e.g. the “quality</a:t>
            </a:r>
            <a:r>
              <a:rPr lang="en-US" sz="2400" b="1" i="1" dirty="0" smtClean="0"/>
              <a:t>”, the process to generate them)</a:t>
            </a:r>
            <a:endParaRPr lang="en-US" sz="2400" b="1" i="1" dirty="0"/>
          </a:p>
          <a:p>
            <a:pPr algn="just">
              <a:buClrTx/>
              <a:buFont typeface="Arial"/>
              <a:buChar char="•"/>
              <a:defRPr/>
            </a:pPr>
            <a:endParaRPr lang="en-GB" sz="2400" dirty="0" smtClean="0"/>
          </a:p>
          <a:p>
            <a:pPr algn="just">
              <a:buClrTx/>
              <a:buFont typeface="Arial"/>
              <a:buChar char="•"/>
              <a:defRPr/>
            </a:pPr>
            <a:r>
              <a:rPr lang="en-GB" sz="3000" dirty="0" smtClean="0"/>
              <a:t>We must:</a:t>
            </a:r>
          </a:p>
          <a:p>
            <a:pPr lvl="1" algn="just">
              <a:buClrTx/>
              <a:buFont typeface="Wingdings" charset="2"/>
              <a:buChar char="§"/>
              <a:defRPr/>
            </a:pPr>
            <a:r>
              <a:rPr lang="en-GB" sz="2600" dirty="0" smtClean="0">
                <a:solidFill>
                  <a:schemeClr val="tx1"/>
                </a:solidFill>
              </a:rPr>
              <a:t>Ensure </a:t>
            </a:r>
            <a:r>
              <a:rPr lang="en-GB" sz="2600" dirty="0">
                <a:solidFill>
                  <a:schemeClr val="tx1"/>
                </a:solidFill>
              </a:rPr>
              <a:t>and secure the preservation of archived data and associated knowledge for an unlimited time span.</a:t>
            </a:r>
            <a:endParaRPr lang="en-US" sz="2600" dirty="0">
              <a:solidFill>
                <a:schemeClr val="tx1"/>
              </a:solidFill>
            </a:endParaRPr>
          </a:p>
          <a:p>
            <a:pPr lvl="1" algn="just">
              <a:buClrTx/>
              <a:buFont typeface="Wingdings" charset="2"/>
              <a:buChar char="§"/>
              <a:defRPr/>
            </a:pPr>
            <a:r>
              <a:rPr lang="en-GB" sz="2600" dirty="0">
                <a:solidFill>
                  <a:schemeClr val="tx1"/>
                </a:solidFill>
              </a:rPr>
              <a:t>Ensure, enhance and facilitate archived data accessibility.</a:t>
            </a:r>
          </a:p>
          <a:p>
            <a:endParaRPr lang="en-GB" dirty="0"/>
          </a:p>
        </p:txBody>
      </p:sp>
      <p:sp>
        <p:nvSpPr>
          <p:cNvPr id="13" name="Rettangolo 3"/>
          <p:cNvSpPr/>
          <p:nvPr/>
        </p:nvSpPr>
        <p:spPr>
          <a:xfrm>
            <a:off x="4772482" y="148528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File specs. </a:t>
            </a:r>
            <a:endParaRPr lang="en-GB" sz="1600" dirty="0">
              <a:latin typeface="Calibri"/>
              <a:cs typeface="Calibri"/>
            </a:endParaRPr>
          </a:p>
        </p:txBody>
      </p:sp>
      <p:sp>
        <p:nvSpPr>
          <p:cNvPr id="14" name="Rettangolo 4"/>
          <p:cNvSpPr/>
          <p:nvPr/>
        </p:nvSpPr>
        <p:spPr>
          <a:xfrm>
            <a:off x="1862932" y="1472586"/>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sp>
        <p:nvSpPr>
          <p:cNvPr id="15" name="Rettangolo 5"/>
          <p:cNvSpPr/>
          <p:nvPr/>
        </p:nvSpPr>
        <p:spPr>
          <a:xfrm>
            <a:off x="3318715" y="1472586"/>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1 </a:t>
            </a:r>
            <a:endParaRPr lang="en-GB" sz="1600" dirty="0">
              <a:latin typeface="Calibri"/>
              <a:cs typeface="Calibri"/>
            </a:endParaRPr>
          </a:p>
        </p:txBody>
      </p:sp>
      <p:sp>
        <p:nvSpPr>
          <p:cNvPr id="16" name="Rettangolo 6"/>
          <p:cNvSpPr/>
          <p:nvPr/>
        </p:nvSpPr>
        <p:spPr>
          <a:xfrm>
            <a:off x="1862932" y="193232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Processor</a:t>
            </a:r>
            <a:endParaRPr lang="en-GB" sz="1600" dirty="0">
              <a:latin typeface="Calibri"/>
              <a:cs typeface="Calibri"/>
            </a:endParaRPr>
          </a:p>
        </p:txBody>
      </p:sp>
      <p:sp>
        <p:nvSpPr>
          <p:cNvPr id="17" name="Rettangolo 7"/>
          <p:cNvSpPr/>
          <p:nvPr/>
        </p:nvSpPr>
        <p:spPr>
          <a:xfrm>
            <a:off x="3318715" y="193232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Algorithm</a:t>
            </a:r>
            <a:endParaRPr lang="en-GB" sz="1600" dirty="0">
              <a:latin typeface="Calibri"/>
              <a:cs typeface="Calibri"/>
            </a:endParaRPr>
          </a:p>
        </p:txBody>
      </p:sp>
      <p:sp>
        <p:nvSpPr>
          <p:cNvPr id="18" name="Rettangolo 8"/>
          <p:cNvSpPr/>
          <p:nvPr/>
        </p:nvSpPr>
        <p:spPr>
          <a:xfrm>
            <a:off x="4772482" y="193232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User Manual</a:t>
            </a:r>
            <a:endParaRPr lang="en-GB" sz="1600" dirty="0">
              <a:latin typeface="Calibri"/>
              <a:cs typeface="Calibri"/>
            </a:endParaRPr>
          </a:p>
        </p:txBody>
      </p:sp>
      <p:sp>
        <p:nvSpPr>
          <p:cNvPr id="19" name="Rettangolo 9"/>
          <p:cNvSpPr/>
          <p:nvPr/>
        </p:nvSpPr>
        <p:spPr>
          <a:xfrm>
            <a:off x="6215202" y="148528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err="1" smtClean="0">
                <a:latin typeface="Calibri"/>
                <a:cs typeface="Calibri"/>
              </a:rPr>
              <a:t>Desc</a:t>
            </a:r>
            <a:r>
              <a:rPr lang="en-GB" sz="1600" dirty="0" smtClean="0">
                <a:latin typeface="Calibri"/>
                <a:cs typeface="Calibri"/>
              </a:rPr>
              <a:t>. Info</a:t>
            </a:r>
            <a:endParaRPr lang="en-GB" sz="1600" dirty="0">
              <a:latin typeface="Calibri"/>
              <a:cs typeface="Calibri"/>
            </a:endParaRPr>
          </a:p>
        </p:txBody>
      </p:sp>
      <p:sp>
        <p:nvSpPr>
          <p:cNvPr id="20" name="Rettangolo 10"/>
          <p:cNvSpPr/>
          <p:nvPr/>
        </p:nvSpPr>
        <p:spPr>
          <a:xfrm>
            <a:off x="6215202" y="193232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Publications</a:t>
            </a:r>
            <a:endParaRPr lang="en-GB" sz="1600" dirty="0">
              <a:latin typeface="Calibri"/>
              <a:cs typeface="Calibri"/>
            </a:endParaRPr>
          </a:p>
        </p:txBody>
      </p:sp>
      <p:sp>
        <p:nvSpPr>
          <p:cNvPr id="24" name="Rectangle 2"/>
          <p:cNvSpPr txBox="1">
            <a:spLocks noChangeArrowheads="1"/>
          </p:cNvSpPr>
          <p:nvPr/>
        </p:nvSpPr>
        <p:spPr bwMode="auto">
          <a:xfrm>
            <a:off x="395288" y="332656"/>
            <a:ext cx="83534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defRPr/>
            </a:pPr>
            <a:r>
              <a:rPr lang="de-AT" sz="2800" kern="0" dirty="0" smtClean="0">
                <a:solidFill>
                  <a:srgbClr val="003142"/>
                </a:solidFill>
              </a:rPr>
              <a:t>Piloting </a:t>
            </a:r>
            <a:r>
              <a:rPr lang="de-AT" sz="2800" kern="0" dirty="0" smtClean="0">
                <a:solidFill>
                  <a:srgbClr val="003142"/>
                </a:solidFill>
              </a:rPr>
              <a:t>Specific Use Case </a:t>
            </a:r>
            <a:r>
              <a:rPr lang="de-AT" sz="2800" kern="0" dirty="0" smtClean="0">
                <a:solidFill>
                  <a:srgbClr val="003142"/>
                </a:solidFill>
              </a:rPr>
              <a:t>Demand: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
            </a:r>
            <a:br>
              <a:rPr kumimoji="0" lang="de-AT" sz="2800" b="0" i="0" u="none" strike="noStrike" kern="0" cap="none" spc="0" normalizeH="0" baseline="0" noProof="0" dirty="0" smtClean="0">
                <a:ln>
                  <a:noFill/>
                </a:ln>
                <a:solidFill>
                  <a:srgbClr val="003142"/>
                </a:solidFill>
                <a:effectLst/>
                <a:uLnTx/>
                <a:uFillTx/>
                <a:latin typeface="+mj-lt"/>
                <a:ea typeface="+mj-ea"/>
                <a:cs typeface="+mj-cs"/>
              </a:rPr>
            </a:br>
            <a:r>
              <a:rPr lang="de-AT" sz="2800" kern="0" dirty="0" smtClean="0">
                <a:solidFill>
                  <a:srgbClr val="003142"/>
                </a:solidFill>
                <a:latin typeface="+mj-lt"/>
                <a:ea typeface="+mj-ea"/>
                <a:cs typeface="+mj-cs"/>
              </a:rPr>
              <a:t>Knowledge </a:t>
            </a:r>
            <a:r>
              <a:rPr kumimoji="0" lang="de-AT" sz="2800" b="0" i="0" u="none" strike="noStrike" kern="0" cap="none" spc="0" normalizeH="0" baseline="0" noProof="0" dirty="0" smtClean="0">
                <a:ln>
                  <a:noFill/>
                </a:ln>
                <a:solidFill>
                  <a:srgbClr val="003142"/>
                </a:solidFill>
                <a:effectLst/>
                <a:uLnTx/>
                <a:uFillTx/>
                <a:latin typeface="+mj-lt"/>
                <a:ea typeface="+mj-ea"/>
                <a:cs typeface="+mj-cs"/>
              </a:rPr>
              <a:t>Preservation for Satelite</a:t>
            </a:r>
            <a:r>
              <a:rPr kumimoji="0" lang="de-AT" sz="2800" b="0" i="0" u="none" strike="noStrike" kern="0" cap="none" spc="0" normalizeH="0" noProof="0" dirty="0" smtClean="0">
                <a:ln>
                  <a:noFill/>
                </a:ln>
                <a:solidFill>
                  <a:srgbClr val="003142"/>
                </a:solidFill>
                <a:effectLst/>
                <a:uLnTx/>
                <a:uFillTx/>
                <a:latin typeface="+mj-lt"/>
                <a:ea typeface="+mj-ea"/>
                <a:cs typeface="+mj-cs"/>
              </a:rPr>
              <a:t> Data</a:t>
            </a:r>
            <a:endParaRPr kumimoji="0" lang="de-AT" sz="2800" b="0" i="0" u="none" strike="noStrike" kern="0" cap="none" spc="0" normalizeH="0" baseline="0" noProof="0" dirty="0" smtClean="0">
              <a:ln>
                <a:noFill/>
              </a:ln>
              <a:solidFill>
                <a:srgbClr val="003142"/>
              </a:solidFill>
              <a:effectLst/>
              <a:uLnTx/>
              <a:uFillTx/>
              <a:latin typeface="+mj-lt"/>
              <a:ea typeface="+mj-ea"/>
              <a:cs typeface="+mj-cs"/>
            </a:endParaRPr>
          </a:p>
        </p:txBody>
      </p:sp>
      <p:pic>
        <p:nvPicPr>
          <p:cNvPr id="12" name="Picture 36" descr="05_FTK-ne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949280"/>
            <a:ext cx="1728787" cy="60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4316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C78A0"/>
        </a:solidFill>
        <a:ln w="127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3C78A0"/>
        </a:solidFill>
        <a:ln w="127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C78A0"/>
        </a:solidFill>
        <a:ln w="127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3C78A0"/>
        </a:solidFill>
        <a:ln w="127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8c6f4b-4ab0-421d-b593-794ad4e7e7be"/>
    <TaxKeywordTaxHTField xmlns="0d8c6f4b-4ab0-421d-b593-794ad4e7e7be">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438C5FEF74F9443A5EA2DD155643AD2" ma:contentTypeVersion="0" ma:contentTypeDescription="Ein neues Dokument erstellen." ma:contentTypeScope="" ma:versionID="319649dc23e74e76355b472df13e8923">
  <xsd:schema xmlns:xsd="http://www.w3.org/2001/XMLSchema" xmlns:xs="http://www.w3.org/2001/XMLSchema" xmlns:p="http://schemas.microsoft.com/office/2006/metadata/properties" xmlns:ns2="0d8c6f4b-4ab0-421d-b593-794ad4e7e7be" targetNamespace="http://schemas.microsoft.com/office/2006/metadata/properties" ma:root="true" ma:fieldsID="adeb26630836f017a0e4245ad5805f82" ns2:_="">
    <xsd:import namespace="0d8c6f4b-4ab0-421d-b593-794ad4e7e7b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c6f4b-4ab0-421d-b593-794ad4e7e7b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Unternehmensstichwörter" ma:fieldId="{23f27201-bee3-471e-b2e7-b64fd8b7ca38}" ma:taxonomyMulti="true" ma:sspId="76b4c6ce-3e79-471b-aee4-0064a7e9577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a09a8b6-6098-4a83-8565-3a59778ffcc2}" ma:internalName="TaxCatchAll" ma:showField="CatchAllData" ma:web="0d8c6f4b-4ab0-421d-b593-794ad4e7e7b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a09a8b6-6098-4a83-8565-3a59778ffcc2}" ma:internalName="TaxCatchAllLabel" ma:readOnly="true" ma:showField="CatchAllDataLabel" ma:web="0d8c6f4b-4ab0-421d-b593-794ad4e7e7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E6998-7C01-4531-AF4B-91992F2E704A}">
  <ds:schemaRefs>
    <ds:schemaRef ds:uri="http://purl.org/dc/dcmitype/"/>
    <ds:schemaRef ds:uri="0d8c6f4b-4ab0-421d-b593-794ad4e7e7be"/>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7966554-9D88-44FC-82C0-B3C80588C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c6f4b-4ab0-421d-b593-794ad4e7e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3A0339-D11E-47FC-8BBB-729ADE5BA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1095</Words>
  <Application>Microsoft Office PowerPoint</Application>
  <PresentationFormat>On-screen Show (4:3)</PresentationFormat>
  <Paragraphs>271</Paragraphs>
  <Slides>24</Slides>
  <Notes>10</Notes>
  <HiddenSlides>0</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2_Standarddesign</vt:lpstr>
      <vt:lpstr>1_Benutzerdefiniertes Design</vt:lpstr>
      <vt:lpstr>Exemplar Introduction to   APA Meta-Data Packing Toolkit in ESA LTDP Domain                                                                                                                                           Matthias Hemmje – FTK APARSEN-EGI Community Workshop “Managing, computing and preserving big data for research”, Amsterdam , 04.03.2014</vt:lpstr>
      <vt:lpstr>Slide 2</vt:lpstr>
      <vt:lpstr>Slide 3</vt:lpstr>
      <vt:lpstr>Slide 4</vt:lpstr>
      <vt:lpstr>Slide 5</vt:lpstr>
      <vt:lpstr>Slide 6</vt:lpstr>
      <vt:lpstr>Slide 7</vt:lpstr>
      <vt:lpstr>Slide 8</vt:lpstr>
      <vt:lpstr>Slide 9</vt:lpstr>
      <vt:lpstr>Slide 10</vt:lpstr>
      <vt:lpstr>Unifying Open Standard – Managing DP Meta Data Challenge: Meta-Information for Preservation (I)</vt:lpstr>
      <vt:lpstr>Unifying Open Standard – Managing DP Meta Data  Challenge: Meta-Information for Preservation (II)</vt:lpstr>
      <vt:lpstr>Slide 13</vt:lpstr>
      <vt:lpstr>Slide 14</vt:lpstr>
      <vt:lpstr>Slide 15</vt:lpstr>
      <vt:lpstr>Slide 16</vt:lpstr>
      <vt:lpstr>Slide 17</vt:lpstr>
      <vt:lpstr>Slide 18</vt:lpstr>
      <vt:lpstr>Further exemplar offerings of the VCOE:  Digital Rights Management (DRM) </vt:lpstr>
      <vt:lpstr>Slide 20</vt:lpstr>
      <vt:lpstr>Slide 21</vt:lpstr>
      <vt:lpstr>Slide 22</vt:lpstr>
      <vt:lpstr>Slide 23</vt:lpstr>
      <vt:lpstr>Slide 24</vt:lpstr>
    </vt:vector>
  </TitlesOfParts>
  <Company>onb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onbprv</dc:creator>
  <cp:lastModifiedBy>hemmje</cp:lastModifiedBy>
  <cp:revision>415</cp:revision>
  <cp:lastPrinted>2013-07-09T11:01:41Z</cp:lastPrinted>
  <dcterms:created xsi:type="dcterms:W3CDTF">2011-12-06T10:24:12Z</dcterms:created>
  <dcterms:modified xsi:type="dcterms:W3CDTF">2014-03-04T14:02:53Z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ies>
</file>