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6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Viljo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495" autoAdjust="0"/>
  </p:normalViewPr>
  <p:slideViewPr>
    <p:cSldViewPr snapToGrid="0" snapToObjects="1">
      <p:cViewPr>
        <p:scale>
          <a:sx n="54" d="100"/>
          <a:sy n="54" d="100"/>
        </p:scale>
        <p:origin x="-1672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68" y="-8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8191B161-9121-4101-A111-21F14141A161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087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77720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85800" y="4344840"/>
            <a:ext cx="77720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7760" y="434484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85800" y="434484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2925000"/>
            <a:ext cx="7772040" cy="2718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7772040" cy="2718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2718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2718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11640" y="1422000"/>
            <a:ext cx="7772040" cy="4221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85800" y="434484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2718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2718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7760" y="434484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7760" y="2925000"/>
            <a:ext cx="379224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85800" y="4344840"/>
            <a:ext cx="7771320" cy="12963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sd_stfc_foote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86" y="5303365"/>
            <a:ext cx="7617714" cy="1554635"/>
          </a:xfrm>
          <a:prstGeom prst="rect">
            <a:avLst/>
          </a:prstGeom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11640" y="14220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2060"/>
                </a:solidFill>
                <a:latin typeface="Arial"/>
                <a:ea typeface="ヒラギノ角ゴ Pro W3"/>
              </a:rPr>
              <a:t>Click to edit the title text formatClick to edit Master title style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2925000"/>
            <a:ext cx="7772040" cy="27183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Eighth Outline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Ninth Outline LevelClick to edit Master text styles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Second level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Third level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Fourth level</a:t>
            </a:r>
            <a:endParaRPr/>
          </a:p>
          <a:p>
            <a:pPr algn="ctr"/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Fifth level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13/10/09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11E10001-B131-41E1-9191-31A151C17101}" type="slidenum">
              <a:rPr lang="en-US">
                <a:solidFill>
                  <a:srgbClr val="000000"/>
                </a:solidFill>
                <a:latin typeface="Lucida Grande"/>
                <a:ea typeface="ヒラギノ角ゴ Pro W3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676399" y="1425142"/>
            <a:ext cx="6622615" cy="1142640"/>
          </a:xfrm>
          <a:prstGeom prst="rect">
            <a:avLst/>
          </a:prstGeom>
        </p:spPr>
        <p:txBody>
          <a:bodyPr anchor="ctr"/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  <a:ea typeface="ヒラギノ角ゴ Pro W3"/>
              </a:rPr>
              <a:t>Sustainability considerations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:</a:t>
            </a:r>
            <a:endParaRPr lang="en-US" sz="2800" b="1" dirty="0" smtClean="0">
              <a:solidFill>
                <a:srgbClr val="000000"/>
              </a:solidFill>
              <a:latin typeface="Arial"/>
              <a:ea typeface="ヒラギノ角ゴ Pro W3"/>
            </a:endParaRP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ISIS Neutron Source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DP for 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HEP</a:t>
            </a:r>
            <a:endParaRPr lang="en-US" sz="3200" b="1" dirty="0" smtClean="0">
              <a:solidFill>
                <a:srgbClr val="000000"/>
              </a:solidFill>
              <a:latin typeface="Arial"/>
              <a:ea typeface="ヒラギノ角ゴ Pro W3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685800" y="3086100"/>
            <a:ext cx="7772040" cy="2806700"/>
          </a:xfrm>
          <a:prstGeom prst="rect">
            <a:avLst/>
          </a:prstGeom>
        </p:spPr>
        <p:txBody>
          <a:bodyPr/>
          <a:lstStyle/>
          <a:p>
            <a:pPr algn="ctr"/>
            <a:endParaRPr lang="en-GB" sz="2400" dirty="0" smtClean="0">
              <a:solidFill>
                <a:srgbClr val="000000"/>
              </a:solidFill>
              <a:latin typeface="Arial"/>
              <a:ea typeface="ヒラギノ角ゴ Pro W3"/>
            </a:endParaRPr>
          </a:p>
          <a:p>
            <a:pPr algn="ctr"/>
            <a:r>
              <a:rPr lang="en-GB" sz="24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Matthew Viljoen</a:t>
            </a:r>
            <a:endParaRPr lang="en-GB" sz="2400" b="1" dirty="0">
              <a:solidFill>
                <a:srgbClr val="000000"/>
              </a:solidFill>
              <a:latin typeface="Arial"/>
              <a:ea typeface="ヒラギノ角ゴ Pro W3"/>
            </a:endParaRPr>
          </a:p>
          <a:p>
            <a:pPr algn="ctr"/>
            <a:r>
              <a:rPr lang="en-GB" sz="2400" b="1" dirty="0" smtClean="0">
                <a:solidFill>
                  <a:srgbClr val="000000"/>
                </a:solidFill>
                <a:latin typeface="Arial"/>
                <a:ea typeface="ヒラギノ角ゴ Pro W3"/>
              </a:rPr>
              <a:t>STFC, UK</a:t>
            </a:r>
          </a:p>
          <a:p>
            <a:pPr algn="ctr"/>
            <a:endParaRPr lang="en-GB" sz="2400" dirty="0" smtClean="0">
              <a:solidFill>
                <a:srgbClr val="000000"/>
              </a:solidFill>
              <a:latin typeface="Arial"/>
              <a:ea typeface="ヒラギノ角ゴ Pro W3"/>
            </a:endParaRPr>
          </a:p>
          <a:p>
            <a:pPr algn="ctr"/>
            <a:r>
              <a:rPr lang="en-GB" sz="2000" dirty="0" smtClean="0"/>
              <a:t>APARSEN</a:t>
            </a:r>
            <a:r>
              <a:rPr lang="en-GB" sz="2000" dirty="0"/>
              <a:t>-EGI workshop: preserving big data for research</a:t>
            </a:r>
          </a:p>
          <a:p>
            <a:pPr algn="ctr"/>
            <a:endParaRPr lang="en-GB" sz="2400" dirty="0" smtClean="0">
              <a:solidFill>
                <a:srgbClr val="000000"/>
              </a:solidFill>
              <a:latin typeface="Arial"/>
              <a:ea typeface="ヒラギノ角ゴ Pro W3"/>
            </a:endParaRPr>
          </a:p>
          <a:p>
            <a:pPr algn="ctr"/>
            <a:r>
              <a:rPr lang="en-GB" sz="2000" dirty="0" smtClean="0"/>
              <a:t>Amsterdam Science Park</a:t>
            </a:r>
            <a:endParaRPr lang="en-GB" sz="2000" dirty="0"/>
          </a:p>
          <a:p>
            <a:pPr algn="ctr"/>
            <a:r>
              <a:rPr lang="en-GB" sz="2000" dirty="0"/>
              <a:t>4-6 March 2014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0" y="837800"/>
            <a:ext cx="7772040" cy="1143000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Technical considerations </a:t>
            </a:r>
            <a:b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</a:br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of chosen DP solution</a:t>
            </a:r>
            <a:endParaRPr lang="en-US" sz="4000" b="1" kern="1200" dirty="0">
              <a:solidFill>
                <a:srgbClr val="000000"/>
              </a:solidFill>
              <a:latin typeface="Arial"/>
              <a:ea typeface="ヒラギノ角ゴ Pro W3"/>
              <a:cs typeface="+mn-cs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685799" y="2103500"/>
            <a:ext cx="8097253" cy="3700400"/>
          </a:xfrm>
          <a:prstGeom prst="rect">
            <a:avLst/>
          </a:prstGeom>
        </p:spPr>
        <p:txBody>
          <a:bodyPr/>
          <a:lstStyle/>
          <a:p>
            <a:r>
              <a:rPr lang="en-GB" sz="2000" dirty="0"/>
              <a:t>For ISIS, long term archive is implemented by:</a:t>
            </a:r>
          </a:p>
          <a:p>
            <a:pPr marL="342900" indent="-342900">
              <a:buFont typeface="Arial"/>
              <a:buChar char="•"/>
            </a:pPr>
            <a:r>
              <a:rPr lang="en-GB" sz="2000" b="1" dirty="0" smtClean="0"/>
              <a:t>Data</a:t>
            </a:r>
            <a:endParaRPr lang="en-GB" sz="2000" b="1" dirty="0"/>
          </a:p>
          <a:p>
            <a:r>
              <a:rPr lang="en-GB" sz="2000" dirty="0"/>
              <a:t>   - </a:t>
            </a:r>
            <a:r>
              <a:rPr lang="en-GB" sz="2000" dirty="0" err="1"/>
              <a:t>Tessella</a:t>
            </a:r>
            <a:r>
              <a:rPr lang="en-GB" sz="2000" dirty="0"/>
              <a:t> Safety Deposit Box</a:t>
            </a:r>
          </a:p>
          <a:p>
            <a:r>
              <a:rPr lang="en-GB" sz="2000" dirty="0"/>
              <a:t>   - SGI DMF tape frontend (NFS mount)</a:t>
            </a:r>
          </a:p>
          <a:p>
            <a:r>
              <a:rPr lang="en-GB" sz="2000" dirty="0"/>
              <a:t>   - </a:t>
            </a:r>
            <a:r>
              <a:rPr lang="en-GB" sz="2000" dirty="0" err="1"/>
              <a:t>StorageTek</a:t>
            </a:r>
            <a:r>
              <a:rPr lang="en-GB" sz="2000" dirty="0"/>
              <a:t> SL8500 tape robot</a:t>
            </a:r>
          </a:p>
          <a:p>
            <a:pPr marL="342900" indent="-342900">
              <a:buFont typeface="Arial"/>
              <a:buChar char="•"/>
            </a:pPr>
            <a:r>
              <a:rPr lang="en-GB" sz="2000" b="1" dirty="0"/>
              <a:t>Metadata</a:t>
            </a:r>
          </a:p>
          <a:p>
            <a:r>
              <a:rPr lang="en-GB" sz="2000" dirty="0"/>
              <a:t>   - ICAT database </a:t>
            </a:r>
          </a:p>
          <a:p>
            <a:r>
              <a:rPr lang="en-GB" sz="2000" dirty="0"/>
              <a:t>   - </a:t>
            </a:r>
            <a:r>
              <a:rPr lang="en-GB" sz="2000" dirty="0" err="1"/>
              <a:t>DataCite</a:t>
            </a:r>
            <a:r>
              <a:rPr lang="en-GB" sz="2000" dirty="0"/>
              <a:t> DOIs to copy of data on Windows </a:t>
            </a:r>
            <a:r>
              <a:rPr lang="en-GB" sz="2000" dirty="0" err="1"/>
              <a:t>filestore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For </a:t>
            </a:r>
            <a:r>
              <a:rPr lang="en-GB" sz="2000" dirty="0"/>
              <a:t>DPHEP, solution will likely be entirely open </a:t>
            </a:r>
            <a:r>
              <a:rPr lang="en-GB" sz="2000" dirty="0" smtClean="0"/>
              <a:t>source.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  Sustainable services/solutions. Working with bodies such as RDA/APA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0340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0" y="837800"/>
            <a:ext cx="7772040" cy="1143000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Technical considerations </a:t>
            </a:r>
            <a:b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</a:br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Risks and mitigations</a:t>
            </a:r>
            <a:endParaRPr lang="en-US" sz="4000" b="1" kern="1200" dirty="0">
              <a:solidFill>
                <a:srgbClr val="000000"/>
              </a:solidFill>
              <a:latin typeface="Arial"/>
              <a:ea typeface="ヒラギノ角ゴ Pro W3"/>
              <a:cs typeface="+mn-cs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685799" y="2103500"/>
            <a:ext cx="8097253" cy="3700400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 smtClean="0"/>
              <a:t>Closed </a:t>
            </a:r>
            <a:r>
              <a:rPr lang="en-GB" sz="2400" b="1" dirty="0"/>
              <a:t>source commercial solutions</a:t>
            </a:r>
            <a:r>
              <a:rPr lang="en-GB" sz="2400" dirty="0"/>
              <a:t>.  Company </a:t>
            </a:r>
            <a:r>
              <a:rPr lang="en-GB" sz="2400" dirty="0" smtClean="0"/>
              <a:t>bankruptcy/unexpected license/costs </a:t>
            </a:r>
            <a:r>
              <a:rPr lang="en-GB" sz="2400" dirty="0"/>
              <a:t>increase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dirty="0" smtClean="0"/>
              <a:t>plans </a:t>
            </a:r>
            <a:r>
              <a:rPr lang="en-GB" sz="2400" dirty="0"/>
              <a:t>in place to migrate out of existing solutions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dirty="0" smtClean="0"/>
              <a:t>estimate </a:t>
            </a:r>
            <a:r>
              <a:rPr lang="en-GB" sz="2400" dirty="0"/>
              <a:t>effort to do </a:t>
            </a:r>
            <a:r>
              <a:rPr lang="en-GB" sz="2400" dirty="0" smtClean="0"/>
              <a:t>this</a:t>
            </a:r>
          </a:p>
          <a:p>
            <a:pPr lvl="1"/>
            <a:endParaRPr lang="en-GB" sz="2400" dirty="0" smtClean="0"/>
          </a:p>
          <a:p>
            <a:r>
              <a:rPr lang="en-GB" sz="2400" b="1" dirty="0" smtClean="0"/>
              <a:t>Lack of retained knowhow </a:t>
            </a:r>
            <a:r>
              <a:rPr lang="en-GB" sz="2400" dirty="0" smtClean="0"/>
              <a:t>– staff turnover</a:t>
            </a:r>
            <a:endParaRPr lang="en-GB" sz="2400" dirty="0"/>
          </a:p>
          <a:p>
            <a:pPr marL="800100" lvl="1" indent="-342900">
              <a:buFont typeface="Arial"/>
              <a:buChar char="•"/>
            </a:pPr>
            <a:r>
              <a:rPr lang="en-GB" sz="2400" dirty="0" smtClean="0"/>
              <a:t>documentation</a:t>
            </a:r>
            <a:r>
              <a:rPr lang="en-GB" sz="2400" dirty="0"/>
              <a:t>! </a:t>
            </a:r>
          </a:p>
          <a:p>
            <a:r>
              <a:rPr lang="en-GB" sz="2400" b="1" dirty="0" smtClean="0"/>
              <a:t>Bit </a:t>
            </a:r>
            <a:r>
              <a:rPr lang="en-GB" sz="2400" b="1" dirty="0"/>
              <a:t>loss</a:t>
            </a:r>
          </a:p>
          <a:p>
            <a:r>
              <a:rPr lang="en-GB" sz="2400" dirty="0"/>
              <a:t>       solution </a:t>
            </a:r>
            <a:r>
              <a:rPr lang="en-GB" sz="2400" dirty="0" smtClean="0"/>
              <a:t>based approach.  </a:t>
            </a:r>
            <a:r>
              <a:rPr lang="en-GB" sz="2400" dirty="0"/>
              <a:t>checksum validation.  During media migration</a:t>
            </a:r>
            <a:r>
              <a:rPr lang="en-GB" sz="2400" dirty="0" smtClean="0"/>
              <a:t>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161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0" y="837800"/>
            <a:ext cx="7772040" cy="1143000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Future (meta)data formats</a:t>
            </a:r>
            <a:endParaRPr lang="en-US" sz="4000" b="1" kern="1200" dirty="0">
              <a:solidFill>
                <a:srgbClr val="000000"/>
              </a:solidFill>
              <a:latin typeface="Arial"/>
              <a:ea typeface="ヒラギノ角ゴ Pro W3"/>
              <a:cs typeface="+mn-cs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685799" y="2103500"/>
            <a:ext cx="8097253" cy="3700400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 smtClean="0"/>
              <a:t>Plans in place for migration to future:</a:t>
            </a:r>
          </a:p>
          <a:p>
            <a:endParaRPr lang="en-GB" sz="2400" b="1" dirty="0"/>
          </a:p>
          <a:p>
            <a:pPr lvl="1"/>
            <a:r>
              <a:rPr lang="en-GB" sz="2400" b="1" dirty="0" smtClean="0"/>
              <a:t>File </a:t>
            </a:r>
            <a:r>
              <a:rPr lang="en-GB" sz="2400" b="1" dirty="0"/>
              <a:t>formats</a:t>
            </a:r>
          </a:p>
          <a:p>
            <a:pPr lvl="1"/>
            <a:r>
              <a:rPr lang="en-GB" sz="2400" b="1" dirty="0"/>
              <a:t>   </a:t>
            </a:r>
            <a:r>
              <a:rPr lang="en-GB" sz="2400" dirty="0"/>
              <a:t>- </a:t>
            </a:r>
            <a:r>
              <a:rPr lang="en-GB" sz="2400" dirty="0" smtClean="0"/>
              <a:t>For ISIS we need </a:t>
            </a:r>
            <a:r>
              <a:rPr lang="en-GB" sz="2400" dirty="0"/>
              <a:t>to implement and test processes to do this.  SDB allows for </a:t>
            </a:r>
            <a:r>
              <a:rPr lang="en-GB" sz="2400" dirty="0" smtClean="0"/>
              <a:t>this</a:t>
            </a:r>
          </a:p>
          <a:p>
            <a:pPr lvl="1"/>
            <a:endParaRPr lang="en-GB" sz="2400" dirty="0"/>
          </a:p>
          <a:p>
            <a:pPr lvl="1"/>
            <a:r>
              <a:rPr lang="en-GB" sz="2400" b="1" dirty="0" smtClean="0"/>
              <a:t>Metadata schema changes</a:t>
            </a:r>
            <a:endParaRPr lang="en-GB" sz="2400" b="1" dirty="0"/>
          </a:p>
          <a:p>
            <a:pPr lvl="1"/>
            <a:r>
              <a:rPr lang="en-GB" sz="2400" dirty="0"/>
              <a:t>   - </a:t>
            </a:r>
            <a:r>
              <a:rPr lang="en-GB" sz="2400" dirty="0" smtClean="0"/>
              <a:t>For ISIS ICAT </a:t>
            </a:r>
            <a:r>
              <a:rPr lang="en-GB" sz="2400" dirty="0"/>
              <a:t>metadata schema is community driven.  Pressure for backward compatibility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096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0" y="579113"/>
            <a:ext cx="7772040" cy="1143000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Sustainability via usability</a:t>
            </a:r>
            <a:endParaRPr lang="en-US" sz="4000" b="1" kern="1200" dirty="0">
              <a:solidFill>
                <a:srgbClr val="000000"/>
              </a:solidFill>
              <a:latin typeface="Arial"/>
              <a:ea typeface="ヒラギノ角ゴ Pro W3"/>
              <a:cs typeface="+mn-cs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662277" y="1609643"/>
            <a:ext cx="8275909" cy="3700400"/>
          </a:xfrm>
          <a:prstGeom prst="rect">
            <a:avLst/>
          </a:prstGeom>
        </p:spPr>
        <p:txBody>
          <a:bodyPr/>
          <a:lstStyle/>
          <a:p>
            <a:r>
              <a:rPr lang="en-GB" sz="2200" dirty="0"/>
              <a:t> </a:t>
            </a:r>
            <a:r>
              <a:rPr lang="en-GB" sz="2200" b="1" dirty="0" smtClean="0"/>
              <a:t>Training</a:t>
            </a:r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metadata </a:t>
            </a:r>
            <a:r>
              <a:rPr lang="en-GB" sz="2200" dirty="0"/>
              <a:t>- best practice for annotations, provenance</a:t>
            </a:r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how </a:t>
            </a:r>
            <a:r>
              <a:rPr lang="en-GB" sz="2200" dirty="0"/>
              <a:t>to access data</a:t>
            </a:r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Increased implementation and use </a:t>
            </a:r>
            <a:r>
              <a:rPr lang="en-GB" sz="2200" dirty="0"/>
              <a:t>of </a:t>
            </a:r>
            <a:r>
              <a:rPr lang="en-GB" sz="2200" dirty="0" smtClean="0"/>
              <a:t>Persistent </a:t>
            </a:r>
            <a:r>
              <a:rPr lang="en-GB" sz="2200" dirty="0"/>
              <a:t>Identifiers.  Carrot or stick approach</a:t>
            </a:r>
            <a:r>
              <a:rPr lang="en-GB" sz="2200" dirty="0" smtClean="0"/>
              <a:t>?</a:t>
            </a:r>
          </a:p>
          <a:p>
            <a:r>
              <a:rPr lang="en-GB" sz="2200" dirty="0" smtClean="0"/>
              <a:t>	BUT different communities have very different training requirements</a:t>
            </a:r>
            <a:endParaRPr lang="en-GB" sz="2200" dirty="0"/>
          </a:p>
          <a:p>
            <a:r>
              <a:rPr lang="en-GB" sz="2200" dirty="0"/>
              <a:t>   </a:t>
            </a:r>
            <a:endParaRPr lang="en-GB" sz="2200" dirty="0" smtClean="0"/>
          </a:p>
          <a:p>
            <a:r>
              <a:rPr lang="en-GB" sz="2200" b="1" dirty="0" smtClean="0"/>
              <a:t>Documentation</a:t>
            </a:r>
            <a:endParaRPr lang="en-GB" sz="2200" b="1" dirty="0"/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Tools </a:t>
            </a:r>
            <a:endParaRPr lang="en-GB" sz="2200" dirty="0"/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Archive </a:t>
            </a:r>
            <a:r>
              <a:rPr lang="en-GB" sz="2200" dirty="0"/>
              <a:t>and </a:t>
            </a:r>
            <a:r>
              <a:rPr lang="en-GB" sz="2200" dirty="0" smtClean="0"/>
              <a:t>Procedures</a:t>
            </a:r>
            <a:endParaRPr lang="en-GB" sz="2200" dirty="0"/>
          </a:p>
          <a:p>
            <a:pPr marL="342900" indent="-342900">
              <a:buFont typeface="Arial"/>
              <a:buChar char="•"/>
            </a:pPr>
            <a:r>
              <a:rPr lang="en-GB" sz="2200" dirty="0" smtClean="0"/>
              <a:t>Ensure data is usable </a:t>
            </a:r>
            <a:r>
              <a:rPr lang="en-GB" sz="2200" dirty="0"/>
              <a:t>by target communities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9063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640" y="837800"/>
            <a:ext cx="7772040" cy="1143000"/>
          </a:xfrm>
        </p:spPr>
        <p:txBody>
          <a:bodyPr/>
          <a:lstStyle/>
          <a:p>
            <a:pPr algn="ctr"/>
            <a:r>
              <a:rPr lang="en-US" sz="4000" b="1" kern="1200" dirty="0" smtClean="0">
                <a:solidFill>
                  <a:srgbClr val="000000"/>
                </a:solidFill>
                <a:latin typeface="Arial"/>
                <a:ea typeface="ヒラギノ角ゴ Pro W3"/>
                <a:cs typeface="+mn-cs"/>
              </a:rPr>
              <a:t>And finally costing</a:t>
            </a:r>
            <a:endParaRPr lang="en-US" sz="4000" b="1" kern="1200" dirty="0">
              <a:solidFill>
                <a:srgbClr val="000000"/>
              </a:solidFill>
              <a:latin typeface="Arial"/>
              <a:ea typeface="ヒラギノ角ゴ Pro W3"/>
              <a:cs typeface="+mn-cs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685799" y="2103500"/>
            <a:ext cx="8275909" cy="3700400"/>
          </a:xfrm>
          <a:prstGeom prst="rect">
            <a:avLst/>
          </a:prstGeom>
        </p:spPr>
        <p:txBody>
          <a:bodyPr/>
          <a:lstStyle/>
          <a:p>
            <a:r>
              <a:rPr lang="en-GB" sz="2400" dirty="0" smtClean="0"/>
              <a:t>Need to have clear business case for sustainable preservation at outset</a:t>
            </a:r>
          </a:p>
          <a:p>
            <a:endParaRPr lang="en-GB" sz="2400" dirty="0" smtClean="0"/>
          </a:p>
          <a:p>
            <a:r>
              <a:rPr lang="en-GB" sz="2400" b="1" dirty="0" smtClean="0"/>
              <a:t>Considerations</a:t>
            </a:r>
          </a:p>
          <a:p>
            <a:r>
              <a:rPr lang="en-GB" sz="2400" dirty="0"/>
              <a:t>	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Business case needs to support DP costs 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Preservation length and metrics of success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Additional research via open data/data reuse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Negative impact of data loss!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850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</TotalTime>
  <Words>244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Technical considerations  of chosen DP solution</vt:lpstr>
      <vt:lpstr>Technical considerations  Risks and mitigations</vt:lpstr>
      <vt:lpstr>Future (meta)data formats</vt:lpstr>
      <vt:lpstr>Sustainability via usability</vt:lpstr>
      <vt:lpstr>And finally costing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Matthew Viljoen</cp:lastModifiedBy>
  <cp:revision>267</cp:revision>
  <cp:lastPrinted>2013-06-28T12:35:26Z</cp:lastPrinted>
  <dcterms:modified xsi:type="dcterms:W3CDTF">2014-03-05T14:41:35Z</dcterms:modified>
</cp:coreProperties>
</file>