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handoutMasterIdLst>
    <p:handoutMasterId r:id="rId14"/>
  </p:handoutMasterIdLst>
  <p:sldIdLst>
    <p:sldId id="256" r:id="rId4"/>
    <p:sldId id="343" r:id="rId5"/>
    <p:sldId id="344" r:id="rId6"/>
    <p:sldId id="356" r:id="rId7"/>
    <p:sldId id="357" r:id="rId8"/>
    <p:sldId id="358" r:id="rId9"/>
    <p:sldId id="345" r:id="rId10"/>
    <p:sldId id="370" r:id="rId11"/>
    <p:sldId id="3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392" autoAdjust="0"/>
  </p:normalViewPr>
  <p:slideViewPr>
    <p:cSldViewPr>
      <p:cViewPr>
        <p:scale>
          <a:sx n="40" d="100"/>
          <a:sy n="40" d="100"/>
        </p:scale>
        <p:origin x="-111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67EA0-4D57-46D5-8D40-FAFDCBE04DF2}" type="datetimeFigureOut">
              <a:rPr lang="en-US" smtClean="0"/>
              <a:t>05/03/2014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8155B-6616-46C7-AEF2-B9ABDC026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DEEE-BF45-48A0-BB1C-CEA06611B5E4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8CC5-4DBF-4378-AEAA-1143891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3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3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1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4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0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A6ADFD-A2AC-FD4F-B259-C9484C53F3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1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A-Logo-CMYK-quartersiz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" y="1"/>
            <a:ext cx="3603635" cy="134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93985"/>
            <a:ext cx="7772400" cy="10351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9130"/>
            <a:ext cx="6400800" cy="10396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B3EC-6A83-453D-B100-7F6DFCC2A984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36C6-677D-49E6-B6BA-40D6AB5029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EB54-D896-4D30-8902-125C089F73F4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04B8-4740-49A4-9EA4-840F0E7DE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75BB-40C3-420B-B659-562FB77D7676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6A13-3995-492A-BD02-BA6823490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A-Logo-CMYK-quartersiz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8999"/>
            <a:ext cx="7772400" cy="13951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9170"/>
            <a:ext cx="6400800" cy="1212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36A2-12B2-4FE1-819B-EF9293918F9E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E445-1FC1-473D-8836-3F312B558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2EBF-3584-4659-A453-934285372A5E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B138-C4CD-4EFA-910C-034FD7E09B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7836-3852-4DA7-9141-F0D176C3F7FF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C791-3762-4D76-A1E3-212EFDEBF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E3B3-899B-4B49-9F22-30D903A79DF7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7E9D-5102-4C6F-A91A-F745D1751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F227-D658-454B-BAC0-CD53CE4FB674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BE1B-048F-4CCB-BE4B-19E78C092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7B36-B17D-4EBB-8297-21AC7A2D2920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7720-D94F-4E19-BAA3-10C7B4C7A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4C77-EB66-4343-84E5-74EA75645D2C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E4B2-CDE9-4C7D-8630-6DED74EF1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784" y="0"/>
            <a:ext cx="650721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B9A8-EBCC-4426-9D33-AA0449323621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0046-CB7B-424B-9E80-FE17CE3872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8BAC-D2A7-45D3-9E27-74DD63448110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6FD5-7602-4868-80A1-22817CD73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1929-C2F1-469B-B985-C73BD861ACFA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6C4E-23BA-426D-AE28-0A2918664D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45D2-9568-4582-9A27-AB9823386C4E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5906-0675-4D89-A636-CE5ABB051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EBA5-20D7-484B-B2C6-E6F80348F2D7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1A34-87ED-42F9-B513-AB170D2A9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A-Logo-CMYK-quartersiz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813"/>
            <a:ext cx="9001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8980"/>
            <a:ext cx="7772400" cy="11099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1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0AD0-9B82-4B53-870A-391B3AAFF738}" type="datetimeFigureOut">
              <a:rPr lang="en-GB"/>
              <a:pPr>
                <a:defRPr/>
              </a:pPr>
              <a:t>05/03/2014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6B97-8271-4D2E-8963-FC5934D76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F069-0FAE-444A-94A4-92FA8842179C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A7DB-3E08-45F0-B183-C8862809E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F9DE-1C24-48EB-A7D1-050BBEA7A65C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C648-77B0-4C5F-B306-63DCC6F8E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97BE-D3AD-4D62-B411-765FF1235572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391E-7976-47DD-8688-2EA5FA7C6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E103-07A8-4359-876E-269D183CB9B9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5CFB-C8E9-4ED5-B9FD-84F2DC608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5A0E-5527-4C4C-A321-3F23547D016F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BD47-19C3-4692-B91B-C39EAEC8A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43B7-D502-45EE-AF78-B61783826797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285B-0206-4D5A-91BB-13BC63756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C261-CABC-4494-938F-B2A74160E799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94FC-7307-4188-8355-C3A1E82588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656F-8DD7-4616-96FA-65EEE90098D1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1F6A-2D0A-4E81-8F62-06C70F1F7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13EC-B599-4AEB-82AB-89CCFCFE25AF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5BDC-24E8-45E3-B01C-78F19FCCB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05BE-4BE7-4E13-85F8-E1D96B4EA59D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AF27-A989-4D9E-8128-95161D01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3EA6-B7B9-4B29-85F8-708AAD36827D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8C68-B505-40A7-8329-12B3A390D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8D0A-29E0-48CE-802F-E144115D7B6F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4E7B-8912-40B7-955A-E17D5ED30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3D85-DBAC-4D4B-BFEA-E44158F3858D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0403-E2D0-45F4-B3A9-0327B4AE2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FF69-EB3C-43BC-B3A6-2EBEDDB2EFD7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D30E-0898-4F15-926C-471CA3266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1675-B4B3-45EE-81C1-8B3FF8D3707F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8EC2-D7AD-4B8D-BADE-0CFCDA773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1582-CD68-4CB6-829E-2B380FDDCB74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6881-89CF-4100-9081-056435C95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D0BB-6D1E-4AD4-B86E-423348E04C81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CDF-FFE4-4CB6-8308-C99604429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36838" y="0"/>
            <a:ext cx="6507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25 Sept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1" y="6356350"/>
            <a:ext cx="5805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Usability and Trust of Data over the Long Term</a:t>
            </a:r>
          </a:p>
          <a:p>
            <a:pPr>
              <a:defRPr/>
            </a:pPr>
            <a:r>
              <a:rPr lang="en-GB" dirty="0" smtClean="0"/>
              <a:t>David Giaretta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E8C69-4FB4-48E3-81FB-7728C5632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APA New Logo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" y="0"/>
            <a:ext cx="2664564" cy="99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PA New 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69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357563" y="0"/>
            <a:ext cx="578643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656B5-7145-4AC6-B861-2D0CCE2385AA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E38FC5-A8B5-42DF-95BF-A4AE7FC57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PA-Logo-CMYK-quartersiz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0638"/>
            <a:ext cx="29702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951163" y="0"/>
            <a:ext cx="5691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FA7AD-FC50-4241-9157-422B97EC7E9C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98050-1D02-412A-A2B4-C6A19DE4CD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sen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hyperlink" Target="http://www.alliancepermanentaccess.org/index.php/current-projects/apars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6505" y="1493785"/>
            <a:ext cx="8910989" cy="1845127"/>
          </a:xfrm>
        </p:spPr>
        <p:txBody>
          <a:bodyPr>
            <a:noAutofit/>
          </a:bodyPr>
          <a:lstStyle/>
          <a:p>
            <a:r>
              <a:rPr lang="en-GB" dirty="0"/>
              <a:t>DP Sustainability: Towards Value Generation through DP Infrastructures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17" y="4554125"/>
            <a:ext cx="8685965" cy="1647162"/>
          </a:xfrm>
        </p:spPr>
        <p:txBody>
          <a:bodyPr rtlCol="0">
            <a:normAutofit fontScale="85000" lnSpcReduction="20000"/>
          </a:bodyPr>
          <a:lstStyle/>
          <a:p>
            <a:r>
              <a:rPr lang="en-GB" dirty="0"/>
              <a:t>APARSEN-EGI Community Workshop on Managing, Computing and Preserving Big Data for Research</a:t>
            </a:r>
          </a:p>
          <a:p>
            <a:r>
              <a:rPr lang="en-GB" dirty="0"/>
              <a:t>4-6 March 2014 </a:t>
            </a:r>
          </a:p>
          <a:p>
            <a:r>
              <a:rPr lang="en-GB" dirty="0"/>
              <a:t>Amsterdam</a:t>
            </a:r>
          </a:p>
          <a:p>
            <a:endParaRPr lang="en-GB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80812" y="3823320"/>
            <a:ext cx="8685965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David Giaretta APA</a:t>
            </a:r>
          </a:p>
        </p:txBody>
      </p:sp>
      <p:pic>
        <p:nvPicPr>
          <p:cNvPr id="1026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1287"/>
            <a:ext cx="1446095" cy="5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6201287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</a:t>
            </a:r>
            <a:r>
              <a:rPr lang="en-GB" sz="1400" dirty="0"/>
              <a:t>work is made available under the terms of the Creative Commons Attribution-</a:t>
            </a:r>
            <a:r>
              <a:rPr lang="en-GB" sz="1400" dirty="0" err="1"/>
              <a:t>ShareAlike</a:t>
            </a:r>
            <a:r>
              <a:rPr lang="en-GB" sz="1400" dirty="0"/>
              <a:t> 3.0 license, http://creativecommons.org/licenses/by-sa/3.0/.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pays and </a:t>
            </a:r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preservation requires resources</a:t>
            </a:r>
          </a:p>
          <a:p>
            <a:r>
              <a:rPr lang="en-GB" dirty="0" smtClean="0"/>
              <a:t>…..forever?</a:t>
            </a:r>
          </a:p>
          <a:p>
            <a:r>
              <a:rPr lang="en-GB" dirty="0" smtClean="0"/>
              <a:t>………………..why?</a:t>
            </a:r>
          </a:p>
          <a:p>
            <a:r>
              <a:rPr lang="en-GB" dirty="0" smtClean="0"/>
              <a:t>The answer must surely be that what is to be preserved is of value (</a:t>
            </a:r>
            <a:r>
              <a:rPr lang="en-GB" dirty="0" smtClean="0">
                <a:solidFill>
                  <a:srgbClr val="FF0000"/>
                </a:solidFill>
              </a:rPr>
              <a:t>or </a:t>
            </a:r>
            <a:r>
              <a:rPr lang="en-GB" b="1" u="dbl" dirty="0" smtClean="0">
                <a:solidFill>
                  <a:srgbClr val="FF0000"/>
                </a:solidFill>
              </a:rPr>
              <a:t>may</a:t>
            </a:r>
            <a:r>
              <a:rPr lang="en-GB" dirty="0" smtClean="0">
                <a:solidFill>
                  <a:srgbClr val="FF0000"/>
                </a:solidFill>
              </a:rPr>
              <a:t> be of future value</a:t>
            </a:r>
            <a:r>
              <a:rPr lang="en-GB" dirty="0" smtClean="0"/>
              <a:t>) to someone</a:t>
            </a:r>
          </a:p>
        </p:txBody>
      </p:sp>
    </p:spTree>
    <p:extLst>
      <p:ext uri="{BB962C8B-B14F-4D97-AF65-F5344CB8AC3E}">
        <p14:creationId xmlns:p14="http://schemas.microsoft.com/office/powerpoint/2010/main" val="39676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Many kinds of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Commercial</a:t>
            </a:r>
          </a:p>
          <a:p>
            <a:r>
              <a:rPr lang="en-GB" dirty="0" smtClean="0"/>
              <a:t>Legal</a:t>
            </a:r>
          </a:p>
          <a:p>
            <a:r>
              <a:rPr lang="en-GB" dirty="0" smtClean="0"/>
              <a:t>Scientific</a:t>
            </a:r>
          </a:p>
          <a:p>
            <a:r>
              <a:rPr lang="en-GB" dirty="0" smtClean="0"/>
              <a:t>Pedagogical </a:t>
            </a:r>
          </a:p>
          <a:p>
            <a:r>
              <a:rPr lang="en-GB" dirty="0" smtClean="0"/>
              <a:t>Societal</a:t>
            </a:r>
          </a:p>
          <a:p>
            <a:r>
              <a:rPr lang="en-GB" dirty="0" smtClean="0"/>
              <a:t>National pride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pyramid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95214" y="64886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Riding the Wave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09874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636785" y="-1"/>
            <a:ext cx="6507215" cy="12237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Preserving digitally encoded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57188" y="1143000"/>
            <a:ext cx="8786812" cy="5715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Ensure that digitally encoded information are </a:t>
            </a:r>
            <a:r>
              <a:rPr lang="en-GB" sz="3600" b="1" dirty="0" smtClean="0"/>
              <a:t>understandable</a:t>
            </a:r>
            <a:r>
              <a:rPr lang="en-GB" sz="3600" dirty="0" smtClean="0"/>
              <a:t> and </a:t>
            </a:r>
            <a:r>
              <a:rPr lang="en-GB" sz="3600" b="1" dirty="0" smtClean="0"/>
              <a:t>usable</a:t>
            </a:r>
            <a:r>
              <a:rPr lang="en-GB" sz="3600" dirty="0" smtClean="0"/>
              <a:t> over the long term</a:t>
            </a:r>
          </a:p>
          <a:p>
            <a:pPr lvl="1"/>
            <a:r>
              <a:rPr lang="en-GB" sz="3200" dirty="0" smtClean="0"/>
              <a:t>Long term could start at just a few years</a:t>
            </a:r>
          </a:p>
          <a:p>
            <a:pPr lvl="1"/>
            <a:r>
              <a:rPr lang="en-GB" sz="3200" dirty="0" smtClean="0"/>
              <a:t>Chain of preservation</a:t>
            </a:r>
          </a:p>
          <a:p>
            <a:r>
              <a:rPr lang="en-GB" sz="3600" dirty="0" smtClean="0"/>
              <a:t>Need to do something because things become “unfamiliar” over time</a:t>
            </a:r>
          </a:p>
          <a:p>
            <a:r>
              <a:rPr lang="en-GB" sz="3600" dirty="0" smtClean="0"/>
              <a:t>But the same techniques enable use of data which is “unfamiliar” right now </a:t>
            </a:r>
          </a:p>
        </p:txBody>
      </p:sp>
    </p:spTree>
    <p:extLst>
      <p:ext uri="{BB962C8B-B14F-4D97-AF65-F5344CB8AC3E}">
        <p14:creationId xmlns:p14="http://schemas.microsoft.com/office/powerpoint/2010/main" val="41602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1263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1553" y="5724255"/>
            <a:ext cx="8460939" cy="10668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38100">
            <a:solidFill>
              <a:schemeClr val="tx1"/>
            </a:solidFill>
            <a:prstDash val="lgDashDot"/>
          </a:ln>
          <a:scene3d>
            <a:camera prst="orthographicFront"/>
            <a:lightRig rig="threePt" dir="t">
              <a:rot lat="0" lon="0" rev="9600000"/>
            </a:lightRig>
          </a:scene3d>
          <a:sp3d extrusionH="63500" prstMaterial="dkEdge">
            <a:bevelT w="95250" h="165100"/>
            <a:bevelB w="1206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Research (Digital Preservation)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01771" y="2663918"/>
            <a:ext cx="6241495" cy="95380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  <a:scene3d>
            <a:camera prst="orthographicFront"/>
            <a:lightRig rig="threePt" dir="t">
              <a:rot lat="0" lon="0" rev="9600000"/>
            </a:lightRig>
          </a:scene3d>
          <a:sp3d extrusionH="63500" prstMaterial="dkEdge">
            <a:bevelT w="95250" h="165100"/>
            <a:bevelB w="1206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r">
              <a:defRPr/>
            </a:pPr>
            <a:r>
              <a:rPr lang="en-GB" sz="9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en-GB" sz="900" b="1" dirty="0" smtClean="0">
                <a:solidFill>
                  <a:schemeClr val="tx1"/>
                </a:solidFill>
              </a:rPr>
              <a:t>Virtual </a:t>
            </a:r>
            <a:r>
              <a:rPr lang="en-GB" sz="900" b="1" dirty="0">
                <a:solidFill>
                  <a:schemeClr val="tx1"/>
                </a:solidFill>
              </a:rPr>
              <a:t>Centre </a:t>
            </a:r>
            <a:endParaRPr lang="en-GB" sz="9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GB" sz="900" b="1" dirty="0" smtClean="0">
                <a:solidFill>
                  <a:schemeClr val="tx1"/>
                </a:solidFill>
              </a:rPr>
              <a:t>of </a:t>
            </a:r>
            <a:r>
              <a:rPr lang="en-GB" sz="900" b="1" dirty="0">
                <a:solidFill>
                  <a:schemeClr val="tx1"/>
                </a:solidFill>
              </a:rPr>
              <a:t>Excellence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31740" y="590639"/>
            <a:ext cx="6615735" cy="858142"/>
          </a:xfrm>
          <a:prstGeom prst="rightArrow">
            <a:avLst/>
          </a:prstGeom>
          <a:gradFill flip="none" rotWithShape="1">
            <a:gsLst>
              <a:gs pos="60000">
                <a:srgbClr val="FFEFD1">
                  <a:alpha val="4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 w="38100">
            <a:solidFill>
              <a:schemeClr val="tx1"/>
            </a:solidFill>
            <a:prstDash val="lgDashDot"/>
          </a:ln>
          <a:scene3d>
            <a:camera prst="orthographicFront"/>
            <a:lightRig rig="threePt" dir="t">
              <a:rot lat="0" lon="0" rev="9600000"/>
            </a:lightRig>
          </a:scene3d>
          <a:sp3d extrusionH="63500" prstMaterial="dkEdge">
            <a:bevelT w="95250" h="165100"/>
            <a:bevelB w="1206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E-Infrastructures (Interoperability and preservation)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393033" y="1223756"/>
            <a:ext cx="6239309" cy="4095454"/>
          </a:xfrm>
          <a:prstGeom prst="cloud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>
              <a:rot lat="0" lon="0" rev="9600000"/>
            </a:lightRig>
          </a:scene3d>
          <a:sp3d extrusionH="63500" prstMaterial="dkEdge">
            <a:bevelT w="95250" h="165100"/>
            <a:bevelB w="120650" h="25400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1" rIns="91423" bIns="45711" anchor="ctr"/>
          <a:lstStyle/>
          <a:p>
            <a:pPr>
              <a:defRPr/>
            </a:pPr>
            <a:endParaRPr lang="en-GB" sz="900" dirty="0">
              <a:solidFill>
                <a:schemeClr val="tx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" y="1538793"/>
            <a:ext cx="2736811" cy="3114197"/>
            <a:chOff x="2" y="1538793"/>
            <a:chExt cx="2736811" cy="3114197"/>
          </a:xfrm>
        </p:grpSpPr>
        <p:sp>
          <p:nvSpPr>
            <p:cNvPr id="20" name="Oval 16"/>
            <p:cNvSpPr/>
            <p:nvPr/>
          </p:nvSpPr>
          <p:spPr bwMode="auto">
            <a:xfrm>
              <a:off x="97632" y="2759893"/>
              <a:ext cx="577850" cy="311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National libraries</a:t>
              </a:r>
            </a:p>
          </p:txBody>
        </p:sp>
        <p:cxnSp>
          <p:nvCxnSpPr>
            <p:cNvPr id="21" name="Straight Arrow Connector 18"/>
            <p:cNvCxnSpPr/>
            <p:nvPr/>
          </p:nvCxnSpPr>
          <p:spPr bwMode="auto">
            <a:xfrm>
              <a:off x="675481" y="2915468"/>
              <a:ext cx="730250" cy="13335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14"/>
            <p:cNvSpPr/>
            <p:nvPr/>
          </p:nvSpPr>
          <p:spPr bwMode="auto">
            <a:xfrm>
              <a:off x="2" y="2455093"/>
              <a:ext cx="812006" cy="311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Vendors:</a:t>
              </a:r>
              <a:br>
                <a:rPr lang="en-GB" sz="600" b="1" dirty="0">
                  <a:solidFill>
                    <a:schemeClr val="tx1"/>
                  </a:solidFill>
                </a:rPr>
              </a:br>
              <a:r>
                <a:rPr lang="en-GB" sz="600" b="1" dirty="0" smtClean="0">
                  <a:solidFill>
                    <a:schemeClr val="tx1"/>
                  </a:solidFill>
                </a:rPr>
                <a:t>IBM</a:t>
              </a:r>
              <a:r>
                <a:rPr lang="en-GB" sz="600" b="1" dirty="0">
                  <a:solidFill>
                    <a:schemeClr val="tx1"/>
                  </a:solidFill>
                </a:rPr>
                <a:t/>
              </a:r>
              <a:br>
                <a:rPr lang="en-GB" sz="600" b="1" dirty="0">
                  <a:solidFill>
                    <a:schemeClr val="tx1"/>
                  </a:solidFill>
                </a:rPr>
              </a:br>
              <a:r>
                <a:rPr lang="en-GB" sz="600" b="1" dirty="0" smtClean="0">
                  <a:solidFill>
                    <a:schemeClr val="tx1"/>
                  </a:solidFill>
                </a:rPr>
                <a:t>Tessella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19"/>
            <p:cNvCxnSpPr/>
            <p:nvPr/>
          </p:nvCxnSpPr>
          <p:spPr bwMode="auto">
            <a:xfrm>
              <a:off x="812006" y="2610669"/>
              <a:ext cx="629444" cy="31115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2"/>
            <p:cNvSpPr/>
            <p:nvPr/>
          </p:nvSpPr>
          <p:spPr bwMode="auto">
            <a:xfrm>
              <a:off x="107156" y="1865339"/>
              <a:ext cx="577850" cy="311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Universities &amp; Research Institutes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685006" y="2020912"/>
              <a:ext cx="1276704" cy="6880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15"/>
            <p:cNvSpPr/>
            <p:nvPr/>
          </p:nvSpPr>
          <p:spPr bwMode="auto">
            <a:xfrm>
              <a:off x="107156" y="3138513"/>
              <a:ext cx="577850" cy="311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Big science: CERN/MPI</a:t>
              </a:r>
              <a:r>
                <a:rPr lang="en-GB" sz="600" b="1" dirty="0" smtClean="0">
                  <a:solidFill>
                    <a:schemeClr val="tx1"/>
                  </a:solidFill>
                </a:rPr>
                <a:t>/ HA/STFC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681832" y="3182962"/>
              <a:ext cx="777875" cy="1778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7" idx="7"/>
            </p:cNvCxnSpPr>
            <p:nvPr/>
          </p:nvCxnSpPr>
          <p:spPr bwMode="auto">
            <a:xfrm rot="5400000" flipH="1" flipV="1">
              <a:off x="1358615" y="3338685"/>
              <a:ext cx="55995" cy="3509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0"/>
            <p:cNvSpPr/>
            <p:nvPr/>
          </p:nvSpPr>
          <p:spPr bwMode="auto">
            <a:xfrm>
              <a:off x="107156" y="4005290"/>
              <a:ext cx="629106" cy="2000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CASPAR</a:t>
              </a:r>
            </a:p>
          </p:txBody>
        </p:sp>
        <p:sp>
          <p:nvSpPr>
            <p:cNvPr id="30" name="Oval 11"/>
            <p:cNvSpPr/>
            <p:nvPr/>
          </p:nvSpPr>
          <p:spPr bwMode="auto">
            <a:xfrm>
              <a:off x="192881" y="4249766"/>
              <a:ext cx="444500" cy="2000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PLANETS</a:t>
              </a:r>
            </a:p>
          </p:txBody>
        </p:sp>
        <p:cxnSp>
          <p:nvCxnSpPr>
            <p:cNvPr id="31" name="Straight Arrow Connector 30"/>
            <p:cNvCxnSpPr>
              <a:stCxn id="29" idx="6"/>
            </p:cNvCxnSpPr>
            <p:nvPr/>
          </p:nvCxnSpPr>
          <p:spPr bwMode="auto">
            <a:xfrm flipV="1">
              <a:off x="736265" y="3583013"/>
              <a:ext cx="879019" cy="5222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637381" y="3583014"/>
              <a:ext cx="977900" cy="76676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 bwMode="auto">
            <a:xfrm>
              <a:off x="792959" y="4227540"/>
              <a:ext cx="466725" cy="2000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SHAMAN</a:t>
              </a:r>
            </a:p>
          </p:txBody>
        </p:sp>
        <p:cxnSp>
          <p:nvCxnSpPr>
            <p:cNvPr id="34" name="Straight Arrow Connector 33"/>
            <p:cNvCxnSpPr>
              <a:stCxn id="33" idx="0"/>
            </p:cNvCxnSpPr>
            <p:nvPr/>
          </p:nvCxnSpPr>
          <p:spPr bwMode="auto">
            <a:xfrm rot="5400000" flipH="1" flipV="1">
              <a:off x="987427" y="3621906"/>
              <a:ext cx="644525" cy="56673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736688" y="1538793"/>
              <a:ext cx="1000125" cy="2254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HLEG </a:t>
              </a:r>
              <a:r>
                <a:rPr lang="en-GB" sz="600" b="1" dirty="0" err="1">
                  <a:solidFill>
                    <a:schemeClr val="tx1"/>
                  </a:solidFill>
                </a:rPr>
                <a:t>Sci</a:t>
              </a:r>
              <a:r>
                <a:rPr lang="en-GB" sz="600" b="1" dirty="0">
                  <a:solidFill>
                    <a:schemeClr val="tx1"/>
                  </a:solidFill>
                </a:rPr>
                <a:t> data e-</a:t>
              </a:r>
              <a:r>
                <a:rPr lang="en-GB" sz="600" b="1" dirty="0" err="1">
                  <a:solidFill>
                    <a:schemeClr val="tx1"/>
                  </a:solidFill>
                </a:rPr>
                <a:t>Infr</a:t>
              </a:r>
              <a:r>
                <a:rPr lang="en-GB" sz="6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6" name="Oval 13"/>
            <p:cNvSpPr/>
            <p:nvPr/>
          </p:nvSpPr>
          <p:spPr bwMode="auto">
            <a:xfrm>
              <a:off x="970757" y="1782790"/>
              <a:ext cx="666750" cy="155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PARSE.Insight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1304131" y="1938365"/>
              <a:ext cx="792594" cy="63554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992984" y="4427565"/>
              <a:ext cx="1000125" cy="2254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HLEG Digital Library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35733" y="3475062"/>
              <a:ext cx="508000" cy="266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ESA LTDP</a:t>
              </a:r>
            </a:p>
          </p:txBody>
        </p:sp>
        <p:cxnSp>
          <p:nvCxnSpPr>
            <p:cNvPr id="40" name="Straight Arrow Connector 39"/>
            <p:cNvCxnSpPr>
              <a:stCxn id="39" idx="7"/>
            </p:cNvCxnSpPr>
            <p:nvPr/>
          </p:nvCxnSpPr>
          <p:spPr bwMode="auto">
            <a:xfrm rot="5400000" flipH="1" flipV="1">
              <a:off x="952938" y="2865382"/>
              <a:ext cx="265139" cy="103233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ght Arrow 40"/>
            <p:cNvSpPr/>
            <p:nvPr/>
          </p:nvSpPr>
          <p:spPr>
            <a:xfrm>
              <a:off x="948532" y="2944840"/>
              <a:ext cx="600075" cy="288925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lgDashDot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dkEdge">
              <a:bevelT w="95250" h="165100"/>
              <a:bevelB w="12065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anchor="ctr"/>
            <a:lstStyle/>
            <a:p>
              <a:pPr algn="ctr">
                <a:defRPr/>
              </a:pPr>
              <a:r>
                <a:rPr lang="en-GB" sz="900" dirty="0">
                  <a:solidFill>
                    <a:schemeClr val="tx1"/>
                  </a:solidFill>
                </a:rPr>
                <a:t>APA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90601" y="1628800"/>
              <a:ext cx="750094" cy="1785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GENESI-DR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97632" y="2164581"/>
              <a:ext cx="730250" cy="311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DPC, </a:t>
              </a:r>
              <a:r>
                <a:rPr lang="en-GB" sz="600" b="1" dirty="0" err="1">
                  <a:solidFill>
                    <a:schemeClr val="tx1"/>
                  </a:solidFill>
                </a:rPr>
                <a:t>nestor</a:t>
              </a:r>
              <a:r>
                <a:rPr lang="en-GB" sz="600" b="1" dirty="0">
                  <a:solidFill>
                    <a:schemeClr val="tx1"/>
                  </a:solidFill>
                </a:rPr>
                <a:t>, STM, LIBER</a:t>
              </a:r>
            </a:p>
          </p:txBody>
        </p:sp>
        <p:cxnSp>
          <p:nvCxnSpPr>
            <p:cNvPr id="44" name="Straight Arrow Connector 43"/>
            <p:cNvCxnSpPr>
              <a:stCxn id="43" idx="6"/>
            </p:cNvCxnSpPr>
            <p:nvPr/>
          </p:nvCxnSpPr>
          <p:spPr bwMode="auto">
            <a:xfrm>
              <a:off x="827882" y="2320157"/>
              <a:ext cx="818794" cy="478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3"/>
            <p:cNvSpPr/>
            <p:nvPr/>
          </p:nvSpPr>
          <p:spPr bwMode="auto">
            <a:xfrm>
              <a:off x="1691682" y="1808823"/>
              <a:ext cx="666750" cy="155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 smtClean="0">
                  <a:solidFill>
                    <a:schemeClr val="tx1"/>
                  </a:solidFill>
                </a:rPr>
                <a:t>SCIDIP-ES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5" idx="4"/>
            </p:cNvCxnSpPr>
            <p:nvPr/>
          </p:nvCxnSpPr>
          <p:spPr bwMode="auto">
            <a:xfrm rot="16200000" flipH="1">
              <a:off x="1936157" y="2053297"/>
              <a:ext cx="474495" cy="29669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lg" len="lg"/>
              <a:tailEnd type="arrow"/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50800" prstMaterial="matte">
              <a:bevelT w="50800" h="50800"/>
              <a:bevelB w="50800" h="50800"/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 bwMode="auto">
            <a:xfrm>
              <a:off x="664372" y="3478240"/>
              <a:ext cx="640557" cy="4365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9600000"/>
              </a:lightRig>
            </a:scene3d>
            <a:sp3d extrusionH="63500" prstMaterial="matte">
              <a:bevelT w="95250" h="165100"/>
              <a:bevelB w="120650" h="25400"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Industrial:</a:t>
              </a:r>
              <a:r>
                <a:rPr lang="en-GB" sz="600" b="1">
                  <a:solidFill>
                    <a:schemeClr val="tx1"/>
                  </a:solidFill>
                </a:rPr>
                <a:t/>
              </a:r>
              <a:br>
                <a:rPr lang="en-GB" sz="600" b="1">
                  <a:solidFill>
                    <a:schemeClr val="tx1"/>
                  </a:solidFill>
                </a:rPr>
              </a:br>
              <a:r>
                <a:rPr lang="en-GB" sz="600" b="1" smtClean="0">
                  <a:solidFill>
                    <a:schemeClr val="tx1"/>
                  </a:solidFill>
                </a:rPr>
                <a:t>Airbus, </a:t>
              </a:r>
              <a:r>
                <a:rPr lang="en-GB" sz="600" b="1" dirty="0">
                  <a:solidFill>
                    <a:schemeClr val="tx1"/>
                  </a:solidFill>
                </a:rPr>
                <a:t>SMEs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2717541" y="1395979"/>
            <a:ext cx="1282643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Testing environment</a:t>
            </a:r>
            <a:endParaRPr lang="en-GB" sz="700" b="1" dirty="0"/>
          </a:p>
        </p:txBody>
      </p:sp>
      <p:sp>
        <p:nvSpPr>
          <p:cNvPr id="49" name="Oval 48"/>
          <p:cNvSpPr/>
          <p:nvPr/>
        </p:nvSpPr>
        <p:spPr>
          <a:xfrm>
            <a:off x="2740043" y="1602440"/>
            <a:ext cx="1327648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Authenticity &amp; Provenance</a:t>
            </a:r>
            <a:endParaRPr lang="en-GB" sz="700" b="1" dirty="0"/>
          </a:p>
        </p:txBody>
      </p:sp>
      <p:sp>
        <p:nvSpPr>
          <p:cNvPr id="50" name="Oval 49"/>
          <p:cNvSpPr/>
          <p:nvPr/>
        </p:nvSpPr>
        <p:spPr>
          <a:xfrm>
            <a:off x="2740044" y="2413621"/>
            <a:ext cx="1282643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Preservation services</a:t>
            </a:r>
            <a:endParaRPr lang="en-GB" sz="700" b="1" dirty="0"/>
          </a:p>
        </p:txBody>
      </p:sp>
      <p:sp>
        <p:nvSpPr>
          <p:cNvPr id="51" name="Oval 50"/>
          <p:cNvSpPr/>
          <p:nvPr/>
        </p:nvSpPr>
        <p:spPr>
          <a:xfrm>
            <a:off x="2762546" y="2593641"/>
            <a:ext cx="1327648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Storage solutions</a:t>
            </a:r>
            <a:endParaRPr lang="en-GB" sz="700" b="1" dirty="0"/>
          </a:p>
        </p:txBody>
      </p:sp>
      <p:sp>
        <p:nvSpPr>
          <p:cNvPr id="52" name="Oval 51"/>
          <p:cNvSpPr/>
          <p:nvPr/>
        </p:nvSpPr>
        <p:spPr>
          <a:xfrm>
            <a:off x="2807552" y="2788515"/>
            <a:ext cx="1350150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Cost/benefit data &amp; modelling</a:t>
            </a:r>
            <a:endParaRPr lang="en-GB" sz="700" b="1" dirty="0"/>
          </a:p>
        </p:txBody>
      </p:sp>
      <p:sp>
        <p:nvSpPr>
          <p:cNvPr id="53" name="Oval 52"/>
          <p:cNvSpPr/>
          <p:nvPr/>
        </p:nvSpPr>
        <p:spPr>
          <a:xfrm>
            <a:off x="2717541" y="3426454"/>
            <a:ext cx="1282643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Common tools</a:t>
            </a:r>
            <a:endParaRPr lang="en-GB" sz="700" b="1" dirty="0"/>
          </a:p>
        </p:txBody>
      </p:sp>
      <p:sp>
        <p:nvSpPr>
          <p:cNvPr id="54" name="Oval 53"/>
          <p:cNvSpPr/>
          <p:nvPr/>
        </p:nvSpPr>
        <p:spPr>
          <a:xfrm>
            <a:off x="2785048" y="3606474"/>
            <a:ext cx="1327648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Interoperability &amp; intelligibility</a:t>
            </a:r>
            <a:endParaRPr lang="en-GB" sz="700" b="1" dirty="0"/>
          </a:p>
        </p:txBody>
      </p:sp>
      <p:sp>
        <p:nvSpPr>
          <p:cNvPr id="55" name="Oval 54"/>
          <p:cNvSpPr/>
          <p:nvPr/>
        </p:nvSpPr>
        <p:spPr>
          <a:xfrm>
            <a:off x="2793740" y="4124031"/>
            <a:ext cx="1282643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Identifiers &amp; citability</a:t>
            </a:r>
            <a:endParaRPr lang="en-GB" sz="700" b="1" dirty="0"/>
          </a:p>
        </p:txBody>
      </p:sp>
      <p:sp>
        <p:nvSpPr>
          <p:cNvPr id="56" name="Oval 55"/>
          <p:cNvSpPr/>
          <p:nvPr/>
        </p:nvSpPr>
        <p:spPr>
          <a:xfrm>
            <a:off x="2816244" y="4304051"/>
            <a:ext cx="1327648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Data policies &amp; governance</a:t>
            </a:r>
            <a:endParaRPr lang="en-GB" sz="700" b="1" dirty="0"/>
          </a:p>
        </p:txBody>
      </p:sp>
      <p:sp>
        <p:nvSpPr>
          <p:cNvPr id="57" name="Oval 56"/>
          <p:cNvSpPr/>
          <p:nvPr/>
        </p:nvSpPr>
        <p:spPr>
          <a:xfrm>
            <a:off x="4652756" y="2391340"/>
            <a:ext cx="1503420" cy="675075"/>
          </a:xfrm>
          <a:prstGeom prst="ellipse">
            <a:avLst/>
          </a:prstGeom>
          <a:solidFill>
            <a:srgbClr val="FFC000"/>
          </a:solidFill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accent6">
                <a:lumMod val="75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400" b="1" dirty="0" smtClean="0"/>
              <a:t>SUSTAINABILITY</a:t>
            </a:r>
            <a:endParaRPr lang="en-GB" sz="1100" b="1" dirty="0"/>
          </a:p>
        </p:txBody>
      </p:sp>
      <p:sp>
        <p:nvSpPr>
          <p:cNvPr id="58" name="Oval 57"/>
          <p:cNvSpPr/>
          <p:nvPr/>
        </p:nvSpPr>
        <p:spPr>
          <a:xfrm>
            <a:off x="4832775" y="4036572"/>
            <a:ext cx="1417658" cy="675075"/>
          </a:xfrm>
          <a:prstGeom prst="ellipse">
            <a:avLst/>
          </a:prstGeom>
          <a:solidFill>
            <a:srgbClr val="7030A0"/>
          </a:solidFill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accent6">
                <a:lumMod val="75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1400" b="1" dirty="0" smtClean="0"/>
              <a:t>ACCESS</a:t>
            </a:r>
            <a:endParaRPr lang="en-GB" sz="1100" b="1" dirty="0"/>
          </a:p>
        </p:txBody>
      </p:sp>
      <p:sp>
        <p:nvSpPr>
          <p:cNvPr id="59" name="Oval 58"/>
          <p:cNvSpPr/>
          <p:nvPr/>
        </p:nvSpPr>
        <p:spPr>
          <a:xfrm>
            <a:off x="4512687" y="3178927"/>
            <a:ext cx="1737746" cy="675075"/>
          </a:xfrm>
          <a:prstGeom prst="ellipse">
            <a:avLst/>
          </a:prstGeom>
          <a:solidFill>
            <a:srgbClr val="00B050"/>
          </a:solidFill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accent6">
                <a:lumMod val="75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1400" b="1" dirty="0" smtClean="0"/>
              <a:t>USABILITY</a:t>
            </a:r>
            <a:endParaRPr lang="en-GB" sz="1400" b="1" dirty="0"/>
          </a:p>
        </p:txBody>
      </p:sp>
      <p:sp>
        <p:nvSpPr>
          <p:cNvPr id="60" name="Oval 59"/>
          <p:cNvSpPr/>
          <p:nvPr/>
        </p:nvSpPr>
        <p:spPr>
          <a:xfrm>
            <a:off x="4585248" y="1628804"/>
            <a:ext cx="1417658" cy="675075"/>
          </a:xfrm>
          <a:prstGeom prst="ellipse">
            <a:avLst/>
          </a:prstGeom>
          <a:solidFill>
            <a:srgbClr val="FF0000"/>
          </a:solidFill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accent6">
                <a:lumMod val="75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1400" b="1" dirty="0" smtClean="0"/>
              <a:t>TRUST</a:t>
            </a:r>
            <a:endParaRPr lang="en-GB" sz="1100" b="1" dirty="0"/>
          </a:p>
        </p:txBody>
      </p:sp>
      <p:sp>
        <p:nvSpPr>
          <p:cNvPr id="61" name="Oval 60"/>
          <p:cNvSpPr/>
          <p:nvPr/>
        </p:nvSpPr>
        <p:spPr>
          <a:xfrm>
            <a:off x="6655478" y="1178750"/>
            <a:ext cx="598313" cy="3429000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rgbClr val="FF0000"/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23" tIns="45711" rIns="91423" bIns="45711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COMMON VISION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62" name="Curved Connector 61"/>
          <p:cNvCxnSpPr>
            <a:stCxn id="48" idx="6"/>
            <a:endCxn id="60" idx="2"/>
          </p:cNvCxnSpPr>
          <p:nvPr/>
        </p:nvCxnSpPr>
        <p:spPr>
          <a:xfrm>
            <a:off x="4000183" y="1508493"/>
            <a:ext cx="585065" cy="457849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87" idx="6"/>
            <a:endCxn id="60" idx="2"/>
          </p:cNvCxnSpPr>
          <p:nvPr/>
        </p:nvCxnSpPr>
        <p:spPr>
          <a:xfrm>
            <a:off x="4157702" y="1944739"/>
            <a:ext cx="427548" cy="21601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49" idx="6"/>
            <a:endCxn id="60" idx="2"/>
          </p:cNvCxnSpPr>
          <p:nvPr/>
        </p:nvCxnSpPr>
        <p:spPr>
          <a:xfrm>
            <a:off x="4067694" y="1714952"/>
            <a:ext cx="517557" cy="251389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88" idx="6"/>
            <a:endCxn id="60" idx="2"/>
          </p:cNvCxnSpPr>
          <p:nvPr/>
        </p:nvCxnSpPr>
        <p:spPr>
          <a:xfrm flipV="1">
            <a:off x="4045189" y="1966338"/>
            <a:ext cx="540060" cy="222476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0" idx="6"/>
            <a:endCxn id="57" idx="2"/>
          </p:cNvCxnSpPr>
          <p:nvPr/>
        </p:nvCxnSpPr>
        <p:spPr>
          <a:xfrm>
            <a:off x="4022687" y="2526134"/>
            <a:ext cx="630069" cy="202744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51" idx="6"/>
            <a:endCxn id="57" idx="2"/>
          </p:cNvCxnSpPr>
          <p:nvPr/>
        </p:nvCxnSpPr>
        <p:spPr>
          <a:xfrm>
            <a:off x="4090194" y="2706154"/>
            <a:ext cx="562562" cy="22724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52" idx="6"/>
            <a:endCxn id="57" idx="2"/>
          </p:cNvCxnSpPr>
          <p:nvPr/>
        </p:nvCxnSpPr>
        <p:spPr>
          <a:xfrm flipV="1">
            <a:off x="4157702" y="2728878"/>
            <a:ext cx="495054" cy="172150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86" idx="6"/>
            <a:endCxn id="57" idx="2"/>
          </p:cNvCxnSpPr>
          <p:nvPr/>
        </p:nvCxnSpPr>
        <p:spPr>
          <a:xfrm flipV="1">
            <a:off x="4292718" y="2728878"/>
            <a:ext cx="360038" cy="518500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53" idx="6"/>
            <a:endCxn id="59" idx="2"/>
          </p:cNvCxnSpPr>
          <p:nvPr/>
        </p:nvCxnSpPr>
        <p:spPr>
          <a:xfrm flipV="1">
            <a:off x="4000184" y="3516465"/>
            <a:ext cx="512503" cy="22502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54" idx="6"/>
            <a:endCxn id="59" idx="2"/>
          </p:cNvCxnSpPr>
          <p:nvPr/>
        </p:nvCxnSpPr>
        <p:spPr>
          <a:xfrm flipV="1">
            <a:off x="4112696" y="3516465"/>
            <a:ext cx="399991" cy="202522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84" idx="6"/>
            <a:endCxn id="59" idx="2"/>
          </p:cNvCxnSpPr>
          <p:nvPr/>
        </p:nvCxnSpPr>
        <p:spPr>
          <a:xfrm flipV="1">
            <a:off x="4135199" y="3516465"/>
            <a:ext cx="377488" cy="382542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5" idx="6"/>
            <a:endCxn id="58" idx="2"/>
          </p:cNvCxnSpPr>
          <p:nvPr/>
        </p:nvCxnSpPr>
        <p:spPr>
          <a:xfrm>
            <a:off x="4076384" y="4236544"/>
            <a:ext cx="756393" cy="137565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6" idx="6"/>
            <a:endCxn id="58" idx="2"/>
          </p:cNvCxnSpPr>
          <p:nvPr/>
        </p:nvCxnSpPr>
        <p:spPr>
          <a:xfrm flipV="1">
            <a:off x="4143891" y="4374105"/>
            <a:ext cx="688885" cy="42456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83" idx="6"/>
            <a:endCxn id="58" idx="2"/>
          </p:cNvCxnSpPr>
          <p:nvPr/>
        </p:nvCxnSpPr>
        <p:spPr>
          <a:xfrm flipV="1">
            <a:off x="4211398" y="4374105"/>
            <a:ext cx="621378" cy="244978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85" idx="6"/>
            <a:endCxn id="57" idx="2"/>
          </p:cNvCxnSpPr>
          <p:nvPr/>
        </p:nvCxnSpPr>
        <p:spPr>
          <a:xfrm flipV="1">
            <a:off x="4135200" y="2728878"/>
            <a:ext cx="517556" cy="360039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60" idx="6"/>
          </p:cNvCxnSpPr>
          <p:nvPr/>
        </p:nvCxnSpPr>
        <p:spPr>
          <a:xfrm>
            <a:off x="6002907" y="1966338"/>
            <a:ext cx="675075" cy="904410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57" idx="6"/>
          </p:cNvCxnSpPr>
          <p:nvPr/>
        </p:nvCxnSpPr>
        <p:spPr>
          <a:xfrm>
            <a:off x="6156176" y="2728878"/>
            <a:ext cx="499303" cy="116822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59" idx="6"/>
          </p:cNvCxnSpPr>
          <p:nvPr/>
        </p:nvCxnSpPr>
        <p:spPr>
          <a:xfrm flipV="1">
            <a:off x="6250433" y="2845701"/>
            <a:ext cx="405046" cy="670764"/>
          </a:xfrm>
          <a:prstGeom prst="curvedConnector2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8" idx="6"/>
          </p:cNvCxnSpPr>
          <p:nvPr/>
        </p:nvCxnSpPr>
        <p:spPr>
          <a:xfrm flipV="1">
            <a:off x="6250436" y="2780738"/>
            <a:ext cx="405045" cy="1593368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681792" y="4862195"/>
            <a:ext cx="1633428" cy="27699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RESEARCH SILOS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75260" y="4710148"/>
            <a:ext cx="1633428" cy="46164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INTEGRATED TOPICS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861250" y="4506574"/>
            <a:ext cx="1350150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Digital rights</a:t>
            </a:r>
            <a:endParaRPr lang="en-GB" sz="700" b="1" dirty="0"/>
          </a:p>
        </p:txBody>
      </p:sp>
      <p:sp>
        <p:nvSpPr>
          <p:cNvPr id="84" name="Oval 83"/>
          <p:cNvSpPr/>
          <p:nvPr/>
        </p:nvSpPr>
        <p:spPr>
          <a:xfrm>
            <a:off x="2785049" y="3786494"/>
            <a:ext cx="1350150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Scalability</a:t>
            </a:r>
            <a:endParaRPr lang="en-GB" sz="700" b="1" dirty="0"/>
          </a:p>
        </p:txBody>
      </p:sp>
      <p:sp>
        <p:nvSpPr>
          <p:cNvPr id="85" name="Oval 84"/>
          <p:cNvSpPr/>
          <p:nvPr/>
        </p:nvSpPr>
        <p:spPr>
          <a:xfrm>
            <a:off x="2830055" y="2976404"/>
            <a:ext cx="1305145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Brokerage</a:t>
            </a:r>
            <a:endParaRPr lang="en-GB" sz="700" b="1" dirty="0"/>
          </a:p>
        </p:txBody>
      </p:sp>
      <p:sp>
        <p:nvSpPr>
          <p:cNvPr id="86" name="Oval 85"/>
          <p:cNvSpPr/>
          <p:nvPr/>
        </p:nvSpPr>
        <p:spPr>
          <a:xfrm>
            <a:off x="2987573" y="3134865"/>
            <a:ext cx="1305145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Business cases</a:t>
            </a:r>
            <a:endParaRPr lang="en-GB" sz="700" b="1" dirty="0"/>
          </a:p>
        </p:txBody>
      </p:sp>
      <p:sp>
        <p:nvSpPr>
          <p:cNvPr id="87" name="Oval 86"/>
          <p:cNvSpPr/>
          <p:nvPr/>
        </p:nvSpPr>
        <p:spPr>
          <a:xfrm>
            <a:off x="2807552" y="1832227"/>
            <a:ext cx="1350150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Annotation, reputation &amp; data quality</a:t>
            </a:r>
            <a:endParaRPr lang="en-GB" sz="700" b="1" dirty="0"/>
          </a:p>
        </p:txBody>
      </p:sp>
      <p:sp>
        <p:nvSpPr>
          <p:cNvPr id="88" name="Oval 87"/>
          <p:cNvSpPr/>
          <p:nvPr/>
        </p:nvSpPr>
        <p:spPr>
          <a:xfrm>
            <a:off x="2740046" y="2076304"/>
            <a:ext cx="1305145" cy="225025"/>
          </a:xfrm>
          <a:prstGeom prst="ellipse">
            <a:avLst/>
          </a:prstGeom>
          <a:scene3d>
            <a:camera prst="perspectiveRelaxedModerately"/>
            <a:lightRig rig="twoPt" dir="t"/>
          </a:scene3d>
          <a:sp3d extrusionH="152400" contourW="12700" prstMaterial="dkEdge">
            <a:bevelT h="50800"/>
            <a:bevelB h="63500"/>
            <a:extrusionClr>
              <a:schemeClr val="tx2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GB" sz="700" b="1" dirty="0" smtClean="0"/>
              <a:t>Peer review and 3</a:t>
            </a:r>
            <a:r>
              <a:rPr lang="en-GB" sz="700" b="1" baseline="30000" dirty="0" smtClean="0"/>
              <a:t>rd</a:t>
            </a:r>
            <a:r>
              <a:rPr lang="en-GB" sz="700" b="1" dirty="0" smtClean="0"/>
              <a:t> party certification</a:t>
            </a:r>
            <a:endParaRPr lang="en-GB" sz="7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736688" y="2663918"/>
            <a:ext cx="1250885" cy="101564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GB" sz="1600" b="1" dirty="0" smtClean="0"/>
              <a:t>APARSEN</a:t>
            </a:r>
          </a:p>
          <a:p>
            <a:r>
              <a:rPr lang="en-GB" sz="1600" b="1" dirty="0" smtClean="0"/>
              <a:t>Network of Excellence</a:t>
            </a:r>
          </a:p>
          <a:p>
            <a:endParaRPr lang="en-GB" dirty="0"/>
          </a:p>
        </p:txBody>
      </p:sp>
      <p:grpSp>
        <p:nvGrpSpPr>
          <p:cNvPr id="99" name="Group 98"/>
          <p:cNvGrpSpPr/>
          <p:nvPr/>
        </p:nvGrpSpPr>
        <p:grpSpPr>
          <a:xfrm>
            <a:off x="7497328" y="3654028"/>
            <a:ext cx="1465407" cy="2289175"/>
            <a:chOff x="7497328" y="3654028"/>
            <a:chExt cx="1465407" cy="2289175"/>
          </a:xfrm>
        </p:grpSpPr>
        <p:sp>
          <p:nvSpPr>
            <p:cNvPr id="9" name="Cloud 8"/>
            <p:cNvSpPr/>
            <p:nvPr/>
          </p:nvSpPr>
          <p:spPr>
            <a:xfrm>
              <a:off x="8217406" y="3699030"/>
              <a:ext cx="745329" cy="540544"/>
            </a:xfrm>
            <a:prstGeom prst="cloud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57150" h="127000"/>
              <a:bevelB w="63500" h="50800"/>
              <a:extrusionClr>
                <a:srgbClr val="FFC000"/>
              </a:extrusionClr>
              <a:contourClr>
                <a:srgbClr val="92D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>
                <a:defRPr/>
              </a:pPr>
              <a:r>
                <a:rPr lang="en-GB" sz="600" b="1" dirty="0">
                  <a:solidFill>
                    <a:schemeClr val="tx1"/>
                  </a:solidFill>
                </a:rPr>
                <a:t>European Organisations and researchers</a:t>
              </a:r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7992380" y="5184198"/>
              <a:ext cx="750886" cy="605631"/>
              <a:chOff x="7727950" y="3651250"/>
              <a:chExt cx="1345044" cy="2082800"/>
            </a:xfr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0"/>
              </a:lightRig>
            </a:scene3d>
          </p:grpSpPr>
          <p:sp>
            <p:nvSpPr>
              <p:cNvPr id="11" name="Cloud 10"/>
              <p:cNvSpPr/>
              <p:nvPr/>
            </p:nvSpPr>
            <p:spPr>
              <a:xfrm>
                <a:off x="7727950" y="3651250"/>
                <a:ext cx="1194330" cy="1777068"/>
              </a:xfrm>
              <a:prstGeom prst="cloud">
                <a:avLst/>
              </a:prstGeom>
              <a:grpFill/>
              <a:ln w="38100">
                <a:solidFill>
                  <a:schemeClr val="tx1"/>
                </a:solidFill>
              </a:ln>
              <a:sp3d prstMaterial="matte">
                <a:bevelT w="57150" h="127000"/>
                <a:bevelB w="63500" h="50800"/>
                <a:extrusionClr>
                  <a:srgbClr val="FFC000"/>
                </a:extrusionClr>
                <a:contourClr>
                  <a:srgbClr val="92D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endParaRPr lang="en-GB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loud 11"/>
              <p:cNvSpPr/>
              <p:nvPr/>
            </p:nvSpPr>
            <p:spPr>
              <a:xfrm>
                <a:off x="7881507" y="3804116"/>
                <a:ext cx="1191487" cy="1777068"/>
              </a:xfrm>
              <a:prstGeom prst="cloud">
                <a:avLst/>
              </a:prstGeom>
              <a:grpFill/>
              <a:ln w="38100">
                <a:solidFill>
                  <a:schemeClr val="tx1"/>
                </a:solidFill>
              </a:ln>
              <a:sp3d prstMaterial="matte">
                <a:bevelT w="57150" h="127000"/>
                <a:bevelB w="63500" h="50800"/>
                <a:extrusionClr>
                  <a:srgbClr val="FFC000"/>
                </a:extrusionClr>
                <a:contourClr>
                  <a:srgbClr val="92D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endParaRPr lang="en-GB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loud 12"/>
              <p:cNvSpPr/>
              <p:nvPr/>
            </p:nvSpPr>
            <p:spPr>
              <a:xfrm>
                <a:off x="7827459" y="3956982"/>
                <a:ext cx="1194330" cy="1777068"/>
              </a:xfrm>
              <a:prstGeom prst="cloud">
                <a:avLst/>
              </a:prstGeom>
              <a:grpFill/>
              <a:ln w="38100">
                <a:solidFill>
                  <a:schemeClr val="tx1"/>
                </a:solidFill>
              </a:ln>
              <a:sp3d prstMaterial="matte">
                <a:bevelT w="57150" h="127000"/>
                <a:bevelB w="63500" h="50800"/>
                <a:extrusionClr>
                  <a:srgbClr val="FFC000"/>
                </a:extrusionClr>
                <a:contourClr>
                  <a:srgbClr val="92D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>
                  <a:defRPr/>
                </a:pPr>
                <a:r>
                  <a:rPr lang="en-GB" sz="600" b="1" dirty="0">
                    <a:solidFill>
                      <a:schemeClr val="tx1"/>
                    </a:solidFill>
                  </a:rPr>
                  <a:t>USA</a:t>
                </a:r>
              </a:p>
              <a:p>
                <a:pPr algn="ctr">
                  <a:defRPr/>
                </a:pPr>
                <a:r>
                  <a:rPr lang="en-GB" sz="600" b="1" dirty="0">
                    <a:solidFill>
                      <a:schemeClr val="tx1"/>
                    </a:solidFill>
                  </a:rPr>
                  <a:t>Asia</a:t>
                </a:r>
              </a:p>
              <a:p>
                <a:pPr algn="ctr">
                  <a:defRPr/>
                </a:pPr>
                <a:r>
                  <a:rPr lang="en-GB" sz="600" b="1" dirty="0" err="1">
                    <a:solidFill>
                      <a:schemeClr val="tx1"/>
                    </a:solidFill>
                  </a:rPr>
                  <a:t>Australisia</a:t>
                </a:r>
                <a:r>
                  <a:rPr lang="en-GB" sz="6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600" b="1" dirty="0" smtClean="0">
                    <a:solidFill>
                      <a:schemeClr val="tx1"/>
                    </a:solidFill>
                  </a:rPr>
                  <a:t>etc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8262413" y="4374106"/>
              <a:ext cx="619917" cy="215106"/>
              <a:chOff x="2127250" y="850900"/>
              <a:chExt cx="1511300" cy="622972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2127250" y="850900"/>
                <a:ext cx="1511300" cy="6229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  <a:sp3d prstMaterial="matte">
                <a:bevelT w="57150" h="127000"/>
                <a:bevelB w="635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endParaRPr lang="en-GB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2"/>
              <p:cNvSpPr txBox="1">
                <a:spLocks noChangeArrowheads="1"/>
              </p:cNvSpPr>
              <p:nvPr/>
            </p:nvSpPr>
            <p:spPr bwMode="auto">
              <a:xfrm>
                <a:off x="2127250" y="902153"/>
                <a:ext cx="1466791" cy="5348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p3d prstMaterial="matte">
                <a:bevelT w="57150" h="127000"/>
                <a:bevelB w="63500" h="50800"/>
              </a:sp3d>
            </p:spPr>
            <p:txBody>
              <a:bodyPr lIns="0" tIns="0" rIns="0" bIns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GB" sz="600" dirty="0"/>
                  <a:t>Formal qualifications</a:t>
                </a:r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8172402" y="4869164"/>
              <a:ext cx="619917" cy="215107"/>
              <a:chOff x="2298700" y="850900"/>
              <a:chExt cx="1511300" cy="622972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0"/>
              </a:lightRig>
            </a:scene3d>
          </p:grpSpPr>
          <p:sp>
            <p:nvSpPr>
              <p:cNvPr id="18" name="Rectangle 17"/>
              <p:cNvSpPr/>
              <p:nvPr/>
            </p:nvSpPr>
            <p:spPr>
              <a:xfrm>
                <a:off x="2298700" y="850900"/>
                <a:ext cx="1511300" cy="6229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  <a:sp3d prstMaterial="matte">
                <a:bevelT w="57150" h="127000"/>
                <a:bevelB w="635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endParaRPr lang="en-GB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2349012" y="873356"/>
                <a:ext cx="1460988" cy="534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p3d prstMaterial="matte">
                <a:bevelT w="57150" h="127000"/>
                <a:bevelB w="63500" h="50800"/>
              </a:sp3d>
            </p:spPr>
            <p:txBody>
              <a:bodyPr lIns="0" tIns="0" rIns="0" bIns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GB" sz="600" dirty="0"/>
                  <a:t>Training &amp; awareness</a:t>
                </a:r>
              </a:p>
            </p:txBody>
          </p:sp>
        </p:grpSp>
        <p:sp>
          <p:nvSpPr>
            <p:cNvPr id="90" name="Cloud 89"/>
            <p:cNvSpPr/>
            <p:nvPr/>
          </p:nvSpPr>
          <p:spPr>
            <a:xfrm>
              <a:off x="7497328" y="3654028"/>
              <a:ext cx="796923" cy="2289175"/>
            </a:xfrm>
            <a:prstGeom prst="cloud">
              <a:avLst/>
            </a:prstGeom>
            <a:solidFill>
              <a:schemeClr val="accent3">
                <a:lumMod val="75000"/>
                <a:alpha val="32000"/>
              </a:schemeClr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63500" prstMaterial="dkEdge">
              <a:bevelT w="95250" h="165100" prst="coolSlant"/>
              <a:bevelB w="120650" h="25400"/>
              <a:extrusionClr>
                <a:srgbClr val="FFC000"/>
              </a:extrusionClr>
              <a:contourClr>
                <a:srgbClr val="92D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>
                <a:defRPr/>
              </a:pPr>
              <a:r>
                <a:rPr lang="en-GB" sz="900" dirty="0">
                  <a:solidFill>
                    <a:schemeClr val="tx1"/>
                  </a:solidFill>
                </a:rPr>
                <a:t>Integrated research,  best practice, services, </a:t>
              </a:r>
              <a:r>
                <a:rPr lang="en-GB" sz="900" dirty="0" smtClean="0">
                  <a:solidFill>
                    <a:schemeClr val="tx1"/>
                  </a:solidFill>
                </a:rPr>
                <a:t>tools and training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Rectangular Callout 90"/>
          <p:cNvSpPr/>
          <p:nvPr/>
        </p:nvSpPr>
        <p:spPr>
          <a:xfrm>
            <a:off x="6250433" y="4689141"/>
            <a:ext cx="1040380" cy="1125125"/>
          </a:xfrm>
          <a:prstGeom prst="wedgeRectCallout">
            <a:avLst>
              <a:gd name="adj1" fmla="val 79965"/>
              <a:gd name="adj2" fmla="val -3556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r>
              <a:rPr lang="en-GB" sz="1100" b="1" dirty="0" smtClean="0"/>
              <a:t>Common vision allows coherent approaches to training and practice</a:t>
            </a:r>
            <a:endParaRPr lang="en-GB" sz="11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9054" y="4824446"/>
            <a:ext cx="2482720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23" tIns="0" rIns="91423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APARSEN in brief</a:t>
            </a:r>
          </a:p>
          <a:p>
            <a:pPr marL="182528" indent="-182528">
              <a:spcAft>
                <a:spcPts val="600"/>
              </a:spcAft>
              <a:buFont typeface="Arial" pitchFamily="34" charset="0"/>
              <a:buChar char="•"/>
            </a:pPr>
            <a:r>
              <a:rPr lang="en-GB" sz="1100" b="1" dirty="0" smtClean="0">
                <a:solidFill>
                  <a:schemeClr val="tx1"/>
                </a:solidFill>
              </a:rPr>
              <a:t>Create common vision for digital preservation research </a:t>
            </a:r>
          </a:p>
          <a:p>
            <a:pPr marL="266648" lvl="1" indent="-85709">
              <a:spcAft>
                <a:spcPts val="600"/>
              </a:spcAft>
              <a:buFont typeface="Arial" pitchFamily="34" charset="0"/>
              <a:buChar char="•"/>
            </a:pPr>
            <a:r>
              <a:rPr lang="en-GB" sz="1100" b="1" dirty="0" smtClean="0">
                <a:solidFill>
                  <a:schemeClr val="tx1"/>
                </a:solidFill>
              </a:rPr>
              <a:t>de-fragment existing efforts in academia, commerce, research labs, libraries </a:t>
            </a:r>
            <a:r>
              <a:rPr lang="en-GB" sz="1100" b="1" dirty="0" err="1" smtClean="0">
                <a:solidFill>
                  <a:schemeClr val="tx1"/>
                </a:solidFill>
              </a:rPr>
              <a:t>etc</a:t>
            </a:r>
            <a:endParaRPr lang="en-GB" sz="1100" b="1" dirty="0" smtClean="0">
              <a:solidFill>
                <a:schemeClr val="tx1"/>
              </a:solidFill>
            </a:endParaRPr>
          </a:p>
        </p:txBody>
      </p:sp>
      <p:sp>
        <p:nvSpPr>
          <p:cNvPr id="93" name="Rectangular Callout 92"/>
          <p:cNvSpPr/>
          <p:nvPr/>
        </p:nvSpPr>
        <p:spPr>
          <a:xfrm>
            <a:off x="7632342" y="1583796"/>
            <a:ext cx="1350150" cy="855094"/>
          </a:xfrm>
          <a:prstGeom prst="wedgeRectCallout">
            <a:avLst>
              <a:gd name="adj1" fmla="val -72451"/>
              <a:gd name="adj2" fmla="val -9186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r>
              <a:rPr lang="en-GB" sz="1100" b="1" dirty="0" smtClean="0"/>
              <a:t>Research provides tools and techniques which feed into e-infrastructure </a:t>
            </a:r>
            <a:endParaRPr lang="en-GB" sz="11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" y="6596391"/>
            <a:ext cx="8262411" cy="261592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GB" sz="1100" b="1" u="sng" dirty="0" smtClean="0"/>
              <a:t>See </a:t>
            </a:r>
            <a:r>
              <a:rPr lang="en-GB" sz="1100" b="1" u="sng" dirty="0" smtClean="0">
                <a:hlinkClick r:id="rId3"/>
              </a:rPr>
              <a:t>http://www.aparsen.eu</a:t>
            </a:r>
            <a:r>
              <a:rPr lang="en-GB" sz="1100" b="1" u="sng" dirty="0" smtClean="0"/>
              <a:t> or </a:t>
            </a:r>
            <a:r>
              <a:rPr lang="en-GB" sz="1100" b="1" dirty="0" smtClean="0">
                <a:hlinkClick r:id="rId4"/>
              </a:rPr>
              <a:t>http</a:t>
            </a:r>
            <a:r>
              <a:rPr lang="en-GB" sz="1100" b="1" smtClean="0">
                <a:hlinkClick r:id="rId4"/>
              </a:rPr>
              <a:t>://www.alliancepermanentaccess.org/index.php/current-projects/aparsen</a:t>
            </a:r>
            <a:r>
              <a:rPr lang="en-GB" sz="1100" b="1" smtClean="0"/>
              <a:t> </a:t>
            </a:r>
            <a:endParaRPr lang="en-GB" sz="11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1916707" y="84916"/>
            <a:ext cx="6795755" cy="508770"/>
          </a:xfrm>
          <a:prstGeom prst="rect">
            <a:avLst/>
          </a:prstGeom>
          <a:noFill/>
        </p:spPr>
        <p:txBody>
          <a:bodyPr wrap="square" lIns="91423" tIns="45711" rIns="91423" bIns="45711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APARSEN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6" name="Picture 95" descr="APA New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00" y="1088753"/>
            <a:ext cx="1112520" cy="4191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" y="21772"/>
            <a:ext cx="1574660" cy="8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22299" r="15517" b="22988"/>
          <a:stretch/>
        </p:blipFill>
        <p:spPr>
          <a:xfrm>
            <a:off x="0" y="0"/>
            <a:ext cx="9144000" cy="697523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rot="1139558">
            <a:off x="5691435" y="2518052"/>
            <a:ext cx="1424284" cy="3318934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5400000">
            <a:off x="4031967" y="3606800"/>
            <a:ext cx="1424284" cy="3318934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 rot="9671032">
            <a:off x="2372499" y="2536745"/>
            <a:ext cx="1424284" cy="317612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rot="14150523">
            <a:off x="3029473" y="477140"/>
            <a:ext cx="1424284" cy="317612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rot="18374468">
            <a:off x="4993936" y="444886"/>
            <a:ext cx="1424284" cy="317612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0237"/>
            <a:ext cx="8229600" cy="6567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SCIDIP-ES</a:t>
            </a:r>
            <a:endParaRPr lang="en-GB" dirty="0"/>
          </a:p>
        </p:txBody>
      </p:sp>
      <p:sp>
        <p:nvSpPr>
          <p:cNvPr id="4" name="Rounded Rectangle 5"/>
          <p:cNvSpPr/>
          <p:nvPr/>
        </p:nvSpPr>
        <p:spPr>
          <a:xfrm>
            <a:off x="6297044" y="2845059"/>
            <a:ext cx="1170130" cy="547555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Storage Service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3401870" y="2848720"/>
            <a:ext cx="1170130" cy="7040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Gap Identification Service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4786827" y="2828973"/>
            <a:ext cx="1215135" cy="722955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Orchestration Service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>
            <a:off x="1979335" y="2845059"/>
            <a:ext cx="1170130" cy="706868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RepInfo Registry Service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1871700" y="3810173"/>
            <a:ext cx="1395155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Preservation Strategy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Oval 13"/>
          <p:cNvSpPr/>
          <p:nvPr/>
        </p:nvSpPr>
        <p:spPr>
          <a:xfrm>
            <a:off x="1166917" y="5257281"/>
            <a:ext cx="1395155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Data Virtualisation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" name="Oval 14"/>
          <p:cNvSpPr/>
          <p:nvPr/>
        </p:nvSpPr>
        <p:spPr>
          <a:xfrm>
            <a:off x="2742092" y="5218170"/>
            <a:ext cx="1395155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Process Virtualisation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Oval 15"/>
          <p:cNvSpPr/>
          <p:nvPr/>
        </p:nvSpPr>
        <p:spPr>
          <a:xfrm>
            <a:off x="7542330" y="5117160"/>
            <a:ext cx="1345051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Authenticity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2" name="Oval 16"/>
          <p:cNvSpPr/>
          <p:nvPr/>
        </p:nvSpPr>
        <p:spPr>
          <a:xfrm>
            <a:off x="6417205" y="4491384"/>
            <a:ext cx="1131277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Packaging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3" name="Oval 20"/>
          <p:cNvSpPr/>
          <p:nvPr/>
        </p:nvSpPr>
        <p:spPr>
          <a:xfrm>
            <a:off x="2044293" y="4552513"/>
            <a:ext cx="1080120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RepInfo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25"/>
          <p:cNvCxnSpPr>
            <a:stCxn id="7" idx="2"/>
            <a:endCxn id="8" idx="0"/>
          </p:cNvCxnSpPr>
          <p:nvPr/>
        </p:nvCxnSpPr>
        <p:spPr>
          <a:xfrm>
            <a:off x="2564400" y="3551927"/>
            <a:ext cx="4878" cy="258246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7"/>
          <p:cNvCxnSpPr>
            <a:stCxn id="8" idx="4"/>
            <a:endCxn id="13" idx="0"/>
          </p:cNvCxnSpPr>
          <p:nvPr/>
        </p:nvCxnSpPr>
        <p:spPr>
          <a:xfrm rot="16200000" flipH="1">
            <a:off x="2479423" y="4447582"/>
            <a:ext cx="194785" cy="15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9"/>
          <p:cNvCxnSpPr>
            <a:stCxn id="13" idx="4"/>
            <a:endCxn id="9" idx="0"/>
          </p:cNvCxnSpPr>
          <p:nvPr/>
        </p:nvCxnSpPr>
        <p:spPr>
          <a:xfrm rot="5400000">
            <a:off x="2145817" y="4818745"/>
            <a:ext cx="157214" cy="719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1"/>
          <p:cNvCxnSpPr>
            <a:stCxn id="13" idx="4"/>
            <a:endCxn id="10" idx="0"/>
          </p:cNvCxnSpPr>
          <p:nvPr/>
        </p:nvCxnSpPr>
        <p:spPr>
          <a:xfrm rot="16200000" flipH="1">
            <a:off x="2952960" y="4731460"/>
            <a:ext cx="118103" cy="855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7"/>
          <p:cNvCxnSpPr>
            <a:endCxn id="25" idx="3"/>
          </p:cNvCxnSpPr>
          <p:nvPr/>
        </p:nvCxnSpPr>
        <p:spPr>
          <a:xfrm flipH="1">
            <a:off x="5681963" y="3357165"/>
            <a:ext cx="1230298" cy="1489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9"/>
          <p:cNvCxnSpPr>
            <a:stCxn id="4" idx="2"/>
            <a:endCxn id="12" idx="0"/>
          </p:cNvCxnSpPr>
          <p:nvPr/>
        </p:nvCxnSpPr>
        <p:spPr>
          <a:xfrm>
            <a:off x="6882109" y="3392613"/>
            <a:ext cx="100735" cy="10987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51"/>
          <p:cNvSpPr/>
          <p:nvPr/>
        </p:nvSpPr>
        <p:spPr>
          <a:xfrm>
            <a:off x="150312" y="4292167"/>
            <a:ext cx="900100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Finding Aid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54"/>
          <p:cNvCxnSpPr>
            <a:stCxn id="26" idx="1"/>
            <a:endCxn id="20" idx="0"/>
          </p:cNvCxnSpPr>
          <p:nvPr/>
        </p:nvCxnSpPr>
        <p:spPr>
          <a:xfrm rot="5400000">
            <a:off x="330479" y="3821811"/>
            <a:ext cx="740240" cy="2004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65"/>
          <p:cNvCxnSpPr>
            <a:stCxn id="26" idx="3"/>
            <a:endCxn id="7" idx="0"/>
          </p:cNvCxnSpPr>
          <p:nvPr/>
        </p:nvCxnSpPr>
        <p:spPr>
          <a:xfrm rot="5400000" flipH="1" flipV="1">
            <a:off x="1679097" y="1966796"/>
            <a:ext cx="7039" cy="1763565"/>
          </a:xfrm>
          <a:prstGeom prst="curvedConnector3">
            <a:avLst>
              <a:gd name="adj1" fmla="val 4217278"/>
            </a:avLst>
          </a:prstGeom>
          <a:ln w="31750" cmpd="dbl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74"/>
          <p:cNvCxnSpPr>
            <a:stCxn id="7" idx="0"/>
            <a:endCxn id="5" idx="0"/>
          </p:cNvCxnSpPr>
          <p:nvPr/>
        </p:nvCxnSpPr>
        <p:spPr>
          <a:xfrm rot="16200000" flipH="1">
            <a:off x="3273837" y="2135622"/>
            <a:ext cx="3660" cy="1422535"/>
          </a:xfrm>
          <a:prstGeom prst="curvedConnector3">
            <a:avLst>
              <a:gd name="adj1" fmla="val -6948328"/>
            </a:avLst>
          </a:prstGeom>
          <a:ln w="31750" cmpd="dbl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77"/>
          <p:cNvCxnSpPr>
            <a:stCxn id="6" idx="0"/>
            <a:endCxn id="4" idx="0"/>
          </p:cNvCxnSpPr>
          <p:nvPr/>
        </p:nvCxnSpPr>
        <p:spPr>
          <a:xfrm rot="16200000" flipH="1">
            <a:off x="6130208" y="2093158"/>
            <a:ext cx="16086" cy="1487714"/>
          </a:xfrm>
          <a:prstGeom prst="curvedConnector3">
            <a:avLst>
              <a:gd name="adj1" fmla="val -1581241"/>
            </a:avLst>
          </a:prstGeom>
          <a:ln w="31750" cmpd="dbl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83"/>
          <p:cNvSpPr/>
          <p:nvPr/>
        </p:nvSpPr>
        <p:spPr>
          <a:xfrm>
            <a:off x="4991725" y="4804272"/>
            <a:ext cx="1380475" cy="74311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Cloud Storage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6" name="Cloud 114"/>
          <p:cNvSpPr/>
          <p:nvPr/>
        </p:nvSpPr>
        <p:spPr>
          <a:xfrm>
            <a:off x="0" y="2809609"/>
            <a:ext cx="1601670" cy="74311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External Access/Use Services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139"/>
          <p:cNvCxnSpPr>
            <a:stCxn id="4" idx="2"/>
            <a:endCxn id="11" idx="0"/>
          </p:cNvCxnSpPr>
          <p:nvPr/>
        </p:nvCxnSpPr>
        <p:spPr>
          <a:xfrm>
            <a:off x="6882109" y="3392613"/>
            <a:ext cx="1332747" cy="17245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141"/>
          <p:cNvCxnSpPr>
            <a:stCxn id="7" idx="0"/>
            <a:endCxn id="4" idx="0"/>
          </p:cNvCxnSpPr>
          <p:nvPr/>
        </p:nvCxnSpPr>
        <p:spPr>
          <a:xfrm rot="5400000" flipH="1" flipV="1">
            <a:off x="4722539" y="686205"/>
            <a:ext cx="14131" cy="4317709"/>
          </a:xfrm>
          <a:prstGeom prst="curvedConnector3">
            <a:avLst>
              <a:gd name="adj1" fmla="val 1800000"/>
            </a:avLst>
          </a:prstGeom>
          <a:ln w="31750" cmpd="dbl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80"/>
          <p:cNvSpPr/>
          <p:nvPr/>
        </p:nvSpPr>
        <p:spPr>
          <a:xfrm>
            <a:off x="2105536" y="782727"/>
            <a:ext cx="1170130" cy="547555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Persistent ID </a:t>
            </a:r>
            <a:r>
              <a:rPr lang="en-GB" sz="1400" b="1" dirty="0" err="1" smtClean="0">
                <a:solidFill>
                  <a:schemeClr val="tx1"/>
                </a:solidFill>
              </a:rPr>
              <a:t>i</a:t>
            </a:r>
            <a:r>
              <a:rPr lang="en-GB" sz="1400" b="1" dirty="0" smtClean="0">
                <a:solidFill>
                  <a:schemeClr val="tx1"/>
                </a:solidFill>
              </a:rPr>
              <a:t>/f Service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0" name="Cloud 81"/>
          <p:cNvSpPr/>
          <p:nvPr/>
        </p:nvSpPr>
        <p:spPr>
          <a:xfrm>
            <a:off x="260898" y="782727"/>
            <a:ext cx="1394588" cy="74311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External PI services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87"/>
          <p:cNvCxnSpPr>
            <a:stCxn id="29" idx="1"/>
          </p:cNvCxnSpPr>
          <p:nvPr/>
        </p:nvCxnSpPr>
        <p:spPr>
          <a:xfrm rot="10800000">
            <a:off x="1655486" y="1056505"/>
            <a:ext cx="450050" cy="138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"/>
          <p:cNvSpPr/>
          <p:nvPr/>
        </p:nvSpPr>
        <p:spPr>
          <a:xfrm>
            <a:off x="194385" y="615980"/>
            <a:ext cx="3234975" cy="962132"/>
          </a:xfrm>
          <a:prstGeom prst="roundRect">
            <a:avLst/>
          </a:prstGeom>
          <a:solidFill>
            <a:schemeClr val="bg2">
              <a:lumMod val="5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loud 82"/>
          <p:cNvSpPr/>
          <p:nvPr/>
        </p:nvSpPr>
        <p:spPr>
          <a:xfrm>
            <a:off x="7380311" y="805679"/>
            <a:ext cx="1601669" cy="74311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ISO Certification Organisation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89"/>
          <p:cNvCxnSpPr>
            <a:endCxn id="33" idx="2"/>
          </p:cNvCxnSpPr>
          <p:nvPr/>
        </p:nvCxnSpPr>
        <p:spPr>
          <a:xfrm>
            <a:off x="6882903" y="1154282"/>
            <a:ext cx="502376" cy="2295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93"/>
          <p:cNvSpPr/>
          <p:nvPr/>
        </p:nvSpPr>
        <p:spPr>
          <a:xfrm>
            <a:off x="5625116" y="901241"/>
            <a:ext cx="1256993" cy="54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Certification Toolkit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40"/>
          <p:cNvSpPr/>
          <p:nvPr/>
        </p:nvSpPr>
        <p:spPr>
          <a:xfrm>
            <a:off x="5531370" y="665393"/>
            <a:ext cx="3519000" cy="962132"/>
          </a:xfrm>
          <a:prstGeom prst="roundRect">
            <a:avLst/>
          </a:prstGeom>
          <a:solidFill>
            <a:schemeClr val="bg2">
              <a:lumMod val="5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11106" y="2505670"/>
            <a:ext cx="159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Services:     run on remote servers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13054" y="3609521"/>
            <a:ext cx="113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Toolkits Runs on local machines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14712" y="5882824"/>
            <a:ext cx="7870938" cy="84132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en-GB" b="1" dirty="0"/>
              <a:t>These SUPPLEMENT what repositories do (customised for repositories)</a:t>
            </a:r>
          </a:p>
          <a:p>
            <a:endParaRPr lang="en-GB" sz="1200" b="1" baseline="-25000" dirty="0"/>
          </a:p>
          <a:p>
            <a:pPr marL="176213" indent="-176213">
              <a:buFont typeface="Arial" pitchFamily="34" charset="0"/>
              <a:buChar char="•"/>
            </a:pPr>
            <a:r>
              <a:rPr lang="en-GB" b="1" dirty="0"/>
              <a:t>Make it easier for repositories to do preservation – share the effort</a:t>
            </a:r>
          </a:p>
        </p:txBody>
      </p:sp>
      <p:pic>
        <p:nvPicPr>
          <p:cNvPr id="41" name="Immagine 17" descr="BrowseMessage.png"/>
          <p:cNvPicPr/>
          <p:nvPr/>
        </p:nvPicPr>
        <p:blipFill>
          <a:blip r:embed="rId3"/>
          <a:srcRect l="4322" t="21168" r="4322" b="4380"/>
          <a:stretch>
            <a:fillRect/>
          </a:stretch>
        </p:blipFill>
        <p:spPr>
          <a:xfrm>
            <a:off x="92598" y="3721349"/>
            <a:ext cx="583882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/>
          <p:nvPr/>
        </p:nvPicPr>
        <p:blipFill>
          <a:blip r:embed="rId4"/>
          <a:stretch>
            <a:fillRect/>
          </a:stretch>
        </p:blipFill>
        <p:spPr>
          <a:xfrm>
            <a:off x="3493130" y="763179"/>
            <a:ext cx="5486400" cy="5133340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0442" r="11771" b="1823"/>
          <a:stretch/>
        </p:blipFill>
        <p:spPr bwMode="auto">
          <a:xfrm>
            <a:off x="3243352" y="782726"/>
            <a:ext cx="5738628" cy="30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Grafik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2" y="1901291"/>
            <a:ext cx="4643187" cy="4402194"/>
          </a:xfrm>
          <a:prstGeom prst="rect">
            <a:avLst/>
          </a:prstGeom>
        </p:spPr>
      </p:pic>
      <p:pic>
        <p:nvPicPr>
          <p:cNvPr id="2050" name="Picture 2" descr="C:\Users\dlg25\AppData\Local\Microsoft\Windows\Temporary Internet Files\Content.Outlook\JNRPSHO4\4-20-04-editing-rin-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46" y="555758"/>
            <a:ext cx="6401908" cy="29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1793410"/>
            <a:ext cx="3519364" cy="202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 descr="F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"/>
            <a:ext cx="3563649" cy="358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0" y="3028922"/>
            <a:ext cx="6390640" cy="35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</TotalTime>
  <Words>434</Words>
  <Application>Microsoft Office PowerPoint</Application>
  <PresentationFormat>On-screen Show (4:3)</PresentationFormat>
  <Paragraphs>115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1_Custom Design</vt:lpstr>
      <vt:lpstr>Custom Design</vt:lpstr>
      <vt:lpstr>DP Sustainability: Towards Value Generation through DP Infrastructures</vt:lpstr>
      <vt:lpstr>Who pays and why?</vt:lpstr>
      <vt:lpstr>Many kinds of value</vt:lpstr>
      <vt:lpstr>Value pyramid</vt:lpstr>
      <vt:lpstr>Preserving digitally encoded information</vt:lpstr>
      <vt:lpstr>PowerPoint Presentation</vt:lpstr>
      <vt:lpstr>PowerPoint Presentation</vt:lpstr>
      <vt:lpstr>END</vt:lpstr>
      <vt:lpstr>SCIDIP-ES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Giaretta08</dc:creator>
  <cp:lastModifiedBy>David Giaretta</cp:lastModifiedBy>
  <cp:revision>280</cp:revision>
  <dcterms:created xsi:type="dcterms:W3CDTF">2010-11-19T18:33:56Z</dcterms:created>
  <dcterms:modified xsi:type="dcterms:W3CDTF">2014-03-05T13:52:26Z</dcterms:modified>
</cp:coreProperties>
</file>