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21" r:id="rId5"/>
    <p:sldMasterId id="2147483676" r:id="rId6"/>
    <p:sldMasterId id="2147483733" r:id="rId7"/>
    <p:sldMasterId id="2147483746" r:id="rId8"/>
    <p:sldMasterId id="2147483770" r:id="rId9"/>
    <p:sldMasterId id="2147483783" r:id="rId10"/>
  </p:sldMasterIdLst>
  <p:notesMasterIdLst>
    <p:notesMasterId r:id="rId25"/>
  </p:notesMasterIdLst>
  <p:handoutMasterIdLst>
    <p:handoutMasterId r:id="rId26"/>
  </p:handoutMasterIdLst>
  <p:sldIdLst>
    <p:sldId id="339" r:id="rId11"/>
    <p:sldId id="454" r:id="rId12"/>
    <p:sldId id="455" r:id="rId13"/>
    <p:sldId id="453" r:id="rId14"/>
    <p:sldId id="447" r:id="rId15"/>
    <p:sldId id="438" r:id="rId16"/>
    <p:sldId id="439" r:id="rId17"/>
    <p:sldId id="445" r:id="rId18"/>
    <p:sldId id="440" r:id="rId19"/>
    <p:sldId id="457" r:id="rId20"/>
    <p:sldId id="441" r:id="rId21"/>
    <p:sldId id="448" r:id="rId22"/>
    <p:sldId id="451" r:id="rId23"/>
    <p:sldId id="435" r:id="rId24"/>
  </p:sldIdLst>
  <p:sldSz cx="9144000" cy="6858000" type="screen4x3"/>
  <p:notesSz cx="9874250" cy="67246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00FF"/>
    <a:srgbClr val="003142"/>
    <a:srgbClr val="009A96"/>
    <a:srgbClr val="00B4C4"/>
    <a:srgbClr val="00284C"/>
    <a:srgbClr val="00C5C0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32" autoAdjust="0"/>
    <p:restoredTop sz="94646" autoAdjust="0"/>
  </p:normalViewPr>
  <p:slideViewPr>
    <p:cSldViewPr>
      <p:cViewPr>
        <p:scale>
          <a:sx n="80" d="100"/>
          <a:sy n="80" d="100"/>
        </p:scale>
        <p:origin x="-169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3066" y="-114"/>
      </p:cViewPr>
      <p:guideLst>
        <p:guide orient="horz" pos="2118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_tradnl" dirty="0" smtClean="0"/>
              <a:t>RTD Framework</a:t>
            </a:r>
            <a:r>
              <a:rPr lang="es-ES_tradnl" baseline="0" dirty="0" smtClean="0"/>
              <a:t>  </a:t>
            </a:r>
            <a:r>
              <a:rPr lang="es-ES_tradnl" baseline="0" dirty="0" err="1" smtClean="0"/>
              <a:t>Programmes</a:t>
            </a:r>
            <a:r>
              <a:rPr lang="es-ES_tradnl" baseline="0" dirty="0" smtClean="0"/>
              <a:t>  Budget   (</a:t>
            </a:r>
            <a:r>
              <a:rPr lang="es-ES_tradnl" baseline="0" dirty="0" err="1" smtClean="0"/>
              <a:t>Bn</a:t>
            </a:r>
            <a:r>
              <a:rPr lang="es-ES_tradnl" baseline="0" dirty="0" smtClean="0"/>
              <a:t> €)</a:t>
            </a:r>
          </a:p>
          <a:p>
            <a:pPr>
              <a:defRPr/>
            </a:pPr>
            <a:endParaRPr lang="es-ES_tradnl" dirty="0"/>
          </a:p>
        </c:rich>
      </c:tx>
      <c:layout>
        <c:manualLayout>
          <c:xMode val="edge"/>
          <c:yMode val="edge"/>
          <c:x val="4.227128161080959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939304461942261E-2"/>
          <c:y val="0.35536712598425196"/>
          <c:w val="0.9240606955380577"/>
          <c:h val="0.52695521653543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Bn €</c:v>
                </c:pt>
              </c:strCache>
            </c:strRef>
          </c:tx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FP!</c:v>
                </c:pt>
                <c:pt idx="1">
                  <c:v>FP2</c:v>
                </c:pt>
                <c:pt idx="2">
                  <c:v>FP3</c:v>
                </c:pt>
                <c:pt idx="3">
                  <c:v>FP4</c:v>
                </c:pt>
                <c:pt idx="4">
                  <c:v>FP5</c:v>
                </c:pt>
                <c:pt idx="5">
                  <c:v>FP6</c:v>
                </c:pt>
                <c:pt idx="6">
                  <c:v>FP7</c:v>
                </c:pt>
                <c:pt idx="7">
                  <c:v>FP8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50</c:v>
                </c:pt>
                <c:pt idx="7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259264"/>
        <c:axId val="117273344"/>
      </c:barChart>
      <c:catAx>
        <c:axId val="117259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273344"/>
        <c:crosses val="autoZero"/>
        <c:auto val="1"/>
        <c:lblAlgn val="ctr"/>
        <c:lblOffset val="100"/>
        <c:noMultiLvlLbl val="0"/>
      </c:catAx>
      <c:valAx>
        <c:axId val="11727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725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0.14686</cdr:x>
      <cdr:y>0.20612</cdr:y>
    </cdr:from>
    <cdr:to>
      <cdr:x>0.74479</cdr:x>
      <cdr:y>0.66988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1008112" y="864096"/>
          <a:ext cx="4104456" cy="19442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4000" b="1" dirty="0" smtClean="0">
              <a:solidFill>
                <a:srgbClr val="FFFF00"/>
              </a:solidFill>
            </a:rPr>
            <a:t>110 Billion Euros!</a:t>
          </a:r>
          <a:endParaRPr lang="en-US" sz="4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0.88116</cdr:x>
      <cdr:y>0.05022</cdr:y>
    </cdr:from>
    <cdr:to>
      <cdr:x>0.88116</cdr:x>
      <cdr:y>1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6048672" y="432048"/>
          <a:ext cx="0" cy="3981685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076" y="0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88095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076" y="6388095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E380A0-23A9-44EE-A8D7-14598CF866D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3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076" y="0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5963" y="504825"/>
            <a:ext cx="3362325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542" y="3193511"/>
            <a:ext cx="7897519" cy="302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88095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076" y="6388095"/>
            <a:ext cx="4277823" cy="3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5" tIns="47418" rIns="94835" bIns="47418" numCol="1" anchor="b" anchorCtr="0" compatLnSpc="1">
            <a:prstTxWarp prst="textNoShape">
              <a:avLst/>
            </a:prstTxWarp>
          </a:bodyPr>
          <a:lstStyle>
            <a:lvl1pPr algn="r" defTabSz="94820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50B7B4-9FAA-4BDF-A9D6-B059B154DB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4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chemeClr val="tx1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76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15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92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I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00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29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502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1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452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13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120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621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14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1375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330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282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728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598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6680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87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181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92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5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0247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1273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62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60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466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14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2350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0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119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276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943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35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151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570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7620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100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106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3" y="6065838"/>
            <a:ext cx="16525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47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9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842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343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6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42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49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7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8843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53934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13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107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B5B3-87E2-4E57-96BA-54ABBF5C77D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13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72AA-E43C-40A5-B4FD-47F51818505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4A667D-AA3A-49F0-B6BC-4093AD64AA5C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1631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21F7-A6D3-402F-A58A-1849856E902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17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1A7-1FE0-46BB-A72E-4966FF9A73F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37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3931-A78C-425D-AD75-066255B7CA6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57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710E-B571-4959-B5F7-37BACC4A49E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0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4DD1-B730-4872-AA87-DE8E7B723EBF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8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F02-BCF9-418C-8C17-D9A188A10FC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24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7BF3-20EB-4FC4-B4E7-2A123DAABAC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1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A2E1-2D99-40AF-94DE-D1824A86026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2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E07-5F87-4345-9D3D-4327FED2316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78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40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B5B3-87E2-4E57-96BA-54ABBF5C77D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72AA-E43C-40A5-B4FD-47F51818505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4A667D-AA3A-49F0-B6BC-4093AD64AA5C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543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88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21F7-A6D3-402F-A58A-1849856E902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6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1A7-1FE0-46BB-A72E-4966FF9A73F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8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3931-A78C-425D-AD75-066255B7CA6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66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710E-B571-4959-B5F7-37BACC4A49E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89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4DD1-B730-4872-AA87-DE8E7B723EBF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84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F02-BCF9-418C-8C17-D9A188A10FC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31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7BF3-20EB-4FC4-B4E7-2A123DAABAC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9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A2E1-2D99-40AF-94DE-D1824A86026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00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8E07-5F87-4345-9D3D-4327FED2316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464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4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74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890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chemeClr val="tx1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3142"/>
                </a:solidFill>
              </a:rPr>
              <a:t>Business Cases</a:t>
            </a:r>
          </a:p>
          <a:p>
            <a:pPr>
              <a:defRPr/>
            </a:pPr>
            <a:r>
              <a:rPr lang="de-DE" dirty="0" smtClean="0">
                <a:solidFill>
                  <a:srgbClr val="003142"/>
                </a:solidFill>
              </a:rPr>
              <a:t>Ruben RIESTRA INMARK</a:t>
            </a:r>
            <a:endParaRPr lang="de-DE" dirty="0">
              <a:solidFill>
                <a:srgbClr val="003142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3142"/>
                </a:solidFill>
              </a:rPr>
              <a:t>DP Advanced Practitioners</a:t>
            </a:r>
            <a:r>
              <a:rPr lang="de-DE" baseline="0" dirty="0" smtClean="0">
                <a:solidFill>
                  <a:srgbClr val="003142"/>
                </a:solidFill>
              </a:rPr>
              <a:t> Course</a:t>
            </a:r>
            <a:r>
              <a:rPr lang="de-DE" dirty="0" smtClean="0">
                <a:solidFill>
                  <a:srgbClr val="003142"/>
                </a:solidFill>
              </a:rPr>
              <a:t>, Glasgow, 15.07.2013</a:t>
            </a:r>
            <a:endParaRPr lang="en-GB" dirty="0">
              <a:solidFill>
                <a:srgbClr val="003142"/>
              </a:solidFill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I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I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5C70-72F4-4065-BB33-6C45AD867B92}" type="datetimeFigureOut">
              <a:rPr lang="en-IE" smtClean="0"/>
              <a:t>05/03/2014</a:t>
            </a:fld>
            <a:endParaRPr lang="en-I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26AE-D108-48D3-A7F1-DAEFF54748CC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355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553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516688" y="0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pic>
        <p:nvPicPr>
          <p:cNvPr id="2053" name="Picture 7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8732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3142"/>
                </a:solidFill>
              </a:rPr>
              <a:t>Ruben RIESTRA INMARK</a:t>
            </a: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</a:rPr>
              <a:t>aparsen.eu</a:t>
            </a:r>
            <a:r>
              <a:rPr lang="en-GB" sz="1500" b="1">
                <a:solidFill>
                  <a:srgbClr val="00B4C4"/>
                </a:solidFill>
              </a:rPr>
              <a:t>    #APARSEN</a:t>
            </a:r>
            <a:r>
              <a:rPr lang="en-GB" sz="1500" b="1" u="sng">
                <a:solidFill>
                  <a:srgbClr val="00B4C4"/>
                </a:solidFill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7E0A2B-5679-4774-9BC9-25CF8BD7C13A}" type="datetime1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58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7E0A2B-5679-4774-9BC9-25CF8BD7C13A}" type="datetime1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05/03/2014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73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rsen.eu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3" y="3933825"/>
            <a:ext cx="6188298" cy="1439863"/>
          </a:xfrm>
        </p:spPr>
        <p:txBody>
          <a:bodyPr/>
          <a:lstStyle/>
          <a:p>
            <a:pPr eaLnBrk="1" hangingPunct="1"/>
            <a:r>
              <a:rPr lang="en-GB" sz="3600" b="1" smtClean="0"/>
              <a:t>DP &amp; Sustainability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400" i="1" dirty="0" smtClean="0"/>
              <a:t>Ruben RIESTRA - </a:t>
            </a:r>
            <a:r>
              <a:rPr lang="en-GB" sz="1800" dirty="0" smtClean="0"/>
              <a:t>INMARK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APARSEN-</a:t>
            </a:r>
            <a:r>
              <a:rPr lang="en-US" sz="1800" dirty="0"/>
              <a:t>EGI Community Workshop “Managing, computing and preserving big data for research”</a:t>
            </a:r>
            <a:r>
              <a:rPr lang="en-GB" sz="1800" dirty="0"/>
              <a:t>, Amsterdam , 04.03.2014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-171400"/>
            <a:ext cx="8674631" cy="660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 bwMode="auto">
          <a:xfrm>
            <a:off x="0" y="5877272"/>
            <a:ext cx="8604448" cy="504056"/>
          </a:xfrm>
          <a:prstGeom prst="roundRect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Business 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Model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Canvas</a:t>
            </a:r>
            <a:endParaRPr kumimoji="0" lang="en-IE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6732240" y="260648"/>
            <a:ext cx="2088232" cy="1224136"/>
          </a:xfrm>
          <a:prstGeom prst="ellipse">
            <a:avLst/>
          </a:prstGeom>
          <a:noFill/>
          <a:ln w="762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8314"/>
            <a:ext cx="21701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76" y="3429000"/>
            <a:ext cx="26345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58629"/>
            <a:ext cx="2761565" cy="16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 Proposition deployment 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642350" cy="4319587"/>
          </a:xfrm>
        </p:spPr>
        <p:txBody>
          <a:bodyPr/>
          <a:lstStyle/>
          <a:p>
            <a:pPr lvl="0">
              <a:buClr>
                <a:srgbClr val="00D1CC"/>
              </a:buClr>
              <a:buSzTx/>
              <a:buNone/>
            </a:pPr>
            <a:r>
              <a:rPr lang="en-GB" sz="3200" b="1" dirty="0" smtClean="0">
                <a:solidFill>
                  <a:srgbClr val="FFFF00"/>
                </a:solidFill>
                <a:latin typeface="Calibri" pitchFamily="34" charset="0"/>
              </a:rPr>
              <a:t>Stages</a:t>
            </a:r>
          </a:p>
          <a:p>
            <a:pPr marL="0" lv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 marL="0" lvl="0" indent="0">
              <a:buClr>
                <a:srgbClr val="00D1CC"/>
              </a:buClr>
              <a:buSzTx/>
              <a:buNone/>
            </a:pP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179512" y="5301208"/>
            <a:ext cx="3024336" cy="115212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Diagnosis &amp; </a:t>
            </a:r>
            <a:r>
              <a:rPr lang="es-E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forecasts</a:t>
            </a:r>
            <a:endParaRPr lang="en-IE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1769859" y="4040828"/>
            <a:ext cx="3312368" cy="11163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Vision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&amp;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Strategic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Objectives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238939" y="2924944"/>
            <a:ext cx="3384376" cy="93610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Design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&amp;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planning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 bwMode="auto">
          <a:xfrm flipV="1">
            <a:off x="179512" y="1700808"/>
            <a:ext cx="0" cy="4824536"/>
          </a:xfrm>
          <a:prstGeom prst="straightConnector1">
            <a:avLst/>
          </a:prstGeom>
          <a:solidFill>
            <a:srgbClr val="3C78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11 Conector recto de flecha"/>
          <p:cNvCxnSpPr/>
          <p:nvPr/>
        </p:nvCxnSpPr>
        <p:spPr bwMode="auto">
          <a:xfrm>
            <a:off x="179512" y="6525344"/>
            <a:ext cx="8488560" cy="0"/>
          </a:xfrm>
          <a:prstGeom prst="straightConnector1">
            <a:avLst/>
          </a:prstGeom>
          <a:solidFill>
            <a:srgbClr val="3C78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13 Rectángulo redondeado"/>
          <p:cNvSpPr/>
          <p:nvPr/>
        </p:nvSpPr>
        <p:spPr bwMode="auto">
          <a:xfrm>
            <a:off x="7308304" y="5949280"/>
            <a:ext cx="1359768" cy="14401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Time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6228184" y="1340768"/>
            <a:ext cx="2439888" cy="183054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Operation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18 Conector angular"/>
          <p:cNvCxnSpPr/>
          <p:nvPr/>
        </p:nvCxnSpPr>
        <p:spPr bwMode="auto">
          <a:xfrm flipV="1">
            <a:off x="631985" y="4881736"/>
            <a:ext cx="1137874" cy="419472"/>
          </a:xfrm>
          <a:prstGeom prst="bentConnector3">
            <a:avLst/>
          </a:prstGeom>
          <a:solidFill>
            <a:srgbClr val="3C78A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23 Conector angular"/>
          <p:cNvCxnSpPr/>
          <p:nvPr/>
        </p:nvCxnSpPr>
        <p:spPr bwMode="auto">
          <a:xfrm flipV="1">
            <a:off x="2065974" y="3621356"/>
            <a:ext cx="1137874" cy="419472"/>
          </a:xfrm>
          <a:prstGeom prst="bentConnector3">
            <a:avLst/>
          </a:prstGeom>
          <a:solidFill>
            <a:srgbClr val="3C78A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Conector angular"/>
          <p:cNvCxnSpPr/>
          <p:nvPr/>
        </p:nvCxnSpPr>
        <p:spPr bwMode="auto">
          <a:xfrm flipV="1">
            <a:off x="5082227" y="2505472"/>
            <a:ext cx="1137874" cy="419472"/>
          </a:xfrm>
          <a:prstGeom prst="bentConnector3">
            <a:avLst/>
          </a:prstGeom>
          <a:solidFill>
            <a:srgbClr val="3C78A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3 Elipse"/>
          <p:cNvSpPr/>
          <p:nvPr/>
        </p:nvSpPr>
        <p:spPr bwMode="auto">
          <a:xfrm>
            <a:off x="5082226" y="3620444"/>
            <a:ext cx="4061774" cy="156839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Value</a:t>
            </a:r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Proposition</a:t>
            </a:r>
            <a:endParaRPr lang="es-ES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Business </a:t>
            </a:r>
            <a:r>
              <a:rPr lang="es-E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Model</a:t>
            </a:r>
            <a:endParaRPr lang="en-IE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691680" y="1477507"/>
            <a:ext cx="4136096" cy="12603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Business  Plan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Annual</a:t>
            </a:r>
            <a:r>
              <a:rPr 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/Budget</a:t>
            </a:r>
            <a:endParaRPr lang="en-IE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3143776" y="5258520"/>
            <a:ext cx="3876901" cy="12603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Market</a:t>
            </a:r>
            <a:r>
              <a:rPr 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Research</a:t>
            </a:r>
            <a:endParaRPr lang="es-ES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Competitors</a:t>
            </a:r>
            <a:r>
              <a:rPr 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endParaRPr lang="es-ES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SWOT</a:t>
            </a:r>
            <a:endParaRPr lang="en-IE" sz="1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5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17"/>
    </mc:Choice>
    <mc:Fallback xmlns="">
      <p:transition spd="slow" advTm="24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 management  drivers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86366" cy="4319587"/>
          </a:xfrm>
        </p:spPr>
        <p:txBody>
          <a:bodyPr/>
          <a:lstStyle/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es-E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libri" pitchFamily="34" charset="0"/>
              </a:rPr>
              <a:t>generic</a:t>
            </a:r>
            <a:r>
              <a:rPr lang="es-E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es-E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Calibri" pitchFamily="34" charset="0"/>
              </a:rPr>
              <a:t>well-identified</a:t>
            </a:r>
            <a:r>
              <a:rPr lang="es-ES" sz="36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latin typeface="Calibri" pitchFamily="34" charset="0"/>
              </a:rPr>
              <a:t>beneficiaries</a:t>
            </a:r>
            <a:endParaRPr lang="en-IE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From compliance to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meeting changing needs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  From users to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customers and partners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  From curating to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offering  permanent access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  From “monopolies” to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services providers</a:t>
            </a:r>
          </a:p>
          <a:p>
            <a:pPr marL="0" indent="0">
              <a:buNone/>
            </a:pPr>
            <a:endParaRPr lang="es-E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ES" sz="4000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000" b="1" dirty="0" smtClean="0">
                <a:solidFill>
                  <a:schemeClr val="bg1"/>
                </a:solidFill>
                <a:latin typeface="Calibri" pitchFamily="34" charset="0"/>
              </a:rPr>
              <a:t>SUPPLY</a:t>
            </a:r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Calibri" pitchFamily="34" charset="0"/>
              </a:rPr>
              <a:t>push</a:t>
            </a:r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</a:rPr>
              <a:t>DEMAND</a:t>
            </a:r>
            <a:r>
              <a:rPr lang="es-ES" sz="40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  <a:latin typeface="Calibri" pitchFamily="34" charset="0"/>
              </a:rPr>
              <a:t>driven</a:t>
            </a:r>
            <a:endParaRPr lang="en-IE" sz="4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395536" y="5013176"/>
            <a:ext cx="8208912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284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7193" cy="1008062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DP path to Production mode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3" y="1484784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Projects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48772" y="1366628"/>
            <a:ext cx="51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Business process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9888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Costs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54064" y="2029898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Business models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264417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Awareness raising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18535" y="264417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Marketing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33378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Budgets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07904" y="319200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Revenue flows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79712" y="419147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Mindset shift:</a:t>
            </a:r>
            <a:endParaRPr lang="en-US" sz="5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 bwMode="auto">
          <a:xfrm>
            <a:off x="2123728" y="1759957"/>
            <a:ext cx="1584176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18 Conector recto de flecha"/>
          <p:cNvCxnSpPr/>
          <p:nvPr/>
        </p:nvCxnSpPr>
        <p:spPr bwMode="auto">
          <a:xfrm>
            <a:off x="2123728" y="2276872"/>
            <a:ext cx="1520552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28 Conector recto de flecha"/>
          <p:cNvCxnSpPr/>
          <p:nvPr/>
        </p:nvCxnSpPr>
        <p:spPr bwMode="auto">
          <a:xfrm>
            <a:off x="3220828" y="2905780"/>
            <a:ext cx="368424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32 Conector recto de flecha"/>
          <p:cNvCxnSpPr/>
          <p:nvPr/>
        </p:nvCxnSpPr>
        <p:spPr bwMode="auto">
          <a:xfrm>
            <a:off x="2123728" y="3599438"/>
            <a:ext cx="1520552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511044" y="4149080"/>
            <a:ext cx="8309428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36 CuadroTexto"/>
          <p:cNvSpPr txBox="1"/>
          <p:nvPr/>
        </p:nvSpPr>
        <p:spPr>
          <a:xfrm>
            <a:off x="484047" y="531440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Problem solving</a:t>
            </a:r>
            <a:endParaRPr lang="en-US" sz="4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586052" y="5314407"/>
            <a:ext cx="4303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Opportunities enabling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0" name="39 Conector recto"/>
          <p:cNvCxnSpPr/>
          <p:nvPr/>
        </p:nvCxnSpPr>
        <p:spPr bwMode="auto">
          <a:xfrm>
            <a:off x="539552" y="5085184"/>
            <a:ext cx="8309428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Conector recto de flecha"/>
          <p:cNvCxnSpPr/>
          <p:nvPr/>
        </p:nvCxnSpPr>
        <p:spPr bwMode="auto">
          <a:xfrm>
            <a:off x="3120126" y="5890919"/>
            <a:ext cx="967916" cy="0"/>
          </a:xfrm>
          <a:prstGeom prst="straightConnector1">
            <a:avLst/>
          </a:prstGeom>
          <a:solidFill>
            <a:srgbClr val="3C78A0"/>
          </a:solidFill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01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642350" cy="431958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8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2"/>
              </a:rPr>
              <a:t>Thank you!</a:t>
            </a:r>
            <a:endParaRPr lang="en-US" sz="8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chemeClr val="bg1"/>
              </a:buClr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ruben.riestra@grupoinmark.com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The EU R&amp;D funding system so </a:t>
            </a:r>
            <a:r>
              <a:rPr lang="en-US" sz="3600" b="1" dirty="0" smtClean="0"/>
              <a:t>far</a:t>
            </a:r>
            <a:endParaRPr lang="es-ES_tradnl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667D-AA3A-49F0-B6BC-4093AD64AA5C}" type="slidenum">
              <a:rPr lang="es-ES_tradnl" smtClean="0">
                <a:solidFill>
                  <a:prstClr val="black"/>
                </a:solidFill>
              </a:rPr>
              <a:pPr/>
              <a:t>2</a:t>
            </a:fld>
            <a:endParaRPr lang="es-ES_tradnl" dirty="0">
              <a:solidFill>
                <a:prstClr val="black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421320666"/>
              </p:ext>
            </p:extLst>
          </p:nvPr>
        </p:nvGraphicFramePr>
        <p:xfrm>
          <a:off x="755576" y="1268760"/>
          <a:ext cx="6864424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043608" y="5552141"/>
            <a:ext cx="115212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smtClean="0">
                <a:solidFill>
                  <a:prstClr val="black"/>
                </a:solidFill>
                <a:latin typeface="Calibri"/>
              </a:rPr>
              <a:t>1984-1988</a:t>
            </a:r>
            <a:endParaRPr lang="es-ES_tradnl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68144" y="5528605"/>
            <a:ext cx="10801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smtClean="0">
                <a:solidFill>
                  <a:prstClr val="black"/>
                </a:solidFill>
                <a:latin typeface="Calibri"/>
              </a:rPr>
              <a:t>2007-2013</a:t>
            </a:r>
            <a:endParaRPr lang="es-ES_tradnl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69247" y="5528605"/>
            <a:ext cx="108012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smtClean="0">
                <a:solidFill>
                  <a:prstClr val="black"/>
                </a:solidFill>
                <a:latin typeface="Calibri"/>
              </a:rPr>
              <a:t>2014-2020</a:t>
            </a:r>
            <a:endParaRPr lang="es-ES_tradnl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8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D979-306F-4520-B257-674B6DD3B7D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0" y="1028700"/>
            <a:ext cx="7575223" cy="52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4000" b="1" dirty="0" err="1" smtClean="0">
                <a:solidFill>
                  <a:prstClr val="black"/>
                </a:solidFill>
                <a:latin typeface="Calibri"/>
              </a:rPr>
              <a:t>Innovation</a:t>
            </a:r>
            <a:r>
              <a:rPr lang="es-ES" sz="4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4000" b="1" dirty="0" err="1" smtClean="0">
                <a:solidFill>
                  <a:prstClr val="black"/>
                </a:solidFill>
                <a:latin typeface="Calibri"/>
              </a:rPr>
              <a:t>emergency</a:t>
            </a:r>
            <a:r>
              <a:rPr lang="es-ES" sz="4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000" b="1" dirty="0" smtClean="0">
                <a:solidFill>
                  <a:prstClr val="black"/>
                </a:solidFill>
                <a:latin typeface="Calibri"/>
              </a:rPr>
              <a:t>(EC dixit)</a:t>
            </a:r>
            <a:endParaRPr lang="es-E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0" y="2334570"/>
            <a:ext cx="100811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65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Digital Preservation offers…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809" y="1412776"/>
            <a:ext cx="8786366" cy="431958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Expanded customers base for</a:t>
            </a: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your datasets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Maintained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value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s-ES" sz="3200" dirty="0" err="1" smtClean="0">
                <a:solidFill>
                  <a:schemeClr val="bg1"/>
                </a:solidFill>
                <a:latin typeface="Calibri" pitchFamily="34" charset="0"/>
              </a:rPr>
              <a:t>your</a:t>
            </a:r>
            <a:r>
              <a:rPr lang="es-ES" sz="3200" dirty="0" smtClean="0">
                <a:solidFill>
                  <a:schemeClr val="bg1"/>
                </a:solidFill>
                <a:latin typeface="Calibri" pitchFamily="34" charset="0"/>
              </a:rPr>
              <a:t> Digital </a:t>
            </a:r>
            <a:r>
              <a:rPr lang="es-ES" sz="3200" dirty="0" err="1" smtClean="0">
                <a:solidFill>
                  <a:schemeClr val="bg1"/>
                </a:solidFill>
                <a:latin typeface="Calibri" pitchFamily="34" charset="0"/>
              </a:rPr>
              <a:t>Assets</a:t>
            </a:r>
            <a:endParaRPr lang="es-E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Multiplying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your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opportunities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create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Impact</a:t>
            </a:r>
            <a:endParaRPr lang="en-IE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Gateway</a:t>
            </a: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to become a 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competitive supplier</a:t>
            </a:r>
          </a:p>
          <a:p>
            <a:pPr marL="0" indent="0">
              <a:buClr>
                <a:schemeClr val="bg1"/>
              </a:buClr>
              <a:buSzPct val="150000"/>
              <a:buNone/>
            </a:pP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..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support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your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institution´s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SUSTAINABILITY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395536" y="4653136"/>
            <a:ext cx="8208912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3 Elipse"/>
          <p:cNvSpPr/>
          <p:nvPr/>
        </p:nvSpPr>
        <p:spPr bwMode="auto">
          <a:xfrm>
            <a:off x="89756" y="5661248"/>
            <a:ext cx="8820471" cy="874816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diversifying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funding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sources</a:t>
            </a:r>
            <a:endParaRPr kumimoji="0" lang="en-IE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DP sustainability challenges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9"/>
            <a:ext cx="8786366" cy="403244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Explosive growth </a:t>
            </a: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IE" sz="4800" b="1" dirty="0" smtClean="0">
                <a:solidFill>
                  <a:schemeClr val="bg1"/>
                </a:solidFill>
                <a:latin typeface="Calibri" pitchFamily="34" charset="0"/>
              </a:rPr>
              <a:t>DIGITAL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Every</a:t>
            </a: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organisation becoming DIGITAL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Compliance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with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mandates NOT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enough</a:t>
            </a:r>
            <a:endParaRPr lang="es-ES" sz="36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Marketisation</a:t>
            </a:r>
            <a:r>
              <a:rPr lang="es-ES" sz="3600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s-ES" sz="3600" dirty="0" err="1" smtClean="0">
                <a:solidFill>
                  <a:schemeClr val="bg1"/>
                </a:solidFill>
                <a:latin typeface="Calibri" pitchFamily="34" charset="0"/>
              </a:rPr>
              <a:t>public</a:t>
            </a:r>
            <a:r>
              <a:rPr lang="es-ES" sz="3600" dirty="0" smtClean="0">
                <a:solidFill>
                  <a:schemeClr val="bg1"/>
                </a:solidFill>
                <a:latin typeface="Calibri" pitchFamily="34" charset="0"/>
              </a:rPr>
              <a:t> sector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Traditional funding </a:t>
            </a:r>
            <a:r>
              <a:rPr lang="en-GB" sz="3600" b="1" dirty="0" smtClean="0">
                <a:solidFill>
                  <a:srgbClr val="FFFF00"/>
                </a:solidFill>
                <a:latin typeface="Calibri" pitchFamily="34" charset="0"/>
              </a:rPr>
              <a:t>no longer adequate</a:t>
            </a:r>
          </a:p>
          <a:p>
            <a:pPr lvl="0">
              <a:buFont typeface="Wingdings" pitchFamily="2" charset="2"/>
              <a:buChar char="ü"/>
            </a:pPr>
            <a:endParaRPr lang="en-GB" b="1" dirty="0">
              <a:solidFill>
                <a:srgbClr val="FFFF00"/>
              </a:solidFill>
              <a:latin typeface="Calibri" pitchFamily="34" charset="0"/>
            </a:endParaRPr>
          </a:p>
          <a:p>
            <a:pPr marL="0" indent="0" algn="r">
              <a:buNone/>
            </a:pPr>
            <a:endParaRPr lang="en-IE" sz="2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813"/>
            <a:ext cx="8712968" cy="1008062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Sustainability prerequisites</a:t>
            </a:r>
            <a:endParaRPr lang="en-US" sz="4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503" y="1484784"/>
            <a:ext cx="8786366" cy="431958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4000" b="1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n-IE" sz="4000" b="1" dirty="0" smtClean="0">
                <a:solidFill>
                  <a:srgbClr val="FFFF00"/>
                </a:solidFill>
                <a:latin typeface="Calibri" pitchFamily="34" charset="0"/>
              </a:rPr>
              <a:t>compelling</a:t>
            </a:r>
            <a:r>
              <a:rPr lang="en-IE" sz="4000" b="1" dirty="0" smtClean="0">
                <a:solidFill>
                  <a:schemeClr val="bg1"/>
                </a:solidFill>
                <a:latin typeface="Calibri" pitchFamily="34" charset="0"/>
              </a:rPr>
              <a:t> Value </a:t>
            </a:r>
            <a:r>
              <a:rPr lang="en-IE" sz="4000" b="1" i="1" dirty="0" smtClean="0">
                <a:solidFill>
                  <a:schemeClr val="bg1"/>
                </a:solidFill>
                <a:latin typeface="Calibri" pitchFamily="34" charset="0"/>
              </a:rPr>
              <a:t>Proposition</a:t>
            </a:r>
            <a:endParaRPr lang="en-IE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eriod"/>
            </a:pPr>
            <a:endParaRPr lang="en-IE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eriod" startAt="2"/>
            </a:pPr>
            <a:r>
              <a:rPr lang="en-IE" sz="3200" b="1" dirty="0" smtClean="0">
                <a:solidFill>
                  <a:srgbClr val="FFFF00"/>
                </a:solidFill>
                <a:latin typeface="Calibri" pitchFamily="34" charset="0"/>
              </a:rPr>
              <a:t> Clear and stable Incentives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 to preserve</a:t>
            </a:r>
          </a:p>
          <a:p>
            <a:pPr marL="457200" indent="-457200">
              <a:buClr>
                <a:schemeClr val="bg1"/>
              </a:buClr>
              <a:buAutoNum type="arabicPeriod" startAt="2"/>
            </a:pPr>
            <a:endParaRPr lang="en-IE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eriod" startAt="3"/>
            </a:pPr>
            <a:r>
              <a:rPr lang="en-IE" sz="3200" b="1" i="1" dirty="0" smtClean="0">
                <a:solidFill>
                  <a:srgbClr val="FFFF00"/>
                </a:solidFill>
                <a:latin typeface="Calibri" pitchFamily="34" charset="0"/>
              </a:rPr>
              <a:t> Well-defined Roles &amp; Responsibilities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0" indent="0" algn="r">
              <a:buNone/>
            </a:pP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BRTF</a:t>
            </a:r>
            <a:endParaRPr lang="en-IE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AutoNum type="arabicPeriod" startAt="3"/>
            </a:pPr>
            <a:endParaRPr lang="en-IE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IE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None/>
            </a:pPr>
            <a:endParaRPr lang="en-IE" sz="2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 bwMode="auto">
          <a:xfrm>
            <a:off x="0" y="1484784"/>
            <a:ext cx="8100392" cy="158417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IE" smtClean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2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53"/>
    </mc:Choice>
    <mc:Fallback xmlns="">
      <p:transition spd="slow" advTm="1366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813"/>
            <a:ext cx="8928992" cy="1008062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 Proposition</a:t>
            </a:r>
            <a:endParaRPr lang="en-US" sz="6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86366" cy="4319587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bg1"/>
              </a:buClr>
              <a:buSzPct val="154000"/>
              <a:buNone/>
            </a:pPr>
            <a:r>
              <a:rPr lang="es-ES" sz="4000" b="1" dirty="0" err="1" smtClean="0">
                <a:solidFill>
                  <a:schemeClr val="bg1"/>
                </a:solidFill>
                <a:latin typeface="Calibri" pitchFamily="34" charset="0"/>
              </a:rPr>
              <a:t>Brief</a:t>
            </a: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  <a:latin typeface="Calibri" pitchFamily="34" charset="0"/>
              </a:rPr>
              <a:t>strategy</a:t>
            </a: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  <a:latin typeface="Calibri" pitchFamily="34" charset="0"/>
              </a:rPr>
              <a:t>statement</a:t>
            </a:r>
            <a:r>
              <a:rPr lang="es-ES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Calibri" pitchFamily="34" charset="0"/>
              </a:rPr>
              <a:t>describing</a:t>
            </a:r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b="1" dirty="0" err="1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benefits</a:t>
            </a:r>
            <a:endParaRPr lang="es-ES" sz="44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b="1" dirty="0" err="1">
                <a:solidFill>
                  <a:schemeClr val="bg1"/>
                </a:solidFill>
                <a:latin typeface="Calibri" pitchFamily="34" charset="0"/>
              </a:rPr>
              <a:t>How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Calibri" pitchFamily="34" charset="0"/>
              </a:rPr>
              <a:t>they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benefit</a:t>
            </a:r>
            <a:endParaRPr lang="es-ES" sz="44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b="1" dirty="0" err="1">
                <a:solidFill>
                  <a:schemeClr val="bg1"/>
                </a:solidFill>
                <a:latin typeface="Calibri" pitchFamily="34" charset="0"/>
              </a:rPr>
              <a:t>Why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Calibri" pitchFamily="34" charset="0"/>
              </a:rPr>
              <a:t>they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Calibri" pitchFamily="34" charset="0"/>
              </a:rPr>
              <a:t>should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resort to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us</a:t>
            </a:r>
            <a:endParaRPr lang="en-IE" sz="4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31"/>
    </mc:Choice>
    <mc:Fallback xmlns="">
      <p:transition spd="slow" advTm="9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ASA Kirkham Madrid Chamber of Commerce - 4 Nov 2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8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813"/>
            <a:ext cx="9036496" cy="10080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Compelling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Value proposition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86366" cy="4319587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Relevant </a:t>
            </a:r>
            <a:r>
              <a:rPr lang="en-IE" sz="4400" b="1" dirty="0" smtClean="0">
                <a:solidFill>
                  <a:schemeClr val="bg1"/>
                </a:solidFill>
                <a:latin typeface="Calibri" pitchFamily="34" charset="0"/>
              </a:rPr>
              <a:t>for our targeted users</a:t>
            </a:r>
          </a:p>
          <a:p>
            <a:pPr>
              <a:lnSpc>
                <a:spcPct val="20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b="1" dirty="0" err="1" smtClean="0">
                <a:solidFill>
                  <a:srgbClr val="FFFF00"/>
                </a:solidFill>
                <a:latin typeface="Calibri" pitchFamily="34" charset="0"/>
              </a:rPr>
              <a:t>Highlights</a:t>
            </a:r>
            <a:r>
              <a:rPr lang="es-ES" sz="4400" b="1" dirty="0" smtClean="0">
                <a:solidFill>
                  <a:srgbClr val="FFFF00"/>
                </a:solidFill>
                <a:latin typeface="Calibri" pitchFamily="34" charset="0"/>
              </a:rPr>
              <a:t> OUR </a:t>
            </a:r>
            <a:r>
              <a:rPr lang="es-ES" sz="4400" b="1" dirty="0" err="1" smtClean="0">
                <a:solidFill>
                  <a:srgbClr val="FFFF00"/>
                </a:solidFill>
                <a:latin typeface="Calibri" pitchFamily="34" charset="0"/>
              </a:rPr>
              <a:t>differential</a:t>
            </a:r>
            <a:r>
              <a:rPr lang="es-ES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400" b="1" dirty="0" err="1" smtClean="0">
                <a:solidFill>
                  <a:schemeClr val="bg1"/>
                </a:solidFill>
                <a:latin typeface="Calibri" pitchFamily="34" charset="0"/>
              </a:rPr>
              <a:t>traits</a:t>
            </a:r>
            <a:endParaRPr lang="es-ES" sz="4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4400" dirty="0" smtClean="0">
                <a:solidFill>
                  <a:srgbClr val="FFFF00"/>
                </a:solidFill>
                <a:latin typeface="Calibri" pitchFamily="34" charset="0"/>
              </a:rPr>
              <a:t>Measures</a:t>
            </a: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4400" b="1" dirty="0" smtClean="0">
                <a:solidFill>
                  <a:schemeClr val="bg1"/>
                </a:solidFill>
                <a:latin typeface="Calibri" pitchFamily="34" charset="0"/>
              </a:rPr>
              <a:t>usage´s IMPACT</a:t>
            </a:r>
            <a:endParaRPr lang="en-IE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82"/>
    </mc:Choice>
    <mc:Fallback xmlns="">
      <p:transition spd="slow" advTm="110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6.8|16.6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2.3|4.4|12.6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38.7|2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|0.5|15.6|51.5|0.5|35.9|54|0.8|11.3|8.2|0.5"/>
</p:tagLst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8c6f4b-4ab0-421d-b593-794ad4e7e7be"/>
    <TaxKeywordTaxHTField xmlns="0d8c6f4b-4ab0-421d-b593-794ad4e7e7be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38C5FEF74F9443A5EA2DD155643AD2" ma:contentTypeVersion="0" ma:contentTypeDescription="Ein neues Dokument erstellen." ma:contentTypeScope="" ma:versionID="319649dc23e74e76355b472df13e8923">
  <xsd:schema xmlns:xsd="http://www.w3.org/2001/XMLSchema" xmlns:xs="http://www.w3.org/2001/XMLSchema" xmlns:p="http://schemas.microsoft.com/office/2006/metadata/properties" xmlns:ns2="0d8c6f4b-4ab0-421d-b593-794ad4e7e7be" targetNamespace="http://schemas.microsoft.com/office/2006/metadata/properties" ma:root="true" ma:fieldsID="adeb26630836f017a0e4245ad5805f82" ns2:_="">
    <xsd:import namespace="0d8c6f4b-4ab0-421d-b593-794ad4e7e7b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c6f4b-4ab0-421d-b593-794ad4e7e7b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Unternehmensstichwörter" ma:fieldId="{23f27201-bee3-471e-b2e7-b64fd8b7ca38}" ma:taxonomyMulti="true" ma:sspId="76b4c6ce-3e79-471b-aee4-0064a7e9577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a09a8b6-6098-4a83-8565-3a59778ffcc2}" ma:internalName="TaxCatchAll" ma:showField="CatchAllData" ma:web="0d8c6f4b-4ab0-421d-b593-794ad4e7e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a09a8b6-6098-4a83-8565-3a59778ffcc2}" ma:internalName="TaxCatchAllLabel" ma:readOnly="true" ma:showField="CatchAllDataLabel" ma:web="0d8c6f4b-4ab0-421d-b593-794ad4e7e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E6998-7C01-4531-AF4B-91992F2E704A}">
  <ds:schemaRefs>
    <ds:schemaRef ds:uri="0d8c6f4b-4ab0-421d-b593-794ad4e7e7be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3A0339-D11E-47FC-8BBB-729ADE5BA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66554-9D88-44FC-82C0-B3C80588C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c6f4b-4ab0-421d-b593-794ad4e7e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265</Words>
  <Application>Microsoft Office PowerPoint</Application>
  <PresentationFormat>Presentación en pantalla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2_Standarddesign</vt:lpstr>
      <vt:lpstr>Diseño personalizado</vt:lpstr>
      <vt:lpstr>1_Benutzerdefiniertes Design</vt:lpstr>
      <vt:lpstr>4_Standarddesign</vt:lpstr>
      <vt:lpstr>3_Standarddesign</vt:lpstr>
      <vt:lpstr>Tema de Office</vt:lpstr>
      <vt:lpstr>1_Tema de Office</vt:lpstr>
      <vt:lpstr>DP &amp; Sustainability   Ruben RIESTRA - INMARK  APARSEN-EGI Community Workshop “Managing, computing and preserving big data for research”, Amsterdam , 04.03.2014</vt:lpstr>
      <vt:lpstr>The EU R&amp;D funding system so far</vt:lpstr>
      <vt:lpstr>Presentación de PowerPoint</vt:lpstr>
      <vt:lpstr>Digital Preservation offers…</vt:lpstr>
      <vt:lpstr>DP sustainability challenges</vt:lpstr>
      <vt:lpstr>Sustainability prerequisites</vt:lpstr>
      <vt:lpstr>Value Proposition</vt:lpstr>
      <vt:lpstr>Presentación de PowerPoint</vt:lpstr>
      <vt:lpstr>Compelling Value proposition</vt:lpstr>
      <vt:lpstr>Presentación de PowerPoint</vt:lpstr>
      <vt:lpstr>Value Proposition deployment </vt:lpstr>
      <vt:lpstr>Change management  drivers</vt:lpstr>
      <vt:lpstr>DP path to Production mode</vt:lpstr>
      <vt:lpstr>Presentación de PowerPoint</vt:lpstr>
    </vt:vector>
  </TitlesOfParts>
  <Company>onb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onbprv</dc:creator>
  <cp:lastModifiedBy>Rubén A. Riestra Cherbavaz</cp:lastModifiedBy>
  <cp:revision>449</cp:revision>
  <cp:lastPrinted>2013-12-09T15:49:45Z</cp:lastPrinted>
  <dcterms:created xsi:type="dcterms:W3CDTF">2011-12-06T10:24:12Z</dcterms:created>
  <dcterms:modified xsi:type="dcterms:W3CDTF">2014-03-05T13:52:07Z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</Properties>
</file>