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sldIdLst>
    <p:sldId id="256" r:id="rId2"/>
    <p:sldId id="260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25/02/14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Compute and Data Services for Open Access in H2020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25/02/14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 Compute and Data Services for Open Access in H2020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25/02/14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Compute and Data Services for Open Access in H2020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25/02/14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Compute and Data Services for Open Access in H2020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hyperlink" Target="http://www.egi.eu/case-studies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ments.egi.eu/document/206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200" dirty="0"/>
              <a:t>APARSEN-EGI Community Workshop on Managing, Computing and Preserving Big Data for Research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195736" y="4149080"/>
            <a:ext cx="5832648" cy="1343000"/>
          </a:xfrm>
        </p:spPr>
        <p:txBody>
          <a:bodyPr/>
          <a:lstStyle/>
          <a:p>
            <a:r>
              <a:rPr lang="en-GB" sz="2400" dirty="0" smtClean="0"/>
              <a:t>Amsterdam, 04 March 2014</a:t>
            </a:r>
          </a:p>
          <a:p>
            <a:endParaRPr lang="en-GB" sz="2400" dirty="0"/>
          </a:p>
          <a:p>
            <a:r>
              <a:rPr lang="en-GB" sz="2400" dirty="0" smtClean="0"/>
              <a:t>Tiziana Ferrari, EGI.eu Technical Director</a:t>
            </a:r>
            <a:endParaRPr lang="en-GB" sz="2000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25/02/14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latin typeface="Arial" charset="0"/>
              </a:rPr>
              <a:t>Accelerating Excellent Science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597971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25/02/14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5867-5A82-4315-B6ED-5D490F2EC046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96752"/>
            <a:ext cx="1933575" cy="1771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Content Placeholder 11" descr="graemeATLAS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9712" y="1773008"/>
            <a:ext cx="1534696" cy="1728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88900" dist="88900" dir="13500000" algn="br" rotWithShape="0">
              <a:srgbClr val="00000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magin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75083">
            <a:off x="6079772" y="2929009"/>
            <a:ext cx="1755478" cy="1296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magin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4589">
            <a:off x="6154346" y="3330032"/>
            <a:ext cx="1678469" cy="1296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3" descr="Screen Shot 2012-10-17 at 12.58.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489" y="4113232"/>
            <a:ext cx="2183999" cy="1404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ounded Rectangle 11"/>
          <p:cNvSpPr/>
          <p:nvPr/>
        </p:nvSpPr>
        <p:spPr>
          <a:xfrm>
            <a:off x="35496" y="1268760"/>
            <a:ext cx="5544616" cy="44644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/>
            <a:endParaRPr lang="en-GB" sz="2400" b="1" dirty="0" smtClean="0"/>
          </a:p>
          <a:p>
            <a:pPr marL="0" lvl="1"/>
            <a:r>
              <a:rPr lang="en-GB" sz="2400" b="1" dirty="0" smtClean="0">
                <a:solidFill>
                  <a:schemeClr val="accent1"/>
                </a:solidFill>
              </a:rPr>
              <a:t>MISSION</a:t>
            </a:r>
            <a:r>
              <a:rPr lang="en-GB" sz="2400" b="1" dirty="0" smtClean="0"/>
              <a:t>. To support </a:t>
            </a:r>
            <a:r>
              <a:rPr lang="en-GB" sz="2400" b="1" dirty="0" smtClean="0">
                <a:solidFill>
                  <a:schemeClr val="accent1"/>
                </a:solidFill>
              </a:rPr>
              <a:t>researchers</a:t>
            </a:r>
            <a:r>
              <a:rPr lang="en-GB" sz="2400" b="1" dirty="0" smtClean="0"/>
              <a:t> </a:t>
            </a:r>
            <a:r>
              <a:rPr lang="en-GB" sz="2400" b="1" dirty="0"/>
              <a:t>from </a:t>
            </a:r>
            <a:r>
              <a:rPr lang="en-GB" sz="2400" b="1" dirty="0">
                <a:solidFill>
                  <a:schemeClr val="accent1"/>
                </a:solidFill>
              </a:rPr>
              <a:t>all disciplines </a:t>
            </a:r>
            <a:r>
              <a:rPr lang="en-GB" sz="2400" b="1" dirty="0"/>
              <a:t>with the reliable and </a:t>
            </a:r>
            <a:r>
              <a:rPr lang="en-GB" sz="2400" b="1" dirty="0">
                <a:solidFill>
                  <a:schemeClr val="accent1"/>
                </a:solidFill>
              </a:rPr>
              <a:t>innovative ICT </a:t>
            </a:r>
            <a:r>
              <a:rPr lang="en-GB" sz="2400" b="1" dirty="0"/>
              <a:t>services they need to accelerate </a:t>
            </a:r>
            <a:r>
              <a:rPr lang="en-GB" sz="2400" b="1" dirty="0" smtClean="0"/>
              <a:t>excellent science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Natural sciences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Physical sciences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Medical and health sciences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Engineering and technology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…</a:t>
            </a:r>
            <a:endParaRPr lang="en-GB" sz="2400" b="1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GB" sz="1600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179512" y="5733256"/>
            <a:ext cx="5400600" cy="5032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 smtClean="0">
                <a:solidFill>
                  <a:schemeClr val="accent1"/>
                </a:solidFill>
                <a:hlinkClick r:id="rId7"/>
              </a:rPr>
              <a:t>http</a:t>
            </a:r>
            <a:r>
              <a:rPr lang="en-US" sz="2400" b="1" dirty="0">
                <a:solidFill>
                  <a:schemeClr val="accent1"/>
                </a:solidFill>
                <a:hlinkClick r:id="rId7"/>
              </a:rPr>
              <a:t>://www.egi.eu/case-studies/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80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16" y="1124744"/>
            <a:ext cx="7198568" cy="3369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Footer Placeholder 5"/>
          <p:cNvSpPr txBox="1">
            <a:spLocks/>
          </p:cNvSpPr>
          <p:nvPr/>
        </p:nvSpPr>
        <p:spPr bwMode="auto">
          <a:xfrm>
            <a:off x="3124200" y="6356350"/>
            <a:ext cx="3752056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14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58266" y="115541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4000" dirty="0" smtClean="0"/>
              <a:t>European Grid Infrastructure  </a:t>
            </a:r>
            <a:endParaRPr lang="en-GB" sz="4000" dirty="0"/>
          </a:p>
        </p:txBody>
      </p:sp>
      <p:sp>
        <p:nvSpPr>
          <p:cNvPr id="2" name="Rectangle 1"/>
          <p:cNvSpPr/>
          <p:nvPr/>
        </p:nvSpPr>
        <p:spPr>
          <a:xfrm>
            <a:off x="755576" y="450912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Distributed and federated</a:t>
            </a:r>
            <a:r>
              <a:rPr lang="en-GB" dirty="0" smtClean="0"/>
              <a:t> </a:t>
            </a:r>
            <a:r>
              <a:rPr lang="en-GB" dirty="0"/>
              <a:t>data and computing facilities </a:t>
            </a:r>
            <a:endParaRPr lang="en-GB" dirty="0" smtClean="0"/>
          </a:p>
          <a:p>
            <a:r>
              <a:rPr lang="en-GB" dirty="0">
                <a:solidFill>
                  <a:schemeClr val="tx2"/>
                </a:solidFill>
              </a:rPr>
              <a:t>G</a:t>
            </a:r>
            <a:r>
              <a:rPr lang="en-GB" dirty="0" smtClean="0">
                <a:solidFill>
                  <a:schemeClr val="tx2"/>
                </a:solidFill>
              </a:rPr>
              <a:t>rid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dirty="0" smtClean="0">
                <a:solidFill>
                  <a:schemeClr val="tx2"/>
                </a:solidFill>
              </a:rPr>
              <a:t>Cloud</a:t>
            </a:r>
            <a:r>
              <a:rPr lang="en-GB" dirty="0" smtClean="0"/>
              <a:t> compute platform</a:t>
            </a:r>
            <a:endParaRPr lang="en-GB" dirty="0"/>
          </a:p>
          <a:p>
            <a:r>
              <a:rPr lang="en-GB" dirty="0" smtClean="0">
                <a:solidFill>
                  <a:schemeClr val="accent1"/>
                </a:solidFill>
              </a:rPr>
              <a:t>340</a:t>
            </a:r>
            <a:r>
              <a:rPr lang="en-GB" dirty="0" smtClean="0"/>
              <a:t> data centres </a:t>
            </a:r>
            <a:r>
              <a:rPr lang="en-GB" dirty="0"/>
              <a:t>in </a:t>
            </a:r>
            <a:r>
              <a:rPr lang="en-GB" dirty="0">
                <a:solidFill>
                  <a:schemeClr val="accent1"/>
                </a:solidFill>
              </a:rPr>
              <a:t>34</a:t>
            </a:r>
            <a:r>
              <a:rPr lang="en-GB" dirty="0"/>
              <a:t> National Grid </a:t>
            </a:r>
            <a:r>
              <a:rPr lang="en-GB" dirty="0" smtClean="0"/>
              <a:t>Initiatives/EIROs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endParaRPr lang="en-GB" dirty="0" smtClean="0">
              <a:solidFill>
                <a:schemeClr val="accent1"/>
              </a:solidFill>
            </a:endParaRPr>
          </a:p>
          <a:p>
            <a:r>
              <a:rPr lang="en-GB" dirty="0" smtClean="0">
                <a:solidFill>
                  <a:schemeClr val="accent1"/>
                </a:solidFill>
              </a:rPr>
              <a:t>435,000</a:t>
            </a:r>
            <a:r>
              <a:rPr lang="en-GB" dirty="0" smtClean="0"/>
              <a:t> </a:t>
            </a:r>
            <a:r>
              <a:rPr lang="en-GB" dirty="0"/>
              <a:t>logical CPU </a:t>
            </a:r>
            <a:r>
              <a:rPr lang="en-GB" dirty="0" smtClean="0"/>
              <a:t>cores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63888" y="4604935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GB" dirty="0" smtClean="0">
                <a:solidFill>
                  <a:schemeClr val="accent1"/>
                </a:solidFill>
              </a:rPr>
              <a:t>10 </a:t>
            </a:r>
            <a:r>
              <a:rPr lang="en-GB" dirty="0" smtClean="0"/>
              <a:t>years of support to science</a:t>
            </a:r>
            <a:endParaRPr lang="en-GB" dirty="0" smtClean="0">
              <a:solidFill>
                <a:schemeClr val="accent1"/>
              </a:solidFill>
            </a:endParaRPr>
          </a:p>
          <a:p>
            <a:pPr algn="r"/>
            <a:r>
              <a:rPr lang="en-GB" dirty="0" smtClean="0">
                <a:solidFill>
                  <a:schemeClr val="accent1"/>
                </a:solidFill>
              </a:rPr>
              <a:t>&gt; 200 </a:t>
            </a:r>
            <a:r>
              <a:rPr lang="en-GB" dirty="0" smtClean="0"/>
              <a:t>research projects</a:t>
            </a:r>
          </a:p>
          <a:p>
            <a:pPr algn="r"/>
            <a:r>
              <a:rPr lang="en-GB" dirty="0" smtClean="0">
                <a:solidFill>
                  <a:schemeClr val="accent1"/>
                </a:solidFill>
              </a:rPr>
              <a:t>190 </a:t>
            </a:r>
            <a:r>
              <a:rPr lang="en-GB" dirty="0">
                <a:solidFill>
                  <a:schemeClr val="accent1"/>
                </a:solidFill>
              </a:rPr>
              <a:t>PB </a:t>
            </a:r>
            <a:r>
              <a:rPr lang="en-GB" dirty="0"/>
              <a:t>disk, </a:t>
            </a:r>
            <a:r>
              <a:rPr lang="en-GB" dirty="0">
                <a:solidFill>
                  <a:schemeClr val="accent1"/>
                </a:solidFill>
              </a:rPr>
              <a:t>180 PB </a:t>
            </a:r>
            <a:r>
              <a:rPr lang="en-GB" dirty="0" smtClean="0"/>
              <a:t>tape</a:t>
            </a:r>
          </a:p>
          <a:p>
            <a:pPr algn="r"/>
            <a:r>
              <a:rPr lang="en-GB" dirty="0">
                <a:solidFill>
                  <a:schemeClr val="accent1"/>
                </a:solidFill>
              </a:rPr>
              <a:t>1.6 M</a:t>
            </a:r>
            <a:r>
              <a:rPr lang="en-GB" dirty="0"/>
              <a:t> </a:t>
            </a:r>
            <a:r>
              <a:rPr lang="en-GB" dirty="0" smtClean="0"/>
              <a:t>job/day</a:t>
            </a:r>
          </a:p>
          <a:p>
            <a:pPr algn="r"/>
            <a:r>
              <a:rPr lang="en-GB" dirty="0">
                <a:solidFill>
                  <a:schemeClr val="tx2"/>
                </a:solidFill>
              </a:rPr>
              <a:t>&gt; 99.6% </a:t>
            </a:r>
            <a:r>
              <a:rPr lang="en-GB" dirty="0"/>
              <a:t>reliability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25/02/14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94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workshop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4896544"/>
          </a:xfrm>
        </p:spPr>
        <p:txBody>
          <a:bodyPr/>
          <a:lstStyle/>
          <a:p>
            <a:r>
              <a:rPr lang="en-US" sz="2400" dirty="0" smtClean="0"/>
              <a:t>From an EGI perspective</a:t>
            </a:r>
          </a:p>
          <a:p>
            <a:pPr lvl="1"/>
            <a:r>
              <a:rPr lang="en-GB" sz="2000" dirty="0"/>
              <a:t>Provide </a:t>
            </a:r>
            <a:r>
              <a:rPr lang="en-GB" sz="2000" dirty="0">
                <a:solidFill>
                  <a:schemeClr val="accent1"/>
                </a:solidFill>
              </a:rPr>
              <a:t>consultancy and training </a:t>
            </a:r>
            <a:r>
              <a:rPr lang="en-GB" sz="2000" dirty="0"/>
              <a:t>services about digital </a:t>
            </a:r>
            <a:r>
              <a:rPr lang="en-GB" sz="2000" dirty="0" smtClean="0"/>
              <a:t>preservation and data management planning </a:t>
            </a:r>
            <a:r>
              <a:rPr lang="en-GB" sz="2000" dirty="0"/>
              <a:t>for EGI user communities through the </a:t>
            </a:r>
            <a:r>
              <a:rPr lang="en-GB" sz="2000" dirty="0">
                <a:solidFill>
                  <a:schemeClr val="accent1"/>
                </a:solidFill>
              </a:rPr>
              <a:t>EGI Distributed Competence </a:t>
            </a:r>
            <a:r>
              <a:rPr lang="en-GB" sz="2000" dirty="0" smtClean="0">
                <a:solidFill>
                  <a:schemeClr val="accent1"/>
                </a:solidFill>
              </a:rPr>
              <a:t>Centre in collaboration with the APA virtual Centre of Excellence</a:t>
            </a:r>
            <a:endParaRPr lang="en-GB" sz="2000" dirty="0"/>
          </a:p>
          <a:p>
            <a:pPr lvl="1"/>
            <a:r>
              <a:rPr lang="en-GB" sz="2000" dirty="0"/>
              <a:t>P</a:t>
            </a:r>
            <a:r>
              <a:rPr lang="en-GB" sz="2000" dirty="0" smtClean="0"/>
              <a:t>romoting </a:t>
            </a:r>
            <a:r>
              <a:rPr lang="en-GB" sz="2000" dirty="0">
                <a:solidFill>
                  <a:schemeClr val="accent1"/>
                </a:solidFill>
              </a:rPr>
              <a:t>solutions</a:t>
            </a:r>
            <a:r>
              <a:rPr lang="en-GB" sz="2000" dirty="0"/>
              <a:t> and corresponding </a:t>
            </a:r>
            <a:r>
              <a:rPr lang="en-GB" sz="2000" dirty="0">
                <a:solidFill>
                  <a:schemeClr val="accent1"/>
                </a:solidFill>
              </a:rPr>
              <a:t>service offerings </a:t>
            </a:r>
            <a:r>
              <a:rPr lang="en-GB" sz="2000" dirty="0"/>
              <a:t>in the area of digital </a:t>
            </a:r>
            <a:r>
              <a:rPr lang="en-GB" sz="2000" dirty="0" smtClean="0"/>
              <a:t>preservation</a:t>
            </a:r>
          </a:p>
          <a:p>
            <a:pPr lvl="1"/>
            <a:r>
              <a:rPr lang="en-GB" sz="2000" dirty="0"/>
              <a:t>C</a:t>
            </a:r>
            <a:r>
              <a:rPr lang="en-GB" sz="2000" dirty="0" smtClean="0"/>
              <a:t>ertification </a:t>
            </a:r>
            <a:r>
              <a:rPr lang="en-GB" sz="2000" dirty="0"/>
              <a:t>and distribution of APA software through EGI </a:t>
            </a:r>
            <a:r>
              <a:rPr lang="en-GB" sz="2000" dirty="0" smtClean="0"/>
              <a:t>channels</a:t>
            </a:r>
          </a:p>
          <a:p>
            <a:pPr lvl="1"/>
            <a:r>
              <a:rPr lang="en-GB" sz="2000" dirty="0">
                <a:solidFill>
                  <a:schemeClr val="accent1"/>
                </a:solidFill>
              </a:rPr>
              <a:t>B</a:t>
            </a:r>
            <a:r>
              <a:rPr lang="en-GB" sz="2000" dirty="0" smtClean="0">
                <a:solidFill>
                  <a:schemeClr val="accent1"/>
                </a:solidFill>
              </a:rPr>
              <a:t>usiness </a:t>
            </a:r>
            <a:r>
              <a:rPr lang="en-GB" sz="2000" dirty="0">
                <a:solidFill>
                  <a:schemeClr val="accent1"/>
                </a:solidFill>
              </a:rPr>
              <a:t>models </a:t>
            </a:r>
            <a:r>
              <a:rPr lang="en-GB" sz="2000" dirty="0"/>
              <a:t>for the sustainability of the digital preservation </a:t>
            </a:r>
            <a:endParaRPr lang="en-GB" sz="2000" dirty="0" smtClean="0"/>
          </a:p>
          <a:p>
            <a:pPr lvl="1"/>
            <a:r>
              <a:rPr lang="en-GB" sz="2000" dirty="0" smtClean="0"/>
              <a:t>Engage with user communities and technological partners to develop a EGI solution leveraging the grid and cloud platforms of EGI</a:t>
            </a:r>
          </a:p>
          <a:p>
            <a:r>
              <a:rPr lang="en-GB" sz="2400" dirty="0" smtClean="0"/>
              <a:t>EGI-APARSEN </a:t>
            </a:r>
            <a:r>
              <a:rPr lang="en-GB" sz="2400" dirty="0" err="1" smtClean="0"/>
              <a:t>MoU</a:t>
            </a:r>
            <a:r>
              <a:rPr lang="en-GB" sz="2400" dirty="0" smtClean="0"/>
              <a:t> (</a:t>
            </a:r>
            <a:r>
              <a:rPr lang="en-GB" sz="2400" dirty="0">
                <a:hlinkClick r:id="rId2"/>
              </a:rPr>
              <a:t>https://documents.egi.eu/document/2063</a:t>
            </a:r>
            <a:r>
              <a:rPr lang="en-GB" sz="2400" dirty="0" smtClean="0"/>
              <a:t>)</a:t>
            </a:r>
            <a:endParaRPr lang="en-US" sz="24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25/02/14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Workshop 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597971"/>
          </a:xfrm>
        </p:spPr>
        <p:txBody>
          <a:bodyPr/>
          <a:lstStyle/>
          <a:p>
            <a:r>
              <a:rPr lang="en-GB" sz="2400" dirty="0" smtClean="0"/>
              <a:t>Data preservation knowhow</a:t>
            </a:r>
          </a:p>
          <a:p>
            <a:pPr lvl="1"/>
            <a:r>
              <a:rPr lang="en-GB" sz="2000" dirty="0"/>
              <a:t>Open Archival Information Systems (OAIS) in ISO </a:t>
            </a:r>
            <a:r>
              <a:rPr lang="en-GB" sz="2000" dirty="0" smtClean="0"/>
              <a:t>14721 and OAIS extensions</a:t>
            </a:r>
          </a:p>
          <a:p>
            <a:pPr lvl="1"/>
            <a:r>
              <a:rPr lang="en-GB" sz="2000" dirty="0"/>
              <a:t>Audit and Certification in ISO Standard </a:t>
            </a:r>
            <a:r>
              <a:rPr lang="en-GB" sz="2000" dirty="0" smtClean="0"/>
              <a:t>16363</a:t>
            </a:r>
          </a:p>
          <a:p>
            <a:pPr lvl="1"/>
            <a:r>
              <a:rPr lang="en-GB" sz="2000" dirty="0" smtClean="0"/>
              <a:t>Long </a:t>
            </a:r>
            <a:r>
              <a:rPr lang="en-GB" sz="2000" dirty="0"/>
              <a:t>Term Data Preservation </a:t>
            </a:r>
            <a:r>
              <a:rPr lang="en-GB" sz="2000" dirty="0" smtClean="0"/>
              <a:t>Activities in SCIDIP-ES</a:t>
            </a:r>
          </a:p>
          <a:p>
            <a:pPr lvl="1"/>
            <a:r>
              <a:rPr lang="en-GB" sz="2000" dirty="0"/>
              <a:t>Data Management </a:t>
            </a:r>
            <a:r>
              <a:rPr lang="en-GB" sz="2000" dirty="0" smtClean="0"/>
              <a:t>Planning</a:t>
            </a:r>
          </a:p>
          <a:p>
            <a:pPr lvl="1"/>
            <a:r>
              <a:rPr lang="en-GB" sz="2000" dirty="0"/>
              <a:t>Data Seal of Approval</a:t>
            </a:r>
          </a:p>
          <a:p>
            <a:r>
              <a:rPr lang="en-GB" sz="2400" dirty="0" smtClean="0"/>
              <a:t>Analysis of 7 use cases</a:t>
            </a:r>
          </a:p>
          <a:p>
            <a:r>
              <a:rPr lang="en-GB" sz="2400" dirty="0" smtClean="0"/>
              <a:t>Requirements gathering and future activities</a:t>
            </a:r>
          </a:p>
          <a:p>
            <a:pPr lvl="1"/>
            <a:r>
              <a:rPr lang="en-GB" sz="2000" dirty="0" smtClean="0"/>
              <a:t>Service, training, consultancy, business development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25/02/14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271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cases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ESA Long </a:t>
            </a:r>
            <a:r>
              <a:rPr lang="en-GB" sz="2000" dirty="0"/>
              <a:t>Term Data Preservation </a:t>
            </a:r>
            <a:r>
              <a:rPr lang="en-GB" sz="2000" dirty="0" smtClean="0"/>
              <a:t>Activities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EISCAT-3D </a:t>
            </a:r>
            <a:r>
              <a:rPr lang="en-GB" sz="2000" dirty="0" smtClean="0"/>
              <a:t>– The next generation incoherent </a:t>
            </a:r>
            <a:r>
              <a:rPr lang="en-GB" sz="2000" dirty="0"/>
              <a:t>scatter radar system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HEP and the </a:t>
            </a:r>
            <a:r>
              <a:rPr lang="en-GB" sz="2000" dirty="0" smtClean="0"/>
              <a:t>ISIS </a:t>
            </a:r>
            <a:r>
              <a:rPr lang="en-GB" sz="2000" dirty="0"/>
              <a:t>Pulsed Neutron and </a:t>
            </a:r>
            <a:r>
              <a:rPr lang="en-GB" sz="2000" dirty="0" err="1"/>
              <a:t>Muon</a:t>
            </a:r>
            <a:r>
              <a:rPr lang="en-GB" sz="2000" dirty="0"/>
              <a:t> Source</a:t>
            </a: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Space station data – the CIRCE project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Seismology </a:t>
            </a:r>
            <a:r>
              <a:rPr lang="en-GB" sz="2000" dirty="0" smtClean="0"/>
              <a:t>– the VERCE project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err="1"/>
              <a:t>Center</a:t>
            </a:r>
            <a:r>
              <a:rPr lang="en-GB" sz="2000" dirty="0"/>
              <a:t> for Data Science (CDS). Paris </a:t>
            </a:r>
            <a:r>
              <a:rPr lang="en-GB" sz="2000" dirty="0" err="1"/>
              <a:t>Saclay</a:t>
            </a:r>
            <a:r>
              <a:rPr lang="en-GB" sz="2000" dirty="0"/>
              <a:t> </a:t>
            </a:r>
            <a:r>
              <a:rPr lang="en-GB" sz="2000" dirty="0" smtClean="0"/>
              <a:t>University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dirty="0"/>
              <a:t>Agricultural research data (agINFRA project)</a:t>
            </a: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Digital Cultural </a:t>
            </a:r>
            <a:r>
              <a:rPr lang="en-GB" sz="2000" dirty="0" smtClean="0"/>
              <a:t>Heritage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err="1" smtClean="0"/>
              <a:t>EarthServer</a:t>
            </a:r>
            <a:r>
              <a:rPr lang="en-GB" sz="2000" smtClean="0"/>
              <a:t> project</a:t>
            </a: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endParaRPr lang="en-GB" sz="2000" dirty="0" smtClean="0"/>
          </a:p>
          <a:p>
            <a:r>
              <a:rPr lang="en-GB" sz="2000" dirty="0" smtClean="0"/>
              <a:t>https</a:t>
            </a:r>
            <a:r>
              <a:rPr lang="en-GB" sz="2000" dirty="0"/>
              <a:t>://</a:t>
            </a:r>
            <a:r>
              <a:rPr lang="en-GB" sz="2000" dirty="0" smtClean="0"/>
              <a:t>indico.egi.eu/indico/materialDisplay.py?materialId=2&amp;confId=2052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25/02/14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230931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37</TotalTime>
  <Words>342</Words>
  <Application>Microsoft Office PowerPoint</Application>
  <PresentationFormat>On-screen Show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EGI-InSPIRE-Slide-Template_v4</vt:lpstr>
      <vt:lpstr>APARSEN-EGI Community Workshop on Managing, Computing and Preserving Big Data for Research</vt:lpstr>
      <vt:lpstr>Accelerating Excellent Science</vt:lpstr>
      <vt:lpstr>PowerPoint Presentation</vt:lpstr>
      <vt:lpstr>Why this workshop</vt:lpstr>
      <vt:lpstr>Workshop content</vt:lpstr>
      <vt:lpstr>Use cases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APARSEN-EGI Community Workshop on Managing, Computing and Preserving Big Data for Research</dc:title>
  <dc:creator>Tiziana Ferrari</dc:creator>
  <cp:lastModifiedBy>Tiziana Ferrari</cp:lastModifiedBy>
  <cp:revision>4</cp:revision>
  <dcterms:created xsi:type="dcterms:W3CDTF">2014-03-04T07:21:38Z</dcterms:created>
  <dcterms:modified xsi:type="dcterms:W3CDTF">2014-03-04T08:08:23Z</dcterms:modified>
</cp:coreProperties>
</file>