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3" r:id="rId2"/>
    <p:sldId id="424" r:id="rId3"/>
    <p:sldId id="425" r:id="rId4"/>
    <p:sldId id="445" r:id="rId5"/>
    <p:sldId id="410" r:id="rId6"/>
    <p:sldId id="372" r:id="rId7"/>
    <p:sldId id="428" r:id="rId8"/>
    <p:sldId id="441" r:id="rId9"/>
    <p:sldId id="448" r:id="rId10"/>
    <p:sldId id="401" r:id="rId11"/>
    <p:sldId id="400" r:id="rId12"/>
    <p:sldId id="385" r:id="rId13"/>
    <p:sldId id="377" r:id="rId14"/>
    <p:sldId id="373" r:id="rId15"/>
    <p:sldId id="449" r:id="rId16"/>
    <p:sldId id="450" r:id="rId17"/>
    <p:sldId id="451" r:id="rId18"/>
    <p:sldId id="452" r:id="rId19"/>
    <p:sldId id="435" r:id="rId20"/>
    <p:sldId id="374" r:id="rId21"/>
    <p:sldId id="375" r:id="rId22"/>
    <p:sldId id="443" r:id="rId23"/>
    <p:sldId id="371" r:id="rId24"/>
    <p:sldId id="43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9C"/>
    <a:srgbClr val="335E32"/>
    <a:srgbClr val="C7C7C7"/>
    <a:srgbClr val="519332"/>
    <a:srgbClr val="DC241F"/>
    <a:srgbClr val="00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2CC3-C4BE-4A46-9907-7CE93D776FFB}" type="datetimeFigureOut">
              <a:rPr lang="en-US" smtClean="0"/>
              <a:t>05/03/14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823E-A64B-644F-AF38-CE1760B3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45F-D125-714B-8401-50257C83C6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45F-D125-714B-8401-50257C83C6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It is clear that trust is at the very heart of storing and sharing research data. And this is so for a number of stakeholders, all for different reasons: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users of data </a:t>
            </a:r>
            <a:r>
              <a:rPr lang="en-US">
                <a:latin typeface="Calibri" charset="0"/>
              </a:rPr>
              <a:t>from a digital repository have questions like:</a:t>
            </a:r>
          </a:p>
          <a:p>
            <a:r>
              <a:rPr lang="en-US">
                <a:latin typeface="Calibri" charset="0"/>
              </a:rPr>
              <a:t>Have the data been preserved properly? </a:t>
            </a:r>
          </a:p>
          <a:p>
            <a:r>
              <a:rPr lang="en-US">
                <a:latin typeface="Calibri" charset="0"/>
              </a:rPr>
              <a:t>Are they of high quality? </a:t>
            </a:r>
          </a:p>
          <a:p>
            <a:r>
              <a:rPr lang="en-US">
                <a:latin typeface="Calibri" charset="0"/>
              </a:rPr>
              <a:t>Have they been changed in some way? </a:t>
            </a:r>
          </a:p>
          <a:p>
            <a:r>
              <a:rPr lang="en-US">
                <a:latin typeface="Calibri" charset="0"/>
              </a:rPr>
              <a:t>Does the pointer get me to the right object?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depositors of data </a:t>
            </a:r>
            <a:r>
              <a:rPr lang="en-US">
                <a:latin typeface="Calibri" charset="0"/>
              </a:rPr>
              <a:t>want to be sure that in the digital repositories their data are safe and remain accessible, usable and meaningful over time.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Finally </a:t>
            </a:r>
            <a:r>
              <a:rPr lang="en-US" b="1">
                <a:latin typeface="Calibri" charset="0"/>
              </a:rPr>
              <a:t>the funders</a:t>
            </a:r>
            <a:r>
              <a:rPr lang="en-US">
                <a:latin typeface="Calibri" charset="0"/>
              </a:rPr>
              <a:t>,</a:t>
            </a:r>
          </a:p>
          <a:p>
            <a:r>
              <a:rPr lang="en-US">
                <a:latin typeface="Calibri" charset="0"/>
              </a:rPr>
              <a:t>They want the reassurance that their investment in the production of valuable research data is no waisted but will remain also in the future; re-use of data will give them a higher return on their investment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7FF06-27EC-D341-942C-7F301D2C87AC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Calibri" charset="0"/>
              </a:rPr>
              <a:t>Basic – extented - formal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The focus of the Data Seal of Approval is on smaller organisations within the research data domain. 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The two more formal standards, DIN and ISO, are more demanding. </a:t>
            </a:r>
          </a:p>
          <a:p>
            <a:r>
              <a:rPr lang="nl-NL">
                <a:latin typeface="Calibri" charset="0"/>
              </a:rPr>
              <a:t>But they will provide more of a guarantee of „trustworthiness‟.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In some cases, especially where there are higher stakes involved, this might just be what is needed.</a:t>
            </a:r>
          </a:p>
          <a:p>
            <a:endParaRPr lang="en-GB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065A56-8651-CE49-A913-BEC08610EE7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There has long been a demand for some way to evaluate, to assess the quality of the services of a digital repository.</a:t>
            </a:r>
          </a:p>
          <a:p>
            <a:r>
              <a:rPr lang="en-US">
                <a:latin typeface="Calibri" charset="0"/>
              </a:rPr>
              <a:t>Over the last few years a number</a:t>
            </a:r>
            <a:r>
              <a:rPr lang="nl-NL">
                <a:latin typeface="Calibri" charset="0"/>
              </a:rPr>
              <a:t> of evaluation guidelines are becoming available.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Slide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DSA can be seen as an entry point which requires limited effort from the repositories</a:t>
            </a:r>
            <a:r>
              <a:rPr lang="en-GB">
                <a:latin typeface="Calibri" charset="0"/>
              </a:rPr>
              <a:t> </a:t>
            </a:r>
            <a:endParaRPr lang="nl-NL">
              <a:latin typeface="Calibri" charset="0"/>
            </a:endParaRPr>
          </a:p>
          <a:p>
            <a:endParaRPr lang="nl-NL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BDB6B3-46C5-044B-ACB6-0F302FAA4D13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DIN standard is the second one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DIN is an initiative of NESTOR, the German competence network for digital preservation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DIN standard counts 34 criteria for digital repositories that have to be met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It requires much more detailed information than the DSA.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0A9237-41CE-C34C-B07A-053D07A881E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third way to evaluate a digital repository is offered by the ISO standard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standard is based on the OAIS model and emanates from work done by RLG, OCLC and NARA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standard is very detailed and presents over a 100 metrics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6 test audits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Entails a full external auditing process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U</a:t>
            </a:r>
            <a:r>
              <a:rPr lang="nl-NL">
                <a:latin typeface="Calibri" charset="0"/>
              </a:rPr>
              <a:t>p to 3 person months to collect the evidence and to take part in the audit.</a:t>
            </a:r>
            <a:endParaRPr lang="en-GB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20AE06-94CF-CC4F-B9BD-049CF8C5AA17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81125"/>
            <a:ext cx="6997700" cy="11080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2501900"/>
            <a:ext cx="6400800" cy="26543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 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642402" y="2553474"/>
            <a:ext cx="6912000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943100" y="1257"/>
            <a:ext cx="7200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Data Archiving and Networked Services</a:t>
            </a:r>
          </a:p>
          <a:p>
            <a:endParaRPr lang="en-US" sz="2000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1988173" y="6503383"/>
            <a:ext cx="2905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DANS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is </a:t>
            </a:r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an institute of KNAW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en NWO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010" y="6442415"/>
            <a:ext cx="2425700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05/03/14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766" y="717846"/>
            <a:ext cx="8828654" cy="6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66" y="1600200"/>
            <a:ext cx="8828653" cy="468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ANS ban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720" y="6458700"/>
            <a:ext cx="2425700" cy="377198"/>
          </a:xfrm>
          <a:prstGeom prst="rect">
            <a:avLst/>
          </a:prstGeom>
        </p:spPr>
      </p:pic>
      <p:pic>
        <p:nvPicPr>
          <p:cNvPr id="8" name="Picture 7" descr="logo 2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66" y="6383996"/>
            <a:ext cx="1543052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hyperlink" Target="http://www.trusteddigitalrepository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www.trusteddigitalrepository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ealofapproval.org/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ealofapproval.org/en/information/guidelines/" TargetMode="External"/><Relationship Id="rId4" Type="http://schemas.openxmlformats.org/officeDocument/2006/relationships/hyperlink" Target="http://datasealofapprova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ssessment.datasealofapproval.org/accounts/log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://www.langzeitarchivierung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5.emf"/><Relationship Id="rId5" Type="http://schemas.openxmlformats.org/officeDocument/2006/relationships/hyperlink" Target="http://www.iso16363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l.edu/sites/default/files/attachments/pages/trac_0.pdf" TargetMode="External"/><Relationship Id="rId4" Type="http://schemas.openxmlformats.org/officeDocument/2006/relationships/hyperlink" Target="http://www.crl.edu/archiving-preservation/digital-archives/portico-hathitrust/advisory-panel" TargetMode="External"/><Relationship Id="rId5" Type="http://schemas.openxmlformats.org/officeDocument/2006/relationships/hyperlink" Target="http://www.repositoryaudit.eu/" TargetMode="External"/><Relationship Id="rId6" Type="http://schemas.openxmlformats.org/officeDocument/2006/relationships/hyperlink" Target="http://www.icsu-wds.org/community/membership/certific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l.edu/archiving-preserva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eddigitalrepository.eu" TargetMode="External"/><Relationship Id="rId4" Type="http://schemas.openxmlformats.org/officeDocument/2006/relationships/hyperlink" Target="https://www2.rd-alliance.org/internal-groups/rdawds-certification-digital-repositories-ig.html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iancepermanentaccess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cis.nl" TargetMode="External"/><Relationship Id="rId4" Type="http://schemas.openxmlformats.org/officeDocument/2006/relationships/hyperlink" Target="mailto:Peter.doorn@dans.knaw.nl" TargetMode="External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ns.knaw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AIS" TargetMode="External"/><Relationship Id="rId4" Type="http://schemas.openxmlformats.org/officeDocument/2006/relationships/hyperlink" Target="http://en.wikipedia.org/wiki/International_Standards_Organization" TargetMode="External"/><Relationship Id="rId5" Type="http://schemas.openxmlformats.org/officeDocument/2006/relationships/hyperlink" Target="http://www.iso.org/iso/iso_catalogue/catalogue_tc/catalogue_detail.htm?csnumber=56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/index.php?title=Consultative_Committee_for_Space_Data_Systems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43100" y="1032933"/>
            <a:ext cx="7200900" cy="1151465"/>
          </a:xfrm>
        </p:spPr>
        <p:txBody>
          <a:bodyPr/>
          <a:lstStyle/>
          <a:p>
            <a:r>
              <a:rPr lang="en-US" sz="2800" dirty="0" smtClean="0"/>
              <a:t>Trusted </a:t>
            </a:r>
            <a:r>
              <a:rPr lang="en-US" sz="2800" b="1" dirty="0" smtClean="0"/>
              <a:t>Digital Archives </a:t>
            </a:r>
            <a:r>
              <a:rPr lang="en-US" sz="2800" dirty="0" smtClean="0"/>
              <a:t>and the Data </a:t>
            </a:r>
            <a:r>
              <a:rPr lang="en-US" sz="2800" dirty="0"/>
              <a:t>Seal of Approval</a:t>
            </a:r>
            <a:endParaRPr lang="en-GB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2623311"/>
            <a:ext cx="6836797" cy="37266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Peter Doorn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Data </a:t>
            </a:r>
            <a:r>
              <a:rPr lang="en-GB" dirty="0"/>
              <a:t>Archiving and Networked </a:t>
            </a:r>
            <a:r>
              <a:rPr lang="en-GB" dirty="0" smtClean="0"/>
              <a:t>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/>
              <a:t>EGI </a:t>
            </a:r>
            <a:r>
              <a:rPr lang="en-US" sz="1900" dirty="0"/>
              <a:t>Community Workshop focusing </a:t>
            </a:r>
            <a:r>
              <a:rPr lang="en-US" sz="1900" dirty="0" smtClean="0"/>
              <a:t>on “</a:t>
            </a:r>
            <a:r>
              <a:rPr lang="en-US" sz="1900" dirty="0"/>
              <a:t>Managing, computing and preserving big data for research”</a:t>
            </a:r>
            <a:br>
              <a:rPr lang="en-US" sz="1900" dirty="0"/>
            </a:br>
            <a:r>
              <a:rPr lang="en-US" sz="1900" dirty="0"/>
              <a:t>Amsterdam, 5</a:t>
            </a:r>
            <a:r>
              <a:rPr lang="en-US" sz="1900" baseline="30000" dirty="0"/>
              <a:t>th</a:t>
            </a:r>
            <a:r>
              <a:rPr lang="en-US" sz="1900" dirty="0"/>
              <a:t> March 2014</a:t>
            </a:r>
            <a:endParaRPr lang="en-GB" sz="1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74" y="3582574"/>
            <a:ext cx="1442255" cy="14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data archives: an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482"/>
            <a:ext cx="9144000" cy="43241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3227" y="4004670"/>
            <a:ext cx="7439332" cy="25858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ESFRI Research Infrastructures and Trust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66" y="1422727"/>
            <a:ext cx="4642055" cy="34629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86949" y="2432073"/>
            <a:ext cx="3809761" cy="2062103"/>
          </a:xfrm>
          <a:prstGeom prst="rect">
            <a:avLst/>
          </a:prstGeom>
          <a:ln w="952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15369C"/>
                </a:solidFill>
              </a:rPr>
              <a:t>Requirements </a:t>
            </a:r>
            <a:r>
              <a:rPr lang="en-GB" sz="2000" b="1" dirty="0">
                <a:solidFill>
                  <a:srgbClr val="15369C"/>
                </a:solidFill>
              </a:rPr>
              <a:t>for CLARIN </a:t>
            </a:r>
            <a:r>
              <a:rPr lang="en-GB" sz="2000" b="1" dirty="0" smtClean="0">
                <a:solidFill>
                  <a:srgbClr val="15369C"/>
                </a:solidFill>
              </a:rPr>
              <a:t>Centres</a:t>
            </a:r>
            <a:endParaRPr lang="en-GB" dirty="0"/>
          </a:p>
          <a:p>
            <a:pPr lvl="0"/>
            <a:r>
              <a:rPr lang="en-GB" dirty="0" smtClean="0"/>
              <a:t>“Centres </a:t>
            </a:r>
            <a:r>
              <a:rPr lang="en-GB" dirty="0"/>
              <a:t>need to have a proper and clearly specified repository system and participate in a quality assessment procedure as proposed by the Data Seal of Approval or MOIMS-RAC </a:t>
            </a:r>
            <a:r>
              <a:rPr lang="en-GB" dirty="0" smtClean="0"/>
              <a:t>approaches”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48" y="1430749"/>
            <a:ext cx="3809761" cy="1007389"/>
          </a:xfrm>
          <a:prstGeom prst="rect">
            <a:avLst/>
          </a:prstGeom>
          <a:ln w="952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768657" y="4885700"/>
            <a:ext cx="623076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369C"/>
                </a:solidFill>
              </a:rPr>
              <a:t>Building Trust: CESSDA Self-Assessment Project</a:t>
            </a:r>
          </a:p>
          <a:p>
            <a:r>
              <a:rPr lang="en-US" dirty="0" smtClean="0"/>
              <a:t>Participants </a:t>
            </a:r>
            <a:r>
              <a:rPr lang="en-US" dirty="0"/>
              <a:t>from fifteen CESSDA member </a:t>
            </a:r>
            <a:r>
              <a:rPr lang="en-US" dirty="0" err="1"/>
              <a:t>organisations</a:t>
            </a:r>
            <a:r>
              <a:rPr lang="en-US" dirty="0"/>
              <a:t> discussed the CESSDA-ERIC requirements and agreed upon using the Data Seal of Approval (DSA) guidelines as a tool to gain information on the level of their conformance with the DSA and the CESSDA-ERIC requirements.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66" y="4244952"/>
            <a:ext cx="2494830" cy="1945510"/>
          </a:xfrm>
          <a:prstGeom prst="rect">
            <a:avLst/>
          </a:prstGeom>
          <a:ln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72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729" y="4526690"/>
            <a:ext cx="19018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384" y="4645475"/>
            <a:ext cx="163244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Certification of digital </a:t>
            </a:r>
            <a:r>
              <a:rPr lang="en-US" dirty="0" smtClean="0">
                <a:solidFill>
                  <a:srgbClr val="000000"/>
                </a:solidFill>
              </a:rPr>
              <a:t>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12" y="3138630"/>
            <a:ext cx="6091317" cy="16552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sz="2800" dirty="0" smtClean="0">
                <a:latin typeface="Calibri" charset="0"/>
                <a:sym typeface="Wingdings"/>
              </a:rPr>
              <a:t>International </a:t>
            </a:r>
            <a:r>
              <a:rPr lang="en-US" sz="2800" dirty="0">
                <a:latin typeface="Calibri" charset="0"/>
              </a:rPr>
              <a:t>framework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Calibri" charset="0"/>
              </a:rPr>
              <a:t>3 standards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Calibri" charset="0"/>
              </a:rPr>
              <a:t>3 levels (basic, extended, formal</a:t>
            </a:r>
            <a:r>
              <a:rPr lang="en-US" sz="2800" dirty="0" smtClean="0">
                <a:latin typeface="Calibri" charset="0"/>
              </a:rPr>
              <a:t>)</a:t>
            </a:r>
            <a:endParaRPr lang="en-US" sz="2800" dirty="0">
              <a:latin typeface="Calibri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263" y="1394955"/>
            <a:ext cx="2874254" cy="30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Screen Shot 2012-09-17 at 12.10.12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3" b="-1163"/>
          <a:stretch>
            <a:fillRect/>
          </a:stretch>
        </p:blipFill>
        <p:spPr bwMode="auto">
          <a:xfrm>
            <a:off x="340563" y="1417637"/>
            <a:ext cx="2942925" cy="16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558" y="4694120"/>
            <a:ext cx="1601702" cy="1601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4392" y="6394164"/>
            <a:ext cx="414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www.trusteddigitalrepository.eu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Framework levels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86018" y="1417638"/>
            <a:ext cx="6899007" cy="45259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Basic Certification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granted to repositories which obtain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 Seal of Approval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Extended Certification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is granted to Basic Certification repositories which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in addition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perform a structured, externally reviewed and publicly available self-audit based on ISO 16363 or DIN 31644</a:t>
            </a:r>
          </a:p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Formal Certification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granted to repositories which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in addition 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 Basic Certification obtain full external audit and certification based on ISO 16363 or DIN 31644</a:t>
            </a:r>
          </a:p>
        </p:txBody>
      </p:sp>
      <p:pic>
        <p:nvPicPr>
          <p:cNvPr id="3891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095" y="2235200"/>
            <a:ext cx="1772129" cy="24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4392" y="6394164"/>
            <a:ext cx="414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www.trusteddigitalrepository.eu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22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dirty="0">
                <a:ea typeface="ＭＳ Ｐゴシック" charset="0"/>
              </a:rPr>
              <a:t>Certification Standards: </a:t>
            </a:r>
            <a:r>
              <a:rPr lang="en-US" sz="2300" b="1" dirty="0" smtClean="0">
                <a:ea typeface="ＭＳ Ｐゴシック" charset="0"/>
              </a:rPr>
              <a:t>Data </a:t>
            </a:r>
            <a:r>
              <a:rPr lang="en-US" sz="2300" b="1" dirty="0">
                <a:ea typeface="ＭＳ Ｐゴシック" charset="0"/>
              </a:rPr>
              <a:t>Seal of </a:t>
            </a:r>
            <a:r>
              <a:rPr lang="en-US" sz="2300" b="1" dirty="0" smtClean="0">
                <a:ea typeface="ＭＳ Ｐゴシック" charset="0"/>
              </a:rPr>
              <a:t>Approval (DSA)</a:t>
            </a:r>
            <a:endParaRPr lang="en-US" sz="2300" b="1" dirty="0">
              <a:ea typeface="ＭＳ Ｐゴシック" charset="0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70766" y="1350087"/>
            <a:ext cx="4152957" cy="235164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DANS initiative (2005/6)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International Board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16 guidelines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Self assessment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Transparency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seals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awarded since 2010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53644" y="3414464"/>
            <a:ext cx="4177891" cy="316547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The research data: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found on the Internet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accessible (clear rights and licenses)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in a usable format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reliable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referred to (persistent identifier)</a:t>
            </a:r>
          </a:p>
          <a:p>
            <a:pPr>
              <a:lnSpc>
                <a:spcPct val="90000"/>
              </a:lnSpc>
              <a:buFont typeface="Arial"/>
              <a:buNone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2059" y="4885041"/>
            <a:ext cx="4572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2000" dirty="0" smtClean="0"/>
              <a:t>Data </a:t>
            </a:r>
            <a:r>
              <a:rPr lang="en-GB" sz="2000" dirty="0"/>
              <a:t>producers are responsible for the quality of research data, repositories for storage and long-term access, and users for correct use of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6434" y="6379420"/>
            <a:ext cx="319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http://datasealofapproval.org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05" y="1431147"/>
            <a:ext cx="5326670" cy="1776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72" y="3623685"/>
            <a:ext cx="2518050" cy="115884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953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866456"/>
            <a:ext cx="8828654" cy="882354"/>
          </a:xfrm>
        </p:spPr>
        <p:txBody>
          <a:bodyPr/>
          <a:lstStyle/>
          <a:p>
            <a:r>
              <a:rPr lang="en-US" dirty="0"/>
              <a:t>The Guidelines 2014-2015</a:t>
            </a:r>
            <a:br>
              <a:rPr lang="en-US" dirty="0"/>
            </a:br>
            <a:r>
              <a:rPr lang="en-US" dirty="0">
                <a:solidFill>
                  <a:srgbClr val="E46C0A"/>
                </a:solidFill>
              </a:rPr>
              <a:t>Guidelines Relating to Data Producers</a:t>
            </a:r>
            <a:r>
              <a:rPr lang="en-US" dirty="0" smtClean="0">
                <a:solidFill>
                  <a:srgbClr val="E46C0A"/>
                </a:solidFill>
              </a:rPr>
              <a:t>: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0766" y="1822383"/>
            <a:ext cx="8828653" cy="46855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deposits the data in a data repository with sufficient information for others to assess the quality of the data and compliance with disciplinary and ethical norms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provides the data in formats recommended by the data repository.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provides the data together with the metadata requested by the data repository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690826"/>
            <a:ext cx="8828654" cy="69979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Guidelines Related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Repositories (4-8):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411060"/>
            <a:ext cx="8828653" cy="4685522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has an explicit mission in the area of digital archiving and promulgates it.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uses due diligence to ensure compliance with legal regulations and contracts including, when applicable, regulations governing the protection of human subjects.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applies documented processes and procedures for managing data storage.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has a plan for long-term preservation of its digital assets.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Archiving </a:t>
            </a:r>
            <a:r>
              <a:rPr lang="en-US" dirty="0"/>
              <a:t>takes place according to explicit work flows across the data life cycle.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4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690826"/>
            <a:ext cx="8828654" cy="69979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Guidelines Related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Repositories (9-13):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289470"/>
            <a:ext cx="8828653" cy="46855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assumes responsibility from the data producers for access and availability of the digital objects.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enables the users to discover and use the data and refer to them in a persistent way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ensures the integrity of the digital objects and the </a:t>
            </a:r>
            <a:r>
              <a:rPr lang="en-US" dirty="0" smtClean="0"/>
              <a:t>metadata.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ensures the authenticity of the digital objects and the metadata.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technical infrastructure explicitly supports the tasks and functions described in internationally accepted archival standards like OAIS.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2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900409"/>
            <a:ext cx="8828654" cy="699791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Guidelines Related to Data </a:t>
            </a:r>
            <a:r>
              <a:rPr lang="en-US" dirty="0" smtClean="0">
                <a:solidFill>
                  <a:srgbClr val="E46C0A"/>
                </a:solidFill>
              </a:rPr>
              <a:t>Consumers (14-16):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762320"/>
            <a:ext cx="8828653" cy="4685522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complies with access regulations set by the data repository.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conforms to and agrees with any codes of conduct that are generally accepted in the relevant sector for the exchange and proper use of knowledge and information.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respects the applicable </a:t>
            </a:r>
            <a:r>
              <a:rPr lang="en-US" dirty="0" err="1"/>
              <a:t>licences</a:t>
            </a:r>
            <a:r>
              <a:rPr lang="en-US" dirty="0"/>
              <a:t> of the data repository regarding the use of the data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DSA self-assessment &amp; peer review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 self-assessment in the </a:t>
            </a:r>
            <a:r>
              <a:rPr lang="en-US" dirty="0">
                <a:hlinkClick r:id="rId2"/>
              </a:rPr>
              <a:t>DSA online tool</a:t>
            </a:r>
            <a:r>
              <a:rPr lang="en-US" dirty="0"/>
              <a:t>. The online tool takes you through the </a:t>
            </a:r>
            <a:r>
              <a:rPr lang="en-US" dirty="0" smtClean="0"/>
              <a:t>16 </a:t>
            </a:r>
            <a:r>
              <a:rPr lang="en-US" dirty="0">
                <a:hlinkClick r:id="rId3"/>
              </a:rPr>
              <a:t>guidelines</a:t>
            </a:r>
            <a:r>
              <a:rPr lang="en-US" dirty="0"/>
              <a:t> and provides you with </a:t>
            </a:r>
            <a:r>
              <a:rPr lang="en-US" dirty="0" smtClean="0"/>
              <a:t>support</a:t>
            </a:r>
            <a:endParaRPr lang="en-US" dirty="0"/>
          </a:p>
          <a:p>
            <a:r>
              <a:rPr lang="en-US" dirty="0" smtClean="0"/>
              <a:t>Submit self</a:t>
            </a:r>
            <a:r>
              <a:rPr lang="en-US" dirty="0"/>
              <a:t>-assessment </a:t>
            </a:r>
            <a:r>
              <a:rPr lang="en-US" dirty="0" smtClean="0"/>
              <a:t>for </a:t>
            </a:r>
            <a:r>
              <a:rPr lang="en-US" dirty="0"/>
              <a:t>peer review. The peer </a:t>
            </a:r>
            <a:r>
              <a:rPr lang="en-US" dirty="0" smtClean="0"/>
              <a:t>reviewers </a:t>
            </a:r>
            <a:r>
              <a:rPr lang="en-US" dirty="0"/>
              <a:t>will go over your answers and documentation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self-assessment and review will not become public until the </a:t>
            </a:r>
            <a:r>
              <a:rPr lang="en-US" dirty="0" smtClean="0"/>
              <a:t>DSA is </a:t>
            </a:r>
            <a:r>
              <a:rPr lang="en-US" dirty="0"/>
              <a:t>awarded</a:t>
            </a:r>
            <a:r>
              <a:rPr lang="en-US" dirty="0" smtClean="0"/>
              <a:t>.</a:t>
            </a:r>
          </a:p>
          <a:p>
            <a:r>
              <a:rPr lang="en-US" dirty="0"/>
              <a:t>After the </a:t>
            </a:r>
            <a:r>
              <a:rPr lang="en-US" dirty="0" smtClean="0"/>
              <a:t>DSA is </a:t>
            </a:r>
            <a:r>
              <a:rPr lang="en-US" dirty="0"/>
              <a:t>awarded by the Board, the DSA logo may be displayed on the repository’s Web </a:t>
            </a:r>
            <a:r>
              <a:rPr lang="en-US" dirty="0" smtClean="0"/>
              <a:t>site with a </a:t>
            </a:r>
            <a:r>
              <a:rPr lang="en-US" dirty="0"/>
              <a:t>link to the organization’s assessment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6434" y="6379420"/>
            <a:ext cx="319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http://datasealofapproval.org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7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508664"/>
            <a:ext cx="8828653" cy="46855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slides about DANS</a:t>
            </a:r>
          </a:p>
          <a:p>
            <a:r>
              <a:rPr lang="en-US" dirty="0" smtClean="0"/>
              <a:t>On Trust and certification: what do we rely on?</a:t>
            </a:r>
          </a:p>
          <a:p>
            <a:pPr lvl="1"/>
            <a:r>
              <a:rPr lang="en-US" dirty="0" smtClean="0"/>
              <a:t>Trust in research data </a:t>
            </a:r>
          </a:p>
          <a:p>
            <a:pPr lvl="1"/>
            <a:r>
              <a:rPr lang="en-US" dirty="0" smtClean="0"/>
              <a:t>The need for Trusted Digital Repositories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 build trust</a:t>
            </a:r>
          </a:p>
          <a:p>
            <a:r>
              <a:rPr lang="en-US" dirty="0" smtClean="0"/>
              <a:t>European framework for certification</a:t>
            </a:r>
          </a:p>
          <a:p>
            <a:pPr lvl="1"/>
            <a:r>
              <a:rPr lang="en-US" dirty="0" smtClean="0"/>
              <a:t>the Data Seal of Approval (DSA)</a:t>
            </a:r>
          </a:p>
          <a:p>
            <a:pPr lvl="1"/>
            <a:r>
              <a:rPr lang="en-US" dirty="0" smtClean="0"/>
              <a:t>DIN</a:t>
            </a:r>
            <a:r>
              <a:rPr lang="en-US" dirty="0"/>
              <a:t> </a:t>
            </a:r>
            <a:r>
              <a:rPr lang="en-US" dirty="0" smtClean="0"/>
              <a:t>&amp; ISO</a:t>
            </a:r>
          </a:p>
          <a:p>
            <a:r>
              <a:rPr lang="en-US" dirty="0" smtClean="0"/>
              <a:t>Other approaches</a:t>
            </a:r>
          </a:p>
          <a:p>
            <a:r>
              <a:rPr lang="en-US" dirty="0" smtClean="0"/>
              <a:t>Ongoing work</a:t>
            </a:r>
          </a:p>
          <a:p>
            <a:r>
              <a:rPr lang="en-US" dirty="0" smtClean="0"/>
              <a:t>Do we need certification?</a:t>
            </a:r>
          </a:p>
          <a:p>
            <a:pPr lvl="1"/>
            <a:r>
              <a:rPr lang="en-US" dirty="0" smtClean="0"/>
              <a:t>pros and cons</a:t>
            </a:r>
          </a:p>
        </p:txBody>
      </p:sp>
    </p:spTree>
    <p:extLst>
      <p:ext uri="{BB962C8B-B14F-4D97-AF65-F5344CB8AC3E}">
        <p14:creationId xmlns:p14="http://schemas.microsoft.com/office/powerpoint/2010/main" val="39603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Certification Standards: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DIN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31644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6" y="1600200"/>
            <a:ext cx="8724843" cy="4525963"/>
          </a:xfrm>
        </p:spPr>
        <p:txBody>
          <a:bodyPr>
            <a:noAutofit/>
          </a:bodyPr>
          <a:lstStyle/>
          <a:p>
            <a:r>
              <a:rPr lang="en-US" sz="2000" i="1" dirty="0" err="1" smtClean="0"/>
              <a:t>Kriterienkatalog</a:t>
            </a:r>
            <a:r>
              <a:rPr lang="en-US" sz="2000" i="1" dirty="0" smtClean="0"/>
              <a:t> </a:t>
            </a:r>
            <a:r>
              <a:rPr lang="en-US" sz="2000" i="1" dirty="0" err="1"/>
              <a:t>vertrauenswürdige</a:t>
            </a:r>
            <a:r>
              <a:rPr lang="en-US" sz="2000" i="1" dirty="0"/>
              <a:t> </a:t>
            </a:r>
            <a:r>
              <a:rPr lang="en-US" sz="2000" i="1" dirty="0" err="1"/>
              <a:t>digitale</a:t>
            </a:r>
            <a:r>
              <a:rPr lang="en-US" sz="2000" i="1" dirty="0"/>
              <a:t> </a:t>
            </a:r>
            <a:r>
              <a:rPr lang="en-US" sz="2000" i="1" dirty="0" err="1" smtClean="0"/>
              <a:t>Langzeitarchive</a:t>
            </a:r>
            <a:r>
              <a:rPr lang="en-US" sz="2000" i="1" dirty="0" smtClean="0"/>
              <a:t> – NESTOR</a:t>
            </a:r>
            <a:r>
              <a:rPr lang="en-US" sz="2000" dirty="0"/>
              <a:t>,</a:t>
            </a:r>
            <a:r>
              <a:rPr lang="en-US" sz="2000" dirty="0" smtClean="0"/>
              <a:t> Deutsche National </a:t>
            </a:r>
            <a:r>
              <a:rPr lang="en-US" sz="2000" dirty="0" err="1" smtClean="0"/>
              <a:t>Bibliothek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34 criteria</a:t>
            </a:r>
          </a:p>
          <a:p>
            <a:pPr>
              <a:defRPr/>
            </a:pPr>
            <a:r>
              <a:rPr lang="en-US" sz="2000" dirty="0"/>
              <a:t>E</a:t>
            </a:r>
            <a:r>
              <a:rPr lang="en-US" sz="2000" dirty="0" smtClean="0"/>
              <a:t>xtended </a:t>
            </a:r>
            <a:r>
              <a:rPr lang="en-US" sz="2000" dirty="0"/>
              <a:t>self-assessment process </a:t>
            </a:r>
            <a:r>
              <a:rPr lang="en-US" sz="2000" dirty="0" smtClean="0"/>
              <a:t>offers </a:t>
            </a:r>
            <a:r>
              <a:rPr lang="en-US" sz="2000" dirty="0"/>
              <a:t>digital archives a </a:t>
            </a:r>
            <a:r>
              <a:rPr lang="en-US" sz="2000" dirty="0" err="1"/>
              <a:t>harmonised</a:t>
            </a:r>
            <a:r>
              <a:rPr lang="en-US" sz="2000" dirty="0"/>
              <a:t> and practical method of checking whether they are trustworthy. If the reviewed assessment yields a positive result they are entitled to </a:t>
            </a:r>
            <a:r>
              <a:rPr lang="en-US" sz="2000" dirty="0" err="1"/>
              <a:t>publicise</a:t>
            </a:r>
            <a:r>
              <a:rPr lang="en-US" sz="2000" dirty="0"/>
              <a:t> this by using the </a:t>
            </a:r>
            <a:r>
              <a:rPr lang="en-US" sz="2000" dirty="0" err="1"/>
              <a:t>nestor</a:t>
            </a:r>
            <a:r>
              <a:rPr lang="en-US" sz="2000" dirty="0"/>
              <a:t> Seal for Trustworthy Digital Archives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27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435" y="4553371"/>
            <a:ext cx="1905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190" y="4211250"/>
            <a:ext cx="1943398" cy="1943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5343" y="6345094"/>
            <a:ext cx="355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www.langzeitarchivierung.de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Certification Standards: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ISO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16363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9" y="1600200"/>
            <a:ext cx="499959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Based on Open Archival Information System (OAIS) and Trusted Repository Audit and Certification (TRAC)</a:t>
            </a:r>
          </a:p>
          <a:p>
            <a:pPr>
              <a:defRPr/>
            </a:pPr>
            <a:r>
              <a:rPr lang="en-US" sz="2000" dirty="0" smtClean="0"/>
              <a:t>Over 100 metrics</a:t>
            </a:r>
          </a:p>
          <a:p>
            <a:pPr>
              <a:defRPr/>
            </a:pPr>
            <a:r>
              <a:rPr lang="en-US" sz="2000" dirty="0" smtClean="0"/>
              <a:t>Test audits 2011 </a:t>
            </a:r>
            <a:r>
              <a:rPr lang="en-US" sz="2000" dirty="0"/>
              <a:t>by PTAB (Primary Trustworthy Digital </a:t>
            </a:r>
            <a:r>
              <a:rPr lang="en-US" sz="2000" dirty="0" smtClean="0"/>
              <a:t>Repository </a:t>
            </a:r>
            <a:r>
              <a:rPr lang="en-US" sz="2000" dirty="0" err="1" smtClean="0"/>
              <a:t>Authorisation</a:t>
            </a:r>
            <a:r>
              <a:rPr lang="en-US" sz="2000" dirty="0" smtClean="0"/>
              <a:t> </a:t>
            </a:r>
            <a:r>
              <a:rPr lang="en-US" sz="2000" dirty="0"/>
              <a:t>Body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Full external auditing process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201" y="4574825"/>
            <a:ext cx="1777788" cy="17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00" y="1600200"/>
            <a:ext cx="3117850" cy="3990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8565" y="6295403"/>
            <a:ext cx="267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http://www.iso16363.org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certification/assessment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Certification and </a:t>
            </a:r>
            <a:r>
              <a:rPr lang="en-US" sz="2000" dirty="0" smtClean="0"/>
              <a:t>Assessment by Center for Research Libraries (</a:t>
            </a:r>
            <a:r>
              <a:rPr lang="en-US" sz="2000" dirty="0"/>
              <a:t>CRL) </a:t>
            </a:r>
            <a:r>
              <a:rPr lang="en-US" sz="1800" dirty="0"/>
              <a:t>- </a:t>
            </a:r>
            <a:r>
              <a:rPr lang="en-US" sz="1800" dirty="0">
                <a:hlinkClick r:id="rId2"/>
              </a:rPr>
              <a:t>http://www.crl.edu/archiving-</a:t>
            </a:r>
            <a:r>
              <a:rPr lang="en-US" sz="1800" dirty="0" smtClean="0">
                <a:hlinkClick r:id="rId2"/>
              </a:rPr>
              <a:t>preservation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Metrics based </a:t>
            </a:r>
            <a:r>
              <a:rPr lang="en-US" sz="1800" dirty="0" smtClean="0"/>
              <a:t>on Trustworthy </a:t>
            </a:r>
            <a:r>
              <a:rPr lang="en-US" sz="1800" dirty="0"/>
              <a:t>Repositories Audit and Certification checklist </a:t>
            </a:r>
            <a:r>
              <a:rPr lang="en-US" sz="1800" dirty="0" smtClean="0">
                <a:hlinkClick r:id="rId3"/>
              </a:rPr>
              <a:t>(</a:t>
            </a:r>
            <a:r>
              <a:rPr lang="en-US" sz="1800" dirty="0">
                <a:hlinkClick r:id="rId3"/>
              </a:rPr>
              <a:t>TRAC</a:t>
            </a:r>
            <a:r>
              <a:rPr lang="en-US" sz="1800" dirty="0" smtClean="0">
                <a:hlinkClick r:id="rId3"/>
              </a:rPr>
              <a:t>)</a:t>
            </a:r>
            <a:endParaRPr lang="en-US" sz="1800" dirty="0"/>
          </a:p>
          <a:p>
            <a:pPr lvl="1"/>
            <a:r>
              <a:rPr lang="en-US" sz="1800" dirty="0"/>
              <a:t>CRL </a:t>
            </a:r>
            <a:r>
              <a:rPr lang="en-US" sz="1800" dirty="0">
                <a:hlinkClick r:id="rId4"/>
              </a:rPr>
              <a:t>Certification Advisory Panel</a:t>
            </a:r>
            <a:r>
              <a:rPr lang="en-US" sz="1800" dirty="0"/>
              <a:t> represents the various sectors of its </a:t>
            </a:r>
            <a:r>
              <a:rPr lang="en-US" sz="1800" dirty="0" smtClean="0"/>
              <a:t>membership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Digital Repository Audit Method Based on Risk Assessment (DRAMBORA) </a:t>
            </a:r>
            <a:r>
              <a:rPr lang="en-US" sz="1800" dirty="0"/>
              <a:t>- </a:t>
            </a:r>
            <a:r>
              <a:rPr lang="en-US" sz="1800" dirty="0">
                <a:hlinkClick r:id="rId5"/>
              </a:rPr>
              <a:t>http://www.repositoryaudit.eu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toolkit for use by repository administrators to </a:t>
            </a:r>
            <a:r>
              <a:rPr lang="en-US" sz="1800" dirty="0" smtClean="0"/>
              <a:t>(self) assess </a:t>
            </a:r>
            <a:r>
              <a:rPr lang="en-US" sz="1800" dirty="0"/>
              <a:t>the risks to their digital archiving </a:t>
            </a:r>
            <a:r>
              <a:rPr lang="en-US" sz="1800" dirty="0" smtClean="0"/>
              <a:t>systems</a:t>
            </a:r>
          </a:p>
          <a:p>
            <a:r>
              <a:rPr lang="en-US" sz="2000" dirty="0" smtClean="0"/>
              <a:t>Certification (accreditation) of ICSU World </a:t>
            </a:r>
            <a:r>
              <a:rPr lang="en-US" sz="2000" dirty="0"/>
              <a:t>Data System - </a:t>
            </a:r>
            <a:r>
              <a:rPr lang="en-US" sz="1800" dirty="0">
                <a:hlinkClick r:id="rId6"/>
              </a:rPr>
              <a:t>http://www.icsu-wds.org/community/membership/</a:t>
            </a:r>
            <a:r>
              <a:rPr lang="en-US" sz="1800" dirty="0" smtClean="0">
                <a:hlinkClick r:id="rId6"/>
              </a:rPr>
              <a:t>certification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 lvl="1"/>
            <a:r>
              <a:rPr lang="en-US" sz="1800" dirty="0"/>
              <a:t>aims at </a:t>
            </a:r>
            <a:r>
              <a:rPr lang="en-US" sz="1800" dirty="0" smtClean="0"/>
              <a:t>transition </a:t>
            </a:r>
            <a:r>
              <a:rPr lang="en-US" sz="1800" dirty="0"/>
              <a:t>from </a:t>
            </a:r>
            <a:r>
              <a:rPr lang="en-US" sz="1800" dirty="0" smtClean="0"/>
              <a:t>existing stand-alone </a:t>
            </a:r>
            <a:r>
              <a:rPr lang="en-US" sz="1800" dirty="0"/>
              <a:t>WDCs and </a:t>
            </a:r>
            <a:r>
              <a:rPr lang="en-US" sz="1800" dirty="0" smtClean="0"/>
              <a:t>Services </a:t>
            </a:r>
            <a:r>
              <a:rPr lang="en-US" sz="1800" dirty="0"/>
              <a:t>to a </a:t>
            </a:r>
            <a:r>
              <a:rPr lang="en-US" sz="1800" dirty="0" smtClean="0"/>
              <a:t>common globally </a:t>
            </a:r>
            <a:r>
              <a:rPr lang="en-US" sz="1800" dirty="0"/>
              <a:t>interoperable distributed data </a:t>
            </a:r>
            <a:r>
              <a:rPr lang="en-US" sz="1800" dirty="0" smtClean="0"/>
              <a:t>system</a:t>
            </a:r>
          </a:p>
          <a:p>
            <a:pPr lvl="1"/>
            <a:r>
              <a:rPr lang="en-US" sz="1800" dirty="0" smtClean="0"/>
              <a:t>criteria even less specific than DSA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38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On-going work on Trust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554432"/>
            <a:ext cx="8973234" cy="2713404"/>
          </a:xfrm>
        </p:spPr>
        <p:txBody>
          <a:bodyPr>
            <a:noAutofit/>
          </a:bodyPr>
          <a:lstStyle/>
          <a:p>
            <a:r>
              <a:rPr lang="en-US" sz="2000" dirty="0" smtClean="0"/>
              <a:t>Work Package on “Trust” within APARSEN </a:t>
            </a:r>
            <a:r>
              <a:rPr lang="en-US" sz="2000" dirty="0"/>
              <a:t>project: </a:t>
            </a:r>
            <a:r>
              <a:rPr lang="en-US" sz="2000" dirty="0">
                <a:hlinkClick r:id="rId2"/>
              </a:rPr>
              <a:t>http://www.alliancepermanentaccess.org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European </a:t>
            </a:r>
            <a:r>
              <a:rPr lang="en-US" sz="2000" dirty="0"/>
              <a:t>Framework for Audit and Certification of Digital </a:t>
            </a:r>
            <a:r>
              <a:rPr lang="en-US" sz="2000" dirty="0" smtClean="0"/>
              <a:t>Repositories – now also in collaboration with accreditation of ICSU World Data </a:t>
            </a:r>
            <a:r>
              <a:rPr lang="en-US" sz="2000" dirty="0"/>
              <a:t>System: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www.trusteddigitalrepository.eu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Research </a:t>
            </a:r>
            <a:r>
              <a:rPr lang="en-US" sz="2000" dirty="0"/>
              <a:t>Data Alliance </a:t>
            </a:r>
            <a:r>
              <a:rPr lang="en-US" sz="2000" dirty="0" smtClean="0"/>
              <a:t>Interest Group </a:t>
            </a:r>
            <a:r>
              <a:rPr lang="en-US" sz="2000" dirty="0"/>
              <a:t>on Certification: </a:t>
            </a:r>
            <a:r>
              <a:rPr lang="en-US" sz="2000" dirty="0">
                <a:hlinkClick r:id="rId4"/>
              </a:rPr>
              <a:t>https://www2.rd-alliance.org/internal-groups/rdawds-certification-digital-repositories-</a:t>
            </a:r>
            <a:r>
              <a:rPr lang="en-US" sz="2000" dirty="0" smtClean="0">
                <a:hlinkClick r:id="rId4"/>
              </a:rPr>
              <a:t>ig.html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21" y="4380504"/>
            <a:ext cx="4005419" cy="2034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95" y="4417136"/>
            <a:ext cx="1489202" cy="148920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315" y="4380503"/>
            <a:ext cx="2760075" cy="165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66" y="5245265"/>
            <a:ext cx="1583917" cy="15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we need certification?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42668"/>
              </p:ext>
            </p:extLst>
          </p:nvPr>
        </p:nvGraphicFramePr>
        <p:xfrm>
          <a:off x="80087" y="1451963"/>
          <a:ext cx="8999419" cy="537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933"/>
                <a:gridCol w="3976486"/>
              </a:tblGrid>
              <a:tr h="403007">
                <a:tc>
                  <a:txBody>
                    <a:bodyPr/>
                    <a:lstStyle/>
                    <a:p>
                      <a:r>
                        <a:rPr lang="en-US" dirty="0" smtClean="0"/>
                        <a:t>No (devil’s advocate)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086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Trustworthiness of digital repositories is an illusion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Too complicated to measure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Impossible to maintain over time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Too informal, too expensive and too time consuming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“Reputation and reuse are more</a:t>
                      </a:r>
                      <a:r>
                        <a:rPr lang="en-US" baseline="0" dirty="0" smtClean="0"/>
                        <a:t> important than certification” (Ron Dekker, NWO)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Trustworthiness of digital repositories is necessary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How else underpin claims to be a “trusted digital repository”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Different levels for different needs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repeated at certain intervals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2086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Objective and consistent auditing is an illusion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“If auditing becomes a career, what will happen to objectivity?” (Helen </a:t>
                      </a:r>
                      <a:r>
                        <a:rPr lang="en-US" dirty="0" err="1" smtClean="0"/>
                        <a:t>Tibbo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Impossible to guarantee consistency around the globe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Objective and consistent auditing can be done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Auditing is a career in many other areas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Requirements for bodies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roviding audit and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ertification of candidate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Trustworthy Digital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Repositories exist since 2011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Some variation according to local requirements is not a problem</a:t>
                      </a:r>
                      <a:endParaRPr lang="en-US" sz="3600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048" y="1224646"/>
            <a:ext cx="1051952" cy="84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715" y="1340226"/>
            <a:ext cx="629239" cy="6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39575" y="923449"/>
            <a:ext cx="6997700" cy="1108075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Thank you for your attention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2322710"/>
            <a:ext cx="5962910" cy="201377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hlinkClick r:id="rId2"/>
              </a:rPr>
              <a:t>www.dans.knaw.nl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008000"/>
                </a:solidFill>
                <a:hlinkClick r:id="rId3"/>
              </a:rPr>
              <a:t>www.narcis.nl</a:t>
            </a:r>
            <a:endParaRPr lang="en-US" sz="1800" dirty="0" smtClean="0">
              <a:solidFill>
                <a:srgbClr val="008000"/>
              </a:solidFill>
            </a:endParaRPr>
          </a:p>
          <a:p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>
                <a:solidFill>
                  <a:srgbClr val="008000"/>
                </a:solidFill>
                <a:hlinkClick r:id="rId4"/>
              </a:rPr>
              <a:t>p</a:t>
            </a:r>
            <a:r>
              <a:rPr lang="en-US" sz="1800" dirty="0" smtClean="0">
                <a:solidFill>
                  <a:srgbClr val="008000"/>
                </a:solidFill>
                <a:hlinkClick r:id="rId4"/>
              </a:rPr>
              <a:t>eter.doorn@dans.knaw.nl</a:t>
            </a:r>
            <a:endParaRPr lang="en-US" sz="1800" dirty="0" smtClean="0">
              <a:solidFill>
                <a:srgbClr val="008000"/>
              </a:solidFill>
            </a:endParaRPr>
          </a:p>
          <a:p>
            <a:endParaRPr lang="en-US" sz="1800" dirty="0">
              <a:solidFill>
                <a:srgbClr val="33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951" y="4607168"/>
            <a:ext cx="1499836" cy="5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18" y="749300"/>
            <a:ext cx="8400782" cy="668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Verdana"/>
                <a:cs typeface="Verdana"/>
              </a:rPr>
              <a:t>What is DANS?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581" y="1419258"/>
            <a:ext cx="3479045" cy="3224925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000" dirty="0">
                <a:latin typeface="Verdana"/>
                <a:cs typeface="Verdana"/>
              </a:rPr>
              <a:t>Institute of Dutch Academy and Research </a:t>
            </a:r>
            <a:r>
              <a:rPr lang="en-GB" sz="2000" dirty="0"/>
              <a:t>F</a:t>
            </a:r>
            <a:r>
              <a:rPr lang="en-GB" sz="2000" dirty="0">
                <a:latin typeface="Verdana"/>
                <a:cs typeface="Verdana"/>
              </a:rPr>
              <a:t>unding </a:t>
            </a:r>
            <a:r>
              <a:rPr lang="en-GB" sz="2000" dirty="0"/>
              <a:t>O</a:t>
            </a:r>
            <a:r>
              <a:rPr lang="en-GB" sz="2000" dirty="0">
                <a:latin typeface="Verdana"/>
                <a:cs typeface="Verdana"/>
              </a:rPr>
              <a:t>rganisation (KNAW &amp; NWO) since 2005</a:t>
            </a:r>
          </a:p>
        </p:txBody>
      </p:sp>
      <p:sp>
        <p:nvSpPr>
          <p:cNvPr id="5" name="Oval 4"/>
          <p:cNvSpPr/>
          <p:nvPr/>
        </p:nvSpPr>
        <p:spPr>
          <a:xfrm>
            <a:off x="5819996" y="817102"/>
            <a:ext cx="3182426" cy="3042363"/>
          </a:xfrm>
          <a:prstGeom prst="ellipse">
            <a:avLst/>
          </a:prstGeom>
          <a:gradFill>
            <a:gsLst>
              <a:gs pos="0">
                <a:srgbClr val="00A7D4"/>
              </a:gs>
              <a:gs pos="100000">
                <a:schemeClr val="accent5">
                  <a:lumMod val="75000"/>
                </a:schemeClr>
              </a:gs>
            </a:gsLst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Verdana"/>
                <a:cs typeface="Verdana"/>
              </a:rPr>
              <a:t>First predecessor dates back to 1964 (Steinmetz Foundation), Historical Data Archive 1989</a:t>
            </a:r>
          </a:p>
        </p:txBody>
      </p:sp>
      <p:sp>
        <p:nvSpPr>
          <p:cNvPr id="6" name="Oval 5"/>
          <p:cNvSpPr/>
          <p:nvPr/>
        </p:nvSpPr>
        <p:spPr>
          <a:xfrm>
            <a:off x="2896878" y="2532798"/>
            <a:ext cx="3978914" cy="3867018"/>
          </a:xfrm>
          <a:prstGeom prst="ellipse">
            <a:avLst/>
          </a:prstGeom>
          <a:gradFill flip="none" rotWithShape="1">
            <a:gsLst>
              <a:gs pos="43000">
                <a:srgbClr val="FF0000"/>
              </a:gs>
              <a:gs pos="100000">
                <a:srgbClr val="CCFFCC"/>
              </a:gs>
            </a:gsLst>
            <a:lin ang="4740000" scaled="0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800" dirty="0"/>
              <a:t>Mission: promote and provide permanent access to digital research </a:t>
            </a:r>
            <a:r>
              <a:rPr lang="en-GB" sz="2800" dirty="0" smtClean="0"/>
              <a:t>information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5813">
            <a:off x="6917613" y="4145881"/>
            <a:ext cx="21463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1252671"/>
            <a:ext cx="5533422" cy="237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69334" y="3629425"/>
            <a:ext cx="553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A2D2C"/>
                </a:solidFill>
              </a:rPr>
              <a:t>EASY: Electronic Archiving System for self-deposit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4630" y="6234759"/>
            <a:ext cx="345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A2D2C"/>
                </a:solidFill>
              </a:rPr>
              <a:t>NARCIS: Gateway to scholarly information In the Netherlands</a:t>
            </a:r>
            <a:endParaRPr lang="en-US" dirty="0">
              <a:solidFill>
                <a:srgbClr val="7A2D2C"/>
              </a:solidFill>
            </a:endParaRPr>
          </a:p>
        </p:txBody>
      </p:sp>
      <p:pic>
        <p:nvPicPr>
          <p:cNvPr id="13" name="Picture 12" descr="screen-capture-4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9155">
            <a:off x="5223795" y="746595"/>
            <a:ext cx="4485166" cy="31217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1800000">
              <a:rot lat="21041320" lon="18120000" rev="124332"/>
            </a:camera>
            <a:lightRig rig="threePt" dir="t">
              <a:rot lat="0" lon="0" rev="18000000"/>
            </a:lightRig>
          </a:scene3d>
          <a:sp3d/>
        </p:spPr>
      </p:pic>
      <p:sp>
        <p:nvSpPr>
          <p:cNvPr id="14" name="TextBox 13"/>
          <p:cNvSpPr txBox="1"/>
          <p:nvPr/>
        </p:nvSpPr>
        <p:spPr>
          <a:xfrm>
            <a:off x="6577897" y="3762443"/>
            <a:ext cx="228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A2D2C"/>
                </a:solidFill>
              </a:rPr>
              <a:t>Data Seal of Approval</a:t>
            </a:r>
            <a:endParaRPr lang="en-US" dirty="0">
              <a:solidFill>
                <a:srgbClr val="7A2D2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6755" y="5430733"/>
            <a:ext cx="203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2D2C"/>
                </a:solidFill>
              </a:rPr>
              <a:t>Persistent Identifier</a:t>
            </a:r>
          </a:p>
          <a:p>
            <a:r>
              <a:rPr lang="en-US" dirty="0" smtClean="0">
                <a:solidFill>
                  <a:srgbClr val="7A2D2C"/>
                </a:solidFill>
              </a:rPr>
              <a:t>URN:NBN resolver</a:t>
            </a:r>
            <a:endParaRPr lang="en-US" dirty="0">
              <a:solidFill>
                <a:srgbClr val="7A2D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755" y="4675084"/>
            <a:ext cx="190500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5" y="4058295"/>
            <a:ext cx="5972848" cy="216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369" y="621950"/>
            <a:ext cx="5209887" cy="699791"/>
          </a:xfrm>
        </p:spPr>
        <p:txBody>
          <a:bodyPr/>
          <a:lstStyle/>
          <a:p>
            <a:pPr algn="ctr"/>
            <a:r>
              <a:rPr lang="en-US" b="1" dirty="0" smtClean="0"/>
              <a:t>Our services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60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we rely on?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08" y="1417637"/>
            <a:ext cx="3512732" cy="485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86" y="1533217"/>
            <a:ext cx="1373315" cy="1449300"/>
          </a:xfrm>
          <a:custGeom>
            <a:avLst/>
            <a:gdLst>
              <a:gd name="connsiteX0" fmla="*/ 0 w 1373315"/>
              <a:gd name="connsiteY0" fmla="*/ 0 h 1323439"/>
              <a:gd name="connsiteX1" fmla="*/ 1373315 w 1373315"/>
              <a:gd name="connsiteY1" fmla="*/ 0 h 1323439"/>
              <a:gd name="connsiteX2" fmla="*/ 1373315 w 1373315"/>
              <a:gd name="connsiteY2" fmla="*/ 1323439 h 1323439"/>
              <a:gd name="connsiteX3" fmla="*/ 0 w 1373315"/>
              <a:gd name="connsiteY3" fmla="*/ 1323439 h 1323439"/>
              <a:gd name="connsiteX4" fmla="*/ 0 w 1373315"/>
              <a:gd name="connsiteY4" fmla="*/ 0 h 1323439"/>
              <a:gd name="connsiteX0" fmla="*/ 0 w 1373315"/>
              <a:gd name="connsiteY0" fmla="*/ 0 h 1323439"/>
              <a:gd name="connsiteX1" fmla="*/ 1373315 w 1373315"/>
              <a:gd name="connsiteY1" fmla="*/ 0 h 1323439"/>
              <a:gd name="connsiteX2" fmla="*/ 1338993 w 1373315"/>
              <a:gd name="connsiteY2" fmla="*/ 1174694 h 1323439"/>
              <a:gd name="connsiteX3" fmla="*/ 0 w 1373315"/>
              <a:gd name="connsiteY3" fmla="*/ 1323439 h 1323439"/>
              <a:gd name="connsiteX4" fmla="*/ 0 w 1373315"/>
              <a:gd name="connsiteY4" fmla="*/ 0 h 1323439"/>
              <a:gd name="connsiteX0" fmla="*/ 0 w 1373315"/>
              <a:gd name="connsiteY0" fmla="*/ 0 h 1449300"/>
              <a:gd name="connsiteX1" fmla="*/ 1373315 w 1373315"/>
              <a:gd name="connsiteY1" fmla="*/ 0 h 1449300"/>
              <a:gd name="connsiteX2" fmla="*/ 1338993 w 1373315"/>
              <a:gd name="connsiteY2" fmla="*/ 1174694 h 1449300"/>
              <a:gd name="connsiteX3" fmla="*/ 0 w 1373315"/>
              <a:gd name="connsiteY3" fmla="*/ 1449300 h 1449300"/>
              <a:gd name="connsiteX4" fmla="*/ 0 w 1373315"/>
              <a:gd name="connsiteY4" fmla="*/ 0 h 1449300"/>
              <a:gd name="connsiteX0" fmla="*/ 0 w 1373315"/>
              <a:gd name="connsiteY0" fmla="*/ 0 h 1449300"/>
              <a:gd name="connsiteX1" fmla="*/ 1373315 w 1373315"/>
              <a:gd name="connsiteY1" fmla="*/ 0 h 1449300"/>
              <a:gd name="connsiteX2" fmla="*/ 1327552 w 1373315"/>
              <a:gd name="connsiteY2" fmla="*/ 1094601 h 1449300"/>
              <a:gd name="connsiteX3" fmla="*/ 0 w 1373315"/>
              <a:gd name="connsiteY3" fmla="*/ 1449300 h 1449300"/>
              <a:gd name="connsiteX4" fmla="*/ 0 w 1373315"/>
              <a:gd name="connsiteY4" fmla="*/ 0 h 14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315" h="1449300">
                <a:moveTo>
                  <a:pt x="0" y="0"/>
                </a:moveTo>
                <a:lnTo>
                  <a:pt x="1373315" y="0"/>
                </a:lnTo>
                <a:lnTo>
                  <a:pt x="1327552" y="1094601"/>
                </a:lnTo>
                <a:lnTo>
                  <a:pt x="0" y="1449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dobe Garamond Pro"/>
                <a:cs typeface="Adobe Garamond Pro"/>
              </a:rPr>
              <a:t>RANG IS ALLEEN RANG ALS ER RANG OP STAAT</a:t>
            </a:r>
            <a:endParaRPr lang="en-US" sz="1600" dirty="0"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840" y="1417637"/>
            <a:ext cx="44196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9833" y="149693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</a:t>
            </a:r>
            <a:r>
              <a:rPr lang="en-US" dirty="0" smtClean="0">
                <a:solidFill>
                  <a:srgbClr val="FFFFFF"/>
                </a:solidFill>
              </a:rPr>
              <a:t>ou can rely on us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40" y="4063128"/>
            <a:ext cx="4405307" cy="221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9833" y="4115877"/>
            <a:ext cx="10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you?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9999282">
            <a:off x="4643217" y="2630716"/>
            <a:ext cx="3513439" cy="4563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Trusted Digital Repository</a:t>
            </a:r>
            <a:endParaRPr lang="en-US" sz="1600" dirty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8791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704" y="2250249"/>
            <a:ext cx="2863834" cy="2359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729288"/>
            <a:ext cx="8828654" cy="6997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Trust in research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600201"/>
            <a:ext cx="8828654" cy="29079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Trust </a:t>
            </a:r>
            <a:r>
              <a:rPr lang="en-US" dirty="0"/>
              <a:t>is at the very heart of storing </a:t>
            </a:r>
            <a:r>
              <a:rPr lang="en-US" dirty="0" smtClean="0"/>
              <a:t>and </a:t>
            </a:r>
            <a:r>
              <a:rPr lang="en-US" dirty="0"/>
              <a:t>sharing </a:t>
            </a:r>
            <a:r>
              <a:rPr lang="en-US" dirty="0" smtClean="0"/>
              <a:t>data</a:t>
            </a:r>
          </a:p>
          <a:p>
            <a:pPr>
              <a:defRPr/>
            </a:pPr>
            <a:r>
              <a:rPr lang="en-US" dirty="0" smtClean="0"/>
              <a:t>Trust involves: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Data creators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Data users</a:t>
            </a:r>
          </a:p>
          <a:p>
            <a:pPr lvl="1">
              <a:defRPr/>
            </a:pPr>
            <a:r>
              <a:rPr lang="en-US" dirty="0" smtClean="0"/>
              <a:t>Data repositories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Funders</a:t>
            </a:r>
          </a:p>
        </p:txBody>
      </p:sp>
      <p:pic>
        <p:nvPicPr>
          <p:cNvPr id="28676" name="Content Placeholder 3" descr="Screen Shot 2012-09-17 at 12.10.5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9116" b="-689116"/>
          <a:stretch>
            <a:fillRect/>
          </a:stretch>
        </p:blipFill>
        <p:spPr bwMode="auto">
          <a:xfrm>
            <a:off x="0" y="6199036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634" y="2250248"/>
            <a:ext cx="2120876" cy="213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Ribbon 8"/>
          <p:cNvSpPr/>
          <p:nvPr/>
        </p:nvSpPr>
        <p:spPr>
          <a:xfrm>
            <a:off x="170766" y="5042508"/>
            <a:ext cx="8828654" cy="757326"/>
          </a:xfrm>
          <a:prstGeom prst="ribbon2">
            <a:avLst>
              <a:gd name="adj1" fmla="val 16667"/>
              <a:gd name="adj2" fmla="val 69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Trust comes on foot, but leaves on horseback</a:t>
            </a:r>
          </a:p>
        </p:txBody>
      </p:sp>
    </p:spTree>
    <p:extLst>
      <p:ext uri="{BB962C8B-B14F-4D97-AF65-F5344CB8AC3E}">
        <p14:creationId xmlns:p14="http://schemas.microsoft.com/office/powerpoint/2010/main" val="18808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41" y="3203738"/>
            <a:ext cx="3934882" cy="3226604"/>
          </a:xfrm>
          <a:prstGeom prst="rect">
            <a:avLst/>
          </a:prstGeom>
        </p:spPr>
      </p:pic>
      <p:pic>
        <p:nvPicPr>
          <p:cNvPr id="5" name="Picture 4" descr="Trustcarto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47" y="3264518"/>
            <a:ext cx="4084577" cy="307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trust built 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 yourself (mission statement)</a:t>
            </a:r>
          </a:p>
          <a:p>
            <a:r>
              <a:rPr lang="en-US" dirty="0" smtClean="0"/>
              <a:t>Do what you promise (stable, sincere and competent reputation)</a:t>
            </a:r>
          </a:p>
          <a:p>
            <a:r>
              <a:rPr lang="en-US" dirty="0" smtClean="0"/>
              <a:t>Be transparent (peer review, get certified)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need for trusted digital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 1996 the </a:t>
            </a:r>
            <a:r>
              <a:rPr lang="en-US" sz="2000" dirty="0" smtClean="0">
                <a:hlinkClick r:id="rId2" tooltip="Consultative Committee for Space Data Systems (page does not exist)"/>
              </a:rPr>
              <a:t>Consultative </a:t>
            </a:r>
            <a:r>
              <a:rPr lang="en-US" sz="2000" dirty="0">
                <a:hlinkClick r:id="rId2" tooltip="Consultative Committee for Space Data Systems (page does not exist)"/>
              </a:rPr>
              <a:t>Committee for Space Data Systems</a:t>
            </a:r>
            <a:r>
              <a:rPr lang="en-US" sz="2000" dirty="0"/>
              <a:t> established a task force that developed </a:t>
            </a:r>
            <a:r>
              <a:rPr lang="en-US" sz="2000" dirty="0" smtClean="0">
                <a:hlinkClick r:id="rId3" tooltip="OAIS"/>
              </a:rPr>
              <a:t>OAIS</a:t>
            </a:r>
            <a:r>
              <a:rPr lang="en-US" sz="2000" dirty="0"/>
              <a:t> (Open Archival Information </a:t>
            </a:r>
            <a:r>
              <a:rPr lang="en-US" sz="2000" dirty="0" smtClean="0"/>
              <a:t>System, </a:t>
            </a:r>
            <a:r>
              <a:rPr lang="en-US" sz="2000" dirty="0"/>
              <a:t>accepted as </a:t>
            </a:r>
            <a:r>
              <a:rPr lang="en-US" sz="2000" dirty="0">
                <a:hlinkClick r:id="rId4" tooltip="International Standards Organization"/>
              </a:rPr>
              <a:t>ISO</a:t>
            </a:r>
            <a:r>
              <a:rPr lang="en-US" sz="2000" dirty="0"/>
              <a:t> 14721 in </a:t>
            </a:r>
            <a:r>
              <a:rPr lang="en-US" sz="2000" dirty="0" smtClean="0"/>
              <a:t>2002), </a:t>
            </a:r>
            <a:r>
              <a:rPr lang="en-US" sz="2000" dirty="0"/>
              <a:t>a high-level model for the operation of </a:t>
            </a:r>
            <a:r>
              <a:rPr lang="en-US" sz="2000" dirty="0" smtClean="0"/>
              <a:t>digital archives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ndependent </a:t>
            </a:r>
            <a:r>
              <a:rPr lang="en-US" sz="2000" dirty="0"/>
              <a:t>auditing </a:t>
            </a:r>
            <a:r>
              <a:rPr lang="en-US" sz="2000" dirty="0" smtClean="0"/>
              <a:t>was deemed necessary </a:t>
            </a:r>
            <a:r>
              <a:rPr lang="en-US" sz="2000" dirty="0"/>
              <a:t>to certify OAIS-compliance and thus engender trust. </a:t>
            </a:r>
            <a:endParaRPr lang="en-US" sz="2000" dirty="0" smtClean="0"/>
          </a:p>
          <a:p>
            <a:r>
              <a:rPr lang="en-US" sz="2000" dirty="0" smtClean="0"/>
              <a:t>Development </a:t>
            </a:r>
            <a:r>
              <a:rPr lang="en-US" sz="2000" dirty="0"/>
              <a:t>of OAIS auditing metrics began in </a:t>
            </a:r>
            <a:r>
              <a:rPr lang="en-US" sz="2000" dirty="0" smtClean="0"/>
              <a:t>2003 and resulted in Trustworthy </a:t>
            </a:r>
            <a:r>
              <a:rPr lang="en-US" sz="2000" dirty="0"/>
              <a:t>Repositories Audit &amp; Certification (</a:t>
            </a:r>
            <a:r>
              <a:rPr lang="en-US" sz="2000" dirty="0" smtClean="0"/>
              <a:t>TRAC</a:t>
            </a:r>
            <a:r>
              <a:rPr lang="en-US" sz="2000" dirty="0"/>
              <a:t> </a:t>
            </a:r>
            <a:r>
              <a:rPr lang="en-US" sz="2000" dirty="0" smtClean="0"/>
              <a:t>2007). </a:t>
            </a:r>
          </a:p>
          <a:p>
            <a:r>
              <a:rPr lang="en-US" sz="2000" dirty="0" smtClean="0"/>
              <a:t>TRAC </a:t>
            </a:r>
            <a:r>
              <a:rPr lang="en-US" sz="2000" dirty="0"/>
              <a:t>is the basis of the Trusted Digital Repository (TDR) document that was accepted as ISO 16363 in 2012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70766" y="5451827"/>
            <a:ext cx="8973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http://www.iso.org/iso/iso_catalogue/catalogue_tc/catalogue_detail.htm?csnumber=</a:t>
            </a:r>
            <a:r>
              <a:rPr lang="en-US" dirty="0" smtClean="0">
                <a:hlinkClick r:id="rId5"/>
              </a:rPr>
              <a:t>56510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OAIS – </a:t>
            </a:r>
            <a:r>
              <a:rPr lang="en-US" dirty="0"/>
              <a:t>Open Archival Information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0" y="1517657"/>
            <a:ext cx="64643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8317" y="3014706"/>
            <a:ext cx="21128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SIP = Submission Information Package</a:t>
            </a:r>
          </a:p>
          <a:p>
            <a:r>
              <a:rPr lang="en-US" dirty="0" smtClean="0"/>
              <a:t>AIP = Archival Information Package</a:t>
            </a:r>
          </a:p>
          <a:p>
            <a:r>
              <a:rPr lang="en-US" dirty="0" smtClean="0"/>
              <a:t>DIP = Dissemination Information Package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82" y="1517657"/>
            <a:ext cx="1968238" cy="1483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039" y="5256280"/>
            <a:ext cx="890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OAIS &lt;&gt; OAI</a:t>
            </a:r>
          </a:p>
          <a:p>
            <a:r>
              <a:rPr lang="en-US" dirty="0"/>
              <a:t>OAI = Open Archives </a:t>
            </a:r>
            <a:r>
              <a:rPr lang="en-US" dirty="0" smtClean="0"/>
              <a:t>Initiative, which </a:t>
            </a:r>
            <a:r>
              <a:rPr lang="en-US" dirty="0"/>
              <a:t>develops and promotes interoperability standards that aim to facilitate the efficient dissemination of content.</a:t>
            </a:r>
          </a:p>
        </p:txBody>
      </p:sp>
    </p:spTree>
    <p:extLst>
      <p:ext uri="{BB962C8B-B14F-4D97-AF65-F5344CB8AC3E}">
        <p14:creationId xmlns:p14="http://schemas.microsoft.com/office/powerpoint/2010/main" val="4057079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DANS NL 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DANS NL DEF.potx</Template>
  <TotalTime>31920</TotalTime>
  <Words>1924</Words>
  <Application>Microsoft Macintosh PowerPoint</Application>
  <PresentationFormat>On-screen Show (4:3)</PresentationFormat>
  <Paragraphs>221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 DANS NL DEF</vt:lpstr>
      <vt:lpstr>Trusted Digital Archives and the Data Seal of Approval</vt:lpstr>
      <vt:lpstr>Contents</vt:lpstr>
      <vt:lpstr>What is DANS?</vt:lpstr>
      <vt:lpstr>Our services</vt:lpstr>
      <vt:lpstr>What do we rely on? </vt:lpstr>
      <vt:lpstr>Trust in research data</vt:lpstr>
      <vt:lpstr>What is trust built on?</vt:lpstr>
      <vt:lpstr>The need for trusted digital repositories</vt:lpstr>
      <vt:lpstr>OAIS – Open Archival Information System</vt:lpstr>
      <vt:lpstr>Trust in data archives: an example</vt:lpstr>
      <vt:lpstr>ESFRI Research Infrastructures and Trust</vt:lpstr>
      <vt:lpstr>Certification of digital repositories</vt:lpstr>
      <vt:lpstr>Framework levels</vt:lpstr>
      <vt:lpstr>Certification Standards: Data Seal of Approval (DSA)</vt:lpstr>
      <vt:lpstr>The Guidelines 2014-2015 Guidelines Relating to Data Producers:</vt:lpstr>
      <vt:lpstr>Guidelines Related to Repositories (4-8):</vt:lpstr>
      <vt:lpstr>Guidelines Related to Repositories (9-13):</vt:lpstr>
      <vt:lpstr>Guidelines Related to Data Consumers (14-16):</vt:lpstr>
      <vt:lpstr>DSA self-assessment &amp; peer review</vt:lpstr>
      <vt:lpstr>Certification Standards: DIN 31644</vt:lpstr>
      <vt:lpstr>Certification Standards: ISO 16363</vt:lpstr>
      <vt:lpstr>Other certification/assessment procedures</vt:lpstr>
      <vt:lpstr>On-going work on Trust</vt:lpstr>
      <vt:lpstr>Do we need certification?</vt:lpstr>
      <vt:lpstr> Thank you for your attention</vt:lpstr>
    </vt:vector>
  </TitlesOfParts>
  <Company>DANS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Sorensen</dc:creator>
  <cp:lastModifiedBy>Peter Doorn</cp:lastModifiedBy>
  <cp:revision>282</cp:revision>
  <dcterms:created xsi:type="dcterms:W3CDTF">2011-03-02T15:12:50Z</dcterms:created>
  <dcterms:modified xsi:type="dcterms:W3CDTF">2014-03-05T08:51:51Z</dcterms:modified>
</cp:coreProperties>
</file>