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9" r:id="rId6"/>
    <p:sldId id="264" r:id="rId7"/>
    <p:sldId id="257" r:id="rId8"/>
    <p:sldId id="260" r:id="rId9"/>
    <p:sldId id="265" r:id="rId10"/>
    <p:sldId id="268" r:id="rId11"/>
    <p:sldId id="266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9C10FA-382B-CC4E-9733-CC467388E61A}" type="doc">
      <dgm:prSet loTypeId="urn:microsoft.com/office/officeart/2005/8/layout/pyramid2" loCatId="" qsTypeId="urn:microsoft.com/office/officeart/2005/8/quickstyle/3D3" qsCatId="3D" csTypeId="urn:microsoft.com/office/officeart/2005/8/colors/accent1_2" csCatId="accent1" phldr="1"/>
      <dgm:spPr/>
    </dgm:pt>
    <dgm:pt modelId="{C0C3C91D-BB2D-CB4E-9754-ACB60B4CF286}">
      <dgm:prSet phldrT="[Text]"/>
      <dgm:spPr/>
      <dgm:t>
        <a:bodyPr/>
        <a:lstStyle/>
        <a:p>
          <a:r>
            <a:rPr lang="en-US" dirty="0" smtClean="0"/>
            <a:t>PI </a:t>
          </a:r>
          <a:r>
            <a:rPr lang="en-US" dirty="0" smtClean="0"/>
            <a:t>Interoperability Infrastructure</a:t>
          </a:r>
          <a:endParaRPr lang="en-US" dirty="0"/>
        </a:p>
      </dgm:t>
    </dgm:pt>
    <dgm:pt modelId="{31F3881E-0D0B-2340-A7B5-F5C86F8978C4}" type="parTrans" cxnId="{99F4CEF8-4050-A945-AB61-3AECD230BA96}">
      <dgm:prSet/>
      <dgm:spPr/>
      <dgm:t>
        <a:bodyPr/>
        <a:lstStyle/>
        <a:p>
          <a:endParaRPr lang="en-US"/>
        </a:p>
      </dgm:t>
    </dgm:pt>
    <dgm:pt modelId="{C4A12F6D-445F-7C4B-8484-D2481A4F1190}" type="sibTrans" cxnId="{99F4CEF8-4050-A945-AB61-3AECD230BA96}">
      <dgm:prSet/>
      <dgm:spPr/>
      <dgm:t>
        <a:bodyPr/>
        <a:lstStyle/>
        <a:p>
          <a:endParaRPr lang="en-US"/>
        </a:p>
      </dgm:t>
    </dgm:pt>
    <dgm:pt modelId="{32BB2AEC-F23C-3242-A5B8-2E23D41ED6CF}">
      <dgm:prSet phldrT="[Text]"/>
      <dgm:spPr/>
      <dgm:t>
        <a:bodyPr/>
        <a:lstStyle/>
        <a:p>
          <a:r>
            <a:rPr lang="en-US" dirty="0" smtClean="0"/>
            <a:t>Point-to-point Interoperability Solutions</a:t>
          </a:r>
          <a:endParaRPr lang="en-US" dirty="0"/>
        </a:p>
      </dgm:t>
    </dgm:pt>
    <dgm:pt modelId="{BD7BD8CC-91F9-0044-AD12-1E1CFCBC2CCA}" type="parTrans" cxnId="{4315E819-A42D-8D44-874E-CAE43126B658}">
      <dgm:prSet/>
      <dgm:spPr/>
      <dgm:t>
        <a:bodyPr/>
        <a:lstStyle/>
        <a:p>
          <a:endParaRPr lang="en-US"/>
        </a:p>
      </dgm:t>
    </dgm:pt>
    <dgm:pt modelId="{9D0336D0-176B-A74E-8485-91E140606C6A}" type="sibTrans" cxnId="{4315E819-A42D-8D44-874E-CAE43126B658}">
      <dgm:prSet/>
      <dgm:spPr/>
      <dgm:t>
        <a:bodyPr/>
        <a:lstStyle/>
        <a:p>
          <a:endParaRPr lang="en-US"/>
        </a:p>
      </dgm:t>
    </dgm:pt>
    <dgm:pt modelId="{B21988F9-A0AC-1746-9208-B3E2C76854EC}">
      <dgm:prSet phldrT="[Text]"/>
      <dgm:spPr/>
      <dgm:t>
        <a:bodyPr/>
        <a:lstStyle/>
        <a:p>
          <a:r>
            <a:rPr lang="en-US" dirty="0" smtClean="0"/>
            <a:t>Isolated </a:t>
          </a:r>
          <a:r>
            <a:rPr lang="en-US" dirty="0" smtClean="0"/>
            <a:t>PI </a:t>
          </a:r>
          <a:r>
            <a:rPr lang="en-US" dirty="0" smtClean="0"/>
            <a:t>Systems</a:t>
          </a:r>
          <a:endParaRPr lang="en-US" dirty="0"/>
        </a:p>
      </dgm:t>
    </dgm:pt>
    <dgm:pt modelId="{B870BE8B-51C8-FE4D-9C91-6F561AA63F30}" type="parTrans" cxnId="{8126129D-F246-814D-A0E2-09A15F859B99}">
      <dgm:prSet/>
      <dgm:spPr/>
      <dgm:t>
        <a:bodyPr/>
        <a:lstStyle/>
        <a:p>
          <a:endParaRPr lang="en-US"/>
        </a:p>
      </dgm:t>
    </dgm:pt>
    <dgm:pt modelId="{56C24242-47BA-9E48-A52C-BFDDCE688FCA}" type="sibTrans" cxnId="{8126129D-F246-814D-A0E2-09A15F859B99}">
      <dgm:prSet/>
      <dgm:spPr/>
      <dgm:t>
        <a:bodyPr/>
        <a:lstStyle/>
        <a:p>
          <a:endParaRPr lang="en-US"/>
        </a:p>
      </dgm:t>
    </dgm:pt>
    <dgm:pt modelId="{8EE4CE33-7BFC-8D4D-9D65-90366B1CE428}" type="pres">
      <dgm:prSet presAssocID="{1A9C10FA-382B-CC4E-9733-CC467388E61A}" presName="compositeShape" presStyleCnt="0">
        <dgm:presLayoutVars>
          <dgm:dir/>
          <dgm:resizeHandles/>
        </dgm:presLayoutVars>
      </dgm:prSet>
      <dgm:spPr/>
    </dgm:pt>
    <dgm:pt modelId="{BAB3B951-726C-E945-A684-49D38D243E59}" type="pres">
      <dgm:prSet presAssocID="{1A9C10FA-382B-CC4E-9733-CC467388E61A}" presName="pyramid" presStyleLbl="node1" presStyleIdx="0" presStyleCnt="1" custLinFactNeighborX="-1425"/>
      <dgm:spPr/>
    </dgm:pt>
    <dgm:pt modelId="{E0EE012B-227F-3642-8835-34B79950967F}" type="pres">
      <dgm:prSet presAssocID="{1A9C10FA-382B-CC4E-9733-CC467388E61A}" presName="theList" presStyleCnt="0"/>
      <dgm:spPr/>
    </dgm:pt>
    <dgm:pt modelId="{3C451A26-CD07-B947-BB36-F1C860D30F2F}" type="pres">
      <dgm:prSet presAssocID="{C0C3C91D-BB2D-CB4E-9754-ACB60B4CF28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618964-4A46-9A43-8E4B-937BCA4D547E}" type="pres">
      <dgm:prSet presAssocID="{C0C3C91D-BB2D-CB4E-9754-ACB60B4CF286}" presName="aSpace" presStyleCnt="0"/>
      <dgm:spPr/>
    </dgm:pt>
    <dgm:pt modelId="{BD4DEDE3-556C-0E4B-B2ED-2110966E9CDC}" type="pres">
      <dgm:prSet presAssocID="{32BB2AEC-F23C-3242-A5B8-2E23D41ED6C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BC01B-B4AB-7242-8F0E-56195DAB366A}" type="pres">
      <dgm:prSet presAssocID="{32BB2AEC-F23C-3242-A5B8-2E23D41ED6CF}" presName="aSpace" presStyleCnt="0"/>
      <dgm:spPr/>
    </dgm:pt>
    <dgm:pt modelId="{0E1CDFC5-77FF-1940-8D2F-AEC339F1CE0B}" type="pres">
      <dgm:prSet presAssocID="{B21988F9-A0AC-1746-9208-B3E2C76854E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2FD8-F8AD-1E41-8A69-9687F9B3BD6F}" type="pres">
      <dgm:prSet presAssocID="{B21988F9-A0AC-1746-9208-B3E2C76854EC}" presName="aSpace" presStyleCnt="0"/>
      <dgm:spPr/>
    </dgm:pt>
  </dgm:ptLst>
  <dgm:cxnLst>
    <dgm:cxn modelId="{8126129D-F246-814D-A0E2-09A15F859B99}" srcId="{1A9C10FA-382B-CC4E-9733-CC467388E61A}" destId="{B21988F9-A0AC-1746-9208-B3E2C76854EC}" srcOrd="2" destOrd="0" parTransId="{B870BE8B-51C8-FE4D-9C91-6F561AA63F30}" sibTransId="{56C24242-47BA-9E48-A52C-BFDDCE688FCA}"/>
    <dgm:cxn modelId="{840B2D43-C836-DD40-9585-86F9277E5AEA}" type="presOf" srcId="{1A9C10FA-382B-CC4E-9733-CC467388E61A}" destId="{8EE4CE33-7BFC-8D4D-9D65-90366B1CE428}" srcOrd="0" destOrd="0" presId="urn:microsoft.com/office/officeart/2005/8/layout/pyramid2"/>
    <dgm:cxn modelId="{44B5D77A-1348-9840-AD83-9C9FB7746A54}" type="presOf" srcId="{C0C3C91D-BB2D-CB4E-9754-ACB60B4CF286}" destId="{3C451A26-CD07-B947-BB36-F1C860D30F2F}" srcOrd="0" destOrd="0" presId="urn:microsoft.com/office/officeart/2005/8/layout/pyramid2"/>
    <dgm:cxn modelId="{4315E819-A42D-8D44-874E-CAE43126B658}" srcId="{1A9C10FA-382B-CC4E-9733-CC467388E61A}" destId="{32BB2AEC-F23C-3242-A5B8-2E23D41ED6CF}" srcOrd="1" destOrd="0" parTransId="{BD7BD8CC-91F9-0044-AD12-1E1CFCBC2CCA}" sibTransId="{9D0336D0-176B-A74E-8485-91E140606C6A}"/>
    <dgm:cxn modelId="{3AACFD6A-49DE-0347-B727-7D57785A3350}" type="presOf" srcId="{B21988F9-A0AC-1746-9208-B3E2C76854EC}" destId="{0E1CDFC5-77FF-1940-8D2F-AEC339F1CE0B}" srcOrd="0" destOrd="0" presId="urn:microsoft.com/office/officeart/2005/8/layout/pyramid2"/>
    <dgm:cxn modelId="{99F4CEF8-4050-A945-AB61-3AECD230BA96}" srcId="{1A9C10FA-382B-CC4E-9733-CC467388E61A}" destId="{C0C3C91D-BB2D-CB4E-9754-ACB60B4CF286}" srcOrd="0" destOrd="0" parTransId="{31F3881E-0D0B-2340-A7B5-F5C86F8978C4}" sibTransId="{C4A12F6D-445F-7C4B-8484-D2481A4F1190}"/>
    <dgm:cxn modelId="{424BED86-D79F-4E40-A868-D975FD6F420D}" type="presOf" srcId="{32BB2AEC-F23C-3242-A5B8-2E23D41ED6CF}" destId="{BD4DEDE3-556C-0E4B-B2ED-2110966E9CDC}" srcOrd="0" destOrd="0" presId="urn:microsoft.com/office/officeart/2005/8/layout/pyramid2"/>
    <dgm:cxn modelId="{8CAB0C6D-3553-DC4C-93E0-B064E27A0D19}" type="presParOf" srcId="{8EE4CE33-7BFC-8D4D-9D65-90366B1CE428}" destId="{BAB3B951-726C-E945-A684-49D38D243E59}" srcOrd="0" destOrd="0" presId="urn:microsoft.com/office/officeart/2005/8/layout/pyramid2"/>
    <dgm:cxn modelId="{D347806C-9042-7949-8B11-A1160F8C17AB}" type="presParOf" srcId="{8EE4CE33-7BFC-8D4D-9D65-90366B1CE428}" destId="{E0EE012B-227F-3642-8835-34B79950967F}" srcOrd="1" destOrd="0" presId="urn:microsoft.com/office/officeart/2005/8/layout/pyramid2"/>
    <dgm:cxn modelId="{62B64A82-6F5B-964F-90BD-FA3D211B3F00}" type="presParOf" srcId="{E0EE012B-227F-3642-8835-34B79950967F}" destId="{3C451A26-CD07-B947-BB36-F1C860D30F2F}" srcOrd="0" destOrd="0" presId="urn:microsoft.com/office/officeart/2005/8/layout/pyramid2"/>
    <dgm:cxn modelId="{8178B1A8-50FA-834E-A128-379537556D4F}" type="presParOf" srcId="{E0EE012B-227F-3642-8835-34B79950967F}" destId="{8C618964-4A46-9A43-8E4B-937BCA4D547E}" srcOrd="1" destOrd="0" presId="urn:microsoft.com/office/officeart/2005/8/layout/pyramid2"/>
    <dgm:cxn modelId="{0AF7A3AB-ABC4-B148-8665-B49081B3B030}" type="presParOf" srcId="{E0EE012B-227F-3642-8835-34B79950967F}" destId="{BD4DEDE3-556C-0E4B-B2ED-2110966E9CDC}" srcOrd="2" destOrd="0" presId="urn:microsoft.com/office/officeart/2005/8/layout/pyramid2"/>
    <dgm:cxn modelId="{685236FB-5DDA-BB44-B634-1F113C28BAAF}" type="presParOf" srcId="{E0EE012B-227F-3642-8835-34B79950967F}" destId="{E13BC01B-B4AB-7242-8F0E-56195DAB366A}" srcOrd="3" destOrd="0" presId="urn:microsoft.com/office/officeart/2005/8/layout/pyramid2"/>
    <dgm:cxn modelId="{8CBC3E81-FE59-E94A-BE05-3471B73AF7F5}" type="presParOf" srcId="{E0EE012B-227F-3642-8835-34B79950967F}" destId="{0E1CDFC5-77FF-1940-8D2F-AEC339F1CE0B}" srcOrd="4" destOrd="0" presId="urn:microsoft.com/office/officeart/2005/8/layout/pyramid2"/>
    <dgm:cxn modelId="{118FEF89-DDBC-FD49-8D60-2549C40641C3}" type="presParOf" srcId="{E0EE012B-227F-3642-8835-34B79950967F}" destId="{64652FD8-F8AD-1E41-8A69-9687F9B3BD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3B951-726C-E945-A684-49D38D243E59}">
      <dsp:nvSpPr>
        <dsp:cNvPr id="0" name=""/>
        <dsp:cNvSpPr/>
      </dsp:nvSpPr>
      <dsp:spPr>
        <a:xfrm>
          <a:off x="72046" y="0"/>
          <a:ext cx="5502159" cy="550215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51A26-CD07-B947-BB36-F1C860D30F2F}">
      <dsp:nvSpPr>
        <dsp:cNvPr id="0" name=""/>
        <dsp:cNvSpPr/>
      </dsp:nvSpPr>
      <dsp:spPr>
        <a:xfrm>
          <a:off x="2901532" y="553171"/>
          <a:ext cx="3576403" cy="1302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PI </a:t>
          </a:r>
          <a:r>
            <a:rPr lang="en-US" sz="2500" kern="1200" dirty="0" smtClean="0"/>
            <a:t>Interoperability Infrastructure</a:t>
          </a:r>
          <a:endParaRPr lang="en-US" sz="2500" kern="1200" dirty="0"/>
        </a:p>
      </dsp:txBody>
      <dsp:txXfrm>
        <a:off x="2965113" y="616752"/>
        <a:ext cx="3449241" cy="1175302"/>
      </dsp:txXfrm>
    </dsp:sp>
    <dsp:sp modelId="{BD4DEDE3-556C-0E4B-B2ED-2110966E9CDC}">
      <dsp:nvSpPr>
        <dsp:cNvPr id="0" name=""/>
        <dsp:cNvSpPr/>
      </dsp:nvSpPr>
      <dsp:spPr>
        <a:xfrm>
          <a:off x="2901532" y="2018443"/>
          <a:ext cx="3576403" cy="1302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Point-to-point Interoperability Solutions</a:t>
          </a:r>
          <a:endParaRPr lang="en-US" sz="2500" kern="1200" dirty="0"/>
        </a:p>
      </dsp:txBody>
      <dsp:txXfrm>
        <a:off x="2965113" y="2082024"/>
        <a:ext cx="3449241" cy="1175302"/>
      </dsp:txXfrm>
    </dsp:sp>
    <dsp:sp modelId="{0E1CDFC5-77FF-1940-8D2F-AEC339F1CE0B}">
      <dsp:nvSpPr>
        <dsp:cNvPr id="0" name=""/>
        <dsp:cNvSpPr/>
      </dsp:nvSpPr>
      <dsp:spPr>
        <a:xfrm>
          <a:off x="2901532" y="3483715"/>
          <a:ext cx="3576403" cy="13024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Isolated </a:t>
          </a:r>
          <a:r>
            <a:rPr lang="en-US" sz="2500" kern="1200" dirty="0" smtClean="0"/>
            <a:t>PI </a:t>
          </a:r>
          <a:r>
            <a:rPr lang="en-US" sz="2500" kern="1200" dirty="0" smtClean="0"/>
            <a:t>Systems</a:t>
          </a:r>
          <a:endParaRPr lang="en-US" sz="2500" kern="1200" dirty="0"/>
        </a:p>
      </dsp:txBody>
      <dsp:txXfrm>
        <a:off x="2965113" y="3547296"/>
        <a:ext cx="3449241" cy="1175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2235-6D59-2A48-9739-4856F77F2002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D578C-3F76-DE45-8179-2AE62AA0C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6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3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ing.unitn.it/~colombo/PLATINO/Platinum%20Html/Logo%20B;N%20trasparente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" y="5133"/>
            <a:ext cx="765051" cy="7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okkam.org/images/background/company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512" y="9712"/>
            <a:ext cx="833226" cy="8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3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9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1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8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0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2DB3-B1CF-9C4F-AE90-1812046AA47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E6E6-1301-A544-BA23-40FC048BD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9791"/>
            <a:ext cx="7772400" cy="260739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APARSEN-EGI Community Workshop on Managing, Computing and Preserving Big Data for Research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2977"/>
            <a:ext cx="7851618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C</a:t>
            </a:r>
            <a:r>
              <a:rPr lang="en-US" sz="2600" dirty="0" smtClean="0"/>
              <a:t>ore </a:t>
            </a:r>
            <a:r>
              <a:rPr lang="en-US" sz="2600" dirty="0" smtClean="0"/>
              <a:t>services across e-infrastructures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Persistent</a:t>
            </a:r>
            <a:r>
              <a:rPr lang="en-US" dirty="0" smtClean="0">
                <a:solidFill>
                  <a:srgbClr val="FF0000"/>
                </a:solidFill>
              </a:rPr>
              <a:t> Identifiers Interoperability e-Infrastructure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chemeClr val="tx1"/>
                </a:solidFill>
              </a:rPr>
              <a:t>Prof. Paolo Bouquet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University of Trento and </a:t>
            </a:r>
            <a:r>
              <a:rPr lang="en-US" sz="3000" dirty="0" smtClean="0">
                <a:solidFill>
                  <a:schemeClr val="tx1"/>
                </a:solidFill>
              </a:rPr>
              <a:t>OKKAM </a:t>
            </a:r>
            <a:r>
              <a:rPr lang="en-US" sz="3000" dirty="0" err="1" smtClean="0">
                <a:solidFill>
                  <a:schemeClr val="tx1"/>
                </a:solidFill>
              </a:rPr>
              <a:t>srl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394" y="3929221"/>
            <a:ext cx="3167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Amsterdam, 4-6 March 2014</a:t>
            </a:r>
            <a:endParaRPr lang="en-GB" sz="2000" i="1" dirty="0"/>
          </a:p>
        </p:txBody>
      </p:sp>
      <p:pic>
        <p:nvPicPr>
          <p:cNvPr id="1026" name="Picture 2" descr="http://upload.wikimedia.org/wikipedia/it/0/0c/Logo_Universita_di_Tr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3" y="4591"/>
            <a:ext cx="3710257" cy="10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rtupitalia.eu/sites/default/files/okkam%20w%20tag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34" y="3799"/>
            <a:ext cx="2944819" cy="12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87126"/>
            <a:ext cx="7772400" cy="15684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The entity name system (ENS):</a:t>
            </a:r>
            <a:br>
              <a:rPr lang="it-IT" dirty="0" smtClean="0"/>
            </a:br>
            <a:r>
              <a:rPr lang="it-IT" sz="3100" dirty="0" smtClean="0"/>
              <a:t>a technical platform for implementing the aparsen interoperability framework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8106"/>
            <a:ext cx="7967050" cy="448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is the ENS</a:t>
            </a:r>
            <a:r>
              <a:rPr lang="it-IT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3" y="1600200"/>
            <a:ext cx="8637006" cy="5108418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An open, public infrastructure for supporting PI interoperability</a:t>
            </a:r>
          </a:p>
          <a:p>
            <a:r>
              <a:rPr lang="it-IT" dirty="0" smtClean="0"/>
              <a:t>Outcome of an FP7 project</a:t>
            </a:r>
          </a:p>
          <a:p>
            <a:r>
              <a:rPr lang="it-IT" dirty="0" smtClean="0"/>
              <a:t>Maintained by a company (OKKAM) which was created in 2010 as a follow-up of the research project</a:t>
            </a:r>
          </a:p>
          <a:p>
            <a:r>
              <a:rPr lang="it-IT" dirty="0" smtClean="0"/>
              <a:t>Live since 2007</a:t>
            </a:r>
          </a:p>
          <a:p>
            <a:r>
              <a:rPr lang="it-IT" dirty="0" smtClean="0"/>
              <a:t>Already provides the technical support for most key services which are needed in an interoperability infrastructure</a:t>
            </a:r>
          </a:p>
          <a:p>
            <a:r>
              <a:rPr lang="it-IT" dirty="0" smtClean="0"/>
              <a:t>Constantly updated and improved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AT" kern="0" dirty="0">
                <a:solidFill>
                  <a:srgbClr val="003142"/>
                </a:solidFill>
              </a:rPr>
              <a:t>ENS in Numbers </a:t>
            </a:r>
            <a:r>
              <a:rPr lang="de-AT" kern="0" dirty="0" smtClean="0">
                <a:solidFill>
                  <a:srgbClr val="003142"/>
                </a:solidFill>
              </a:rPr>
              <a:t>(March 2014)</a:t>
            </a:r>
            <a:r>
              <a:rPr lang="de-AT" kern="0" dirty="0">
                <a:solidFill>
                  <a:srgbClr val="003142"/>
                </a:solidFill>
              </a:rPr>
              <a:t/>
            </a:r>
            <a:br>
              <a:rPr lang="de-AT" kern="0" dirty="0">
                <a:solidFill>
                  <a:srgbClr val="003142"/>
                </a:solidFill>
              </a:rPr>
            </a:br>
            <a:endParaRPr lang="en-GB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358009"/>
            <a:ext cx="8229600" cy="5160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8.6 million </a:t>
            </a:r>
            <a:r>
              <a:rPr lang="it-IT" sz="3200" dirty="0" smtClean="0">
                <a:solidFill>
                  <a:srgbClr val="000000"/>
                </a:solidFill>
              </a:rPr>
              <a:t>entities</a:t>
            </a:r>
            <a:endParaRPr lang="it-IT" sz="32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0000"/>
                </a:solidFill>
              </a:rPr>
              <a:t>largest part Locations, Persons, Organizations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6 top-level categories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person, location, organization, event, artifact type and artifact instance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5 general purpose Matching Modules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Fingerprint, FBEM, Jolly Matcher, Group Linkage, Eureka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200" dirty="0">
                <a:solidFill>
                  <a:srgbClr val="000000"/>
                </a:solidFill>
              </a:rPr>
              <a:t>3 </a:t>
            </a:r>
            <a:r>
              <a:rPr lang="fr-FR" sz="3200" dirty="0" err="1">
                <a:solidFill>
                  <a:srgbClr val="000000"/>
                </a:solidFill>
              </a:rPr>
              <a:t>different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err="1">
                <a:solidFill>
                  <a:srgbClr val="000000"/>
                </a:solidFill>
              </a:rPr>
              <a:t>Persistence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err="1">
                <a:solidFill>
                  <a:srgbClr val="000000"/>
                </a:solidFill>
              </a:rPr>
              <a:t>layers</a:t>
            </a:r>
            <a:r>
              <a:rPr lang="fr-FR" sz="3200" dirty="0">
                <a:solidFill>
                  <a:srgbClr val="000000"/>
                </a:solidFill>
              </a:rPr>
              <a:t> </a:t>
            </a:r>
            <a:r>
              <a:rPr lang="fr-FR" sz="3200" dirty="0" err="1">
                <a:solidFill>
                  <a:srgbClr val="000000"/>
                </a:solidFill>
              </a:rPr>
              <a:t>available</a:t>
            </a:r>
            <a:endParaRPr lang="fr-FR" sz="32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2000" dirty="0">
                <a:solidFill>
                  <a:srgbClr val="000000"/>
                </a:solidFill>
              </a:rPr>
              <a:t>Apache HBase 0.9x (Hadoop), Oracle MySQL 5.5, Apache Solr (3.6 and 4.5</a:t>
            </a:r>
            <a:r>
              <a:rPr lang="it-IT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>
                <a:solidFill>
                  <a:srgbClr val="000000"/>
                </a:solidFill>
              </a:rPr>
              <a:t>~0,2-0,4 second per query (matching)</a:t>
            </a:r>
          </a:p>
          <a:p>
            <a:pPr marL="457200" lvl="1" indent="0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deployed on 8 server cluster (144 core AMD Opteron 2,6 GHz) at </a:t>
            </a:r>
            <a:r>
              <a:rPr lang="en-US" sz="2000" dirty="0" err="1" smtClean="0">
                <a:solidFill>
                  <a:srgbClr val="000000"/>
                </a:solidFill>
              </a:rPr>
              <a:t>Unitn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sz="3200" dirty="0" smtClean="0">
                <a:solidFill>
                  <a:srgbClr val="000000"/>
                </a:solidFill>
              </a:rPr>
              <a:t>51+ million entity matching requests served</a:t>
            </a:r>
            <a:endParaRPr lang="it-IT" sz="32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Since January 2011</a:t>
            </a:r>
            <a:endParaRPr lang="en-US" sz="20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Benefits of the ENS as a basis for interop infrastructure</a:t>
            </a:r>
            <a:endParaRPr lang="en-GB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373875"/>
            <a:ext cx="8229600" cy="4854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Scalable, </a:t>
            </a:r>
            <a:r>
              <a:rPr lang="en-US" sz="2800" dirty="0" err="1" smtClean="0">
                <a:solidFill>
                  <a:srgbClr val="000000"/>
                </a:solidFill>
              </a:rPr>
              <a:t>BigData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smtClean="0">
                <a:solidFill>
                  <a:srgbClr val="000000"/>
                </a:solidFill>
              </a:rPr>
              <a:t>size architecture already available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Key services already available</a:t>
            </a:r>
            <a:endParaRPr lang="en-US" sz="2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Implements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a thin, </a:t>
            </a:r>
            <a:r>
              <a:rPr lang="en-US" sz="2800" dirty="0" smtClean="0">
                <a:solidFill>
                  <a:srgbClr val="000000"/>
                </a:solidFill>
              </a:rPr>
              <a:t>neutral layer which is not in competition with the current PI platforms</a:t>
            </a:r>
            <a:endParaRPr lang="en-US" sz="2800" dirty="0">
              <a:solidFill>
                <a:srgbClr val="000000"/>
              </a:solidFill>
            </a:endParaRP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Access control, preservation policies and trust levels are fully decentralized (as they are delegated to each PI system)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Fully distributed architecture, only a very lightweight form of logical centralization (see analogy with DNS)</a:t>
            </a:r>
          </a:p>
          <a:p>
            <a:pPr marL="341313" indent="-341313">
              <a:spcBef>
                <a:spcPts val="7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Sustainable model</a:t>
            </a:r>
            <a:r>
              <a:rPr lang="en-US" sz="2800" dirty="0">
                <a:solidFill>
                  <a:srgbClr val="000000"/>
                </a:solidFill>
              </a:rPr>
              <a:t>, no big costs </a:t>
            </a:r>
            <a:r>
              <a:rPr lang="en-US" sz="2800" dirty="0" smtClean="0">
                <a:solidFill>
                  <a:srgbClr val="000000"/>
                </a:solidFill>
              </a:rPr>
              <a:t>involved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031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fundamental trade-off between centralization / </a:t>
            </a:r>
            <a:r>
              <a:rPr lang="en-GB" dirty="0" smtClean="0"/>
              <a:t>decentralization (the DNS analogy)</a:t>
            </a:r>
            <a:endParaRPr lang="en-GB" dirty="0"/>
          </a:p>
          <a:p>
            <a:endParaRPr lang="en-GB" dirty="0"/>
          </a:p>
          <a:p>
            <a:r>
              <a:rPr lang="en-GB" dirty="0"/>
              <a:t>Separation of concerns: ID management should be kept independent from the implementation of </a:t>
            </a:r>
            <a:r>
              <a:rPr lang="en-GB" dirty="0" smtClean="0"/>
              <a:t>other value-added </a:t>
            </a:r>
            <a:r>
              <a:rPr lang="en-GB" dirty="0"/>
              <a:t>community services</a:t>
            </a:r>
          </a:p>
          <a:p>
            <a:endParaRPr lang="en-GB" dirty="0"/>
          </a:p>
          <a:p>
            <a:r>
              <a:rPr lang="en-GB" dirty="0"/>
              <a:t>Overcoming organizational barriers: </a:t>
            </a:r>
            <a:r>
              <a:rPr lang="en-GB" dirty="0" smtClean="0"/>
              <a:t>PI interoperability as a basis for implementing services and business solutions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ENS full compatibility </a:t>
            </a:r>
            <a:r>
              <a:rPr lang="en-GB" dirty="0"/>
              <a:t>with existing </a:t>
            </a:r>
            <a:r>
              <a:rPr lang="en-GB" dirty="0" smtClean="0"/>
              <a:t>PI </a:t>
            </a:r>
            <a:r>
              <a:rPr lang="en-GB" dirty="0"/>
              <a:t>initiatives (e.g. ORCID for authors</a:t>
            </a:r>
            <a:r>
              <a:rPr lang="en-GB" dirty="0" smtClean="0"/>
              <a:t>) and EC recommendations, it can be a technical building </a:t>
            </a:r>
            <a:r>
              <a:rPr lang="en-GB" dirty="0"/>
              <a:t>block for </a:t>
            </a:r>
            <a:r>
              <a:rPr lang="en-GB" dirty="0" smtClean="0"/>
              <a:t>a PI interoperability e-infrastructure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core service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783"/>
            <a:ext cx="8229600" cy="4873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Development and promotion of the uptake of a </a:t>
            </a:r>
            <a:r>
              <a:rPr lang="en-GB" sz="2400" b="1" dirty="0"/>
              <a:t>Digital Identifier e-infrastructure</a:t>
            </a:r>
            <a:r>
              <a:rPr lang="en-GB" sz="2400" dirty="0"/>
              <a:t> for digital objects (articles, datasets, collections, software, nomenclature, etc.), contributors and authors which cuts </a:t>
            </a:r>
            <a:r>
              <a:rPr lang="en-GB" sz="2400" b="1" dirty="0"/>
              <a:t>across geographical, temporal, disciplinary, cultural, organisational and technological boundaries</a:t>
            </a:r>
            <a:r>
              <a:rPr lang="en-GB" sz="2400" dirty="0"/>
              <a:t>, without relying on a single centralised system but rather </a:t>
            </a:r>
            <a:r>
              <a:rPr lang="en-GB" sz="2400" b="1" dirty="0"/>
              <a:t>federating locally operated systems to ensure interoperability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requirements of all relevant stakeholder groups (researchers, libraries, data centres, publishers, etc.) will be </a:t>
            </a:r>
            <a:r>
              <a:rPr lang="en-GB" sz="2400" dirty="0" smtClean="0"/>
              <a:t>addressed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r">
              <a:buNone/>
            </a:pPr>
            <a:r>
              <a:rPr lang="en-GB" sz="2000" i="1" dirty="0" smtClean="0"/>
              <a:t>EINFRA-7-2014, </a:t>
            </a:r>
            <a:r>
              <a:rPr lang="en-GB" sz="2000" i="1" dirty="0"/>
              <a:t>Provision of core services across e-infrastructures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5663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13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Why do (research) (big) data need PIs 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313"/>
            <a:ext cx="8229600" cy="5417717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  <a:tabLst>
                <a:tab pos="447675" algn="l"/>
                <a:tab pos="1162050" algn="l"/>
              </a:tabLst>
            </a:pPr>
            <a:r>
              <a:rPr lang="en-US" sz="2000" dirty="0" smtClean="0">
                <a:cs typeface="Garamond"/>
              </a:rPr>
              <a:t>PI </a:t>
            </a:r>
            <a:r>
              <a:rPr lang="en-US" sz="2000" dirty="0">
                <a:cs typeface="Garamond"/>
              </a:rPr>
              <a:t>management is an essential building block for enabling </a:t>
            </a:r>
            <a:r>
              <a:rPr lang="en-US" sz="2000" b="1" dirty="0">
                <a:cs typeface="Garamond"/>
              </a:rPr>
              <a:t>value-added services</a:t>
            </a:r>
            <a:r>
              <a:rPr lang="en-US" sz="2000" dirty="0">
                <a:cs typeface="Garamond"/>
              </a:rPr>
              <a:t> like:</a:t>
            </a:r>
          </a:p>
          <a:p>
            <a:pPr marL="268288" indent="-268288" eaLnBrk="0" hangingPunct="0">
              <a:tabLst>
                <a:tab pos="447675" algn="l"/>
                <a:tab pos="1162050" algn="l"/>
              </a:tabLst>
            </a:pPr>
            <a:endParaRPr lang="en-US" sz="2000" dirty="0">
              <a:cs typeface="Garamond"/>
            </a:endParaRP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 smtClean="0">
                <a:cs typeface="Garamond"/>
              </a:rPr>
              <a:t>Ensuring </a:t>
            </a:r>
            <a:r>
              <a:rPr lang="en-US" sz="2000" b="1" dirty="0">
                <a:cs typeface="Garamond"/>
              </a:rPr>
              <a:t>P</a:t>
            </a:r>
            <a:r>
              <a:rPr lang="en-US" sz="2000" b="1" dirty="0" smtClean="0">
                <a:cs typeface="Garamond"/>
              </a:rPr>
              <a:t>ersistence of Access</a:t>
            </a:r>
            <a:r>
              <a:rPr lang="en-US" sz="2000" dirty="0" smtClean="0">
                <a:cs typeface="Garamond"/>
              </a:rPr>
              <a:t> to data and content</a:t>
            </a:r>
            <a:endParaRPr lang="en-US" sz="2000" b="1" dirty="0">
              <a:cs typeface="Garamond"/>
            </a:endParaRP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Fast, large-scale and decentralized </a:t>
            </a:r>
            <a:r>
              <a:rPr lang="en-US" sz="2000" b="1" dirty="0">
                <a:cs typeface="Garamond"/>
              </a:rPr>
              <a:t>Data Sharing &amp; Reuse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Effective </a:t>
            </a:r>
            <a:r>
              <a:rPr lang="en-US" sz="2000" b="1" dirty="0" smtClean="0">
                <a:cs typeface="Garamond"/>
              </a:rPr>
              <a:t>Data Linkage</a:t>
            </a:r>
            <a:r>
              <a:rPr lang="en-US" sz="2000" dirty="0" smtClean="0">
                <a:cs typeface="Garamond"/>
              </a:rPr>
              <a:t> across </a:t>
            </a:r>
            <a:r>
              <a:rPr lang="en-US" sz="2000" dirty="0">
                <a:cs typeface="Garamond"/>
              </a:rPr>
              <a:t>repositories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Fine-grained </a:t>
            </a:r>
            <a:r>
              <a:rPr lang="en-US" sz="2000" b="1" dirty="0">
                <a:cs typeface="Garamond"/>
              </a:rPr>
              <a:t>Access Control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Data and information</a:t>
            </a:r>
            <a:r>
              <a:rPr lang="en-US" sz="2000" b="1" dirty="0">
                <a:cs typeface="Garamond"/>
              </a:rPr>
              <a:t> Quality assessment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b="1" dirty="0">
                <a:cs typeface="Garamond"/>
              </a:rPr>
              <a:t>Reputation</a:t>
            </a:r>
            <a:r>
              <a:rPr lang="en-US" sz="2000" dirty="0">
                <a:cs typeface="Garamond"/>
              </a:rPr>
              <a:t> assessment  &amp; </a:t>
            </a:r>
            <a:r>
              <a:rPr lang="en-US" sz="2000" b="1" dirty="0">
                <a:cs typeface="Garamond"/>
              </a:rPr>
              <a:t>Citation</a:t>
            </a:r>
            <a:r>
              <a:rPr lang="en-US" sz="2000" dirty="0">
                <a:cs typeface="Garamond"/>
              </a:rPr>
              <a:t> indexes </a:t>
            </a:r>
            <a:r>
              <a:rPr lang="en-US" sz="2000" b="1" dirty="0">
                <a:cs typeface="Garamond"/>
              </a:rPr>
              <a:t> </a:t>
            </a:r>
            <a:endParaRPr lang="en-US" sz="2000" dirty="0">
              <a:cs typeface="Garamond"/>
            </a:endParaRP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b="1" dirty="0">
                <a:cs typeface="Garamond"/>
              </a:rPr>
              <a:t>Impact</a:t>
            </a:r>
            <a:r>
              <a:rPr lang="en-US" sz="2000" dirty="0">
                <a:cs typeface="Garamond"/>
              </a:rPr>
              <a:t> and </a:t>
            </a:r>
            <a:r>
              <a:rPr lang="en-US" sz="2000" b="1" dirty="0">
                <a:cs typeface="Garamond"/>
              </a:rPr>
              <a:t>ROI assessment</a:t>
            </a:r>
            <a:r>
              <a:rPr lang="en-US" sz="2000" dirty="0">
                <a:cs typeface="Garamond"/>
              </a:rPr>
              <a:t> (reliable research outputs beyond the scope of published literature)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b="1" dirty="0">
                <a:cs typeface="Garamond"/>
              </a:rPr>
              <a:t>Ownership</a:t>
            </a:r>
            <a:r>
              <a:rPr lang="en-US" sz="2000" dirty="0">
                <a:cs typeface="Garamond"/>
              </a:rPr>
              <a:t> management for data and scholarly content (</a:t>
            </a:r>
            <a:r>
              <a:rPr lang="en-US" sz="2000" b="1" dirty="0" err="1">
                <a:cs typeface="Garamond"/>
              </a:rPr>
              <a:t>citability</a:t>
            </a:r>
            <a:r>
              <a:rPr lang="en-US" sz="2000" dirty="0">
                <a:cs typeface="Garamond"/>
              </a:rPr>
              <a:t>)</a:t>
            </a:r>
          </a:p>
          <a:p>
            <a:pPr marL="725488" lvl="1" indent="-268288" eaLnBrk="0" hangingPunct="0">
              <a:buFont typeface="Arial" pitchFamily="34" charset="0"/>
              <a:buChar char="•"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…</a:t>
            </a:r>
          </a:p>
          <a:p>
            <a:pPr marL="268288" indent="-268288" eaLnBrk="0" hangingPunct="0">
              <a:tabLst>
                <a:tab pos="447675" algn="l"/>
                <a:tab pos="1162050" algn="l"/>
              </a:tabLst>
            </a:pPr>
            <a:endParaRPr lang="en-US" sz="2000" dirty="0">
              <a:cs typeface="Garamond"/>
            </a:endParaRPr>
          </a:p>
          <a:p>
            <a:pPr marL="0" indent="0" eaLnBrk="0" hangingPunct="0">
              <a:buNone/>
              <a:tabLst>
                <a:tab pos="447675" algn="l"/>
                <a:tab pos="1162050" algn="l"/>
              </a:tabLst>
            </a:pPr>
            <a:r>
              <a:rPr lang="en-US" sz="2000" dirty="0">
                <a:cs typeface="Garamond"/>
              </a:rPr>
              <a:t>on top of </a:t>
            </a:r>
            <a:r>
              <a:rPr lang="en-US" sz="2000" b="1" dirty="0">
                <a:cs typeface="Garamond"/>
              </a:rPr>
              <a:t>scientific data</a:t>
            </a:r>
            <a:r>
              <a:rPr lang="en-US" sz="2000" dirty="0">
                <a:cs typeface="Garamond"/>
              </a:rPr>
              <a:t> and </a:t>
            </a:r>
            <a:r>
              <a:rPr lang="en-US" sz="2000" b="1" dirty="0" smtClean="0">
                <a:cs typeface="Garamond"/>
              </a:rPr>
              <a:t>contents</a:t>
            </a:r>
            <a:endParaRPr lang="en-US" sz="2000" dirty="0"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8508" y="6473241"/>
            <a:ext cx="228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DIGOIDUNA report, 2011</a:t>
            </a:r>
            <a:endParaRPr lang="en-GB" sz="1600" i="1" dirty="0"/>
          </a:p>
        </p:txBody>
      </p:sp>
      <p:sp>
        <p:nvSpPr>
          <p:cNvPr id="5" name="Right Arrow 4"/>
          <p:cNvSpPr/>
          <p:nvPr/>
        </p:nvSpPr>
        <p:spPr>
          <a:xfrm>
            <a:off x="162972" y="2326745"/>
            <a:ext cx="733331" cy="2423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79577" y="2986113"/>
            <a:ext cx="733331" cy="2423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05235" y="4460251"/>
            <a:ext cx="733331" cy="2423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Not only digital objects though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450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Other types of entities are crucial in building value added services:</a:t>
            </a:r>
          </a:p>
          <a:p>
            <a:r>
              <a:rPr lang="it-IT" b="1" dirty="0" smtClean="0"/>
              <a:t>People</a:t>
            </a:r>
            <a:r>
              <a:rPr lang="it-IT" dirty="0" smtClean="0"/>
              <a:t> (researchers, authors/contributors, ...)</a:t>
            </a:r>
          </a:p>
          <a:p>
            <a:r>
              <a:rPr lang="it-IT" b="1" dirty="0" smtClean="0"/>
              <a:t>Organizations</a:t>
            </a:r>
            <a:r>
              <a:rPr lang="it-IT" dirty="0" smtClean="0"/>
              <a:t> (research institutions, funding bodies, companies, libraries, repositories, ...)</a:t>
            </a:r>
          </a:p>
          <a:p>
            <a:r>
              <a:rPr lang="it-IT" b="1" dirty="0" smtClean="0"/>
              <a:t>Events</a:t>
            </a:r>
            <a:r>
              <a:rPr lang="it-IT" dirty="0" smtClean="0"/>
              <a:t> (conferences, experiment runs, projects / grants, publication, ...)</a:t>
            </a:r>
          </a:p>
          <a:p>
            <a:r>
              <a:rPr lang="it-IT" b="1" dirty="0" smtClean="0"/>
              <a:t>Geographical locations</a:t>
            </a:r>
          </a:p>
          <a:p>
            <a:r>
              <a:rPr lang="it-IT" b="1" dirty="0" smtClean="0"/>
              <a:t>Artifacts</a:t>
            </a:r>
            <a:r>
              <a:rPr lang="it-IT" dirty="0" smtClean="0"/>
              <a:t> (instruments, sensors, products, ...)</a:t>
            </a:r>
            <a:endParaRPr lang="en-GB" dirty="0"/>
          </a:p>
        </p:txBody>
      </p:sp>
      <p:pic>
        <p:nvPicPr>
          <p:cNvPr id="4100" name="Picture 4" descr="http://www.scielo.cl/fbpe/img/jotmi/v7n1/art06_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11" y="4592451"/>
            <a:ext cx="3728980" cy="21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atriisi.ee.tut.fi/~huhtis/esitys/2011/02-cc2011-visualisointi/media/2co-author_network_min3p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90" y="4445251"/>
            <a:ext cx="2425710" cy="23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lihb.com/wp-content/uploads/2011/01/collab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4618"/>
            <a:ext cx="2989311" cy="24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01"/>
            <a:ext cx="8229600" cy="1143000"/>
          </a:xfrm>
        </p:spPr>
        <p:txBody>
          <a:bodyPr/>
          <a:lstStyle/>
          <a:p>
            <a:r>
              <a:rPr lang="it-IT" dirty="0" smtClean="0"/>
              <a:t>Current situation</a:t>
            </a:r>
            <a:endParaRPr lang="en-GB" dirty="0"/>
          </a:p>
        </p:txBody>
      </p:sp>
      <p:pic>
        <p:nvPicPr>
          <p:cNvPr id="4" name="Immagin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7" y="928283"/>
            <a:ext cx="5841062" cy="43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271" y="2272003"/>
            <a:ext cx="61182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5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The need for an interop PI infrastructure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Fragmentation</a:t>
            </a:r>
            <a:r>
              <a:rPr lang="it-IT" dirty="0" smtClean="0"/>
              <a:t>: there exist already several PI systems for the same categories of objects (mainly for digital objects and authors)</a:t>
            </a:r>
          </a:p>
          <a:p>
            <a:r>
              <a:rPr lang="it-IT" b="1" dirty="0" smtClean="0"/>
              <a:t>Heterogeneity</a:t>
            </a:r>
            <a:r>
              <a:rPr lang="it-IT" dirty="0" smtClean="0"/>
              <a:t>: different systems provide different information (metadata) and services about the same entity</a:t>
            </a:r>
          </a:p>
          <a:p>
            <a:r>
              <a:rPr lang="it-IT" b="1" dirty="0" smtClean="0"/>
              <a:t>Scalability</a:t>
            </a:r>
            <a:r>
              <a:rPr lang="it-IT" dirty="0" smtClean="0"/>
              <a:t>: very often interoperability is defined point-to-point, which is not very effective on a big scale</a:t>
            </a:r>
          </a:p>
          <a:p>
            <a:r>
              <a:rPr lang="it-IT" b="1" dirty="0" smtClean="0"/>
              <a:t>Openness</a:t>
            </a:r>
            <a:r>
              <a:rPr lang="it-IT" dirty="0" smtClean="0"/>
              <a:t>: interoperability should not be managed in a closed silos</a:t>
            </a:r>
          </a:p>
          <a:p>
            <a:r>
              <a:rPr lang="it-IT" b="1" dirty="0" smtClean="0"/>
              <a:t>Business apps</a:t>
            </a:r>
            <a:r>
              <a:rPr lang="it-IT" dirty="0" smtClean="0"/>
              <a:t>: interoperability enables other (more complex) business services, and therefore should be managed separately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5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7847846"/>
              </p:ext>
            </p:extLst>
          </p:nvPr>
        </p:nvGraphicFramePr>
        <p:xfrm>
          <a:off x="81653" y="834010"/>
          <a:ext cx="6628388" cy="550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55391" y="6264071"/>
            <a:ext cx="73685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977" y="4722238"/>
            <a:ext cx="147370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URN-NBN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32820" y="5373007"/>
            <a:ext cx="992069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Cool URI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6049" y="6079405"/>
            <a:ext cx="73685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PURL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43394" y="5742339"/>
            <a:ext cx="73685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40626" y="5942684"/>
            <a:ext cx="736850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ISNI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79017" y="5127118"/>
            <a:ext cx="1015585" cy="36933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2281" y="2721185"/>
            <a:ext cx="15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DOI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/>
              <a:t>D</a:t>
            </a:r>
            <a:r>
              <a:rPr lang="en-US" dirty="0" err="1" smtClean="0"/>
              <a:t>ataCite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9017" y="2965183"/>
            <a:ext cx="1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43300" y="3303155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ISNI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932899" y="3303155"/>
            <a:ext cx="1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96392" y="3507900"/>
            <a:ext cx="505152" cy="7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72091" y="3686251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ISNI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1138" y="3722916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VIAF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435585" y="3893479"/>
            <a:ext cx="505152" cy="7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473865" y="3174223"/>
            <a:ext cx="505152" cy="7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3285" y="329278"/>
            <a:ext cx="57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PI INTEROPERABILITY INFRASTRUCTURE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3210" y="619628"/>
            <a:ext cx="1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URN-NBN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02533" y="1367899"/>
            <a:ext cx="9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 URI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22587" y="1837909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ISNI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5060" y="755801"/>
            <a:ext cx="1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ORCID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505317" y="1728404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59199" y="1183233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328855" y="2197668"/>
            <a:ext cx="73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PURL</a:t>
            </a:r>
            <a:endParaRPr lang="en-US" dirty="0"/>
          </a:p>
        </p:txBody>
      </p:sp>
      <p:sp>
        <p:nvSpPr>
          <p:cNvPr id="49" name="Explosion 1 48"/>
          <p:cNvSpPr/>
          <p:nvPr/>
        </p:nvSpPr>
        <p:spPr>
          <a:xfrm>
            <a:off x="7035350" y="883049"/>
            <a:ext cx="1105276" cy="138376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423286" y="1183233"/>
            <a:ext cx="1775050" cy="108358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APARSEN Interoperability Framework for 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I interoperability </a:t>
            </a:r>
            <a:r>
              <a:rPr lang="en-US" dirty="0" smtClean="0"/>
              <a:t>Infrastructure: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Examples of KEY </a:t>
            </a:r>
            <a:r>
              <a:rPr lang="en-US" dirty="0" smtClean="0">
                <a:solidFill>
                  <a:srgbClr val="FF0000"/>
                </a:solidFill>
              </a:rPr>
              <a:t>SERVICES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447716" cy="530908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I Service Registration</a:t>
            </a:r>
            <a:r>
              <a:rPr lang="en-US" dirty="0" smtClean="0"/>
              <a:t>: existing PI systems can register as data and service providers about a set of entities</a:t>
            </a:r>
            <a:endParaRPr lang="en-US" dirty="0" smtClean="0"/>
          </a:p>
          <a:p>
            <a:r>
              <a:rPr lang="en-US" b="1" dirty="0" smtClean="0"/>
              <a:t>Entity</a:t>
            </a:r>
            <a:r>
              <a:rPr lang="en-US" b="1" dirty="0" smtClean="0"/>
              <a:t> Matching</a:t>
            </a:r>
            <a:r>
              <a:rPr lang="en-US" dirty="0" smtClean="0"/>
              <a:t>: supports the alignment between 2 (or more) PI systems</a:t>
            </a:r>
          </a:p>
          <a:p>
            <a:r>
              <a:rPr lang="en-US" dirty="0" smtClean="0"/>
              <a:t>Lifecycle management: support interoperability through time (changing mappings, adding entities, etc.)</a:t>
            </a:r>
            <a:endParaRPr lang="en-US" dirty="0" smtClean="0"/>
          </a:p>
          <a:p>
            <a:r>
              <a:rPr lang="en-US" b="1" dirty="0" smtClean="0"/>
              <a:t>PI service lookup</a:t>
            </a:r>
            <a:r>
              <a:rPr lang="en-US" dirty="0" smtClean="0"/>
              <a:t>: given a PI, returns all known PIs and resolvers for the same entity</a:t>
            </a:r>
            <a:endParaRPr lang="en-US" dirty="0" smtClean="0"/>
          </a:p>
          <a:p>
            <a:r>
              <a:rPr lang="en-US" b="1" dirty="0" smtClean="0"/>
              <a:t>Vocabulary</a:t>
            </a:r>
            <a:r>
              <a:rPr lang="en-US" b="1" dirty="0" smtClean="0"/>
              <a:t> </a:t>
            </a:r>
            <a:r>
              <a:rPr lang="en-US" b="1" dirty="0" smtClean="0"/>
              <a:t>Mapping</a:t>
            </a:r>
            <a:r>
              <a:rPr lang="en-US" dirty="0" smtClean="0"/>
              <a:t>: given an attribute in a PI system, returns equivalent attributes in different PI systems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ttangolo 1"/>
          <p:cNvSpPr/>
          <p:nvPr/>
        </p:nvSpPr>
        <p:spPr bwMode="auto">
          <a:xfrm>
            <a:off x="0" y="1195834"/>
            <a:ext cx="9144000" cy="54015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-1624978">
            <a:off x="5691188" y="5445125"/>
            <a:ext cx="9350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Handle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2878888">
            <a:off x="1263650" y="490378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NBN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-377637">
            <a:off x="4324350" y="580548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ARK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9425" y="5013325"/>
            <a:ext cx="819150" cy="91598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FRD</a:t>
            </a:r>
          </a:p>
          <a:p>
            <a:pPr eaLnBrk="1" hangingPunct="1"/>
            <a:r>
              <a:rPr lang="it-IT"/>
              <a:t>DNB</a:t>
            </a:r>
          </a:p>
          <a:p>
            <a:pPr eaLnBrk="1" hangingPunct="1"/>
            <a:r>
              <a:rPr lang="it-IT"/>
              <a:t>DANS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35150" y="5897563"/>
            <a:ext cx="1022350" cy="915987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STM</a:t>
            </a:r>
          </a:p>
          <a:p>
            <a:pPr eaLnBrk="1" hangingPunct="1"/>
            <a:r>
              <a:rPr lang="it-IT"/>
              <a:t>GLOBIT</a:t>
            </a:r>
          </a:p>
          <a:p>
            <a:pPr eaLnBrk="1" hangingPunct="1"/>
            <a:r>
              <a:rPr lang="it-IT"/>
              <a:t>CERN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-3372503">
            <a:off x="1057276" y="3598862"/>
            <a:ext cx="830262" cy="347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ORCID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-1494949">
            <a:off x="2235200" y="2636838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VIAF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5288" y="3494088"/>
            <a:ext cx="831850" cy="366712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CERN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 rot="-277449">
            <a:off x="3243263" y="2349500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 dirty="0">
                <a:solidFill>
                  <a:srgbClr val="00244C"/>
                </a:solidFill>
              </a:rPr>
              <a:t>ISNI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 rot="646909">
            <a:off x="2811463" y="5734050"/>
            <a:ext cx="7905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00244C"/>
                </a:solidFill>
              </a:rPr>
              <a:t>DOI</a:t>
            </a: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76375" y="2708275"/>
            <a:ext cx="5543550" cy="316865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sz="2800" b="1">
                <a:solidFill>
                  <a:schemeClr val="tx2"/>
                </a:solidFill>
              </a:rPr>
              <a:t>INTEROPERABILITY </a:t>
            </a:r>
          </a:p>
          <a:p>
            <a:pPr algn="ctr"/>
            <a:r>
              <a:rPr lang="en-GB" sz="2800" b="1">
                <a:solidFill>
                  <a:schemeClr val="tx2"/>
                </a:solidFill>
              </a:rPr>
              <a:t>FRAMEWORK</a:t>
            </a:r>
            <a:endParaRPr lang="it-IT" sz="2800" b="1">
              <a:solidFill>
                <a:schemeClr val="tx2"/>
              </a:solidFill>
            </a:endParaRPr>
          </a:p>
        </p:txBody>
      </p:sp>
      <p:pic>
        <p:nvPicPr>
          <p:cNvPr id="16" name="Picture 14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0" y="2565400"/>
            <a:ext cx="1092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 rot="10800000">
            <a:off x="4572000" y="1989138"/>
            <a:ext cx="3024188" cy="1655762"/>
          </a:xfrm>
          <a:prstGeom prst="curvedUpArrow">
            <a:avLst>
              <a:gd name="adj1" fmla="val 36529"/>
              <a:gd name="adj2" fmla="val 73059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8" name="Picture 16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341438"/>
            <a:ext cx="1092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164388" y="3789363"/>
            <a:ext cx="1908175" cy="119062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 dirty="0"/>
              <a:t>New services </a:t>
            </a:r>
          </a:p>
          <a:p>
            <a:pPr eaLnBrk="1" hangingPunct="1"/>
            <a:r>
              <a:rPr lang="it-IT" b="1" dirty="0"/>
              <a:t>cross-domains</a:t>
            </a:r>
          </a:p>
          <a:p>
            <a:pPr eaLnBrk="1" hangingPunct="1"/>
            <a:r>
              <a:rPr lang="it-IT" b="1" dirty="0"/>
              <a:t>for users requirements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4925" y="1275708"/>
            <a:ext cx="426813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b="1" dirty="0" smtClean="0"/>
              <a:t>Making data and contents from different </a:t>
            </a:r>
            <a:r>
              <a:rPr lang="it-IT" b="1" dirty="0"/>
              <a:t>PI </a:t>
            </a:r>
            <a:r>
              <a:rPr lang="it-IT" b="1" dirty="0" smtClean="0"/>
              <a:t>platforms accessible in a seamless way</a:t>
            </a:r>
            <a:endParaRPr lang="it-IT" b="1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56949"/>
            <a:ext cx="8229600" cy="1143000"/>
          </a:xfrm>
        </p:spPr>
        <p:txBody>
          <a:bodyPr/>
          <a:lstStyle/>
          <a:p>
            <a:r>
              <a:rPr lang="it-IT" dirty="0" smtClean="0"/>
              <a:t>APARSEN interop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6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889</Words>
  <Application>Microsoft Office PowerPoint</Application>
  <PresentationFormat>On-screen Show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APARSEN-EGI Community Workshop on Managing, Computing and Preserving Big Data for Research</vt:lpstr>
      <vt:lpstr>A core service ...</vt:lpstr>
      <vt:lpstr>Why do (research) (big) data need PIs ?</vt:lpstr>
      <vt:lpstr>Not only digital objects though ...</vt:lpstr>
      <vt:lpstr>Current situation</vt:lpstr>
      <vt:lpstr>The need for an interop PI infrastructure</vt:lpstr>
      <vt:lpstr>PowerPoint Presentation</vt:lpstr>
      <vt:lpstr>PI interoperability Infrastructure:  Examples of KEY SERVICES</vt:lpstr>
      <vt:lpstr>APARSEN interop framework</vt:lpstr>
      <vt:lpstr>The entity name system (ENS): a technical platform for implementing the aparsen interoperability framework</vt:lpstr>
      <vt:lpstr>What is the ENS?</vt:lpstr>
      <vt:lpstr>ENS in Numbers (March 2014) </vt:lpstr>
      <vt:lpstr>Benefits of the ENS as a basis for interop infrastructure</vt:lpstr>
      <vt:lpstr>Conclusions</vt:lpstr>
    </vt:vector>
  </TitlesOfParts>
  <Company>Università degli Studi di Trento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2020</dc:title>
  <dc:creator>Barbara Bazzanella</dc:creator>
  <cp:lastModifiedBy>bouquet</cp:lastModifiedBy>
  <cp:revision>65</cp:revision>
  <dcterms:created xsi:type="dcterms:W3CDTF">2014-02-10T11:16:39Z</dcterms:created>
  <dcterms:modified xsi:type="dcterms:W3CDTF">2014-03-05T09:37:33Z</dcterms:modified>
</cp:coreProperties>
</file>