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95" r:id="rId4"/>
    <p:sldId id="275" r:id="rId5"/>
    <p:sldId id="293" r:id="rId6"/>
    <p:sldId id="280" r:id="rId7"/>
    <p:sldId id="292" r:id="rId8"/>
    <p:sldId id="298" r:id="rId9"/>
    <p:sldId id="294" r:id="rId10"/>
    <p:sldId id="299" r:id="rId11"/>
    <p:sldId id="29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uno.ferreira@egi.eu" initials="nuno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922DB-7C24-48E3-9C15-8381EC8A6227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43341C-00F0-48C8-AFB4-E5A944BC3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19A13A-694F-4288-ADCF-A2E3600844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9BF-F1AD-4B1A-A916-8CCB919D44F3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275EB3C-5C22-4EA5-95E1-AB64103DEEE7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vtd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gus.eu/index.php?mode=ticket_info&amp;ticket_id=10239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edges-grid.eu/" TargetMode="External"/><Relationship Id="rId2" Type="http://schemas.openxmlformats.org/officeDocument/2006/relationships/hyperlink" Target="http://szdg.lpds.sztaki.hu/szd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967"/>
            <a:ext cx="7632848" cy="1470025"/>
          </a:xfrm>
        </p:spPr>
        <p:txBody>
          <a:bodyPr/>
          <a:lstStyle/>
          <a:p>
            <a:r>
              <a:rPr lang="en-US" sz="3600" dirty="0" smtClean="0"/>
              <a:t>Promoting Desktop Grids</a:t>
            </a:r>
            <a:br>
              <a:rPr lang="en-US" sz="3600" dirty="0" smtClean="0"/>
            </a:br>
            <a:r>
              <a:rPr lang="en-US" sz="3600" dirty="0" smtClean="0"/>
              <a:t>Virtual Team </a:t>
            </a:r>
            <a:br>
              <a:rPr lang="en-US" sz="3600" dirty="0" smtClean="0"/>
            </a:br>
            <a:r>
              <a:rPr lang="en-US" sz="2800" dirty="0" smtClean="0"/>
              <a:t>(Q1/2014 updates)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5832648" cy="13430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Robert </a:t>
            </a:r>
            <a:r>
              <a:rPr lang="en-US" sz="2800" dirty="0" err="1" smtClean="0"/>
              <a:t>Lovas</a:t>
            </a:r>
            <a:endParaRPr lang="en-US" sz="2800" dirty="0"/>
          </a:p>
          <a:p>
            <a:r>
              <a:rPr lang="en-US" sz="2800" dirty="0" smtClean="0"/>
              <a:t>MTA SZTAKI / NGI_HU NIL</a:t>
            </a:r>
          </a:p>
          <a:p>
            <a:r>
              <a:rPr lang="en-US" sz="2800" dirty="0" smtClean="0"/>
              <a:t>[</a:t>
            </a:r>
            <a:r>
              <a:rPr lang="en-US" sz="2800" dirty="0" smtClean="0"/>
              <a:t>robert.lovas@sztaki.mta.hu]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B2C-6279-4B6E-B305-315317B838BD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979712" y="6237312"/>
            <a:ext cx="5616624" cy="501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NIL meeting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interview with NILs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VT plans to individually </a:t>
            </a:r>
            <a:r>
              <a:rPr lang="en-US" dirty="0"/>
              <a:t>approach the </a:t>
            </a:r>
            <a:r>
              <a:rPr lang="en-US" b="1" dirty="0">
                <a:solidFill>
                  <a:srgbClr val="FF0000"/>
                </a:solidFill>
              </a:rPr>
              <a:t>NIL</a:t>
            </a:r>
            <a:r>
              <a:rPr lang="en-US" dirty="0"/>
              <a:t> of each NGI via </a:t>
            </a:r>
            <a:r>
              <a:rPr lang="en-US" dirty="0" err="1" smtClean="0"/>
              <a:t>skype</a:t>
            </a:r>
            <a:r>
              <a:rPr lang="en-US" dirty="0" smtClean="0"/>
              <a:t> or phone </a:t>
            </a:r>
            <a:r>
              <a:rPr lang="en-US" dirty="0"/>
              <a:t>and start a direct </a:t>
            </a:r>
            <a:r>
              <a:rPr lang="en-US" dirty="0" smtClean="0"/>
              <a:t>discussion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there is any grand challenge and/or </a:t>
            </a:r>
            <a:endParaRPr lang="en-US" dirty="0" smtClean="0"/>
          </a:p>
          <a:p>
            <a:pPr lvl="1"/>
            <a:r>
              <a:rPr lang="en-US" dirty="0" smtClean="0"/>
              <a:t>parameter </a:t>
            </a:r>
            <a:r>
              <a:rPr lang="en-US" dirty="0"/>
              <a:t>sweep </a:t>
            </a:r>
            <a:r>
              <a:rPr lang="en-US" dirty="0" smtClean="0"/>
              <a:t>(or other DG ready) application </a:t>
            </a:r>
            <a:r>
              <a:rPr lang="en-US" dirty="0"/>
              <a:t>in that NGI that could be </a:t>
            </a:r>
            <a:r>
              <a:rPr lang="en-US" dirty="0" smtClean="0"/>
              <a:t>supported by </a:t>
            </a:r>
            <a:r>
              <a:rPr lang="en-US" dirty="0"/>
              <a:t>DG </a:t>
            </a:r>
            <a:r>
              <a:rPr lang="en-US" dirty="0" smtClean="0"/>
              <a:t>systems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DG workshop @ EGI CF</a:t>
            </a:r>
            <a:br>
              <a:rPr lang="en-US" sz="4000" dirty="0" smtClean="0"/>
            </a:br>
            <a:r>
              <a:rPr lang="en-US" sz="3200" dirty="0"/>
              <a:t>19 May 2014 (Monday) from </a:t>
            </a:r>
            <a:r>
              <a:rPr lang="en-US" sz="3200" dirty="0" smtClean="0"/>
              <a:t>16:30</a:t>
            </a:r>
            <a:endParaRPr lang="en-US" sz="4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b="1655"/>
          <a:stretch/>
        </p:blipFill>
        <p:spPr bwMode="auto">
          <a:xfrm>
            <a:off x="179512" y="1543399"/>
            <a:ext cx="871644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Jobbra nyíl 7"/>
          <p:cNvSpPr/>
          <p:nvPr/>
        </p:nvSpPr>
        <p:spPr>
          <a:xfrm rot="3429122" flipH="1">
            <a:off x="5319079" y="4466043"/>
            <a:ext cx="872029" cy="441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General project info</a:t>
            </a:r>
            <a:endParaRPr lang="en-US" sz="400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184576"/>
          </a:xfrm>
        </p:spPr>
        <p:txBody>
          <a:bodyPr>
            <a:noAutofit/>
          </a:bodyPr>
          <a:lstStyle/>
          <a:p>
            <a:r>
              <a:rPr lang="pt-PT" sz="2200" b="1" dirty="0"/>
              <a:t>General project info</a:t>
            </a:r>
          </a:p>
          <a:p>
            <a:pPr lvl="1"/>
            <a:r>
              <a:rPr lang="pt-PT" sz="1600" b="1" dirty="0" smtClean="0"/>
              <a:t>Start (planned) </a:t>
            </a:r>
            <a:r>
              <a:rPr lang="pt-PT" sz="1600" b="1" dirty="0"/>
              <a:t>:	</a:t>
            </a:r>
            <a:r>
              <a:rPr lang="en-US" sz="1600" dirty="0" smtClean="0"/>
              <a:t>November 2013</a:t>
            </a:r>
            <a:endParaRPr lang="pt-PT" sz="1600" b="1" dirty="0"/>
          </a:p>
          <a:p>
            <a:pPr lvl="1"/>
            <a:r>
              <a:rPr lang="pt-PT" sz="1600" b="1" dirty="0" smtClean="0"/>
              <a:t>Duration </a:t>
            </a:r>
            <a:r>
              <a:rPr lang="pt-PT" sz="1600" b="1" dirty="0"/>
              <a:t>: 	</a:t>
            </a:r>
            <a:r>
              <a:rPr lang="en-US" sz="1600" dirty="0" smtClean="0"/>
              <a:t>6 months</a:t>
            </a:r>
          </a:p>
          <a:p>
            <a:pPr lvl="1"/>
            <a:r>
              <a:rPr lang="en-US" sz="1600" b="1" dirty="0" smtClean="0"/>
              <a:t>Leader:</a:t>
            </a:r>
            <a:r>
              <a:rPr lang="en-US" sz="1600" dirty="0" smtClean="0"/>
              <a:t> </a:t>
            </a:r>
            <a:r>
              <a:rPr lang="en-US" sz="1600" dirty="0" smtClean="0"/>
              <a:t>Robert </a:t>
            </a:r>
            <a:r>
              <a:rPr lang="en-US" sz="1600" dirty="0" err="1" smtClean="0"/>
              <a:t>Lovas</a:t>
            </a:r>
            <a:endParaRPr lang="en-US" sz="1600" dirty="0" smtClean="0"/>
          </a:p>
          <a:p>
            <a:pPr lvl="1"/>
            <a:r>
              <a:rPr lang="en-US" sz="1600" b="1" dirty="0"/>
              <a:t>URL: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go.egi.eu/vtdg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000" dirty="0" smtClean="0"/>
              <a:t>“</a:t>
            </a:r>
            <a:r>
              <a:rPr lang="en-US" sz="2000" i="1" dirty="0"/>
              <a:t>EGI-</a:t>
            </a:r>
            <a:r>
              <a:rPr lang="en-US" sz="2000" i="1" dirty="0" err="1"/>
              <a:t>InSPIRE</a:t>
            </a:r>
            <a:r>
              <a:rPr lang="en-US" sz="2000" i="1" dirty="0"/>
              <a:t> is ideally placed to </a:t>
            </a:r>
            <a:r>
              <a:rPr lang="en-US" sz="2000" b="1" i="1" dirty="0"/>
              <a:t>join</a:t>
            </a:r>
            <a:r>
              <a:rPr lang="en-US" sz="2000" i="1" dirty="0"/>
              <a:t> together the new Distributed Computing Infrastructures (DCIs) such as clouds, supercomputing networks and </a:t>
            </a:r>
            <a:r>
              <a:rPr lang="en-US" sz="2000" b="1" i="1" dirty="0"/>
              <a:t>desktop grids</a:t>
            </a:r>
            <a:r>
              <a:rPr lang="en-US" sz="2000" i="1" dirty="0"/>
              <a:t>, for the benefit of user communities within the European Research Area.</a:t>
            </a:r>
            <a:r>
              <a:rPr lang="en-US" sz="2000" dirty="0"/>
              <a:t>”  --- </a:t>
            </a:r>
            <a:r>
              <a:rPr lang="en-US" sz="2000" dirty="0" smtClean="0"/>
              <a:t>EGI-</a:t>
            </a:r>
            <a:r>
              <a:rPr lang="en-US" sz="2000" dirty="0" err="1" smtClean="0"/>
              <a:t>InSPIRE</a:t>
            </a:r>
            <a:r>
              <a:rPr lang="en-US" sz="2000" dirty="0" smtClean="0"/>
              <a:t> Project </a:t>
            </a:r>
            <a:r>
              <a:rPr lang="en-US" sz="2000" dirty="0"/>
              <a:t>fact sheet</a:t>
            </a:r>
          </a:p>
          <a:p>
            <a:pPr marL="400050"/>
            <a:r>
              <a:rPr lang="pt-PT" sz="2200" b="1" dirty="0" smtClean="0"/>
              <a:t>Motivation</a:t>
            </a:r>
            <a:endParaRPr lang="pt-PT" sz="2200" b="1" dirty="0"/>
          </a:p>
          <a:p>
            <a:pPr lvl="1"/>
            <a:r>
              <a:rPr lang="en-US" sz="1600" dirty="0"/>
              <a:t>Despite the on-going work </a:t>
            </a:r>
            <a:r>
              <a:rPr lang="en-US" sz="1600" dirty="0" smtClean="0"/>
              <a:t>and </a:t>
            </a:r>
            <a:r>
              <a:rPr lang="en-US" sz="1600" dirty="0"/>
              <a:t>the benefits of the integrated Desktop Grid DCI resources available for EGI users, only </a:t>
            </a:r>
            <a:r>
              <a:rPr lang="en-US" sz="1600" b="1" dirty="0"/>
              <a:t>a part of the EGI community is aware</a:t>
            </a:r>
            <a:r>
              <a:rPr lang="en-US" sz="1600" dirty="0"/>
              <a:t> of the latest Desktop Grid related achievements, and a fraction of the EGI users and infrastructure operators take their advantages in everyday practice.</a:t>
            </a:r>
          </a:p>
          <a:p>
            <a:pPr lvl="1"/>
            <a:r>
              <a:rPr lang="en-US" sz="1600" dirty="0"/>
              <a:t>In order to fill this gap; a part of the targeted objectives are technical ones but there is stronger focus on the human </a:t>
            </a:r>
            <a:r>
              <a:rPr lang="en-US" sz="1600" dirty="0" smtClean="0"/>
              <a:t>aspects and </a:t>
            </a:r>
            <a:r>
              <a:rPr lang="en-US" sz="1600" b="1" dirty="0" smtClean="0"/>
              <a:t>promotion</a:t>
            </a:r>
            <a:r>
              <a:rPr lang="en-US" sz="1600" dirty="0" smtClean="0"/>
              <a:t> </a:t>
            </a:r>
            <a:r>
              <a:rPr lang="en-US" sz="1600" dirty="0"/>
              <a:t>– training, networking and support activities.</a:t>
            </a:r>
          </a:p>
          <a:p>
            <a:pPr marL="857250" lvl="2" indent="0">
              <a:buNone/>
            </a:pPr>
            <a:endParaRPr lang="en-US" sz="1800" dirty="0" smtClean="0"/>
          </a:p>
          <a:p>
            <a:endParaRPr lang="en-US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 members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11" y="1124744"/>
            <a:ext cx="626743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Detailed objectives</a:t>
            </a:r>
            <a:endParaRPr lang="en-US" sz="400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896544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Promote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train the Desktop Grid related technologies in the EGI communities</a:t>
            </a:r>
          </a:p>
          <a:p>
            <a:pPr lvl="0"/>
            <a:r>
              <a:rPr lang="en-US" sz="2400" b="1" dirty="0" smtClean="0"/>
              <a:t>Increase</a:t>
            </a:r>
            <a:r>
              <a:rPr lang="en-US" sz="2400" dirty="0" smtClean="0"/>
              <a:t> </a:t>
            </a:r>
            <a:r>
              <a:rPr lang="en-US" sz="2400" dirty="0"/>
              <a:t>the number of heavily used EGI </a:t>
            </a:r>
            <a:r>
              <a:rPr lang="en-US" sz="2400" b="1" dirty="0">
                <a:solidFill>
                  <a:srgbClr val="FF0000"/>
                </a:solidFill>
              </a:rPr>
              <a:t>applications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on the integrated (Desktop Grid) infrastructure with focus on widespread tools/solutions/approaches</a:t>
            </a:r>
          </a:p>
          <a:p>
            <a:pPr lvl="0"/>
            <a:r>
              <a:rPr lang="en-US" sz="2400" b="1" dirty="0"/>
              <a:t>Improve</a:t>
            </a:r>
            <a:r>
              <a:rPr lang="en-US" sz="2400" dirty="0"/>
              <a:t> documentation, e.g. Road maps, training materials, manuals</a:t>
            </a:r>
          </a:p>
          <a:p>
            <a:pPr lvl="0"/>
            <a:r>
              <a:rPr lang="en-US" sz="2400" dirty="0"/>
              <a:t>Complete the final remaining steps for full integration concerning e.g. </a:t>
            </a:r>
            <a:r>
              <a:rPr lang="en-US" sz="2400" dirty="0" smtClean="0"/>
              <a:t>dashboard and </a:t>
            </a:r>
            <a:r>
              <a:rPr lang="en-US" sz="2400" b="1" dirty="0" smtClean="0">
                <a:solidFill>
                  <a:srgbClr val="FF0000"/>
                </a:solidFill>
              </a:rPr>
              <a:t>Operations Centre</a:t>
            </a:r>
          </a:p>
          <a:p>
            <a:r>
              <a:rPr lang="en-US" sz="2400" b="1" dirty="0"/>
              <a:t>Utilize</a:t>
            </a:r>
            <a:r>
              <a:rPr lang="en-US" sz="2400" dirty="0"/>
              <a:t> the available bridged Desktop Grid resources by more VOs </a:t>
            </a:r>
          </a:p>
          <a:p>
            <a:pPr lvl="0"/>
            <a:endParaRPr lang="en-US" sz="2400" b="1" dirty="0"/>
          </a:p>
          <a:p>
            <a:endParaRPr lang="en-US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IDGF Operations Centre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VT initiated the creation of a </a:t>
            </a:r>
            <a:r>
              <a:rPr lang="en-US" sz="2800" dirty="0"/>
              <a:t>new, </a:t>
            </a:r>
            <a:r>
              <a:rPr lang="en-US" sz="2800" b="1" dirty="0">
                <a:solidFill>
                  <a:srgbClr val="FF0000"/>
                </a:solidFill>
              </a:rPr>
              <a:t>international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Operations Centre </a:t>
            </a:r>
            <a:r>
              <a:rPr lang="en-US" sz="2800" b="1" dirty="0" smtClean="0"/>
              <a:t>‘IDGF’ </a:t>
            </a:r>
            <a:r>
              <a:rPr lang="en-US" sz="2800" dirty="0" smtClean="0"/>
              <a:t>in </a:t>
            </a:r>
            <a:r>
              <a:rPr lang="en-US" sz="2800" dirty="0"/>
              <a:t>EGI </a:t>
            </a:r>
            <a:r>
              <a:rPr lang="en-US" sz="2800" dirty="0" smtClean="0"/>
              <a:t>in order to put </a:t>
            </a:r>
            <a:r>
              <a:rPr lang="en-US" sz="2800" dirty="0"/>
              <a:t>all DG </a:t>
            </a:r>
            <a:r>
              <a:rPr lang="en-US" sz="2800" dirty="0" smtClean="0"/>
              <a:t>(inter)operational activities </a:t>
            </a:r>
            <a:r>
              <a:rPr lang="en-US" sz="2800" dirty="0"/>
              <a:t>under </a:t>
            </a:r>
            <a:r>
              <a:rPr lang="en-US" sz="2800" dirty="0" smtClean="0"/>
              <a:t>this new umbrella. </a:t>
            </a:r>
          </a:p>
          <a:p>
            <a:r>
              <a:rPr lang="en-US" sz="2800" dirty="0" smtClean="0"/>
              <a:t>Advantage: it </a:t>
            </a:r>
            <a:r>
              <a:rPr lang="en-US" sz="2800" dirty="0"/>
              <a:t>would move the accounting </a:t>
            </a:r>
            <a:r>
              <a:rPr lang="en-US" sz="2800" dirty="0" smtClean="0"/>
              <a:t>and other activities for desktop </a:t>
            </a:r>
            <a:r>
              <a:rPr lang="en-US" sz="2800" dirty="0"/>
              <a:t>grids from </a:t>
            </a:r>
            <a:r>
              <a:rPr lang="en-US" sz="2800" dirty="0" smtClean="0"/>
              <a:t>NGI (Hungary) </a:t>
            </a:r>
            <a:r>
              <a:rPr lang="en-US" sz="2800" dirty="0"/>
              <a:t>to </a:t>
            </a:r>
            <a:r>
              <a:rPr lang="en-US" sz="2800" dirty="0" smtClean="0"/>
              <a:t>international level.</a:t>
            </a:r>
          </a:p>
          <a:p>
            <a:endParaRPr lang="en-US" sz="2800" dirty="0" smtClean="0"/>
          </a:p>
          <a:p>
            <a:r>
              <a:rPr lang="en-US" sz="2800" dirty="0" smtClean="0"/>
              <a:t>More info and updates: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ggus.eu/index.php?mode=ticket_info&amp;ticket_id=102390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25144"/>
            <a:ext cx="10126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Potential </a:t>
            </a:r>
            <a:r>
              <a:rPr lang="en-US" sz="4000" dirty="0" smtClean="0"/>
              <a:t>added value</a:t>
            </a:r>
            <a:br>
              <a:rPr lang="en-US" sz="4000" dirty="0" smtClean="0"/>
            </a:br>
            <a:r>
              <a:rPr lang="en-US" sz="3200" dirty="0" smtClean="0"/>
              <a:t>extra resources at no cost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525963"/>
          </a:xfrm>
        </p:spPr>
        <p:txBody>
          <a:bodyPr/>
          <a:lstStyle/>
          <a:p>
            <a:r>
              <a:rPr lang="en-US" sz="2400" dirty="0"/>
              <a:t>MTA SZTAKI operates </a:t>
            </a:r>
            <a:r>
              <a:rPr lang="en-US" sz="2400" b="1" dirty="0"/>
              <a:t>large-scale volunteer Desktop Grids</a:t>
            </a:r>
            <a:r>
              <a:rPr lang="en-US" sz="2400" dirty="0"/>
              <a:t>, and offers them for EGI users (through production level bridges) with more than </a:t>
            </a:r>
            <a:r>
              <a:rPr lang="en-US" sz="2400" dirty="0" smtClean="0"/>
              <a:t>125.000 registered computers</a:t>
            </a:r>
            <a:r>
              <a:rPr lang="en-US" sz="2400" b="1" dirty="0" smtClean="0"/>
              <a:t> </a:t>
            </a:r>
            <a:r>
              <a:rPr lang="en-US" sz="2400" dirty="0"/>
              <a:t>available from Desktop Grid </a:t>
            </a:r>
            <a:r>
              <a:rPr lang="en-US" sz="2400" dirty="0" smtClean="0"/>
              <a:t>resources:</a:t>
            </a:r>
            <a:endParaRPr lang="en-US" sz="2400" dirty="0"/>
          </a:p>
          <a:p>
            <a:pPr lvl="1"/>
            <a:r>
              <a:rPr lang="en-US" sz="1800" i="1" dirty="0"/>
              <a:t>SZTAKI Desktop Grid</a:t>
            </a:r>
            <a:r>
              <a:rPr lang="en-US" sz="1800" dirty="0"/>
              <a:t> (</a:t>
            </a:r>
            <a:r>
              <a:rPr lang="en-US" sz="1800" u="sng" dirty="0">
                <a:hlinkClick r:id="rId2"/>
              </a:rPr>
              <a:t>http://szdg.lpds.sztaki.hu/szdg</a:t>
            </a:r>
            <a:r>
              <a:rPr lang="en-US" sz="1800" dirty="0"/>
              <a:t>) dedicated particularly for NGI_HU users: all-together 100.000 registered computers </a:t>
            </a:r>
            <a:endParaRPr lang="en-US" sz="1800" dirty="0" smtClean="0"/>
          </a:p>
          <a:p>
            <a:pPr lvl="1"/>
            <a:r>
              <a:rPr lang="en-US" sz="1800" i="1" dirty="0" smtClean="0"/>
              <a:t>EDGeS@home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home.edges-grid.eu/</a:t>
            </a:r>
            <a:r>
              <a:rPr lang="en-US" sz="1800" dirty="0" smtClean="0"/>
              <a:t>) allocated </a:t>
            </a:r>
            <a:r>
              <a:rPr lang="en-US" sz="1800" dirty="0"/>
              <a:t>for EGI users: </a:t>
            </a:r>
            <a:r>
              <a:rPr lang="en-US" sz="1800" dirty="0"/>
              <a:t>all-together </a:t>
            </a:r>
            <a:r>
              <a:rPr lang="en-US" sz="1800" dirty="0" smtClean="0"/>
              <a:t>25.000 </a:t>
            </a:r>
            <a:r>
              <a:rPr lang="en-US" sz="1800" dirty="0"/>
              <a:t>registered </a:t>
            </a:r>
            <a:r>
              <a:rPr lang="en-US" sz="1800" dirty="0" smtClean="0"/>
              <a:t>computers </a:t>
            </a:r>
          </a:p>
          <a:p>
            <a:r>
              <a:rPr lang="en-US" sz="2200" dirty="0" smtClean="0"/>
              <a:t>Already used by </a:t>
            </a:r>
            <a:r>
              <a:rPr lang="en-US" sz="2200" dirty="0" err="1" smtClean="0"/>
              <a:t>BioVEL</a:t>
            </a:r>
            <a:r>
              <a:rPr lang="en-US" sz="2200" dirty="0" smtClean="0"/>
              <a:t> and several other communities</a:t>
            </a:r>
          </a:p>
          <a:p>
            <a:endParaRPr lang="en-US" sz="2200" dirty="0" smtClean="0"/>
          </a:p>
          <a:p>
            <a:r>
              <a:rPr lang="en-US" sz="2400" dirty="0" err="1"/>
              <a:t>EDGES@Home</a:t>
            </a:r>
            <a:r>
              <a:rPr lang="en-US" sz="2400" dirty="0"/>
              <a:t> will be renamed to a </a:t>
            </a:r>
            <a:r>
              <a:rPr lang="en-US" sz="2400" dirty="0" smtClean="0"/>
              <a:t>well-known scientist, the volunteers (donors) can vote</a:t>
            </a:r>
            <a:br>
              <a:rPr lang="en-US" sz="2400" dirty="0" smtClean="0"/>
            </a:br>
            <a:r>
              <a:rPr lang="en-US" sz="2400" dirty="0" smtClean="0"/>
              <a:t>on </a:t>
            </a:r>
            <a:r>
              <a:rPr lang="en-US" sz="2400" dirty="0"/>
              <a:t>the </a:t>
            </a:r>
            <a:r>
              <a:rPr lang="en-US" sz="2400" dirty="0" smtClean="0"/>
              <a:t>name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joint activities and campaign </a:t>
            </a:r>
            <a:r>
              <a:rPr lang="en-US" sz="2400" dirty="0" smtClean="0">
                <a:sym typeface="Wingdings" panose="05000000000000000000" pitchFamily="2" charset="2"/>
              </a:rPr>
              <a:t>involving the EGI communication team is in preparation phase</a:t>
            </a:r>
            <a:endParaRPr lang="en-US" sz="2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02" y="4509120"/>
            <a:ext cx="10126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26483"/>
            <a:ext cx="10126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WeNMR jobs on EDGeS@home</a:t>
            </a:r>
            <a:endParaRPr lang="en-US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251520" y="1372437"/>
            <a:ext cx="29220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Haddock portal </a:t>
            </a:r>
            <a:r>
              <a:rPr lang="en-US" dirty="0"/>
              <a:t>is sending 1 out of 20 jobs to </a:t>
            </a:r>
            <a:r>
              <a:rPr lang="en-US" b="1" dirty="0" smtClean="0"/>
              <a:t>EDGeS@home</a:t>
            </a:r>
            <a:r>
              <a:rPr lang="en-US" dirty="0" smtClean="0"/>
              <a:t> desktop Grid through the modified computing element (Bridge).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recently provided CPU hours in the </a:t>
            </a:r>
            <a:r>
              <a:rPr lang="en-US" b="1" dirty="0"/>
              <a:t>EGI accounting portal </a:t>
            </a:r>
            <a:r>
              <a:rPr lang="en-US" dirty="0"/>
              <a:t>for executing the </a:t>
            </a:r>
            <a:r>
              <a:rPr lang="en-US" dirty="0" err="1"/>
              <a:t>workunits</a:t>
            </a:r>
            <a:r>
              <a:rPr lang="en-US" dirty="0"/>
              <a:t> (jobs) originated from WeNMR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application can be started to be used in </a:t>
            </a:r>
            <a:r>
              <a:rPr lang="en-US" b="1" dirty="0" smtClean="0"/>
              <a:t>promotion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64" y="1124744"/>
            <a:ext cx="5295418" cy="50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2849506" y="410388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17" y="2420888"/>
            <a:ext cx="10126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WeNMR jobs on EDGeS@home</a:t>
            </a:r>
            <a:endParaRPr lang="en-US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251520" y="1372437"/>
            <a:ext cx="2736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Haddock portal </a:t>
            </a:r>
            <a:r>
              <a:rPr lang="en-US" dirty="0"/>
              <a:t>is sending 1 out of 20 jobs to </a:t>
            </a:r>
            <a:r>
              <a:rPr lang="en-US" b="1" dirty="0" smtClean="0"/>
              <a:t>EDGeS@home</a:t>
            </a:r>
            <a:r>
              <a:rPr lang="en-US" dirty="0" smtClean="0"/>
              <a:t> desktop Grid through the modified computing element (Bridge).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recently provided CPU hours in the </a:t>
            </a:r>
            <a:r>
              <a:rPr lang="en-US" b="1" dirty="0"/>
              <a:t>EGI accounting portal </a:t>
            </a:r>
            <a:r>
              <a:rPr lang="en-US" dirty="0"/>
              <a:t>for executing the </a:t>
            </a:r>
            <a:r>
              <a:rPr lang="en-US" dirty="0" err="1"/>
              <a:t>workunits</a:t>
            </a:r>
            <a:r>
              <a:rPr lang="en-US" dirty="0"/>
              <a:t> (jobs) originated from WeNMR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application can be started to be used in </a:t>
            </a:r>
            <a:r>
              <a:rPr lang="en-US" dirty="0" smtClean="0"/>
              <a:t>promotion.</a:t>
            </a:r>
            <a:endParaRPr lang="en-US" dirty="0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64" y="1124744"/>
            <a:ext cx="5295418" cy="50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2849506" y="410388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5392"/>
            <a:ext cx="5982871" cy="50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1-page promo materials  </a:t>
            </a:r>
            <a:r>
              <a:rPr lang="en-US" sz="3200" dirty="0" smtClean="0"/>
              <a:t>(under preparation)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working document </a:t>
            </a:r>
            <a:r>
              <a:rPr lang="en-US" sz="2400" dirty="0"/>
              <a:t>consists of two parts: </a:t>
            </a:r>
            <a:endParaRPr lang="en-US" sz="2400" dirty="0" smtClean="0"/>
          </a:p>
          <a:p>
            <a:pPr marL="857250" lvl="1" indent="-457200">
              <a:buAutoNum type="arabicPeriod"/>
            </a:pPr>
            <a:r>
              <a:rPr lang="en-US" sz="1800" dirty="0" smtClean="0"/>
              <a:t>Define </a:t>
            </a:r>
            <a:r>
              <a:rPr lang="en-US" sz="1800" dirty="0"/>
              <a:t>the groups in EGI who can benefit from IDGF services and the channels through which they can be reached by IDGF; </a:t>
            </a:r>
            <a:endParaRPr lang="en-US" sz="1800" dirty="0" smtClean="0"/>
          </a:p>
          <a:p>
            <a:pPr marL="857250" lvl="1" indent="-457200">
              <a:buAutoNum type="arabicPeriod"/>
            </a:pPr>
            <a:r>
              <a:rPr lang="en-US" sz="1800" dirty="0" smtClean="0"/>
              <a:t>Define </a:t>
            </a:r>
            <a:r>
              <a:rPr lang="en-US" sz="1800" dirty="0"/>
              <a:t>the messages that IDGF should use to promote IDGF services to these EGI groups. 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2400" dirty="0" smtClean="0"/>
              <a:t>VT </a:t>
            </a:r>
            <a:r>
              <a:rPr lang="en-US" sz="2400" dirty="0"/>
              <a:t>members </a:t>
            </a:r>
            <a:r>
              <a:rPr lang="en-US" sz="2400" dirty="0" smtClean="0"/>
              <a:t>is to </a:t>
            </a:r>
            <a:r>
              <a:rPr lang="en-US" sz="2400" dirty="0"/>
              <a:t>provide feedback and suggestions for </a:t>
            </a:r>
            <a:r>
              <a:rPr lang="en-US" sz="2400" dirty="0" smtClean="0"/>
              <a:t>improvement.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err="1" smtClean="0"/>
              <a:t>Finalise</a:t>
            </a:r>
            <a:r>
              <a:rPr lang="en-US" sz="2400" dirty="0" smtClean="0"/>
              <a:t> the </a:t>
            </a:r>
            <a:r>
              <a:rPr lang="en-US" sz="2400" dirty="0"/>
              <a:t>content in about one week, then start DG promotion to some </a:t>
            </a:r>
            <a:r>
              <a:rPr lang="en-US" sz="2400" b="1" dirty="0">
                <a:solidFill>
                  <a:srgbClr val="FF0000"/>
                </a:solidFill>
              </a:rPr>
              <a:t>target groups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Discuss </a:t>
            </a:r>
            <a:r>
              <a:rPr lang="en-US" sz="2400" dirty="0"/>
              <a:t>the first feedbacks at the next teleconference. 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EGITheme1</Template>
  <TotalTime>1390</TotalTime>
  <Words>451</Words>
  <Application>Microsoft Office PowerPoint</Application>
  <PresentationFormat>Diavetítés a képernyőre (4:3 oldalarány)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EGITheme1</vt:lpstr>
      <vt:lpstr>Promoting Desktop Grids Virtual Team  (Q1/2014 updates)</vt:lpstr>
      <vt:lpstr>General project info</vt:lpstr>
      <vt:lpstr>VT members</vt:lpstr>
      <vt:lpstr>Detailed objectives</vt:lpstr>
      <vt:lpstr>New IDGF Operations Centre</vt:lpstr>
      <vt:lpstr>Potential added value extra resources at no cost</vt:lpstr>
      <vt:lpstr>WeNMR jobs on EDGeS@home</vt:lpstr>
      <vt:lpstr>WeNMR jobs on EDGeS@home</vt:lpstr>
      <vt:lpstr>1-page promo materials  (under preparation)</vt:lpstr>
      <vt:lpstr>Short interview with NILs</vt:lpstr>
      <vt:lpstr>DG workshop @ EGI CF 19 May 2014 (Monday) from 16:30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DG-VT: intro</dc:title>
  <dc:creator>Robert Lovas</dc:creator>
  <cp:lastModifiedBy>Robert Lovas</cp:lastModifiedBy>
  <cp:revision>572</cp:revision>
  <cp:lastPrinted>2012-06-07T12:31:51Z</cp:lastPrinted>
  <dcterms:created xsi:type="dcterms:W3CDTF">2012-06-02T14:07:39Z</dcterms:created>
  <dcterms:modified xsi:type="dcterms:W3CDTF">2014-03-19T12:27:49Z</dcterms:modified>
</cp:coreProperties>
</file>