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302" r:id="rId2"/>
    <p:sldId id="303" r:id="rId3"/>
    <p:sldId id="304" r:id="rId4"/>
    <p:sldId id="316" r:id="rId5"/>
    <p:sldId id="314" r:id="rId6"/>
    <p:sldId id="319" r:id="rId7"/>
    <p:sldId id="305" r:id="rId8"/>
    <p:sldId id="310" r:id="rId9"/>
    <p:sldId id="312" r:id="rId10"/>
    <p:sldId id="320" r:id="rId11"/>
    <p:sldId id="321" r:id="rId12"/>
    <p:sldId id="323" r:id="rId13"/>
    <p:sldId id="322" r:id="rId14"/>
    <p:sldId id="317" r:id="rId15"/>
    <p:sldId id="324" r:id="rId16"/>
    <p:sldId id="325" r:id="rId17"/>
    <p:sldId id="31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31" autoAdjust="0"/>
  </p:normalViewPr>
  <p:slideViewPr>
    <p:cSldViewPr>
      <p:cViewPr varScale="1">
        <p:scale>
          <a:sx n="82" d="100"/>
          <a:sy n="82" d="100"/>
        </p:scale>
        <p:origin x="-23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https://documents.egi.eu/document/207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event/271315/session/0/contribution/10/4/material/paper/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0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dirty="0" smtClean="0"/>
              <a:t>NIL meeting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EGI </a:t>
            </a:r>
            <a:r>
              <a:rPr lang="en-GB" sz="3600" dirty="0" smtClean="0"/>
              <a:t>Engagement Strategy</a:t>
            </a:r>
            <a:br>
              <a:rPr lang="en-GB" sz="3600" dirty="0" smtClean="0"/>
            </a:br>
            <a:r>
              <a:rPr lang="nl-NL" sz="2000" u="sng" dirty="0" smtClean="0">
                <a:hlinkClick r:id="rId2"/>
              </a:rPr>
              <a:t>https://documents.egi.eu/document/2079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Update </a:t>
            </a:r>
            <a:r>
              <a:rPr lang="en-GB" sz="2800" dirty="0" smtClean="0"/>
              <a:t>– </a:t>
            </a:r>
            <a:r>
              <a:rPr lang="en-GB" sz="2800" dirty="0" smtClean="0"/>
              <a:t>19</a:t>
            </a:r>
            <a:r>
              <a:rPr lang="en-GB" sz="2800" dirty="0" smtClean="0"/>
              <a:t>/March/2014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err="1" smtClean="0"/>
              <a:t>Gergely</a:t>
            </a:r>
            <a:r>
              <a:rPr lang="en-GB" sz="2800" dirty="0" smtClean="0"/>
              <a:t> </a:t>
            </a:r>
            <a:r>
              <a:rPr lang="en-GB" sz="2800" dirty="0" err="1" smtClean="0"/>
              <a:t>Sipos</a:t>
            </a:r>
            <a:endParaRPr lang="en-GB" sz="2800" dirty="0" smtClean="0"/>
          </a:p>
          <a:p>
            <a:r>
              <a:rPr lang="en-GB" sz="2800" dirty="0" smtClean="0">
                <a:hlinkClick r:id="rId3"/>
              </a:rPr>
              <a:t>gergely.sipos@egi.eu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Cross-cutting (</a:t>
            </a:r>
            <a:r>
              <a:rPr lang="en-GB" sz="3600" dirty="0" err="1" smtClean="0"/>
              <a:t>Gergely</a:t>
            </a:r>
            <a:r>
              <a:rPr lang="en-GB" sz="3600" dirty="0" smtClean="0"/>
              <a:t>, Diego)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New ‘user-focussed’ EGI web portal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Identify </a:t>
            </a:r>
            <a:r>
              <a:rPr lang="en-GB" sz="2800" dirty="0"/>
              <a:t>a method to account for the usage of robot and short-lived certificates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Identify </a:t>
            </a:r>
            <a:r>
              <a:rPr lang="en-GB" sz="2800" dirty="0"/>
              <a:t>(setup?) tools and processes to recognise and collect NGI/EGI-related publications. 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Identify additional targets for the Outreach process </a:t>
            </a:r>
            <a:endParaRPr lang="en-GB" sz="2800" dirty="0" smtClean="0"/>
          </a:p>
          <a:p>
            <a:pPr marL="914400" lvl="1" indent="-514350"/>
            <a:r>
              <a:rPr lang="en-GB" sz="2000" dirty="0"/>
              <a:t>Proposed new VT: Business Engagement Programme for </a:t>
            </a:r>
            <a:r>
              <a:rPr lang="en-GB" sz="2000" dirty="0" smtClean="0"/>
              <a:t>SMEs</a:t>
            </a:r>
            <a:endParaRPr lang="en-GB" sz="2000" dirty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Other updates</a:t>
            </a:r>
            <a:r>
              <a:rPr lang="en-GB" sz="3200" dirty="0"/>
              <a:t>: Business Engagement Programme for </a:t>
            </a:r>
            <a:r>
              <a:rPr lang="en-GB" sz="3200" dirty="0" smtClean="0"/>
              <a:t>SMEs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Javier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Other updates: Report from the </a:t>
            </a:r>
            <a:r>
              <a:rPr lang="en-GB" sz="3200" dirty="0" err="1" smtClean="0"/>
              <a:t>BioMedBridges</a:t>
            </a:r>
            <a:r>
              <a:rPr lang="en-GB" sz="3200" dirty="0" smtClean="0"/>
              <a:t> AGM (</a:t>
            </a:r>
            <a:r>
              <a:rPr lang="en-GB" sz="3200" dirty="0" err="1" smtClean="0"/>
              <a:t>Gergely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9301"/>
            <a:ext cx="8496944" cy="4525963"/>
          </a:xfrm>
        </p:spPr>
        <p:txBody>
          <a:bodyPr/>
          <a:lstStyle/>
          <a:p>
            <a:r>
              <a:rPr lang="en-GB" sz="2000" dirty="0" smtClean="0"/>
              <a:t>10+3 RIs from the BMS domain</a:t>
            </a:r>
          </a:p>
          <a:p>
            <a:r>
              <a:rPr lang="en-GB" sz="2000" dirty="0" smtClean="0"/>
              <a:t>‘E-infrastructure advisory board’ </a:t>
            </a:r>
          </a:p>
          <a:p>
            <a:pPr lvl="1"/>
            <a:r>
              <a:rPr lang="en-GB" sz="1800" dirty="0" smtClean="0"/>
              <a:t>DANTE+GEANT, CSC, EGI, CERN</a:t>
            </a:r>
          </a:p>
          <a:p>
            <a:r>
              <a:rPr lang="en-GB" sz="2000" dirty="0" smtClean="0"/>
              <a:t>Developments:</a:t>
            </a:r>
          </a:p>
          <a:p>
            <a:pPr lvl="1"/>
            <a:r>
              <a:rPr lang="en-GB" sz="1800" dirty="0" smtClean="0"/>
              <a:t>RI contact points towards e-infrastructures</a:t>
            </a:r>
          </a:p>
          <a:p>
            <a:pPr lvl="1"/>
            <a:r>
              <a:rPr lang="en-GB" sz="1800" dirty="0" smtClean="0"/>
              <a:t>E-infrastructure awareness raising workshop</a:t>
            </a:r>
          </a:p>
          <a:p>
            <a:pPr lvl="2"/>
            <a:r>
              <a:rPr lang="en-GB" sz="1600" dirty="0" smtClean="0"/>
              <a:t>Intros; ELIXIR technical topics; ‘</a:t>
            </a:r>
            <a:r>
              <a:rPr lang="en-GB" sz="1600" dirty="0" smtClean="0">
                <a:hlinkClick r:id="rId2"/>
              </a:rPr>
              <a:t>Common challenges in data…’ cluster paper</a:t>
            </a:r>
            <a:r>
              <a:rPr lang="en-GB" sz="1600" dirty="0" smtClean="0"/>
              <a:t> topics</a:t>
            </a:r>
          </a:p>
          <a:p>
            <a:pPr lvl="2"/>
            <a:r>
              <a:rPr lang="en-GB" sz="1600" dirty="0" smtClean="0"/>
              <a:t>Identify topics and next steps in awareness raising and collaboration</a:t>
            </a:r>
          </a:p>
          <a:p>
            <a:pPr lvl="1"/>
            <a:r>
              <a:rPr lang="en-GB" sz="1800" dirty="0" smtClean="0"/>
              <a:t>Importance of national linkage between RIs and e-</a:t>
            </a:r>
            <a:r>
              <a:rPr lang="en-GB" sz="1800" dirty="0" err="1" smtClean="0"/>
              <a:t>infras</a:t>
            </a:r>
            <a:endParaRPr lang="en-GB" sz="1800" dirty="0" smtClean="0"/>
          </a:p>
          <a:p>
            <a:pPr lvl="1"/>
            <a:r>
              <a:rPr lang="en-GB" sz="1800" dirty="0" smtClean="0"/>
              <a:t>ELIXIR technical stream</a:t>
            </a:r>
          </a:p>
          <a:p>
            <a:pPr lvl="2"/>
            <a:r>
              <a:rPr lang="en-GB" sz="1400" dirty="0" smtClean="0"/>
              <a:t>list of topics for e-infrastructure collaboration</a:t>
            </a:r>
          </a:p>
          <a:p>
            <a:pPr lvl="2"/>
            <a:r>
              <a:rPr lang="en-GB" sz="1400" dirty="0" smtClean="0"/>
              <a:t>‘Cloud task force’ with EGI’s involvement</a:t>
            </a:r>
          </a:p>
          <a:p>
            <a:pPr lvl="2"/>
            <a:r>
              <a:rPr lang="en-GB" sz="1400" dirty="0" smtClean="0"/>
              <a:t>Session at EGI Community Forum</a:t>
            </a:r>
          </a:p>
          <a:p>
            <a:pPr lvl="1"/>
            <a:r>
              <a:rPr lang="en-GB" sz="1800" dirty="0" smtClean="0"/>
              <a:t>Managerial leads to BBMRI and Euro-</a:t>
            </a:r>
            <a:r>
              <a:rPr lang="en-GB" sz="1800" dirty="0" err="1" smtClean="0"/>
              <a:t>BioImaging</a:t>
            </a:r>
            <a:endParaRPr lang="en-GB" sz="1800" dirty="0" smtClean="0"/>
          </a:p>
          <a:p>
            <a:pPr lvl="1"/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Other updates: DG VT (Robert)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NIL reports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Overview </a:t>
            </a:r>
            <a:r>
              <a:rPr lang="en-GB" sz="2800" dirty="0"/>
              <a:t>(Sara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NIL </a:t>
            </a:r>
            <a:r>
              <a:rPr lang="en-GB" sz="2800" dirty="0"/>
              <a:t>meeting - EGI Engagement </a:t>
            </a:r>
            <a:r>
              <a:rPr lang="en-GB" sz="2800" dirty="0" smtClean="0"/>
              <a:t>(Monday afternoon)</a:t>
            </a:r>
          </a:p>
          <a:p>
            <a:r>
              <a:rPr lang="en-GB" sz="2800" dirty="0" smtClean="0"/>
              <a:t>User </a:t>
            </a:r>
            <a:r>
              <a:rPr lang="en-GB" sz="2800" dirty="0"/>
              <a:t>training </a:t>
            </a:r>
            <a:r>
              <a:rPr lang="en-GB" sz="2800" dirty="0" smtClean="0"/>
              <a:t>(90 minutes on Monday afternoon – not yet in the programme)</a:t>
            </a:r>
          </a:p>
          <a:p>
            <a:pPr lvl="1"/>
            <a:r>
              <a:rPr lang="en-GB" sz="2400" dirty="0" smtClean="0"/>
              <a:t>Structure – similar to 2010 TF</a:t>
            </a:r>
            <a:r>
              <a:rPr lang="en-GB" sz="2400" dirty="0"/>
              <a:t>: https://indico.egi.eu/indico/sessionDisplay.py?sessionId=124&amp;confId=48#20100914</a:t>
            </a:r>
            <a:endParaRPr lang="en-GB" sz="2400" dirty="0" smtClean="0"/>
          </a:p>
          <a:p>
            <a:pPr lvl="1"/>
            <a:r>
              <a:rPr lang="en-GB" sz="2400" dirty="0" smtClean="0"/>
              <a:t>Grid and Cloud</a:t>
            </a:r>
          </a:p>
          <a:p>
            <a:pPr lvl="1"/>
            <a:r>
              <a:rPr lang="en-GB" sz="2400" dirty="0" smtClean="0"/>
              <a:t>Trainers?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Next meetings </a:t>
            </a:r>
            <a:r>
              <a:rPr lang="en-GB" sz="2000" dirty="0" smtClean="0"/>
              <a:t>https</a:t>
            </a:r>
            <a:r>
              <a:rPr lang="en-GB" sz="2000" dirty="0"/>
              <a:t>://</a:t>
            </a:r>
            <a:r>
              <a:rPr lang="en-GB" sz="2000" dirty="0" smtClean="0"/>
              <a:t>indico.egi.eu/indico/categoryDisplay.py?categId=36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1332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Apr 16 - </a:t>
            </a:r>
            <a:r>
              <a:rPr lang="en-GB" dirty="0" err="1" smtClean="0"/>
              <a:t>Webex</a:t>
            </a:r>
            <a:endParaRPr lang="en-GB" dirty="0" smtClean="0"/>
          </a:p>
          <a:p>
            <a:r>
              <a:rPr lang="en-GB" dirty="0" smtClean="0"/>
              <a:t>Community </a:t>
            </a:r>
            <a:r>
              <a:rPr lang="en-GB" dirty="0" smtClean="0"/>
              <a:t>Forum</a:t>
            </a:r>
          </a:p>
          <a:p>
            <a:pPr lvl="1"/>
            <a:r>
              <a:rPr lang="en-GB" dirty="0" smtClean="0"/>
              <a:t>Engagement (NIL meeting), </a:t>
            </a:r>
            <a:r>
              <a:rPr lang="en-GB" dirty="0" smtClean="0"/>
              <a:t>Helsinki (May 19)</a:t>
            </a:r>
          </a:p>
          <a:p>
            <a:r>
              <a:rPr lang="en-GB" dirty="0" smtClean="0"/>
              <a:t>Project final review (July 2-3)</a:t>
            </a:r>
          </a:p>
          <a:p>
            <a:pPr lvl="1"/>
            <a:r>
              <a:rPr lang="en-GB" dirty="0" smtClean="0"/>
              <a:t>F2F NIL meeting July 1</a:t>
            </a:r>
            <a:r>
              <a:rPr lang="en-GB" baseline="30000" dirty="0" smtClean="0"/>
              <a:t>st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Dates proposed for after the summer</a:t>
            </a:r>
          </a:p>
          <a:p>
            <a:pPr lvl="1"/>
            <a:r>
              <a:rPr lang="en-GB" dirty="0" smtClean="0"/>
              <a:t>all 2pm </a:t>
            </a:r>
            <a:r>
              <a:rPr lang="en-GB" dirty="0" err="1" smtClean="0"/>
              <a:t>Ams</a:t>
            </a:r>
            <a:endParaRPr lang="en-GB" dirty="0" smtClean="0"/>
          </a:p>
          <a:p>
            <a:pPr lvl="1"/>
            <a:r>
              <a:rPr lang="en-GB" dirty="0" smtClean="0"/>
              <a:t>17 Sep, 22 Oct, 19 Nov, 17 Dec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>
            <a:normAutofit fontScale="92500"/>
          </a:bodyPr>
          <a:lstStyle/>
          <a:p>
            <a:r>
              <a:rPr lang="en-GB" smtClean="0"/>
              <a:t>Engagement with new users</a:t>
            </a:r>
          </a:p>
          <a:p>
            <a:pPr lvl="1"/>
            <a:r>
              <a:rPr lang="en-GB" smtClean="0"/>
              <a:t>Research Infrastructures</a:t>
            </a:r>
          </a:p>
          <a:p>
            <a:pPr lvl="1"/>
            <a:r>
              <a:rPr lang="en-GB" smtClean="0"/>
              <a:t>‘Smaller’ research collaborations/projects</a:t>
            </a:r>
          </a:p>
          <a:p>
            <a:r>
              <a:rPr lang="en-GB" smtClean="0"/>
              <a:t>Support and coordinate our human networks</a:t>
            </a:r>
          </a:p>
          <a:p>
            <a:pPr lvl="1"/>
            <a:r>
              <a:rPr lang="en-GB" smtClean="0"/>
              <a:t>NGIs </a:t>
            </a:r>
            <a:r>
              <a:rPr lang="en-GB" smtClean="0">
                <a:sym typeface="Wingdings" pitchFamily="2" charset="2"/>
              </a:rPr>
              <a:t>(NILs)</a:t>
            </a:r>
          </a:p>
          <a:p>
            <a:pPr lvl="1"/>
            <a:r>
              <a:rPr lang="en-GB" smtClean="0">
                <a:sym typeface="Wingdings" pitchFamily="2" charset="2"/>
              </a:rPr>
              <a:t>Existing communities (UCB)</a:t>
            </a:r>
          </a:p>
          <a:p>
            <a:pPr lvl="1"/>
            <a:r>
              <a:rPr lang="en-GB" smtClean="0">
                <a:sym typeface="Wingdings" pitchFamily="2" charset="2"/>
              </a:rPr>
              <a:t>New communities (Champions)</a:t>
            </a:r>
          </a:p>
          <a:p>
            <a:pPr lvl="1"/>
            <a:r>
              <a:rPr lang="en-GB" smtClean="0"/>
              <a:t>Technology teams (DCC)</a:t>
            </a:r>
          </a:p>
          <a:p>
            <a:r>
              <a:rPr lang="en-GB" smtClean="0"/>
              <a:t>Intensify engagement activities in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Strategy document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612" cy="4525963"/>
          </a:xfrm>
        </p:spPr>
        <p:txBody>
          <a:bodyPr/>
          <a:lstStyle/>
          <a:p>
            <a:r>
              <a:rPr lang="nl-NL" sz="2400" u="sng" dirty="0" smtClean="0">
                <a:hlinkClick r:id="rId2"/>
              </a:rPr>
              <a:t>https://documents.egi.eu/document/2079</a:t>
            </a:r>
            <a:endParaRPr lang="nl-NL" sz="2400" u="sng" dirty="0" smtClean="0"/>
          </a:p>
          <a:p>
            <a:pPr lvl="1"/>
            <a:r>
              <a:rPr lang="nl-NL" sz="2000" dirty="0" smtClean="0"/>
              <a:t>Was </a:t>
            </a:r>
            <a:r>
              <a:rPr lang="nl-NL" sz="2000" dirty="0" smtClean="0"/>
              <a:t>presented to the Council on the 27th </a:t>
            </a:r>
            <a:r>
              <a:rPr lang="nl-NL" sz="2000" dirty="0" smtClean="0"/>
              <a:t>of February</a:t>
            </a:r>
            <a:endParaRPr lang="en-GB" sz="2000" dirty="0" smtClean="0"/>
          </a:p>
          <a:p>
            <a:r>
              <a:rPr lang="en-GB" sz="2400" dirty="0" smtClean="0"/>
              <a:t>Not only a </a:t>
            </a:r>
            <a:r>
              <a:rPr lang="en-GB" sz="2400" dirty="0" smtClean="0"/>
              <a:t>strategy</a:t>
            </a:r>
            <a:r>
              <a:rPr lang="en-GB" sz="2400" dirty="0" smtClean="0"/>
              <a:t>, but also </a:t>
            </a:r>
          </a:p>
          <a:p>
            <a:pPr lvl="1"/>
            <a:r>
              <a:rPr lang="en-GB" sz="2000" dirty="0" smtClean="0"/>
              <a:t>Description of responsibilities and </a:t>
            </a:r>
            <a:r>
              <a:rPr lang="en-GB" sz="2000" dirty="0" smtClean="0"/>
              <a:t>support tools</a:t>
            </a:r>
          </a:p>
          <a:p>
            <a:pPr lvl="1"/>
            <a:r>
              <a:rPr lang="en-GB" sz="2000" dirty="0" smtClean="0"/>
              <a:t>Specific plans for </a:t>
            </a:r>
            <a:r>
              <a:rPr lang="en-GB" sz="2000" dirty="0" smtClean="0"/>
              <a:t>a three months period</a:t>
            </a:r>
            <a:endParaRPr lang="en-GB" sz="2000" dirty="0" smtClean="0"/>
          </a:p>
          <a:p>
            <a:pPr lvl="1"/>
            <a:r>
              <a:rPr lang="en-GB" sz="2000" dirty="0" smtClean="0"/>
              <a:t>Metrics</a:t>
            </a:r>
            <a:endParaRPr lang="en-GB" sz="2000" dirty="0" smtClean="0"/>
          </a:p>
          <a:p>
            <a:r>
              <a:rPr lang="en-GB" sz="2400" dirty="0" smtClean="0"/>
              <a:t>New issue every three months</a:t>
            </a:r>
          </a:p>
          <a:p>
            <a:pPr lvl="1"/>
            <a:r>
              <a:rPr lang="en-GB" sz="2000" dirty="0" smtClean="0"/>
              <a:t>First issue: January 2014</a:t>
            </a:r>
          </a:p>
          <a:p>
            <a:pPr lvl="1"/>
            <a:r>
              <a:rPr lang="en-GB" sz="2000" dirty="0" smtClean="0"/>
              <a:t>Next issue: Second half of April</a:t>
            </a:r>
          </a:p>
          <a:p>
            <a:pPr lvl="1"/>
            <a:r>
              <a:rPr lang="en-GB" sz="2000" dirty="0" smtClean="0"/>
              <a:t>Continuous updates in between</a:t>
            </a:r>
            <a:endParaRPr lang="en-GB" sz="2400" dirty="0" smtClean="0"/>
          </a:p>
          <a:p>
            <a:r>
              <a:rPr lang="en-GB" sz="2400" dirty="0" smtClean="0"/>
              <a:t>Update through the EGI Engagement Advisory Board</a:t>
            </a:r>
          </a:p>
          <a:p>
            <a:pPr lvl="1"/>
            <a:r>
              <a:rPr lang="en-GB" sz="2000" dirty="0" smtClean="0"/>
              <a:t>NILs, UCB, Champions, EGI.eu members, EAB, NA2 managers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Engagement Process</a:t>
            </a:r>
            <a:endParaRPr lang="en-GB" sz="4800" dirty="0"/>
          </a:p>
        </p:txBody>
      </p:sp>
      <p:sp>
        <p:nvSpPr>
          <p:cNvPr id="12" name="Flowchart: Process 11"/>
          <p:cNvSpPr/>
          <p:nvPr/>
        </p:nvSpPr>
        <p:spPr bwMode="auto">
          <a:xfrm>
            <a:off x="7092280" y="5070384"/>
            <a:ext cx="1506420" cy="78103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Increased and diversified use of EGI </a:t>
            </a: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(VOs, applications, users)</a:t>
            </a: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630572" y="3760233"/>
            <a:ext cx="7333916" cy="7481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time</a:t>
            </a:r>
          </a:p>
        </p:txBody>
      </p:sp>
      <p:sp>
        <p:nvSpPr>
          <p:cNvPr id="7" name="Down Arrow Callout 6"/>
          <p:cNvSpPr/>
          <p:nvPr/>
        </p:nvSpPr>
        <p:spPr bwMode="auto">
          <a:xfrm>
            <a:off x="1475656" y="2449967"/>
            <a:ext cx="1729792" cy="1629168"/>
          </a:xfrm>
          <a:prstGeom prst="downArrowCallout">
            <a:avLst>
              <a:gd name="adj1" fmla="val 23980"/>
              <a:gd name="adj2" fmla="val 25825"/>
              <a:gd name="adj3" fmla="val 25000"/>
              <a:gd name="adj4" fmla="val 67411"/>
            </a:avLst>
          </a:prstGeom>
          <a:solidFill>
            <a:srgbClr val="FFFC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Communication,</a:t>
            </a:r>
            <a:r>
              <a:rPr kumimoji="0" lang="en-GB" sz="1600" b="1" i="0" u="none" strike="noStrike" cap="none" normalizeH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Marketing, </a:t>
            </a:r>
            <a:b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Proactive outreach</a:t>
            </a:r>
            <a:endParaRPr kumimoji="0" lang="en-GB" sz="16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Down Arrow Callout 7"/>
          <p:cNvSpPr/>
          <p:nvPr/>
        </p:nvSpPr>
        <p:spPr bwMode="auto">
          <a:xfrm>
            <a:off x="4214292" y="2468620"/>
            <a:ext cx="1653852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02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Virtual Team project formulation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 rot="5400000">
            <a:off x="2123201" y="4234415"/>
            <a:ext cx="907622" cy="727237"/>
          </a:xfrm>
          <a:prstGeom prst="stripedRightArrow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triped Right Arrow 10"/>
          <p:cNvSpPr/>
          <p:nvPr/>
        </p:nvSpPr>
        <p:spPr bwMode="auto">
          <a:xfrm rot="5400000">
            <a:off x="7433476" y="4234415"/>
            <a:ext cx="907622" cy="727237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852458" y="3501008"/>
            <a:ext cx="1431510" cy="161234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Down Arrow Callout 35"/>
          <p:cNvSpPr/>
          <p:nvPr/>
        </p:nvSpPr>
        <p:spPr bwMode="auto">
          <a:xfrm>
            <a:off x="6808652" y="2468620"/>
            <a:ext cx="1723788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522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Virtual Team project</a:t>
            </a:r>
            <a:r>
              <a:rPr kumimoji="0" lang="en-GB" sz="1600" b="1" i="0" u="none" strike="noStrike" cap="none" normalizeH="0" smtClean="0">
                <a:ln>
                  <a:noFill/>
                </a:ln>
                <a:effectLst/>
                <a:latin typeface="Arial" charset="0"/>
              </a:rPr>
              <a:t> execution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3273" y="1177008"/>
            <a:ext cx="1184725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Outreach</a:t>
            </a:r>
            <a:endParaRPr lang="en-GB" sz="2400" b="1"/>
          </a:p>
        </p:txBody>
      </p:sp>
      <p:sp>
        <p:nvSpPr>
          <p:cNvPr id="19" name="TextBox 18"/>
          <p:cNvSpPr txBox="1"/>
          <p:nvPr/>
        </p:nvSpPr>
        <p:spPr>
          <a:xfrm>
            <a:off x="4255620" y="1177008"/>
            <a:ext cx="1077157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Scoping</a:t>
            </a:r>
            <a:endParaRPr lang="en-GB" sz="2400" b="1"/>
          </a:p>
        </p:txBody>
      </p:sp>
      <p:sp>
        <p:nvSpPr>
          <p:cNvPr id="20" name="TextBox 19"/>
          <p:cNvSpPr txBox="1"/>
          <p:nvPr/>
        </p:nvSpPr>
        <p:spPr>
          <a:xfrm>
            <a:off x="6532991" y="1177008"/>
            <a:ext cx="1895659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Implementation</a:t>
            </a:r>
            <a:endParaRPr lang="en-GB" sz="2400" b="1"/>
          </a:p>
        </p:txBody>
      </p:sp>
      <p:sp>
        <p:nvSpPr>
          <p:cNvPr id="22" name="Striped Right Arrow 21"/>
          <p:cNvSpPr/>
          <p:nvPr/>
        </p:nvSpPr>
        <p:spPr bwMode="auto">
          <a:xfrm rot="5400000">
            <a:off x="4787497" y="4260273"/>
            <a:ext cx="907622" cy="727237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456" y="1256866"/>
            <a:ext cx="512120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What</a:t>
            </a:r>
            <a:endParaRPr lang="en-GB" sz="1600" i="1"/>
          </a:p>
        </p:txBody>
      </p:sp>
      <p:sp>
        <p:nvSpPr>
          <p:cNvPr id="33" name="TextBox 32"/>
          <p:cNvSpPr txBox="1"/>
          <p:nvPr/>
        </p:nvSpPr>
        <p:spPr>
          <a:xfrm>
            <a:off x="307060" y="2856005"/>
            <a:ext cx="457718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How</a:t>
            </a:r>
            <a:endParaRPr lang="en-GB" sz="1600" i="1"/>
          </a:p>
        </p:txBody>
      </p:sp>
      <p:sp>
        <p:nvSpPr>
          <p:cNvPr id="34" name="TextBox 33"/>
          <p:cNvSpPr txBox="1"/>
          <p:nvPr/>
        </p:nvSpPr>
        <p:spPr>
          <a:xfrm>
            <a:off x="251520" y="5254713"/>
            <a:ext cx="785365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Outcome</a:t>
            </a:r>
            <a:endParaRPr lang="en-GB" sz="1600" i="1"/>
          </a:p>
        </p:txBody>
      </p:sp>
      <p:sp>
        <p:nvSpPr>
          <p:cNvPr id="40" name="TextBox 39"/>
          <p:cNvSpPr txBox="1"/>
          <p:nvPr/>
        </p:nvSpPr>
        <p:spPr>
          <a:xfrm>
            <a:off x="320456" y="1772816"/>
            <a:ext cx="467609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Who</a:t>
            </a:r>
            <a:endParaRPr lang="en-GB" sz="1600" i="1"/>
          </a:p>
        </p:txBody>
      </p:sp>
      <p:sp>
        <p:nvSpPr>
          <p:cNvPr id="41" name="Rectangle 40"/>
          <p:cNvSpPr/>
          <p:nvPr/>
        </p:nvSpPr>
        <p:spPr>
          <a:xfrm>
            <a:off x="1408410" y="1556792"/>
            <a:ext cx="20114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smtClean="0">
                <a:latin typeface="Arial" charset="0"/>
              </a:rPr>
              <a:t>NILs, Champions,  UCB, DCC, EGI.eu, council, NGIs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51920" y="1866310"/>
            <a:ext cx="21954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smtClean="0">
                <a:latin typeface="Arial" charset="0"/>
              </a:rPr>
              <a:t>DCC, NILs, EGI.eu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72064" y="1866310"/>
            <a:ext cx="21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smtClean="0">
                <a:latin typeface="Arial" charset="0"/>
              </a:rPr>
              <a:t>DCC, NGIs, EGI.eu</a:t>
            </a:r>
            <a:endParaRPr lang="en-GB" sz="1600" b="1" dirty="0" smtClean="0">
              <a:latin typeface="Arial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5543291" y="3501008"/>
            <a:ext cx="1332965" cy="16123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257706" y="4509120"/>
            <a:ext cx="117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smtClean="0"/>
              <a:t>Interested new users</a:t>
            </a:r>
            <a:endParaRPr lang="en-GB" sz="1400" b="1" i="1"/>
          </a:p>
        </p:txBody>
      </p:sp>
      <p:sp>
        <p:nvSpPr>
          <p:cNvPr id="60" name="TextBox 59"/>
          <p:cNvSpPr txBox="1"/>
          <p:nvPr/>
        </p:nvSpPr>
        <p:spPr>
          <a:xfrm>
            <a:off x="6020548" y="4481928"/>
            <a:ext cx="12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smtClean="0"/>
              <a:t>Endorsed project plans</a:t>
            </a:r>
            <a:endParaRPr lang="en-GB" sz="1400" b="1" i="1"/>
          </a:p>
        </p:txBody>
      </p:sp>
      <p:sp>
        <p:nvSpPr>
          <p:cNvPr id="21" name="Flowchart: Process 20"/>
          <p:cNvSpPr/>
          <p:nvPr/>
        </p:nvSpPr>
        <p:spPr bwMode="auto">
          <a:xfrm>
            <a:off x="4433732" y="5096241"/>
            <a:ext cx="1506420" cy="78103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smtClean="0">
                <a:latin typeface="Arial" charset="0"/>
              </a:rPr>
              <a:t>Formalised support projects</a:t>
            </a: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769436" y="5070384"/>
            <a:ext cx="1506420" cy="781031"/>
          </a:xfrm>
          <a:prstGeom prst="flowChartProcess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Awareness and interest in EGI services</a:t>
            </a:r>
          </a:p>
        </p:txBody>
      </p:sp>
      <p:cxnSp>
        <p:nvCxnSpPr>
          <p:cNvPr id="30" name="Elbow Connector 29"/>
          <p:cNvCxnSpPr>
            <a:stCxn id="12" idx="2"/>
            <a:endCxn id="7" idx="1"/>
          </p:cNvCxnSpPr>
          <p:nvPr/>
        </p:nvCxnSpPr>
        <p:spPr>
          <a:xfrm rot="5400000" flipH="1">
            <a:off x="3234408" y="1240334"/>
            <a:ext cx="2852329" cy="6369834"/>
          </a:xfrm>
          <a:prstGeom prst="bentConnector4">
            <a:avLst>
              <a:gd name="adj1" fmla="val -8015"/>
              <a:gd name="adj2" fmla="val 103589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19078" y="6021288"/>
            <a:ext cx="4289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smtClean="0"/>
              <a:t>Feedback (success cases, new champions, etc.)</a:t>
            </a:r>
            <a:endParaRPr lang="en-GB" sz="1400" i="1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Document updates </a:t>
            </a:r>
            <a:r>
              <a:rPr lang="en-GB" sz="4000" dirty="0" smtClean="0"/>
              <a:t>since last meeting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Updates based on feedback from </a:t>
            </a:r>
            <a:r>
              <a:rPr lang="en-GB" dirty="0" smtClean="0"/>
              <a:t>Genevieve </a:t>
            </a:r>
            <a:r>
              <a:rPr lang="en-GB" dirty="0" err="1"/>
              <a:t>Romier</a:t>
            </a:r>
            <a:endParaRPr lang="en-GB" dirty="0"/>
          </a:p>
          <a:p>
            <a:r>
              <a:rPr lang="en-GB" dirty="0" smtClean="0"/>
              <a:t>Several new </a:t>
            </a:r>
            <a:r>
              <a:rPr lang="en-GB"/>
              <a:t>entries </a:t>
            </a:r>
            <a:r>
              <a:rPr lang="en-GB" smtClean="0"/>
              <a:t>in the </a:t>
            </a:r>
            <a:r>
              <a:rPr lang="en-GB" dirty="0"/>
              <a:t>NGI engagement </a:t>
            </a:r>
            <a:r>
              <a:rPr lang="en-GB" dirty="0" smtClean="0"/>
              <a:t>tables (both to the ESFRI and the Community tables)</a:t>
            </a:r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goals for the </a:t>
            </a:r>
            <a:br>
              <a:rPr lang="en-GB" sz="3600" dirty="0" smtClean="0"/>
            </a:br>
            <a:r>
              <a:rPr lang="en-GB" sz="3600" dirty="0" smtClean="0"/>
              <a:t>Feb-April period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four areas:</a:t>
            </a:r>
          </a:p>
          <a:p>
            <a:pPr lvl="1"/>
            <a:r>
              <a:rPr lang="en-GB" dirty="0" smtClean="0"/>
              <a:t>Outreach (</a:t>
            </a:r>
            <a:r>
              <a:rPr lang="en-GB" dirty="0" err="1" smtClean="0"/>
              <a:t>Neasan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Scoping (</a:t>
            </a:r>
            <a:r>
              <a:rPr lang="en-GB" dirty="0" err="1" smtClean="0"/>
              <a:t>Nuno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Implementation (</a:t>
            </a:r>
            <a:r>
              <a:rPr lang="en-GB" dirty="0" err="1" smtClean="0"/>
              <a:t>Gergely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Cross-cutting (</a:t>
            </a:r>
            <a:r>
              <a:rPr lang="en-GB" dirty="0" err="1" smtClean="0"/>
              <a:t>Gergely</a:t>
            </a:r>
            <a:r>
              <a:rPr lang="en-GB" dirty="0" smtClean="0"/>
              <a:t>, Diego)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Progress with Outreach goals </a:t>
            </a:r>
            <a:br>
              <a:rPr lang="en-GB" sz="3600" smtClean="0"/>
            </a:br>
            <a:r>
              <a:rPr lang="en-GB" sz="3600" smtClean="0"/>
              <a:t>(Neasan)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Full portfolio of materials around the 5 EGI Solutions.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Re-scope the 5 solutions as text that can be “plugged into” H2020 proposals.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Run two webinars based on EGI services and solutions.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Prepare two webinars for May and June.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Prepare materials for the European Geological Union General Assembly.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Prepare materials for European Conference on Computational Biology, the 18th European Bioenergetics Conference and the Federation of European Biochemical Societies.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Prepare a requirements capturing form to support the collection of requirements during face-to-face interviews.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LSGC </a:t>
            </a:r>
            <a:r>
              <a:rPr lang="en-GB" sz="1800" dirty="0" smtClean="0"/>
              <a:t>to prepare for the organisation of the 'Workshop on Clusters, Clouds and Grids for Health (with </a:t>
            </a:r>
            <a:r>
              <a:rPr lang="en-GB" sz="1800" dirty="0" err="1" smtClean="0"/>
              <a:t>CCGrid</a:t>
            </a:r>
            <a:r>
              <a:rPr lang="en-GB" sz="1800" dirty="0" smtClean="0"/>
              <a:t>) in Chicago on May 26, 2014. </a:t>
            </a:r>
          </a:p>
          <a:p>
            <a:pPr marL="655637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3/19/2014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Progress with Scoping goals </a:t>
            </a:r>
            <a:br>
              <a:rPr lang="en-GB" sz="3600" smtClean="0"/>
            </a:br>
            <a:r>
              <a:rPr lang="en-GB" sz="3600" smtClean="0"/>
              <a:t>(Nuno)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95325"/>
            <a:ext cx="807561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smtClean="0"/>
              <a:t>By the middle of February teleconferences to discuss possible VTs for:</a:t>
            </a:r>
          </a:p>
          <a:p>
            <a:pPr marL="1069975" lvl="2" indent="-269875"/>
            <a:r>
              <a:rPr lang="en-GB" sz="1800" smtClean="0"/>
              <a:t>CLARIN, ICOS, LifeWatch</a:t>
            </a:r>
          </a:p>
          <a:p>
            <a:pPr marL="1069975" lvl="2" indent="-269875"/>
            <a:r>
              <a:rPr lang="en-GB" sz="1800" smtClean="0"/>
              <a:t>Astro, Sequencing &amp; proteine folding, Env. Sci.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smtClean="0"/>
              <a:t>By the end of February teleconferences to discuss possible VTs for:</a:t>
            </a:r>
          </a:p>
          <a:p>
            <a:pPr marL="1069975" lvl="2" indent="-269875"/>
            <a:r>
              <a:rPr lang="en-GB" sz="1800" smtClean="0"/>
              <a:t>EMSO, EPOS, EuroBioImaging, IAGOS, Instruct, SKA</a:t>
            </a:r>
          </a:p>
          <a:p>
            <a:pPr marL="1069975" lvl="2" indent="-269875"/>
            <a:r>
              <a:rPr lang="en-GB" sz="1800" smtClean="0"/>
              <a:t>Agriculture, Manufacturing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smtClean="0"/>
              <a:t> Define at least 4 VTs from #1 and #2.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smtClean="0"/>
              <a:t>Define at least one other VT from the </a:t>
            </a:r>
            <a:br>
              <a:rPr lang="en-GB" sz="2400" smtClean="0"/>
            </a:br>
            <a:r>
              <a:rPr lang="en-GB" sz="2400" smtClean="0"/>
              <a:t>DIRAC-community engagement</a:t>
            </a:r>
          </a:p>
          <a:p>
            <a:pPr marL="914400" lvl="1" indent="-514350">
              <a:buFont typeface="+mj-lt"/>
              <a:buAutoNum type="arabicPeriod"/>
            </a:pPr>
            <a:endParaRPr lang="en-GB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z="1100" smtClean="0"/>
              <a:pPr>
                <a:defRPr/>
              </a:pPr>
              <a:t>3/19/2014</a:t>
            </a:fld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Progress with Implementation goals (Gergely)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51309"/>
            <a:ext cx="836327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800" strike="sngStrike" dirty="0" smtClean="0"/>
              <a:t>Formally close the CTA VT (SCI-BUS </a:t>
            </a:r>
            <a:r>
              <a:rPr lang="en-GB" sz="1800" strike="sngStrike" dirty="0" err="1" smtClean="0"/>
              <a:t>MoU</a:t>
            </a:r>
            <a:r>
              <a:rPr lang="en-GB" sz="1800" strike="sngStrike" dirty="0" smtClean="0"/>
              <a:t>, Portal setup from SCI-BUS-</a:t>
            </a:r>
            <a:r>
              <a:rPr lang="en-GB" sz="1800" strike="sngStrike" dirty="0" err="1" smtClean="0"/>
              <a:t>InSilicoLab</a:t>
            </a:r>
            <a:r>
              <a:rPr lang="en-GB" sz="1800" strike="sngStrike" dirty="0" smtClean="0"/>
              <a:t>)</a:t>
            </a:r>
          </a:p>
          <a:p>
            <a:pPr marL="914400" lvl="1" indent="-196850"/>
            <a:r>
              <a:rPr lang="en-GB" sz="1400" dirty="0" err="1" smtClean="0"/>
              <a:t>MoU</a:t>
            </a:r>
            <a:r>
              <a:rPr lang="en-GB" sz="1400" dirty="0" smtClean="0"/>
              <a:t> will not be signed (at the moment) between CTA and SCI-BUS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strike="sngStrike" dirty="0" smtClean="0"/>
              <a:t>Formally close the ELIXIR VT and agree on follow-up actions</a:t>
            </a:r>
          </a:p>
          <a:p>
            <a:pPr marL="914400" lvl="1" indent="-196850"/>
            <a:r>
              <a:rPr lang="en-GB" sz="1400" dirty="0" smtClean="0"/>
              <a:t>Two ‘pathfinder’ pilots with support of EGI, linked to ‘</a:t>
            </a:r>
            <a:r>
              <a:rPr lang="en-GB" sz="1400" dirty="0" err="1" smtClean="0"/>
              <a:t>EnlightYourReearch</a:t>
            </a:r>
            <a:r>
              <a:rPr lang="en-GB" sz="1400" dirty="0" smtClean="0"/>
              <a:t> Global’ call: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strike="sngStrike" dirty="0" smtClean="0"/>
              <a:t>Finish the CMMST VT, setup an action plan for VRC </a:t>
            </a:r>
            <a:r>
              <a:rPr lang="en-GB" sz="1800" strike="sngStrike" dirty="0" smtClean="0"/>
              <a:t>implementation</a:t>
            </a:r>
          </a:p>
          <a:p>
            <a:pPr marL="914400" lvl="1" indent="-196850"/>
            <a:r>
              <a:rPr lang="en-GB" sz="1400" dirty="0" smtClean="0"/>
              <a:t>Document has been finished, setup of VRC started. Sessions in Asia, US, Helsinki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Finish the Desktop Grid </a:t>
            </a:r>
            <a:r>
              <a:rPr lang="en-GB" sz="1800" dirty="0" smtClean="0"/>
              <a:t>VT</a:t>
            </a:r>
          </a:p>
          <a:p>
            <a:pPr marL="890588" lvl="1" indent="-173038"/>
            <a:r>
              <a:rPr lang="en-GB" sz="1200" dirty="0" smtClean="0"/>
              <a:t>Hear later</a:t>
            </a:r>
            <a:endParaRPr lang="en-GB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Continue the ENVRI Study and DRIHM </a:t>
            </a:r>
            <a:r>
              <a:rPr lang="en-GB" sz="1800" dirty="0" smtClean="0"/>
              <a:t>collaborations</a:t>
            </a:r>
          </a:p>
          <a:p>
            <a:pPr marL="890588" lvl="1" indent="-173038"/>
            <a:r>
              <a:rPr lang="en-GB" sz="1200" dirty="0" smtClean="0"/>
              <a:t>Successful demonstration at ENVRI meeting in Helsinki</a:t>
            </a:r>
          </a:p>
          <a:p>
            <a:pPr marL="890588" lvl="1" indent="-173038"/>
            <a:r>
              <a:rPr lang="en-GB" sz="1200" dirty="0" smtClean="0"/>
              <a:t>Teleconference next week for a status update on the DRIHM gateway and workflow setups</a:t>
            </a:r>
            <a:endParaRPr lang="en-GB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strike="sngStrike" dirty="0" smtClean="0"/>
              <a:t>Obtain </a:t>
            </a:r>
            <a:r>
              <a:rPr lang="en-GB" sz="1800" strike="sngStrike" dirty="0" smtClean="0"/>
              <a:t>status on EGI-EUDAT-PRACE pilots and agree on next steps</a:t>
            </a:r>
          </a:p>
          <a:p>
            <a:pPr marL="914400" lvl="1" indent="-196850"/>
            <a:r>
              <a:rPr lang="en-GB" sz="1400" dirty="0" smtClean="0"/>
              <a:t>Portal setup by SCI-BUS for CMMST and </a:t>
            </a:r>
            <a:r>
              <a:rPr lang="en-GB" sz="1400" dirty="0" smtClean="0"/>
              <a:t>DRIHM jointly with XSEDE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Start implementing new VTs (received from Scoping)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z="1100" smtClean="0"/>
              <a:pPr>
                <a:defRPr/>
              </a:pPr>
              <a:t>3/19/2014</a:t>
            </a:fld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58</TotalTime>
  <Words>935</Words>
  <Application>Microsoft Office PowerPoint</Application>
  <PresentationFormat>On-screen Show (4:3)</PresentationFormat>
  <Paragraphs>170</Paragraphs>
  <Slides>17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EGI-InSPIRE-Slide-Template_v4-1</vt:lpstr>
      <vt:lpstr>NIL meeting  EGI Engagement Strategy https://documents.egi.eu/document/2079 </vt:lpstr>
      <vt:lpstr>Goals</vt:lpstr>
      <vt:lpstr>Strategy document</vt:lpstr>
      <vt:lpstr>Engagement Process</vt:lpstr>
      <vt:lpstr>Document updates since last meeting</vt:lpstr>
      <vt:lpstr>Specific goals for the  Feb-April period</vt:lpstr>
      <vt:lpstr>Progress with Outreach goals  (Neasan)</vt:lpstr>
      <vt:lpstr>Progress with Scoping goals  (Nuno)</vt:lpstr>
      <vt:lpstr>Progress with Implementation goals (Gergely)</vt:lpstr>
      <vt:lpstr>Cross-cutting (Gergely, Diego)</vt:lpstr>
      <vt:lpstr>Other updates: Business Engagement Programme for SMEs</vt:lpstr>
      <vt:lpstr>Other updates: Report from the BioMedBridges AGM (Gergely)</vt:lpstr>
      <vt:lpstr>Other updates: DG VT (Robert)</vt:lpstr>
      <vt:lpstr>NIL reports</vt:lpstr>
      <vt:lpstr>EGI CF</vt:lpstr>
      <vt:lpstr>AOB</vt:lpstr>
      <vt:lpstr>Next meetings https://indico.egi.eu/indico/categoryDisplay.py?categId=36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443</cp:revision>
  <dcterms:created xsi:type="dcterms:W3CDTF">2013-10-15T23:33:54Z</dcterms:created>
  <dcterms:modified xsi:type="dcterms:W3CDTF">2014-03-19T11:09:23Z</dcterms:modified>
</cp:coreProperties>
</file>