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369" r:id="rId3"/>
    <p:sldId id="384" r:id="rId4"/>
    <p:sldId id="386" r:id="rId5"/>
    <p:sldId id="388" r:id="rId6"/>
    <p:sldId id="389" r:id="rId7"/>
    <p:sldId id="393" r:id="rId8"/>
    <p:sldId id="390" r:id="rId9"/>
    <p:sldId id="391" r:id="rId10"/>
    <p:sldId id="398" r:id="rId11"/>
    <p:sldId id="399" r:id="rId12"/>
    <p:sldId id="394" r:id="rId13"/>
    <p:sldId id="395" r:id="rId14"/>
    <p:sldId id="397" r:id="rId15"/>
    <p:sldId id="403" r:id="rId16"/>
    <p:sldId id="396" r:id="rId17"/>
    <p:sldId id="30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FB9"/>
    <a:srgbClr val="010920"/>
    <a:srgbClr val="7F7F7F"/>
    <a:srgbClr val="00B050"/>
    <a:srgbClr val="FFFF00"/>
    <a:srgbClr val="4F81BD"/>
    <a:srgbClr val="C00000"/>
    <a:srgbClr val="00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6" autoAdjust="0"/>
    <p:restoredTop sz="94638" autoAdjust="0"/>
  </p:normalViewPr>
  <p:slideViewPr>
    <p:cSldViewPr snapToGrid="0"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42834D-2A1D-44D8-9D0A-B8478EC3234B}" type="datetimeFigureOut">
              <a:rPr lang="en-US"/>
              <a:pPr>
                <a:defRPr/>
              </a:pPr>
              <a:t>4/12/2011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E99CA9-B20F-49E8-B732-B3D7382460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109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it-IT" smtClean="0"/>
              <a:t>SA2.2 - Software Quality Assurance in EMI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B12980F-9EDB-462F-9870-31FCB88B4E1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049482" cy="6858000"/>
          </a:xfrm>
          <a:prstGeom prst="rect">
            <a:avLst/>
          </a:prstGeom>
          <a:solidFill>
            <a:srgbClr val="0109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SA2.2 - Software Quality Assurance in EMI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56398-9140-4704-B739-06CAE81D62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SA2.2 - Software Quality Assurance in EMI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9FBBE-4D1F-41D0-95AC-9EEE3785917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345" y="1600200"/>
            <a:ext cx="7481454" cy="4525963"/>
          </a:xfrm>
        </p:spPr>
        <p:txBody>
          <a:bodyPr/>
          <a:lstStyle>
            <a:lvl1pPr>
              <a:defRPr>
                <a:solidFill>
                  <a:srgbClr val="010920"/>
                </a:solidFill>
              </a:defRPr>
            </a:lvl1pPr>
            <a:lvl2pPr>
              <a:defRPr>
                <a:solidFill>
                  <a:srgbClr val="010920"/>
                </a:solidFill>
              </a:defRPr>
            </a:lvl2pPr>
            <a:lvl3pPr>
              <a:defRPr>
                <a:solidFill>
                  <a:srgbClr val="010920"/>
                </a:solidFill>
              </a:defRPr>
            </a:lvl3pPr>
            <a:lvl4pPr>
              <a:defRPr>
                <a:solidFill>
                  <a:srgbClr val="010920"/>
                </a:solidFill>
              </a:defRPr>
            </a:lvl4pPr>
            <a:lvl5pPr>
              <a:defRPr>
                <a:solidFill>
                  <a:srgbClr val="01092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205352" y="6356350"/>
            <a:ext cx="1042988" cy="365125"/>
          </a:xfrm>
        </p:spPr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9777" y="6357938"/>
            <a:ext cx="4403725" cy="3651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smtClean="0"/>
              <a:t>SA2.2 - Software Quality Assurance in EMI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E2D9048-B030-4788-9C86-F44CC9C2667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1" cy="633845"/>
          </a:xfrm>
          <a:prstGeom prst="rect">
            <a:avLst/>
          </a:prstGeom>
          <a:solidFill>
            <a:srgbClr val="01092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solidFill>
            <a:schemeClr val="bg1"/>
          </a:solidFill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SA2.2 - Software Quality Assurance in EMI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DE8F7-D36F-4E29-A9A0-0D73AED60BD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SA2.2 - Software Quality Assurance in EMI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1BF47-7825-44D8-A34A-080FF6283A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SA2.2 - Software Quality Assurance in EMI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100F7-3417-449B-9162-564D17D4295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SA2.2 - Software Quality Assurance in EMI</a:t>
            </a:r>
            <a:endParaRPr lang="en-GB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2FB7C-570C-4055-9553-AC6B5B5BAE3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SA2.2 - Software Quality Assurance in EMI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D18E9-BCCA-4662-8DAC-1596682B2B5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SA2.2 - Software Quality Assurance in EMI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17801-F148-4A92-88E9-DA83E1C1179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SA2.2 - Software Quality Assurance in EMI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F9BFB-6205-42BE-8870-DC8EE7CBBB8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1" cy="633845"/>
          </a:xfrm>
          <a:prstGeom prst="rect">
            <a:avLst/>
          </a:prstGeom>
          <a:solidFill>
            <a:srgbClr val="01092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05344" y="1600200"/>
            <a:ext cx="748145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5352" y="6356350"/>
            <a:ext cx="104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19777" y="6357938"/>
            <a:ext cx="3893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 smtClean="0"/>
              <a:t>SA2.2 - Software Quality Assurance in EMI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9763" y="6356350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D94978-FBFF-4628-9A14-26DD591DA83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 rot="10800000">
            <a:off x="0" y="4221165"/>
            <a:ext cx="369888" cy="1744662"/>
          </a:xfrm>
          <a:prstGeom prst="rect">
            <a:avLst/>
          </a:prstGeom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bg1"/>
                </a:solidFill>
                <a:latin typeface="+mn-lt"/>
                <a:cs typeface="+mn-cs"/>
              </a:rPr>
              <a:t>EMI INFSO-RI-261611</a:t>
            </a:r>
          </a:p>
        </p:txBody>
      </p:sp>
      <p:pic>
        <p:nvPicPr>
          <p:cNvPr id="13" name="Picture 4" descr="C:\Dokumente und Einstellungen\nl\Eigene Dateien\Aufträge 2009-JSC\EMI-PPT-Template\streifen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36512" y="0"/>
            <a:ext cx="676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0"/>
          <p:cNvSpPr txBox="1"/>
          <p:nvPr userDrawn="1"/>
        </p:nvSpPr>
        <p:spPr>
          <a:xfrm rot="10800000">
            <a:off x="76200" y="5094437"/>
            <a:ext cx="369888" cy="1744663"/>
          </a:xfrm>
          <a:prstGeom prst="rect">
            <a:avLst/>
          </a:prstGeom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EMI INFSO-RI-261611</a:t>
            </a:r>
          </a:p>
        </p:txBody>
      </p:sp>
      <p:pic>
        <p:nvPicPr>
          <p:cNvPr id="15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 rot="16200000">
            <a:off x="-173780" y="4502802"/>
            <a:ext cx="835718" cy="352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93" r:id="rId2"/>
    <p:sldLayoutId id="2147483785" r:id="rId3"/>
    <p:sldLayoutId id="2147483786" r:id="rId4"/>
    <p:sldLayoutId id="2147483787" r:id="rId5"/>
    <p:sldLayoutId id="2147483794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C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1092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1092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1092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1092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1092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/EMI/SA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wiki.cern.ch/twiki/bin/view/EMI/DeliverableDSA21" TargetMode="External"/><Relationship Id="rId2" Type="http://schemas.openxmlformats.org/officeDocument/2006/relationships/hyperlink" Target="https://twiki.cern.ch/twiki/bin/view/EMI/SA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wiki.cern.ch/twiki/bin/view/EMI/TSA22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EMI-Euro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71500" y="407988"/>
            <a:ext cx="8001000" cy="6021387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01092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06688"/>
            <a:ext cx="7772400" cy="14700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Software Quality Assurance in EMI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62463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Maria Alandes Pradillo (CERN)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SA2.2 Task Leader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" name="Picture 5" descr="C:\Dokumente und Einstellungen\nl\Eigene Dateien\Aufträge 2009-JSC\EMI-PPT-Template\EMI_Logo_newe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2046" y="1105856"/>
            <a:ext cx="3099909" cy="130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D9048-B030-4788-9C86-F44CC9C26674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Review Form</a:t>
            </a:r>
            <a:endParaRPr lang="en-US" dirty="0"/>
          </a:p>
        </p:txBody>
      </p:sp>
      <p:pic>
        <p:nvPicPr>
          <p:cNvPr id="10" name="Picture 9" descr="DocReviewSurvey_big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801" y="795003"/>
            <a:ext cx="5427144" cy="60629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05352" y="6356350"/>
            <a:ext cx="305864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15440" y="6348313"/>
            <a:ext cx="4403725" cy="365125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SA2.2 - Software Quality Assurance in EMI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D9048-B030-4788-9C86-F44CC9C26674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 Report Template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4518" y="741145"/>
            <a:ext cx="3359217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**********************************</a:t>
            </a:r>
          </a:p>
          <a:p>
            <a:r>
              <a:rPr lang="en-US" sz="800" dirty="0" smtClean="0"/>
              <a:t>* EMI Certification Report *</a:t>
            </a:r>
          </a:p>
          <a:p>
            <a:r>
              <a:rPr lang="en-US" sz="800" dirty="0" smtClean="0"/>
              <a:t>**********************************</a:t>
            </a:r>
          </a:p>
          <a:p>
            <a:endParaRPr lang="en-US" sz="800" dirty="0" smtClean="0"/>
          </a:p>
          <a:p>
            <a:r>
              <a:rPr lang="en-US" sz="800" dirty="0" smtClean="0"/>
              <a:t>- Component: </a:t>
            </a:r>
          </a:p>
          <a:p>
            <a:endParaRPr lang="en-US" sz="800" dirty="0" smtClean="0"/>
          </a:p>
          <a:p>
            <a:r>
              <a:rPr lang="en-US" sz="800" dirty="0" smtClean="0"/>
              <a:t>- Savannah task:</a:t>
            </a:r>
          </a:p>
          <a:p>
            <a:endParaRPr lang="en-US" sz="800" dirty="0" smtClean="0"/>
          </a:p>
          <a:p>
            <a:r>
              <a:rPr lang="en-US" sz="800" dirty="0" smtClean="0"/>
              <a:t>- ETICS Subsystem Configuration Name:</a:t>
            </a:r>
          </a:p>
          <a:p>
            <a:endParaRPr lang="en-US" sz="800" dirty="0" smtClean="0"/>
          </a:p>
          <a:p>
            <a:r>
              <a:rPr lang="en-US" sz="800" dirty="0" smtClean="0"/>
              <a:t>- VCS Tag:</a:t>
            </a:r>
          </a:p>
          <a:p>
            <a:endParaRPr lang="en-US" sz="800" dirty="0" smtClean="0"/>
          </a:p>
          <a:p>
            <a:r>
              <a:rPr lang="en-US" sz="800" dirty="0" smtClean="0"/>
              <a:t>- EMI Major Release:</a:t>
            </a:r>
          </a:p>
          <a:p>
            <a:endParaRPr lang="en-US" sz="800" dirty="0" smtClean="0"/>
          </a:p>
          <a:p>
            <a:r>
              <a:rPr lang="en-US" sz="800" dirty="0" smtClean="0"/>
              <a:t>- Platform: </a:t>
            </a:r>
          </a:p>
          <a:p>
            <a:endParaRPr lang="en-US" sz="800" dirty="0" smtClean="0"/>
          </a:p>
          <a:p>
            <a:r>
              <a:rPr lang="en-US" sz="800" dirty="0" smtClean="0"/>
              <a:t>- Author: </a:t>
            </a:r>
          </a:p>
          <a:p>
            <a:endParaRPr lang="en-US" sz="800" dirty="0" smtClean="0"/>
          </a:p>
          <a:p>
            <a:r>
              <a:rPr lang="en-US" sz="800" dirty="0" smtClean="0"/>
              <a:t>- Date:</a:t>
            </a:r>
          </a:p>
          <a:p>
            <a:endParaRPr lang="en-US" sz="800" dirty="0" smtClean="0"/>
          </a:p>
          <a:p>
            <a:r>
              <a:rPr lang="en-US" sz="800" dirty="0" smtClean="0"/>
              <a:t>**********************************************</a:t>
            </a:r>
          </a:p>
          <a:p>
            <a:endParaRPr lang="en-US" sz="800" dirty="0" smtClean="0"/>
          </a:p>
          <a:p>
            <a:r>
              <a:rPr lang="en-US" sz="800" dirty="0" smtClean="0"/>
              <a:t>1. CR entry exists in the release tracker with core info properly provided:</a:t>
            </a:r>
          </a:p>
          <a:p>
            <a:r>
              <a:rPr lang="en-US" sz="800" dirty="0" smtClean="0"/>
              <a:t>   1.1. Proper component name AND version is specified [yes/no]</a:t>
            </a:r>
          </a:p>
          <a:p>
            <a:r>
              <a:rPr lang="en-US" sz="800" dirty="0" smtClean="0"/>
              <a:t>   1.2. All the RfCs corresponding to the CR listed [yes/no]</a:t>
            </a:r>
          </a:p>
          <a:p>
            <a:endParaRPr lang="en-US" sz="800" dirty="0" smtClean="0"/>
          </a:p>
          <a:p>
            <a:r>
              <a:rPr lang="en-US" sz="800" dirty="0" smtClean="0"/>
              <a:t>2. VCS tag available: [yes/no]</a:t>
            </a:r>
          </a:p>
          <a:p>
            <a:endParaRPr lang="en-US" sz="800" dirty="0" smtClean="0"/>
          </a:p>
          <a:p>
            <a:r>
              <a:rPr lang="en-US" sz="800" dirty="0" smtClean="0"/>
              <a:t>3. Etics configuration available: [yes/no]</a:t>
            </a:r>
          </a:p>
          <a:p>
            <a:endParaRPr lang="en-US" sz="800" dirty="0" smtClean="0"/>
          </a:p>
          <a:p>
            <a:r>
              <a:rPr lang="en-US" sz="800" dirty="0" smtClean="0"/>
              <a:t>4. The CR can be built in ETICS without errors: [yes/no]</a:t>
            </a:r>
          </a:p>
          <a:p>
            <a:endParaRPr lang="en-US" sz="800" dirty="0" smtClean="0"/>
          </a:p>
          <a:p>
            <a:r>
              <a:rPr lang="en-US" sz="800" dirty="0" smtClean="0"/>
              <a:t>5. Binary packages are available in EMI registered repo:</a:t>
            </a:r>
          </a:p>
          <a:p>
            <a:r>
              <a:rPr lang="en-US" sz="800" dirty="0" smtClean="0"/>
              <a:t>5.1. rpms [yes/no]</a:t>
            </a:r>
          </a:p>
          <a:p>
            <a:r>
              <a:rPr lang="en-US" sz="800" dirty="0" smtClean="0"/>
              <a:t>5.2. tarballs [yes/no]</a:t>
            </a:r>
          </a:p>
          <a:p>
            <a:endParaRPr lang="en-US" sz="800" dirty="0" smtClean="0"/>
          </a:p>
          <a:p>
            <a:r>
              <a:rPr lang="en-US" sz="800" dirty="0" smtClean="0"/>
              <a:t>6. Source packages are available in EMI registered repo:</a:t>
            </a:r>
          </a:p>
          <a:p>
            <a:r>
              <a:rPr lang="en-US" sz="800" dirty="0" smtClean="0"/>
              <a:t>6.1. rpms [yes/no]</a:t>
            </a:r>
          </a:p>
          <a:p>
            <a:r>
              <a:rPr lang="en-US" sz="800" dirty="0" smtClean="0"/>
              <a:t>6.2. tarballs [yes/no]</a:t>
            </a:r>
          </a:p>
          <a:p>
            <a:endParaRPr lang="en-US" sz="800" dirty="0" smtClean="0"/>
          </a:p>
          <a:p>
            <a:endParaRPr lang="en-US" sz="700" dirty="0" smtClean="0"/>
          </a:p>
          <a:p>
            <a:endParaRPr lang="en-US" sz="700" dirty="0" smtClean="0"/>
          </a:p>
          <a:p>
            <a:endParaRPr lang="en-US" sz="700" dirty="0" smtClean="0"/>
          </a:p>
          <a:p>
            <a:endParaRPr lang="en-US" sz="700" dirty="0"/>
          </a:p>
        </p:txBody>
      </p:sp>
      <p:sp>
        <p:nvSpPr>
          <p:cNvPr id="9" name="TextBox 8"/>
          <p:cNvSpPr txBox="1"/>
          <p:nvPr/>
        </p:nvSpPr>
        <p:spPr>
          <a:xfrm>
            <a:off x="4456497" y="712269"/>
            <a:ext cx="410998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7. List of binary packages are specified in the tracker: [yes/no]</a:t>
            </a:r>
          </a:p>
          <a:p>
            <a:endParaRPr lang="en-US" sz="800" dirty="0" smtClean="0"/>
          </a:p>
          <a:p>
            <a:r>
              <a:rPr lang="en-US" sz="800" dirty="0" smtClean="0"/>
              <a:t>8. List of source packages are specified in the tracker: [yes/no]</a:t>
            </a:r>
          </a:p>
          <a:p>
            <a:endParaRPr lang="en-US" sz="800" dirty="0" smtClean="0"/>
          </a:p>
          <a:p>
            <a:r>
              <a:rPr lang="en-US" sz="800" dirty="0" smtClean="0"/>
              <a:t>9. Test Plan exists and it's specified in the tracker: [yes/no]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10. The CR testing has been performed and the Test Report is attached to the tracker. The report contains: 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    10.1. result of static code analysis [yes/no/na]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    10.2. unit test execution [yes/no/na]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    10.3. logs of deployment tests [yes/no]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    10.4. result/logs of functionality tests [yes/no]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    10.5. result/logs of regression tests [yes/no/na]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    10.6. result/logs of standard conformance tests [yes/no/na]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    10.7. result/logs of performance tests [yes/no/na]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    10.8. result/logs of scalability tests [yes/no/na]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11. Minimum Required Documentation is complete: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    11.1: up-to-date Functional Description is available and specified in the tracker [yes/no/na]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    11.2: up-to-date User Guide is available and specified in the tracker [yes/no/na]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    11.3: up-to-date Client Installation and Configuration is available and specified in the tracker [yes/no/na]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    11.4: up-to-date System Administrator Guide is available and specified in the tracker [yes/no/na]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    11.5: up-to-date Service Reference Card is available and specified in the tracker [yes/no/na]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12. Component Release notes are provided in the tracker [yes/no]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13. All the RfCs of the component release listed on the RC tracker are "Fixed" [yes/no]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14. Successful in-house deployment of the component from the EMI repo [yes/no]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15. Licence information is provided in the tracker and the component has an "EMI-compatible" licence [yes/no/na]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**********************************************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REMARKS: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630479" y="6242050"/>
            <a:ext cx="3076274" cy="615950"/>
          </a:xfrm>
        </p:spPr>
        <p:txBody>
          <a:bodyPr/>
          <a:lstStyle/>
          <a:p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48577" y="6359525"/>
            <a:ext cx="4403725" cy="365125"/>
          </a:xfrm>
        </p:spPr>
        <p:txBody>
          <a:bodyPr/>
          <a:lstStyle/>
          <a:p>
            <a:r>
              <a:rPr lang="it-IT" smtClean="0"/>
              <a:t>SA2.2 - Software Quality Assurance in EMI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5743-BC65-4FAA-9895-660391FB26D4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SQA in Practice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16563" y="2514631"/>
            <a:ext cx="14401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SA2.2 </a:t>
            </a:r>
          </a:p>
          <a:p>
            <a:pPr algn="ctr"/>
            <a:r>
              <a:rPr lang="en-GB" dirty="0" smtClean="0"/>
              <a:t>QAP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716563" y="3306719"/>
            <a:ext cx="14401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SA2.3</a:t>
            </a:r>
          </a:p>
          <a:p>
            <a:pPr algn="ctr"/>
            <a:r>
              <a:rPr lang="en-GB" dirty="0" smtClean="0"/>
              <a:t>Metrics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716563" y="4098807"/>
            <a:ext cx="14401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SA2.4</a:t>
            </a:r>
          </a:p>
          <a:p>
            <a:pPr algn="ctr"/>
            <a:r>
              <a:rPr lang="en-GB" dirty="0" smtClean="0"/>
              <a:t>Tools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716563" y="4953611"/>
            <a:ext cx="14401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SA2.5</a:t>
            </a:r>
          </a:p>
          <a:p>
            <a:pPr algn="ctr"/>
            <a:r>
              <a:rPr lang="en-GB" dirty="0" smtClean="0"/>
              <a:t>QA Review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716563" y="5745699"/>
            <a:ext cx="14401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SA2.6</a:t>
            </a:r>
          </a:p>
          <a:p>
            <a:pPr algn="ctr"/>
            <a:r>
              <a:rPr lang="en-GB" dirty="0" smtClean="0"/>
              <a:t>Testbeds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726395" y="1351470"/>
            <a:ext cx="1440160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SA2.1</a:t>
            </a:r>
          </a:p>
          <a:p>
            <a:pPr algn="ctr"/>
            <a:r>
              <a:rPr lang="en-GB" sz="1600" dirty="0"/>
              <a:t>C</a:t>
            </a:r>
            <a:r>
              <a:rPr lang="en-GB" sz="1600" dirty="0" smtClean="0"/>
              <a:t>oordination</a:t>
            </a:r>
            <a:endParaRPr lang="en-GB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965035" y="3585459"/>
            <a:ext cx="14401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SA1.4</a:t>
            </a:r>
          </a:p>
          <a:p>
            <a:pPr algn="ctr"/>
            <a:r>
              <a:rPr lang="en-GB" dirty="0" smtClean="0"/>
              <a:t>QC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965035" y="5241643"/>
            <a:ext cx="14401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JRA1.8</a:t>
            </a:r>
          </a:p>
          <a:p>
            <a:pPr algn="ctr"/>
            <a:r>
              <a:rPr lang="en-GB" dirty="0" smtClean="0"/>
              <a:t>QC 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6821019" y="3439702"/>
            <a:ext cx="1728192" cy="936104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821019" y="5095886"/>
            <a:ext cx="1728192" cy="936104"/>
          </a:xfrm>
          <a:prstGeom prst="rect">
            <a:avLst/>
          </a:prstGeom>
          <a:solidFill>
            <a:schemeClr val="accent6">
              <a:lumMod val="40000"/>
              <a:lumOff val="60000"/>
              <a:alpha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1293011" y="775872"/>
            <a:ext cx="3096344" cy="5688632"/>
          </a:xfrm>
          <a:prstGeom prst="rect">
            <a:avLst/>
          </a:prstGeom>
          <a:solidFill>
            <a:schemeClr val="accent3">
              <a:lumMod val="60000"/>
              <a:lumOff val="40000"/>
              <a:alpha val="44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893027" y="2215566"/>
            <a:ext cx="15121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PEB/EMT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6729554" y="2032841"/>
            <a:ext cx="1800200" cy="720080"/>
          </a:xfrm>
          <a:prstGeom prst="rect">
            <a:avLst/>
          </a:prstGeom>
          <a:solidFill>
            <a:schemeClr val="accent4">
              <a:lumMod val="40000"/>
              <a:lumOff val="60000"/>
              <a:alpha val="36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7469091" y="3079662"/>
            <a:ext cx="847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SA1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7325075" y="4807854"/>
            <a:ext cx="817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JRA1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1357162" y="852771"/>
            <a:ext cx="750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SA2</a:t>
            </a:r>
            <a:endParaRPr lang="en-GB" dirty="0"/>
          </a:p>
        </p:txBody>
      </p:sp>
      <p:cxnSp>
        <p:nvCxnSpPr>
          <p:cNvPr id="39" name="Elbow Connector 38"/>
          <p:cNvCxnSpPr>
            <a:stCxn id="8" idx="1"/>
            <a:endCxn id="9" idx="1"/>
          </p:cNvCxnSpPr>
          <p:nvPr/>
        </p:nvCxnSpPr>
        <p:spPr>
          <a:xfrm rot="10800000" flipV="1">
            <a:off x="2716563" y="2837797"/>
            <a:ext cx="1588" cy="792088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8" idx="1"/>
            <a:endCxn id="10" idx="1"/>
          </p:cNvCxnSpPr>
          <p:nvPr/>
        </p:nvCxnSpPr>
        <p:spPr>
          <a:xfrm rot="10800000" flipV="1">
            <a:off x="2716563" y="2837797"/>
            <a:ext cx="1588" cy="1584176"/>
          </a:xfrm>
          <a:prstGeom prst="bentConnector3">
            <a:avLst>
              <a:gd name="adj1" fmla="val 2228338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8" idx="1"/>
            <a:endCxn id="11" idx="1"/>
          </p:cNvCxnSpPr>
          <p:nvPr/>
        </p:nvCxnSpPr>
        <p:spPr>
          <a:xfrm rot="10800000" flipV="1">
            <a:off x="2716563" y="2837797"/>
            <a:ext cx="1588" cy="2438980"/>
          </a:xfrm>
          <a:prstGeom prst="bentConnector3">
            <a:avLst>
              <a:gd name="adj1" fmla="val 3017129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8" idx="1"/>
            <a:endCxn id="12" idx="1"/>
          </p:cNvCxnSpPr>
          <p:nvPr/>
        </p:nvCxnSpPr>
        <p:spPr>
          <a:xfrm rot="10800000" flipV="1">
            <a:off x="2716563" y="2837797"/>
            <a:ext cx="1588" cy="3231068"/>
          </a:xfrm>
          <a:prstGeom prst="bentConnector3">
            <a:avLst>
              <a:gd name="adj1" fmla="val 4279201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 rot="16200000">
            <a:off x="580475" y="4495673"/>
            <a:ext cx="2820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Monitor adherence to SQAP &amp; policies</a:t>
            </a:r>
            <a:endParaRPr lang="en-GB" sz="1200" dirty="0"/>
          </a:p>
        </p:txBody>
      </p:sp>
      <p:cxnSp>
        <p:nvCxnSpPr>
          <p:cNvPr id="51" name="Elbow Connector 50"/>
          <p:cNvCxnSpPr>
            <a:stCxn id="16" idx="1"/>
            <a:endCxn id="8" idx="3"/>
          </p:cNvCxnSpPr>
          <p:nvPr/>
        </p:nvCxnSpPr>
        <p:spPr>
          <a:xfrm rot="10800000">
            <a:off x="4156723" y="2837798"/>
            <a:ext cx="2664296" cy="106995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17" idx="1"/>
            <a:endCxn id="8" idx="3"/>
          </p:cNvCxnSpPr>
          <p:nvPr/>
        </p:nvCxnSpPr>
        <p:spPr>
          <a:xfrm rot="10800000">
            <a:off x="4156723" y="2837798"/>
            <a:ext cx="2664296" cy="2726141"/>
          </a:xfrm>
          <a:prstGeom prst="bentConnector3">
            <a:avLst>
              <a:gd name="adj1" fmla="val 63285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545394" y="3559277"/>
            <a:ext cx="12093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QC report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5501149" y="5196348"/>
            <a:ext cx="12093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QC report</a:t>
            </a:r>
            <a:endParaRPr lang="en-US" sz="1600" dirty="0"/>
          </a:p>
        </p:txBody>
      </p:sp>
      <p:cxnSp>
        <p:nvCxnSpPr>
          <p:cNvPr id="58" name="Straight Arrow Connector 57"/>
          <p:cNvCxnSpPr>
            <a:stCxn id="8" idx="0"/>
            <a:endCxn id="13" idx="2"/>
          </p:cNvCxnSpPr>
          <p:nvPr/>
        </p:nvCxnSpPr>
        <p:spPr>
          <a:xfrm rot="5400000" flipH="1" flipV="1">
            <a:off x="3167755" y="2235911"/>
            <a:ext cx="547608" cy="98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555979" y="2114142"/>
            <a:ext cx="18898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Report deviations</a:t>
            </a:r>
            <a:endParaRPr lang="en-US" sz="1600" dirty="0"/>
          </a:p>
        </p:txBody>
      </p:sp>
      <p:cxnSp>
        <p:nvCxnSpPr>
          <p:cNvPr id="61" name="Elbow Connector 60"/>
          <p:cNvCxnSpPr>
            <a:stCxn id="13" idx="0"/>
            <a:endCxn id="20" idx="0"/>
          </p:cNvCxnSpPr>
          <p:nvPr/>
        </p:nvCxnSpPr>
        <p:spPr>
          <a:xfrm rot="16200000" flipH="1">
            <a:off x="5197378" y="-399434"/>
            <a:ext cx="681371" cy="4183179"/>
          </a:xfrm>
          <a:prstGeom prst="bentConnector3">
            <a:avLst>
              <a:gd name="adj1" fmla="val -3355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655574" y="771833"/>
            <a:ext cx="1927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Report deviations</a:t>
            </a:r>
            <a:endParaRPr lang="en-US" sz="1600" dirty="0"/>
          </a:p>
        </p:txBody>
      </p:sp>
      <p:cxnSp>
        <p:nvCxnSpPr>
          <p:cNvPr id="65" name="Elbow Connector 64"/>
          <p:cNvCxnSpPr>
            <a:stCxn id="8" idx="3"/>
            <a:endCxn id="20" idx="1"/>
          </p:cNvCxnSpPr>
          <p:nvPr/>
        </p:nvCxnSpPr>
        <p:spPr>
          <a:xfrm flipV="1">
            <a:off x="4156723" y="2392881"/>
            <a:ext cx="2572831" cy="444916"/>
          </a:xfrm>
          <a:prstGeom prst="bentConnector3">
            <a:avLst>
              <a:gd name="adj1" fmla="val 51871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30779" y="2011681"/>
            <a:ext cx="1010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Monitor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5943" y="669988"/>
            <a:ext cx="8948057" cy="5796126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GB" dirty="0" smtClean="0"/>
              <a:t>Policies: </a:t>
            </a:r>
            <a:r>
              <a:rPr lang="en-GB" sz="2400" dirty="0" smtClean="0"/>
              <a:t>internal documents describing in detail the different stages of the SW lifecycle.</a:t>
            </a:r>
          </a:p>
          <a:p>
            <a:pPr lvl="2"/>
            <a:r>
              <a:rPr lang="en-GB" sz="2000" u="sng" dirty="0" smtClean="0"/>
              <a:t>Release management</a:t>
            </a:r>
            <a:r>
              <a:rPr lang="es-ES" sz="2000" dirty="0" smtClean="0"/>
              <a:t>: </a:t>
            </a:r>
            <a:r>
              <a:rPr lang="es-ES" sz="1600" dirty="0" smtClean="0"/>
              <a:t>description of the </a:t>
            </a:r>
            <a:r>
              <a:rPr lang="en-GB" sz="1600" dirty="0" smtClean="0"/>
              <a:t>different trackers to be used in the release process and  the release management process.</a:t>
            </a:r>
            <a:endParaRPr lang="en-GB" sz="1400" dirty="0" smtClean="0"/>
          </a:p>
          <a:p>
            <a:pPr lvl="2"/>
            <a:r>
              <a:rPr lang="en-GB" sz="2000" u="sng" dirty="0" smtClean="0"/>
              <a:t>Change management</a:t>
            </a:r>
            <a:r>
              <a:rPr lang="en-GB" sz="2000" dirty="0" smtClean="0"/>
              <a:t>: </a:t>
            </a:r>
            <a:r>
              <a:rPr lang="en-GB" sz="1600" dirty="0" smtClean="0"/>
              <a:t>description of the Request for Change (RfC) and Component Release (CR) objects.</a:t>
            </a:r>
            <a:endParaRPr lang="en-GB" sz="1400" dirty="0" smtClean="0"/>
          </a:p>
          <a:p>
            <a:pPr lvl="2"/>
            <a:r>
              <a:rPr lang="en-GB" sz="2000" u="sng" dirty="0" smtClean="0"/>
              <a:t>Configuration and Integration</a:t>
            </a:r>
            <a:r>
              <a:rPr lang="en-GB" sz="2000" dirty="0" smtClean="0"/>
              <a:t>: </a:t>
            </a:r>
            <a:r>
              <a:rPr lang="en-GB" sz="1600" dirty="0" smtClean="0"/>
              <a:t>configuration and integration of the middleware.</a:t>
            </a:r>
            <a:endParaRPr lang="en-GB" sz="2000" dirty="0" smtClean="0"/>
          </a:p>
          <a:p>
            <a:pPr lvl="2"/>
            <a:r>
              <a:rPr lang="en-GB" sz="2000" u="sng" dirty="0" smtClean="0"/>
              <a:t>Packaging</a:t>
            </a:r>
            <a:r>
              <a:rPr lang="en-GB" sz="2000" dirty="0" smtClean="0"/>
              <a:t>: </a:t>
            </a:r>
            <a:r>
              <a:rPr lang="en-GB" sz="1600" dirty="0" smtClean="0"/>
              <a:t>packaging of the middleware.</a:t>
            </a:r>
            <a:endParaRPr lang="en-GB" sz="2000" dirty="0" smtClean="0"/>
          </a:p>
          <a:p>
            <a:pPr lvl="2"/>
            <a:r>
              <a:rPr lang="en-GB" sz="2000" u="sng" dirty="0" smtClean="0"/>
              <a:t>Testing</a:t>
            </a:r>
            <a:r>
              <a:rPr lang="en-GB" sz="2000" dirty="0" smtClean="0"/>
              <a:t>: </a:t>
            </a:r>
            <a:r>
              <a:rPr lang="en-GB" sz="1600" dirty="0" smtClean="0"/>
              <a:t>Test plans and Test Reports.</a:t>
            </a:r>
            <a:endParaRPr lang="en-GB" sz="2000" dirty="0" smtClean="0"/>
          </a:p>
          <a:p>
            <a:pPr lvl="2"/>
            <a:r>
              <a:rPr lang="en-GB" sz="2000" u="sng" dirty="0" smtClean="0"/>
              <a:t>Documentation</a:t>
            </a:r>
            <a:r>
              <a:rPr lang="en-GB" sz="2000" dirty="0" smtClean="0"/>
              <a:t>: </a:t>
            </a:r>
            <a:r>
              <a:rPr lang="en-GB" sz="1600" dirty="0" smtClean="0"/>
              <a:t>description of the software documents that need to be provided.</a:t>
            </a:r>
            <a:endParaRPr lang="en-GB" sz="2000" dirty="0" smtClean="0"/>
          </a:p>
          <a:p>
            <a:pPr lvl="2"/>
            <a:r>
              <a:rPr lang="en-GB" sz="2000" u="sng" dirty="0" smtClean="0"/>
              <a:t>Certification</a:t>
            </a:r>
            <a:r>
              <a:rPr lang="en-GB" sz="2000" dirty="0" smtClean="0"/>
              <a:t>: </a:t>
            </a:r>
            <a:r>
              <a:rPr lang="en-GB" sz="1600" dirty="0" smtClean="0"/>
              <a:t>Certification Reports.</a:t>
            </a:r>
            <a:endParaRPr lang="en-GB" sz="14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Check List: </a:t>
            </a:r>
            <a:r>
              <a:rPr lang="en-GB" sz="2400" dirty="0" smtClean="0"/>
              <a:t>description of all the steps needed to release middleware into EMI.</a:t>
            </a:r>
          </a:p>
          <a:p>
            <a:pPr lvl="2">
              <a:buNone/>
            </a:pPr>
            <a:r>
              <a:rPr lang="en-US" dirty="0" smtClean="0">
                <a:hlinkClick r:id="rId2"/>
              </a:rPr>
              <a:t>https://twiki.cern.ch/twiki/bin/view/EMI/SA2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05351" y="6356350"/>
            <a:ext cx="2543689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46447" y="6357938"/>
            <a:ext cx="4403725" cy="365125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SA2.2 - Software Quality Assurance in EMI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D9048-B030-4788-9C86-F44CC9C26674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Practices and conventions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3707" y="839805"/>
            <a:ext cx="8131160" cy="5252987"/>
          </a:xfrm>
        </p:spPr>
        <p:txBody>
          <a:bodyPr/>
          <a:lstStyle/>
          <a:p>
            <a:pPr lvl="1" algn="just">
              <a:buFont typeface="Arial" pitchFamily="34" charset="0"/>
              <a:buChar char="•"/>
            </a:pPr>
            <a:r>
              <a:rPr lang="en-GB" sz="3200" dirty="0" smtClean="0"/>
              <a:t>Current Status</a:t>
            </a:r>
          </a:p>
          <a:p>
            <a:pPr lvl="2" algn="just">
              <a:buFont typeface="Arial" pitchFamily="34" charset="0"/>
              <a:buChar char="•"/>
            </a:pPr>
            <a:r>
              <a:rPr lang="en-GB" dirty="0" smtClean="0"/>
              <a:t>Policies </a:t>
            </a:r>
            <a:r>
              <a:rPr lang="en-GB" dirty="0" smtClean="0"/>
              <a:t>and Documentation describing the SW lifecycle for EMI are now finished.</a:t>
            </a:r>
          </a:p>
          <a:p>
            <a:pPr lvl="2" algn="just">
              <a:buFont typeface="Arial" pitchFamily="34" charset="0"/>
              <a:buChar char="•"/>
            </a:pPr>
            <a:r>
              <a:rPr lang="en-GB" dirty="0" smtClean="0"/>
              <a:t>Review tasks </a:t>
            </a:r>
            <a:r>
              <a:rPr lang="en-GB" dirty="0" smtClean="0"/>
              <a:t>for EMI-1 are </a:t>
            </a:r>
            <a:r>
              <a:rPr lang="en-GB" dirty="0" smtClean="0"/>
              <a:t>on going.</a:t>
            </a:r>
            <a:endParaRPr lang="en-GB" dirty="0" smtClean="0"/>
          </a:p>
          <a:p>
            <a:pPr lvl="2" algn="just">
              <a:buFont typeface="Arial" pitchFamily="34" charset="0"/>
              <a:buChar char="•"/>
            </a:pPr>
            <a:r>
              <a:rPr lang="en-GB" dirty="0" smtClean="0"/>
              <a:t>QA and QC Reports for the first year of the project also in progress</a:t>
            </a:r>
            <a:r>
              <a:rPr lang="en-GB" dirty="0" smtClean="0"/>
              <a:t>.</a:t>
            </a:r>
          </a:p>
          <a:p>
            <a:pPr lvl="1" algn="just">
              <a:buFont typeface="Arial" pitchFamily="34" charset="0"/>
              <a:buChar char="•"/>
            </a:pPr>
            <a:r>
              <a:rPr lang="en-GB" sz="3200" dirty="0" smtClean="0"/>
              <a:t>Next Steps</a:t>
            </a:r>
            <a:endParaRPr lang="en-GB" sz="3200" dirty="0" smtClean="0"/>
          </a:p>
          <a:p>
            <a:pPr lvl="2" algn="just">
              <a:buFont typeface="Arial" pitchFamily="34" charset="0"/>
              <a:buChar char="•"/>
            </a:pPr>
            <a:r>
              <a:rPr lang="en-GB" dirty="0" smtClean="0"/>
              <a:t>Evaluation of </a:t>
            </a:r>
            <a:r>
              <a:rPr lang="en-GB" dirty="0" smtClean="0"/>
              <a:t>the middleware </a:t>
            </a:r>
            <a:r>
              <a:rPr lang="en-GB" dirty="0" smtClean="0"/>
              <a:t>quality </a:t>
            </a:r>
            <a:r>
              <a:rPr lang="en-GB" dirty="0" smtClean="0"/>
              <a:t>for EMI-1.</a:t>
            </a:r>
            <a:r>
              <a:rPr lang="en-GB" dirty="0" smtClean="0"/>
              <a:t> </a:t>
            </a:r>
          </a:p>
          <a:p>
            <a:pPr lvl="2" algn="just">
              <a:buFont typeface="Arial" pitchFamily="34" charset="0"/>
              <a:buChar char="•"/>
            </a:pPr>
            <a:r>
              <a:rPr lang="en-GB" dirty="0" smtClean="0"/>
              <a:t>L</a:t>
            </a:r>
            <a:r>
              <a:rPr lang="en-GB" dirty="0" smtClean="0"/>
              <a:t>essons </a:t>
            </a:r>
            <a:r>
              <a:rPr lang="en-GB" dirty="0" smtClean="0"/>
              <a:t>learned from EMI-1 </a:t>
            </a:r>
            <a:r>
              <a:rPr lang="en-GB" dirty="0" smtClean="0"/>
              <a:t>release process</a:t>
            </a:r>
            <a:r>
              <a:rPr lang="en-GB" dirty="0" smtClean="0"/>
              <a:t>.</a:t>
            </a:r>
            <a:endParaRPr lang="en-GB" dirty="0" smtClean="0"/>
          </a:p>
          <a:p>
            <a:pPr lvl="2" algn="just">
              <a:buFont typeface="Arial" pitchFamily="34" charset="0"/>
              <a:buChar char="•"/>
            </a:pPr>
            <a:r>
              <a:rPr lang="en-GB" dirty="0" smtClean="0"/>
              <a:t>Improvement of SQA process after the evaluation.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05352" y="6356350"/>
            <a:ext cx="2972012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2067" y="6357938"/>
            <a:ext cx="4403725" cy="365125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SA2.2 - Software Quality Assurance in EMI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D9048-B030-4788-9C86-F44CC9C26674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and Next Steps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0592" y="1061185"/>
            <a:ext cx="7481454" cy="5156735"/>
          </a:xfrm>
        </p:spPr>
        <p:txBody>
          <a:bodyPr/>
          <a:lstStyle/>
          <a:p>
            <a:pPr algn="just"/>
            <a:r>
              <a:rPr lang="en-US" sz="2400" dirty="0" smtClean="0"/>
              <a:t>EMI middleware is installed in the main EU grid </a:t>
            </a:r>
            <a:r>
              <a:rPr lang="en-US" sz="2400" dirty="0" smtClean="0"/>
              <a:t>infrastructure. Important </a:t>
            </a:r>
            <a:r>
              <a:rPr lang="en-US" sz="2400" dirty="0" smtClean="0"/>
              <a:t>scientific projects depend on the EMI </a:t>
            </a:r>
            <a:r>
              <a:rPr lang="en-US" sz="2400" dirty="0" smtClean="0"/>
              <a:t>quality, therefore </a:t>
            </a:r>
            <a:r>
              <a:rPr lang="en-US" sz="2400" dirty="0" smtClean="0"/>
              <a:t>SQA </a:t>
            </a:r>
            <a:r>
              <a:rPr lang="en-US" sz="2400" dirty="0" smtClean="0"/>
              <a:t>is really a necessary </a:t>
            </a:r>
            <a:r>
              <a:rPr lang="en-US" sz="2400" dirty="0" smtClean="0"/>
              <a:t>activity.</a:t>
            </a:r>
          </a:p>
          <a:p>
            <a:pPr algn="just"/>
            <a:r>
              <a:rPr lang="en-US" sz="2400" dirty="0" smtClean="0"/>
              <a:t>SQA </a:t>
            </a:r>
            <a:r>
              <a:rPr lang="en-US" sz="2400" dirty="0" smtClean="0"/>
              <a:t>needs to be </a:t>
            </a:r>
            <a:r>
              <a:rPr lang="en-US" sz="2400" dirty="0" smtClean="0"/>
              <a:t>supported as well by </a:t>
            </a:r>
            <a:r>
              <a:rPr lang="en-US" sz="2400" dirty="0" smtClean="0"/>
              <a:t>metrics, tools and test infrastructure (see other talks in the session</a:t>
            </a:r>
            <a:r>
              <a:rPr lang="en-US" sz="2400" dirty="0" smtClean="0"/>
              <a:t>).</a:t>
            </a:r>
            <a:endParaRPr lang="en-US" sz="2400" dirty="0" smtClean="0"/>
          </a:p>
          <a:p>
            <a:pPr algn="just"/>
            <a:r>
              <a:rPr lang="en-US" sz="2400" dirty="0" smtClean="0"/>
              <a:t>The SQA process helps </a:t>
            </a:r>
            <a:r>
              <a:rPr lang="en-US" sz="2400" dirty="0" smtClean="0"/>
              <a:t>organizing </a:t>
            </a:r>
            <a:r>
              <a:rPr lang="en-US" sz="2400" dirty="0" smtClean="0"/>
              <a:t>the work of the EMI development teams in a uniform way. </a:t>
            </a:r>
          </a:p>
          <a:p>
            <a:pPr algn="just"/>
            <a:r>
              <a:rPr lang="en-US" sz="2400" dirty="0" smtClean="0"/>
              <a:t>SQA defines </a:t>
            </a:r>
            <a:r>
              <a:rPr lang="en-US" sz="2400" dirty="0" smtClean="0"/>
              <a:t>quality criteria </a:t>
            </a:r>
            <a:r>
              <a:rPr lang="en-US" sz="2400" dirty="0" smtClean="0"/>
              <a:t>for </a:t>
            </a:r>
            <a:r>
              <a:rPr lang="en-US" sz="2400" dirty="0" smtClean="0"/>
              <a:t>the EMI middleware. </a:t>
            </a:r>
            <a:r>
              <a:rPr lang="en-US" sz="2400" dirty="0" smtClean="0"/>
              <a:t>It </a:t>
            </a:r>
            <a:r>
              <a:rPr lang="en-US" sz="2400" dirty="0" smtClean="0"/>
              <a:t>evaluates whether the criteria is met helping to improve the middleware.</a:t>
            </a:r>
            <a:endParaRPr lang="en-US" sz="2400" dirty="0" smtClean="0"/>
          </a:p>
          <a:p>
            <a:pPr lvl="1" algn="just">
              <a:buNone/>
            </a:pP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05351" y="6356350"/>
            <a:ext cx="2808383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69444" y="6348312"/>
            <a:ext cx="4403725" cy="365125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SA2.2 - Software Quality Assurance in EMI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D9048-B030-4788-9C86-F44CC9C26674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3707" y="839805"/>
            <a:ext cx="8131160" cy="5252987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GB" sz="3200" dirty="0" smtClean="0"/>
              <a:t>SA2 main twiki page: L</a:t>
            </a:r>
            <a:r>
              <a:rPr lang="en-GB" dirty="0" smtClean="0"/>
              <a:t>inks to policies and any other SQA document</a:t>
            </a:r>
          </a:p>
          <a:p>
            <a:pPr lvl="2">
              <a:buNone/>
            </a:pPr>
            <a:r>
              <a:rPr lang="en-US" sz="2000" dirty="0" smtClean="0">
                <a:hlinkClick r:id="rId2"/>
              </a:rPr>
              <a:t>https://twiki.cern.ch/twiki/bin/view/EMI/SA2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SQAP:</a:t>
            </a:r>
          </a:p>
          <a:p>
            <a:pPr lvl="2">
              <a:buNone/>
            </a:pPr>
            <a:r>
              <a:rPr lang="en-US" sz="2000" dirty="0" smtClean="0">
                <a:hlinkClick r:id="rId3"/>
              </a:rPr>
              <a:t>https://twiki.cern.ch/twiki/bin/view/EMI/DeliverableDSA21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SA2.2 twiki page: QA reports and QA Standards</a:t>
            </a:r>
          </a:p>
          <a:p>
            <a:pPr lvl="2">
              <a:buNone/>
            </a:pPr>
            <a:r>
              <a:rPr lang="en-US" sz="2000" dirty="0" smtClean="0">
                <a:hlinkClick r:id="rId4"/>
              </a:rPr>
              <a:t>https://twiki.cern.ch/twiki/bin/view/EMI/TSA22</a:t>
            </a:r>
            <a:endParaRPr lang="en-US" sz="2000" dirty="0" smtClean="0"/>
          </a:p>
          <a:p>
            <a:pPr lvl="1"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05352" y="6356350"/>
            <a:ext cx="2452248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21318" y="6367563"/>
            <a:ext cx="4403725" cy="365125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SA2.2 - Software Quality Assurance in EMI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D9048-B030-4788-9C86-F44CC9C26674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3"/>
          <p:cNvSpPr>
            <a:spLocks noGrp="1"/>
          </p:cNvSpPr>
          <p:nvPr>
            <p:ph type="title" idx="4294967295"/>
          </p:nvPr>
        </p:nvSpPr>
        <p:spPr>
          <a:xfrm>
            <a:off x="1355075" y="4188899"/>
            <a:ext cx="7349188" cy="1143000"/>
          </a:xfrm>
          <a:noFill/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rgbClr val="002060"/>
                </a:solidFill>
              </a:rPr>
              <a:t>Thank you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61975" y="6356350"/>
            <a:ext cx="3191878" cy="501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CC666-7EDC-4828-BA5C-5BCF8B1F6D92}" type="slidenum">
              <a:rPr lang="en-GB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8502" y="6319838"/>
            <a:ext cx="5004948" cy="365125"/>
          </a:xfrm>
        </p:spPr>
        <p:txBody>
          <a:bodyPr/>
          <a:lstStyle/>
          <a:p>
            <a:pPr>
              <a:defRPr/>
            </a:pPr>
            <a:r>
              <a:rPr lang="it-IT" smtClean="0"/>
              <a:t>SA2.2 - Software Quality Assurance in EMI</a:t>
            </a:r>
            <a:endParaRPr lang="en-GB" dirty="0"/>
          </a:p>
        </p:txBody>
      </p:sp>
      <p:sp>
        <p:nvSpPr>
          <p:cNvPr id="7" name="Title 13"/>
          <p:cNvSpPr txBox="1">
            <a:spLocks/>
          </p:cNvSpPr>
          <p:nvPr/>
        </p:nvSpPr>
        <p:spPr bwMode="auto">
          <a:xfrm>
            <a:off x="980144" y="50022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16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EMI is partially funded by the European Commission under Grant Agreement INFSO-RI-261611</a:t>
            </a:r>
          </a:p>
        </p:txBody>
      </p:sp>
      <p:pic>
        <p:nvPicPr>
          <p:cNvPr id="8" name="Picture 5" descr="C:\Dokumente und Einstellungen\nl\Eigene Dateien\Aufträge 2009-JSC\EMI-PPT-Template\EMI_Logo_newe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6085" y="786366"/>
            <a:ext cx="7572511" cy="317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18205" y="637675"/>
            <a:ext cx="7481454" cy="5686123"/>
          </a:xfrm>
        </p:spPr>
        <p:txBody>
          <a:bodyPr/>
          <a:lstStyle/>
          <a:p>
            <a:r>
              <a:rPr lang="en-GB" sz="2800" dirty="0" smtClean="0"/>
              <a:t>Introduction</a:t>
            </a:r>
          </a:p>
          <a:p>
            <a:r>
              <a:rPr lang="en-GB" sz="2800" dirty="0" smtClean="0"/>
              <a:t>QA workflow</a:t>
            </a:r>
          </a:p>
          <a:p>
            <a:r>
              <a:rPr lang="en-GB" sz="2800" dirty="0" smtClean="0"/>
              <a:t>SQAP</a:t>
            </a:r>
          </a:p>
          <a:p>
            <a:pPr lvl="1"/>
            <a:r>
              <a:rPr lang="en-GB" sz="2400" dirty="0" smtClean="0"/>
              <a:t>SQA factors</a:t>
            </a:r>
          </a:p>
          <a:p>
            <a:pPr lvl="1"/>
            <a:r>
              <a:rPr lang="en-GB" sz="2400" dirty="0" smtClean="0"/>
              <a:t>Product Quality Evaluation</a:t>
            </a:r>
          </a:p>
          <a:p>
            <a:pPr lvl="1"/>
            <a:r>
              <a:rPr lang="en-GB" sz="2400" dirty="0" smtClean="0"/>
              <a:t>SQA management</a:t>
            </a:r>
          </a:p>
          <a:p>
            <a:pPr lvl="2"/>
            <a:r>
              <a:rPr lang="en-GB" sz="2000" dirty="0" smtClean="0"/>
              <a:t>SQA tasks</a:t>
            </a:r>
          </a:p>
          <a:p>
            <a:pPr lvl="1"/>
            <a:r>
              <a:rPr lang="en-GB" sz="2400" dirty="0" smtClean="0"/>
              <a:t>SQA in practice</a:t>
            </a:r>
          </a:p>
          <a:p>
            <a:pPr lvl="1"/>
            <a:r>
              <a:rPr lang="en-GB" sz="2400" dirty="0" smtClean="0"/>
              <a:t>Standard Practices and Conventions</a:t>
            </a:r>
          </a:p>
          <a:p>
            <a:r>
              <a:rPr lang="en-GB" sz="2800" dirty="0" smtClean="0"/>
              <a:t>Status and Next steps</a:t>
            </a:r>
          </a:p>
          <a:p>
            <a:r>
              <a:rPr lang="en-GB" sz="2800" dirty="0" smtClean="0"/>
              <a:t>Conclusions</a:t>
            </a:r>
          </a:p>
          <a:p>
            <a:r>
              <a:rPr lang="en-GB" sz="2800" dirty="0" smtClean="0"/>
              <a:t>Links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41145" y="6356350"/>
            <a:ext cx="2954955" cy="365125"/>
          </a:xfrm>
        </p:spPr>
        <p:txBody>
          <a:bodyPr/>
          <a:lstStyle/>
          <a:p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SA2.2 - Software Quality Assurance in EMI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5743-BC65-4FAA-9895-660391FB26D4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</a:p>
        </p:txBody>
      </p:sp>
      <p:pic>
        <p:nvPicPr>
          <p:cNvPr id="5127" name="Picture 7" descr="EMI-Euro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50" y="4957763"/>
            <a:ext cx="2533650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62445" y="952500"/>
            <a:ext cx="7481454" cy="4525963"/>
          </a:xfrm>
        </p:spPr>
        <p:txBody>
          <a:bodyPr/>
          <a:lstStyle/>
          <a:p>
            <a:r>
              <a:rPr lang="en-GB" dirty="0" smtClean="0"/>
              <a:t>Software Quality Assurance is:</a:t>
            </a:r>
          </a:p>
          <a:p>
            <a:pPr lvl="1"/>
            <a:r>
              <a:rPr lang="en-GB" dirty="0" smtClean="0"/>
              <a:t>Process of assuring that standards and procedures are followed during the software lifecycle.</a:t>
            </a:r>
          </a:p>
          <a:p>
            <a:pPr lvl="2"/>
            <a:r>
              <a:rPr lang="en-GB" dirty="0" smtClean="0"/>
              <a:t>Evaluation of the adherence to software standards, process and procedures.</a:t>
            </a:r>
          </a:p>
          <a:p>
            <a:pPr lvl="2"/>
            <a:r>
              <a:rPr lang="en-GB" dirty="0" smtClean="0"/>
              <a:t>Evaluation of the software product.</a:t>
            </a:r>
          </a:p>
          <a:p>
            <a:r>
              <a:rPr lang="en-GB" dirty="0" smtClean="0"/>
              <a:t>SA2 is the activity within EMI responsible for software quality assurance.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52450" y="6242050"/>
            <a:ext cx="3201403" cy="615950"/>
          </a:xfrm>
        </p:spPr>
        <p:txBody>
          <a:bodyPr/>
          <a:lstStyle/>
          <a:p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48577" y="6359525"/>
            <a:ext cx="4403725" cy="365125"/>
          </a:xfrm>
        </p:spPr>
        <p:txBody>
          <a:bodyPr/>
          <a:lstStyle/>
          <a:p>
            <a:r>
              <a:rPr lang="it-IT" dirty="0" smtClean="0"/>
              <a:t>SA2.2 - Software Quality Assurance in EMI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5743-BC65-4FAA-9895-660391FB26D4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52450" y="6242050"/>
            <a:ext cx="2893394" cy="615950"/>
          </a:xfrm>
        </p:spPr>
        <p:txBody>
          <a:bodyPr/>
          <a:lstStyle/>
          <a:p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48577" y="6359525"/>
            <a:ext cx="4403725" cy="365125"/>
          </a:xfrm>
        </p:spPr>
        <p:txBody>
          <a:bodyPr/>
          <a:lstStyle/>
          <a:p>
            <a:r>
              <a:rPr lang="it-IT" smtClean="0"/>
              <a:t>SA2.2 - Software Quality Assurance in EMI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5743-BC65-4FAA-9895-660391FB26D4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QA workflow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65813" y="2370256"/>
            <a:ext cx="14401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SA2.2 </a:t>
            </a:r>
          </a:p>
          <a:p>
            <a:pPr algn="ctr"/>
            <a:r>
              <a:rPr lang="en-GB" dirty="0" smtClean="0"/>
              <a:t>SQAP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965813" y="3162344"/>
            <a:ext cx="14401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SA2.3</a:t>
            </a:r>
          </a:p>
          <a:p>
            <a:pPr algn="ctr"/>
            <a:r>
              <a:rPr lang="en-GB" dirty="0" smtClean="0"/>
              <a:t>Metrics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965813" y="3954432"/>
            <a:ext cx="14401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SA2.4</a:t>
            </a:r>
          </a:p>
          <a:p>
            <a:pPr algn="ctr"/>
            <a:r>
              <a:rPr lang="en-GB" dirty="0" smtClean="0"/>
              <a:t>Tools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965813" y="4809236"/>
            <a:ext cx="14401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SA2.5</a:t>
            </a:r>
          </a:p>
          <a:p>
            <a:pPr algn="ctr"/>
            <a:r>
              <a:rPr lang="en-GB" dirty="0" smtClean="0"/>
              <a:t>QA Review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965813" y="5601324"/>
            <a:ext cx="14401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SA2.6</a:t>
            </a:r>
          </a:p>
          <a:p>
            <a:pPr algn="ctr"/>
            <a:r>
              <a:rPr lang="en-GB" dirty="0" smtClean="0"/>
              <a:t>Testbeds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985063" y="1582480"/>
            <a:ext cx="1440160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SA2.1</a:t>
            </a:r>
          </a:p>
          <a:p>
            <a:pPr algn="ctr"/>
            <a:r>
              <a:rPr lang="en-GB" sz="1600" dirty="0"/>
              <a:t>C</a:t>
            </a:r>
            <a:r>
              <a:rPr lang="en-GB" sz="1600" dirty="0" smtClean="0"/>
              <a:t>oordination</a:t>
            </a:r>
            <a:endParaRPr lang="en-GB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7119035" y="3691334"/>
            <a:ext cx="14401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SA1.4</a:t>
            </a:r>
          </a:p>
          <a:p>
            <a:pPr algn="ctr"/>
            <a:r>
              <a:rPr lang="en-GB" dirty="0" smtClean="0"/>
              <a:t>QC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119035" y="5097268"/>
            <a:ext cx="14401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JRA1.8</a:t>
            </a:r>
          </a:p>
          <a:p>
            <a:pPr algn="ctr"/>
            <a:r>
              <a:rPr lang="en-GB" dirty="0" smtClean="0"/>
              <a:t>QC 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6975019" y="3545577"/>
            <a:ext cx="1728192" cy="936104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975019" y="4951511"/>
            <a:ext cx="1728192" cy="936104"/>
          </a:xfrm>
          <a:prstGeom prst="rect">
            <a:avLst/>
          </a:prstGeom>
          <a:solidFill>
            <a:schemeClr val="accent6">
              <a:lumMod val="40000"/>
              <a:lumOff val="60000"/>
              <a:alpha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1232034" y="963767"/>
            <a:ext cx="2375806" cy="5481903"/>
          </a:xfrm>
          <a:prstGeom prst="rect">
            <a:avLst/>
          </a:prstGeom>
          <a:solidFill>
            <a:schemeClr val="accent3">
              <a:lumMod val="60000"/>
              <a:lumOff val="40000"/>
              <a:alpha val="44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7133652" y="2071191"/>
            <a:ext cx="15121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PEB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6970386" y="1936816"/>
            <a:ext cx="1800200" cy="720080"/>
          </a:xfrm>
          <a:prstGeom prst="rect">
            <a:avLst/>
          </a:prstGeom>
          <a:solidFill>
            <a:schemeClr val="accent4">
              <a:lumMod val="40000"/>
              <a:lumOff val="60000"/>
              <a:alpha val="36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7498072" y="3166286"/>
            <a:ext cx="83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SA1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7469196" y="4615353"/>
            <a:ext cx="922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JRA1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1781828" y="1016403"/>
            <a:ext cx="778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SA2</a:t>
            </a:r>
            <a:endParaRPr lang="en-GB" dirty="0"/>
          </a:p>
        </p:txBody>
      </p:sp>
      <p:cxnSp>
        <p:nvCxnSpPr>
          <p:cNvPr id="47" name="Elbow Connector 46"/>
          <p:cNvCxnSpPr>
            <a:stCxn id="8" idx="1"/>
            <a:endCxn id="9" idx="1"/>
          </p:cNvCxnSpPr>
          <p:nvPr/>
        </p:nvCxnSpPr>
        <p:spPr>
          <a:xfrm rot="10800000" flipV="1">
            <a:off x="1965813" y="2693422"/>
            <a:ext cx="1588" cy="792088"/>
          </a:xfrm>
          <a:prstGeom prst="bentConnector3">
            <a:avLst>
              <a:gd name="adj1" fmla="val 14395466"/>
            </a:avLst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 rot="16200000">
            <a:off x="1183925" y="3388097"/>
            <a:ext cx="770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Metrics</a:t>
            </a:r>
            <a:endParaRPr lang="en-US" sz="1400" dirty="0"/>
          </a:p>
        </p:txBody>
      </p:sp>
      <p:cxnSp>
        <p:nvCxnSpPr>
          <p:cNvPr id="52" name="Elbow Connector 51"/>
          <p:cNvCxnSpPr>
            <a:stCxn id="13" idx="0"/>
            <a:endCxn id="20" idx="0"/>
          </p:cNvCxnSpPr>
          <p:nvPr/>
        </p:nvCxnSpPr>
        <p:spPr>
          <a:xfrm rot="16200000" flipH="1">
            <a:off x="5110646" y="-823023"/>
            <a:ext cx="354336" cy="5165343"/>
          </a:xfrm>
          <a:prstGeom prst="bentConnector3">
            <a:avLst>
              <a:gd name="adj1" fmla="val -64515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4" name="Flowchart: Multidocument 53"/>
          <p:cNvSpPr/>
          <p:nvPr/>
        </p:nvSpPr>
        <p:spPr>
          <a:xfrm>
            <a:off x="5072502" y="1674836"/>
            <a:ext cx="1078029" cy="1251285"/>
          </a:xfrm>
          <a:prstGeom prst="flowChartMultidocumen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SQAP + Policies</a:t>
            </a:r>
            <a:endParaRPr lang="en-US" dirty="0"/>
          </a:p>
        </p:txBody>
      </p:sp>
      <p:cxnSp>
        <p:nvCxnSpPr>
          <p:cNvPr id="56" name="Elbow Connector 55"/>
          <p:cNvCxnSpPr>
            <a:stCxn id="8" idx="3"/>
            <a:endCxn id="54" idx="1"/>
          </p:cNvCxnSpPr>
          <p:nvPr/>
        </p:nvCxnSpPr>
        <p:spPr>
          <a:xfrm flipV="1">
            <a:off x="3405973" y="2300479"/>
            <a:ext cx="1666529" cy="39294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20" idx="1"/>
            <a:endCxn id="54" idx="3"/>
          </p:cNvCxnSpPr>
          <p:nvPr/>
        </p:nvCxnSpPr>
        <p:spPr>
          <a:xfrm rot="10800000" flipV="1">
            <a:off x="6150532" y="2296855"/>
            <a:ext cx="819855" cy="362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164081" y="1986728"/>
            <a:ext cx="987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endorses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4985878" y="1029908"/>
            <a:ext cx="11839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participates</a:t>
            </a:r>
            <a:endParaRPr lang="en-US" sz="1400" dirty="0"/>
          </a:p>
        </p:txBody>
      </p:sp>
      <p:sp>
        <p:nvSpPr>
          <p:cNvPr id="63" name="Flowchart: Magnetic Disk 62"/>
          <p:cNvSpPr/>
          <p:nvPr/>
        </p:nvSpPr>
        <p:spPr>
          <a:xfrm>
            <a:off x="4985878" y="4446876"/>
            <a:ext cx="1116530" cy="1309036"/>
          </a:xfrm>
          <a:prstGeom prst="flowChartMagneticDisk">
            <a:avLst/>
          </a:prstGeom>
          <a:solidFill>
            <a:srgbClr val="FDFF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EMI releases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>
            <a:stCxn id="54" idx="2"/>
            <a:endCxn id="63" idx="1"/>
          </p:cNvCxnSpPr>
          <p:nvPr/>
        </p:nvCxnSpPr>
        <p:spPr>
          <a:xfrm rot="16200000" flipH="1">
            <a:off x="4756277" y="3659010"/>
            <a:ext cx="1568142" cy="7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8" idx="3"/>
            <a:endCxn id="63" idx="2"/>
          </p:cNvCxnSpPr>
          <p:nvPr/>
        </p:nvCxnSpPr>
        <p:spPr>
          <a:xfrm>
            <a:off x="3405973" y="2693422"/>
            <a:ext cx="1579905" cy="2407972"/>
          </a:xfrm>
          <a:prstGeom prst="bentConnector3">
            <a:avLst>
              <a:gd name="adj1" fmla="val 52437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16" idx="1"/>
            <a:endCxn id="63" idx="4"/>
          </p:cNvCxnSpPr>
          <p:nvPr/>
        </p:nvCxnSpPr>
        <p:spPr>
          <a:xfrm rot="10800000" flipV="1">
            <a:off x="6102409" y="4013628"/>
            <a:ext cx="872611" cy="1087765"/>
          </a:xfrm>
          <a:prstGeom prst="bentConnector3">
            <a:avLst>
              <a:gd name="adj1" fmla="val 21321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17" idx="1"/>
            <a:endCxn id="63" idx="4"/>
          </p:cNvCxnSpPr>
          <p:nvPr/>
        </p:nvCxnSpPr>
        <p:spPr>
          <a:xfrm rot="10800000">
            <a:off x="6102409" y="5101395"/>
            <a:ext cx="872611" cy="318169"/>
          </a:xfrm>
          <a:prstGeom prst="bentConnector3">
            <a:avLst>
              <a:gd name="adj1" fmla="val 20218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11" idx="3"/>
            <a:endCxn id="63" idx="3"/>
          </p:cNvCxnSpPr>
          <p:nvPr/>
        </p:nvCxnSpPr>
        <p:spPr>
          <a:xfrm>
            <a:off x="3405973" y="5132402"/>
            <a:ext cx="2138170" cy="623510"/>
          </a:xfrm>
          <a:prstGeom prst="bentConnector4">
            <a:avLst>
              <a:gd name="adj1" fmla="val 19389"/>
              <a:gd name="adj2" fmla="val 132032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263984" y="4803012"/>
            <a:ext cx="8855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reviews</a:t>
            </a:r>
            <a:endParaRPr lang="en-US" sz="1400" dirty="0"/>
          </a:p>
        </p:txBody>
      </p:sp>
      <p:sp>
        <p:nvSpPr>
          <p:cNvPr id="81" name="TextBox 80"/>
          <p:cNvSpPr txBox="1"/>
          <p:nvPr/>
        </p:nvSpPr>
        <p:spPr>
          <a:xfrm>
            <a:off x="6077455" y="4778054"/>
            <a:ext cx="814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reviews</a:t>
            </a:r>
            <a:endParaRPr lang="en-US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4148480" y="5669286"/>
            <a:ext cx="962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reviews</a:t>
            </a:r>
            <a:endParaRPr lang="en-US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4292867" y="1992427"/>
            <a:ext cx="779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defines</a:t>
            </a:r>
            <a:endParaRPr lang="en-US" sz="1400" dirty="0"/>
          </a:p>
        </p:txBody>
      </p:sp>
      <p:cxnSp>
        <p:nvCxnSpPr>
          <p:cNvPr id="41" name="Elbow Connector 40"/>
          <p:cNvCxnSpPr>
            <a:stCxn id="10" idx="3"/>
            <a:endCxn id="54" idx="1"/>
          </p:cNvCxnSpPr>
          <p:nvPr/>
        </p:nvCxnSpPr>
        <p:spPr>
          <a:xfrm flipV="1">
            <a:off x="3405973" y="2300479"/>
            <a:ext cx="1666529" cy="1977119"/>
          </a:xfrm>
          <a:prstGeom prst="bentConnector3">
            <a:avLst>
              <a:gd name="adj1" fmla="val 2863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8" name="Shape 77"/>
          <p:cNvCxnSpPr>
            <a:stCxn id="12" idx="2"/>
            <a:endCxn id="63" idx="3"/>
          </p:cNvCxnSpPr>
          <p:nvPr/>
        </p:nvCxnSpPr>
        <p:spPr>
          <a:xfrm rot="5400000" flipH="1" flipV="1">
            <a:off x="3869146" y="4572659"/>
            <a:ext cx="491743" cy="2858250"/>
          </a:xfrm>
          <a:prstGeom prst="bentConnector3">
            <a:avLst>
              <a:gd name="adj1" fmla="val -18495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129238" y="6035041"/>
            <a:ext cx="866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deploys</a:t>
            </a:r>
            <a:endParaRPr lang="en-US" sz="1400" dirty="0"/>
          </a:p>
        </p:txBody>
      </p:sp>
      <p:cxnSp>
        <p:nvCxnSpPr>
          <p:cNvPr id="93" name="Elbow Connector 92"/>
          <p:cNvCxnSpPr>
            <a:stCxn id="9" idx="1"/>
            <a:endCxn id="10" idx="1"/>
          </p:cNvCxnSpPr>
          <p:nvPr/>
        </p:nvCxnSpPr>
        <p:spPr>
          <a:xfrm rot="10800000" flipV="1">
            <a:off x="1965813" y="3485510"/>
            <a:ext cx="1588" cy="792088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62445" y="952500"/>
            <a:ext cx="7481454" cy="4525963"/>
          </a:xfrm>
        </p:spPr>
        <p:txBody>
          <a:bodyPr/>
          <a:lstStyle/>
          <a:p>
            <a:r>
              <a:rPr lang="en-GB" dirty="0" smtClean="0"/>
              <a:t>The software quality assurance plan (SQAP) describes:</a:t>
            </a:r>
          </a:p>
          <a:p>
            <a:pPr lvl="1"/>
            <a:r>
              <a:rPr lang="en-GB" dirty="0" smtClean="0"/>
              <a:t>SQA factors</a:t>
            </a:r>
          </a:p>
          <a:p>
            <a:pPr lvl="1"/>
            <a:r>
              <a:rPr lang="en-GB" dirty="0" smtClean="0"/>
              <a:t>SQA management</a:t>
            </a:r>
          </a:p>
          <a:p>
            <a:pPr lvl="1"/>
            <a:r>
              <a:rPr lang="en-GB" dirty="0" smtClean="0"/>
              <a:t>SQA in practice (procedures)</a:t>
            </a:r>
            <a:endParaRPr lang="en-GB" dirty="0" smtClean="0"/>
          </a:p>
          <a:p>
            <a:pPr lvl="1"/>
            <a:r>
              <a:rPr lang="en-GB" dirty="0" smtClean="0"/>
              <a:t>Standard Practices and conventions</a:t>
            </a:r>
          </a:p>
          <a:p>
            <a:pPr lvl="1"/>
            <a:r>
              <a:rPr lang="en-GB" dirty="0" smtClean="0"/>
              <a:t>The SQAP can be found in:</a:t>
            </a:r>
          </a:p>
          <a:p>
            <a:pPr lvl="1">
              <a:buNone/>
            </a:pPr>
            <a:r>
              <a:rPr lang="en-GB" sz="2000" dirty="0" smtClean="0"/>
              <a:t>https://twiki.cern.ch/twiki/bin/view/EMI/DeliverableDSA21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52450" y="6242050"/>
            <a:ext cx="3076274" cy="615950"/>
          </a:xfrm>
        </p:spPr>
        <p:txBody>
          <a:bodyPr/>
          <a:lstStyle/>
          <a:p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48577" y="6359525"/>
            <a:ext cx="4403725" cy="365125"/>
          </a:xfrm>
        </p:spPr>
        <p:txBody>
          <a:bodyPr/>
          <a:lstStyle/>
          <a:p>
            <a:r>
              <a:rPr lang="it-IT" smtClean="0"/>
              <a:t>SA2.2 - Software Quality Assurance in EMI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5743-BC65-4FAA-9895-660391FB26D4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Quality Assurance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44287" y="769625"/>
            <a:ext cx="4915988" cy="5640805"/>
          </a:xfrm>
        </p:spPr>
        <p:txBody>
          <a:bodyPr/>
          <a:lstStyle/>
          <a:p>
            <a:r>
              <a:rPr lang="en-GB" dirty="0" smtClean="0"/>
              <a:t>Non-functional requirements:</a:t>
            </a:r>
          </a:p>
          <a:p>
            <a:pPr lvl="1"/>
            <a:r>
              <a:rPr lang="en-GB" sz="2400" dirty="0" smtClean="0"/>
              <a:t>Reliability (maturity, fault tolerance)</a:t>
            </a:r>
            <a:endParaRPr lang="en-GB" sz="2400" dirty="0" smtClean="0"/>
          </a:p>
          <a:p>
            <a:pPr lvl="1"/>
            <a:r>
              <a:rPr lang="en-GB" sz="2400" dirty="0" smtClean="0"/>
              <a:t>Usability (operability, learnability)</a:t>
            </a:r>
            <a:endParaRPr lang="en-GB" sz="2400" dirty="0" smtClean="0"/>
          </a:p>
          <a:p>
            <a:pPr lvl="1"/>
            <a:r>
              <a:rPr lang="en-GB" sz="2400" dirty="0" smtClean="0"/>
              <a:t>Efficiency (time behaviour, resource utilisation)</a:t>
            </a:r>
            <a:endParaRPr lang="en-GB" sz="2400" dirty="0" smtClean="0"/>
          </a:p>
          <a:p>
            <a:pPr lvl="1"/>
            <a:r>
              <a:rPr lang="en-GB" sz="2400" dirty="0" smtClean="0"/>
              <a:t>Maintainability (changeability, stability)</a:t>
            </a:r>
            <a:endParaRPr lang="en-GB" sz="2400" dirty="0" smtClean="0"/>
          </a:p>
          <a:p>
            <a:pPr lvl="1"/>
            <a:r>
              <a:rPr lang="en-GB" sz="2400" dirty="0" smtClean="0"/>
              <a:t>Portability (adaptability)</a:t>
            </a:r>
          </a:p>
          <a:p>
            <a:pPr lvl="1"/>
            <a:r>
              <a:rPr lang="en-GB" sz="2400" dirty="0" smtClean="0"/>
              <a:t>Functionality </a:t>
            </a:r>
            <a:r>
              <a:rPr lang="es-ES" sz="2400" dirty="0" smtClean="0"/>
              <a:t>(suitability, accuracy, security)</a:t>
            </a:r>
            <a:endParaRPr lang="en-GB" sz="2400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52450" y="6242050"/>
            <a:ext cx="3076274" cy="615950"/>
          </a:xfrm>
        </p:spPr>
        <p:txBody>
          <a:bodyPr/>
          <a:lstStyle/>
          <a:p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48577" y="6359525"/>
            <a:ext cx="4403725" cy="365125"/>
          </a:xfrm>
        </p:spPr>
        <p:txBody>
          <a:bodyPr/>
          <a:lstStyle/>
          <a:p>
            <a:r>
              <a:rPr lang="it-IT" smtClean="0"/>
              <a:t>SA2.2 - Software Quality Assurance in EMI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5743-BC65-4FAA-9895-660391FB26D4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SQA factors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3403" y="2423511"/>
            <a:ext cx="3320716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PriorityBug</a:t>
            </a:r>
          </a:p>
          <a:p>
            <a:pPr>
              <a:buFontTx/>
              <a:buChar char="-"/>
            </a:pPr>
            <a:r>
              <a:rPr lang="en-US" dirty="0" smtClean="0"/>
              <a:t>BugSeverityDistribution</a:t>
            </a:r>
          </a:p>
          <a:p>
            <a:pPr>
              <a:buFontTx/>
              <a:buChar char="-"/>
            </a:pPr>
            <a:r>
              <a:rPr lang="en-US" dirty="0" smtClean="0"/>
              <a:t>Backlog</a:t>
            </a:r>
          </a:p>
          <a:p>
            <a:pPr>
              <a:buFontTx/>
              <a:buChar char="-"/>
            </a:pPr>
            <a:r>
              <a:rPr lang="en-US" dirty="0" smtClean="0"/>
              <a:t>SuccesfulBuilds</a:t>
            </a:r>
          </a:p>
          <a:p>
            <a:pPr>
              <a:buFontTx/>
              <a:buChar char="-"/>
            </a:pPr>
            <a:r>
              <a:rPr lang="en-US" dirty="0" smtClean="0"/>
              <a:t>CertificationTestEffectiveness</a:t>
            </a:r>
          </a:p>
          <a:p>
            <a:pPr>
              <a:buFontTx/>
              <a:buChar char="-"/>
            </a:pPr>
            <a:r>
              <a:rPr lang="en-US" dirty="0" smtClean="0"/>
              <a:t>UpdateDoc</a:t>
            </a:r>
          </a:p>
          <a:p>
            <a:pPr>
              <a:buFontTx/>
              <a:buChar char="-"/>
            </a:pPr>
            <a:r>
              <a:rPr lang="en-US" dirty="0" smtClean="0"/>
              <a:t>DelayOnRelease</a:t>
            </a:r>
          </a:p>
          <a:p>
            <a:pPr>
              <a:buFontTx/>
              <a:buChar char="-"/>
            </a:pPr>
            <a:r>
              <a:rPr lang="en-US" dirty="0" smtClean="0"/>
              <a:t>TestCoverage</a:t>
            </a:r>
          </a:p>
          <a:p>
            <a:pPr>
              <a:buFontTx/>
              <a:buChar char="-"/>
            </a:pPr>
            <a:r>
              <a:rPr lang="en-US" dirty="0" smtClean="0"/>
              <a:t>MemoryLeak</a:t>
            </a:r>
          </a:p>
          <a:p>
            <a:pPr>
              <a:buFontTx/>
              <a:buChar char="-"/>
            </a:pPr>
            <a:r>
              <a:rPr lang="en-US" dirty="0" smtClean="0"/>
              <a:t>CodeComments</a:t>
            </a:r>
          </a:p>
          <a:p>
            <a:pPr>
              <a:buFontTx/>
              <a:buChar char="-"/>
            </a:pPr>
            <a:r>
              <a:rPr lang="en-US" dirty="0" smtClean="0"/>
              <a:t>SupportedPlatforms</a:t>
            </a:r>
          </a:p>
          <a:p>
            <a:pPr>
              <a:buFontTx/>
              <a:buChar char="-"/>
            </a:pPr>
            <a:r>
              <a:rPr lang="en-US" dirty="0" smtClean="0"/>
              <a:t>TotalBugDensity</a:t>
            </a:r>
          </a:p>
          <a:p>
            <a:pPr>
              <a:buFontTx/>
              <a:buChar char="-"/>
            </a:pPr>
            <a:r>
              <a:rPr lang="en-US" dirty="0" smtClean="0"/>
              <a:t>BugDensityPerRelease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02930" y="2077001"/>
            <a:ext cx="1482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SA2 Metrics</a:t>
            </a:r>
            <a:endParaRPr lang="en-US" dirty="0"/>
          </a:p>
        </p:txBody>
      </p:sp>
      <p:sp>
        <p:nvSpPr>
          <p:cNvPr id="11" name="Bent Arrow 10"/>
          <p:cNvSpPr/>
          <p:nvPr/>
        </p:nvSpPr>
        <p:spPr>
          <a:xfrm rot="5400000">
            <a:off x="4957355" y="-359227"/>
            <a:ext cx="1188721" cy="376210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46321" y="87521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Evaluated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52450" y="6242050"/>
            <a:ext cx="2893394" cy="615950"/>
          </a:xfrm>
        </p:spPr>
        <p:txBody>
          <a:bodyPr/>
          <a:lstStyle/>
          <a:p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48577" y="6359525"/>
            <a:ext cx="4403725" cy="365125"/>
          </a:xfrm>
        </p:spPr>
        <p:txBody>
          <a:bodyPr/>
          <a:lstStyle/>
          <a:p>
            <a:r>
              <a:rPr lang="it-IT" smtClean="0"/>
              <a:t>SA2.2 - Software Quality Assurance in EMI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5743-BC65-4FAA-9895-660391FB26D4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 Quality Evaluation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96188" y="2110351"/>
            <a:ext cx="14401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SA2.2 </a:t>
            </a:r>
          </a:p>
          <a:p>
            <a:pPr algn="ctr"/>
            <a:r>
              <a:rPr lang="en-GB" dirty="0" smtClean="0"/>
              <a:t>SQAP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476938" y="2902469"/>
            <a:ext cx="14401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SA2.3</a:t>
            </a:r>
          </a:p>
          <a:p>
            <a:pPr algn="ctr"/>
            <a:r>
              <a:rPr lang="en-GB" dirty="0" smtClean="0"/>
              <a:t>Metrics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476938" y="4387557"/>
            <a:ext cx="14401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SA2.4</a:t>
            </a:r>
          </a:p>
          <a:p>
            <a:pPr algn="ctr"/>
            <a:r>
              <a:rPr lang="en-GB" dirty="0" smtClean="0"/>
              <a:t>Tools</a:t>
            </a:r>
            <a:endParaRPr lang="en-GB" dirty="0"/>
          </a:p>
        </p:txBody>
      </p:sp>
      <p:sp>
        <p:nvSpPr>
          <p:cNvPr id="63" name="Flowchart: Magnetic Disk 62"/>
          <p:cNvSpPr/>
          <p:nvPr/>
        </p:nvSpPr>
        <p:spPr>
          <a:xfrm>
            <a:off x="5938710" y="3493969"/>
            <a:ext cx="1116530" cy="1309036"/>
          </a:xfrm>
          <a:prstGeom prst="flowChartMagneticDisk">
            <a:avLst/>
          </a:prstGeom>
          <a:solidFill>
            <a:srgbClr val="FDFF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EMI -1 release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357141" y="1001029"/>
            <a:ext cx="6968691" cy="4812610"/>
          </a:xfrm>
          <a:prstGeom prst="rect">
            <a:avLst/>
          </a:prstGeom>
          <a:solidFill>
            <a:schemeClr val="accent3">
              <a:lumMod val="60000"/>
              <a:lumOff val="40000"/>
              <a:alpha val="44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3" name="Elbow Connector 52"/>
          <p:cNvCxnSpPr>
            <a:stCxn id="10" idx="2"/>
            <a:endCxn id="63" idx="3"/>
          </p:cNvCxnSpPr>
          <p:nvPr/>
        </p:nvCxnSpPr>
        <p:spPr>
          <a:xfrm rot="5400000" flipH="1" flipV="1">
            <a:off x="5231554" y="3768468"/>
            <a:ext cx="230883" cy="2299957"/>
          </a:xfrm>
          <a:prstGeom prst="bentConnector3">
            <a:avLst>
              <a:gd name="adj1" fmla="val -99011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4416144" y="5313753"/>
            <a:ext cx="16578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Metrics calculation</a:t>
            </a:r>
            <a:endParaRPr lang="en-US" sz="1400" dirty="0"/>
          </a:p>
        </p:txBody>
      </p:sp>
      <p:cxnSp>
        <p:nvCxnSpPr>
          <p:cNvPr id="68" name="Straight Arrow Connector 67"/>
          <p:cNvCxnSpPr>
            <a:stCxn id="9" idx="2"/>
            <a:endCxn id="10" idx="0"/>
          </p:cNvCxnSpPr>
          <p:nvPr/>
        </p:nvCxnSpPr>
        <p:spPr>
          <a:xfrm rot="5400000">
            <a:off x="3777640" y="3968178"/>
            <a:ext cx="8387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292826" y="4042599"/>
            <a:ext cx="12512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coordinates</a:t>
            </a:r>
            <a:endParaRPr lang="en-US" sz="1600" dirty="0"/>
          </a:p>
        </p:txBody>
      </p:sp>
      <p:sp>
        <p:nvSpPr>
          <p:cNvPr id="74" name="Flowchart: Document 73"/>
          <p:cNvSpPr/>
          <p:nvPr/>
        </p:nvSpPr>
        <p:spPr>
          <a:xfrm>
            <a:off x="7247748" y="3667204"/>
            <a:ext cx="981777" cy="952901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Metrics Report</a:t>
            </a:r>
            <a:endParaRPr lang="en-US" dirty="0"/>
          </a:p>
        </p:txBody>
      </p:sp>
      <p:cxnSp>
        <p:nvCxnSpPr>
          <p:cNvPr id="87" name="Elbow Connector 86"/>
          <p:cNvCxnSpPr>
            <a:stCxn id="10" idx="2"/>
            <a:endCxn id="74" idx="2"/>
          </p:cNvCxnSpPr>
          <p:nvPr/>
        </p:nvCxnSpPr>
        <p:spPr>
          <a:xfrm rot="5400000" flipH="1" flipV="1">
            <a:off x="5729437" y="3024688"/>
            <a:ext cx="476780" cy="3541619"/>
          </a:xfrm>
          <a:prstGeom prst="bentConnector3">
            <a:avLst>
              <a:gd name="adj1" fmla="val -47947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4" name="Shape 93"/>
          <p:cNvCxnSpPr>
            <a:stCxn id="74" idx="0"/>
            <a:endCxn id="8" idx="3"/>
          </p:cNvCxnSpPr>
          <p:nvPr/>
        </p:nvCxnSpPr>
        <p:spPr>
          <a:xfrm rot="16200000" flipV="1">
            <a:off x="5720650" y="1649216"/>
            <a:ext cx="1233687" cy="280228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6" name="Shape 95"/>
          <p:cNvCxnSpPr>
            <a:stCxn id="74" idx="0"/>
            <a:endCxn id="9" idx="3"/>
          </p:cNvCxnSpPr>
          <p:nvPr/>
        </p:nvCxnSpPr>
        <p:spPr>
          <a:xfrm rot="16200000" flipV="1">
            <a:off x="6107084" y="2035650"/>
            <a:ext cx="441569" cy="282153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5852121" y="2637316"/>
            <a:ext cx="1241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evaluates</a:t>
            </a:r>
            <a:endParaRPr lang="en-US" dirty="0"/>
          </a:p>
        </p:txBody>
      </p:sp>
      <p:sp>
        <p:nvSpPr>
          <p:cNvPr id="100" name="Flowchart: Document 99"/>
          <p:cNvSpPr/>
          <p:nvPr/>
        </p:nvSpPr>
        <p:spPr>
          <a:xfrm>
            <a:off x="1665149" y="2839432"/>
            <a:ext cx="1155032" cy="112615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QA report</a:t>
            </a:r>
            <a:endParaRPr lang="en-US" dirty="0"/>
          </a:p>
        </p:txBody>
      </p:sp>
      <p:cxnSp>
        <p:nvCxnSpPr>
          <p:cNvPr id="102" name="Shape 101"/>
          <p:cNvCxnSpPr>
            <a:stCxn id="8" idx="1"/>
            <a:endCxn id="100" idx="0"/>
          </p:cNvCxnSpPr>
          <p:nvPr/>
        </p:nvCxnSpPr>
        <p:spPr>
          <a:xfrm rot="10800000" flipV="1">
            <a:off x="2242666" y="2433516"/>
            <a:ext cx="1253523" cy="40591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1337889" y="2107912"/>
            <a:ext cx="2223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Product quality evaluation</a:t>
            </a:r>
            <a:endParaRPr lang="en-US" sz="1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525929" y="5303520"/>
            <a:ext cx="1684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Report generation</a:t>
            </a:r>
            <a:endParaRPr lang="en-US" sz="1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246811" y="1340661"/>
            <a:ext cx="39449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GB" sz="1400" dirty="0" smtClean="0"/>
              <a:t>Reliability  Usability Efficiency</a:t>
            </a:r>
            <a:endParaRPr lang="en-GB" sz="1400" dirty="0" smtClean="0"/>
          </a:p>
          <a:p>
            <a:pPr lvl="1"/>
            <a:r>
              <a:rPr lang="en-GB" sz="1400" dirty="0" smtClean="0"/>
              <a:t>Maintainability </a:t>
            </a:r>
            <a:r>
              <a:rPr lang="en-GB" sz="1400" dirty="0" smtClean="0"/>
              <a:t>Portability Functionality</a:t>
            </a:r>
            <a:endParaRPr lang="en-US" sz="20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426608" y="1029904"/>
            <a:ext cx="1703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Quality Factors</a:t>
            </a:r>
            <a:endParaRPr lang="en-US" sz="1600" dirty="0"/>
          </a:p>
        </p:txBody>
      </p:sp>
      <p:cxnSp>
        <p:nvCxnSpPr>
          <p:cNvPr id="108" name="Straight Arrow Connector 107"/>
          <p:cNvCxnSpPr>
            <a:stCxn id="105" idx="2"/>
            <a:endCxn id="8" idx="0"/>
          </p:cNvCxnSpPr>
          <p:nvPr/>
        </p:nvCxnSpPr>
        <p:spPr>
          <a:xfrm rot="5400000">
            <a:off x="4094551" y="1985599"/>
            <a:ext cx="246470" cy="30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62445" y="769625"/>
            <a:ext cx="7481454" cy="5640805"/>
          </a:xfrm>
        </p:spPr>
        <p:txBody>
          <a:bodyPr/>
          <a:lstStyle/>
          <a:p>
            <a:r>
              <a:rPr lang="en-GB" dirty="0" smtClean="0"/>
              <a:t>SQA organisation and tasks:</a:t>
            </a:r>
          </a:p>
          <a:p>
            <a:pPr lvl="1"/>
            <a:r>
              <a:rPr lang="en-GB" dirty="0" smtClean="0"/>
              <a:t>The different roles and responsibilities within the SQA process</a:t>
            </a:r>
          </a:p>
          <a:p>
            <a:pPr lvl="2"/>
            <a:r>
              <a:rPr lang="en-GB" dirty="0" smtClean="0"/>
              <a:t>Quality Control (QC) roles</a:t>
            </a:r>
          </a:p>
          <a:p>
            <a:pPr lvl="2"/>
            <a:r>
              <a:rPr lang="en-GB" dirty="0" smtClean="0"/>
              <a:t>Quality Assurance (QA) roles</a:t>
            </a:r>
          </a:p>
          <a:p>
            <a:pPr lvl="2"/>
            <a:r>
              <a:rPr lang="en-GB" dirty="0" smtClean="0"/>
              <a:t>Interaction between the different activities within the project</a:t>
            </a:r>
          </a:p>
          <a:p>
            <a:pPr lvl="1"/>
            <a:r>
              <a:rPr lang="en-GB" dirty="0" smtClean="0"/>
              <a:t>SQA tasks</a:t>
            </a:r>
          </a:p>
          <a:p>
            <a:pPr lvl="2"/>
            <a:r>
              <a:rPr lang="en-GB" dirty="0" smtClean="0"/>
              <a:t>Documentation tasks</a:t>
            </a:r>
          </a:p>
          <a:p>
            <a:pPr lvl="2"/>
            <a:r>
              <a:rPr lang="en-GB" dirty="0" smtClean="0"/>
              <a:t>Review tasks</a:t>
            </a:r>
          </a:p>
          <a:p>
            <a:pPr lvl="2"/>
            <a:r>
              <a:rPr lang="en-GB" dirty="0" smtClean="0"/>
              <a:t>Reporting tasks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52450" y="6242050"/>
            <a:ext cx="3076274" cy="615950"/>
          </a:xfrm>
        </p:spPr>
        <p:txBody>
          <a:bodyPr/>
          <a:lstStyle/>
          <a:p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48577" y="6359525"/>
            <a:ext cx="4403725" cy="365125"/>
          </a:xfrm>
        </p:spPr>
        <p:txBody>
          <a:bodyPr/>
          <a:lstStyle/>
          <a:p>
            <a:r>
              <a:rPr lang="it-IT" smtClean="0"/>
              <a:t>SA2.2 - Software Quality Assurance in EMI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5743-BC65-4FAA-9895-660391FB26D4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SQA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12270" y="711873"/>
            <a:ext cx="8306602" cy="5563799"/>
          </a:xfrm>
        </p:spPr>
        <p:txBody>
          <a:bodyPr/>
          <a:lstStyle/>
          <a:p>
            <a:r>
              <a:rPr lang="en-GB" sz="2800" dirty="0" smtClean="0"/>
              <a:t>Documentation tasks: </a:t>
            </a:r>
          </a:p>
          <a:p>
            <a:pPr lvl="1"/>
            <a:r>
              <a:rPr lang="en-GB" sz="2400" dirty="0" smtClean="0"/>
              <a:t>Documents governing the SW lifecycle</a:t>
            </a:r>
          </a:p>
          <a:p>
            <a:pPr lvl="1"/>
            <a:r>
              <a:rPr lang="en-GB" sz="2400" dirty="0" smtClean="0"/>
              <a:t>Software Documentation</a:t>
            </a:r>
          </a:p>
          <a:p>
            <a:r>
              <a:rPr lang="en-GB" sz="2800" dirty="0" smtClean="0"/>
              <a:t>Review tasks</a:t>
            </a:r>
          </a:p>
          <a:p>
            <a:pPr lvl="1"/>
            <a:r>
              <a:rPr lang="en-GB" sz="2400" dirty="0" smtClean="0"/>
              <a:t>Component Release</a:t>
            </a:r>
            <a:r>
              <a:rPr lang="en-GB" sz="2400" dirty="0" smtClean="0"/>
              <a:t> </a:t>
            </a:r>
            <a:r>
              <a:rPr lang="en-GB" sz="2400" dirty="0" smtClean="0"/>
              <a:t>v</a:t>
            </a:r>
            <a:r>
              <a:rPr lang="en-GB" sz="2400" dirty="0" smtClean="0"/>
              <a:t>erification</a:t>
            </a:r>
            <a:endParaRPr lang="en-GB" sz="2400" dirty="0" smtClean="0"/>
          </a:p>
          <a:p>
            <a:pPr lvl="1">
              <a:buNone/>
            </a:pPr>
            <a:r>
              <a:rPr lang="en-GB" sz="2000" dirty="0" smtClean="0"/>
              <a:t>https://twiki.cern.ch/twiki/bin/view/EMI/ProductionReleaseCriteria</a:t>
            </a:r>
          </a:p>
          <a:p>
            <a:pPr lvl="1"/>
            <a:r>
              <a:rPr lang="en-GB" sz="2400" dirty="0" smtClean="0"/>
              <a:t>SW lifecycle </a:t>
            </a:r>
            <a:r>
              <a:rPr lang="en-GB" sz="2400" dirty="0" smtClean="0"/>
              <a:t>Documentation</a:t>
            </a:r>
            <a:endParaRPr lang="en-GB" sz="2400" dirty="0" smtClean="0"/>
          </a:p>
          <a:p>
            <a:pPr lvl="1">
              <a:buNone/>
            </a:pPr>
            <a:r>
              <a:rPr lang="en-GB" sz="1200" dirty="0" smtClean="0"/>
              <a:t>http://cdsweb.cern.ch/record/1277562/files/EMI-D3.3.2-1277562-Software_Maintenance_Quality_Control-v1.0.pdf</a:t>
            </a:r>
          </a:p>
          <a:p>
            <a:pPr lvl="1"/>
            <a:r>
              <a:rPr lang="en-GB" sz="2400" dirty="0" smtClean="0"/>
              <a:t>Software Documentation reviews</a:t>
            </a:r>
          </a:p>
          <a:p>
            <a:pPr lvl="1">
              <a:buNone/>
            </a:pPr>
            <a:r>
              <a:rPr lang="en-GB" sz="2000" dirty="0" smtClean="0"/>
              <a:t>https://twiki.cern.ch/twiki/bin/view/EMI/EMIDocReviewProcess</a:t>
            </a:r>
          </a:p>
          <a:p>
            <a:r>
              <a:rPr lang="en-GB" sz="2800" dirty="0" smtClean="0"/>
              <a:t>Reporting tasks</a:t>
            </a:r>
          </a:p>
          <a:p>
            <a:pPr lvl="1"/>
            <a:r>
              <a:rPr lang="en-GB" sz="2400" dirty="0" smtClean="0"/>
              <a:t>Periodic QA reports</a:t>
            </a:r>
            <a:endParaRPr lang="en-GB" sz="1100" dirty="0" smtClean="0"/>
          </a:p>
          <a:p>
            <a:pPr lvl="1">
              <a:buNone/>
            </a:pPr>
            <a:r>
              <a:rPr lang="en-GB" sz="1400" dirty="0" smtClean="0"/>
              <a:t>http://cdsweb.cern.ch/record/1277600/files/EMI-DSA2.3.1-1277600-Periodic_QA_Reports_v1.0.pdf</a:t>
            </a:r>
            <a:endParaRPr lang="en-GB" sz="3200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52450" y="6242050"/>
            <a:ext cx="3076274" cy="615950"/>
          </a:xfrm>
        </p:spPr>
        <p:txBody>
          <a:bodyPr/>
          <a:lstStyle/>
          <a:p>
            <a:r>
              <a:rPr lang="en-US" dirty="0" smtClean="0"/>
              <a:t>EMI Technical Forum - April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48577" y="6359525"/>
            <a:ext cx="4403725" cy="365125"/>
          </a:xfrm>
        </p:spPr>
        <p:txBody>
          <a:bodyPr/>
          <a:lstStyle/>
          <a:p>
            <a:r>
              <a:rPr lang="it-IT" dirty="0" smtClean="0"/>
              <a:t>SA2.2 - Software Quality Assurance in EMI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5743-BC65-4FAA-9895-660391FB26D4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SQA tasks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15399</TotalTime>
  <Words>1399</Words>
  <Application>Microsoft Office PowerPoint</Application>
  <PresentationFormat>On-screen Show (4:3)</PresentationFormat>
  <Paragraphs>328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Software Quality Assurance in EMI</vt:lpstr>
      <vt:lpstr>Outline</vt:lpstr>
      <vt:lpstr>Introduction</vt:lpstr>
      <vt:lpstr>QA workflow </vt:lpstr>
      <vt:lpstr>Software Quality Assurance Plan</vt:lpstr>
      <vt:lpstr>SQA factors</vt:lpstr>
      <vt:lpstr>Product Quality Evaluation </vt:lpstr>
      <vt:lpstr>SQA management</vt:lpstr>
      <vt:lpstr>SQA tasks</vt:lpstr>
      <vt:lpstr>Documentation Review Form</vt:lpstr>
      <vt:lpstr>Certification Report Template</vt:lpstr>
      <vt:lpstr>SQA in Practice</vt:lpstr>
      <vt:lpstr>Standard Practices and conventions</vt:lpstr>
      <vt:lpstr>Status and Next Steps</vt:lpstr>
      <vt:lpstr>Conclusions</vt:lpstr>
      <vt:lpstr>Links</vt:lpstr>
      <vt:lpstr>Thank you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Middleware Initiative (EMI)</dc:title>
  <dc:creator>Alberto Di Meglio</dc:creator>
  <cp:lastModifiedBy>Maria Alandes</cp:lastModifiedBy>
  <cp:revision>646</cp:revision>
  <dcterms:created xsi:type="dcterms:W3CDTF">2009-09-11T07:31:27Z</dcterms:created>
  <dcterms:modified xsi:type="dcterms:W3CDTF">2011-04-12T07:32:14Z</dcterms:modified>
</cp:coreProperties>
</file>