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577" r:id="rId2"/>
    <p:sldId id="864" r:id="rId3"/>
    <p:sldId id="913" r:id="rId4"/>
    <p:sldId id="914" r:id="rId5"/>
    <p:sldId id="915" r:id="rId6"/>
    <p:sldId id="916" r:id="rId7"/>
    <p:sldId id="863" r:id="rId8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schemeClr val="tx1"/>
    </p:penClr>
  </p:showPr>
  <p:clrMru>
    <a:srgbClr val="003300"/>
    <a:srgbClr val="9999FF"/>
    <a:srgbClr val="FF6600"/>
    <a:srgbClr val="132B66"/>
    <a:srgbClr val="3B89BA"/>
    <a:srgbClr val="6699FF"/>
    <a:srgbClr val="8291AE"/>
    <a:srgbClr val="142A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696" y="-1272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50" d="100"/>
          <a:sy n="150" d="100"/>
        </p:scale>
        <p:origin x="-354" y="151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40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C5C58B69-36A5-1E4A-9967-CF55128E5C1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9938"/>
            <a:ext cx="5113338" cy="3835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Haga clic para modificar el estilo de texto del patrón</a:t>
            </a:r>
          </a:p>
          <a:p>
            <a:pPr lvl="1"/>
            <a:r>
              <a:rPr lang="en-US" noProof="0"/>
              <a:t>Segundo nivel</a:t>
            </a:r>
          </a:p>
          <a:p>
            <a:pPr lvl="2"/>
            <a:r>
              <a:rPr lang="en-US" noProof="0"/>
              <a:t>Tercer nivel</a:t>
            </a:r>
          </a:p>
          <a:p>
            <a:pPr lvl="3"/>
            <a:r>
              <a:rPr lang="en-US" noProof="0"/>
              <a:t>Cuarto nivel</a:t>
            </a:r>
          </a:p>
          <a:p>
            <a:pPr lvl="4"/>
            <a:r>
              <a:rPr lang="en-US" noProof="0"/>
              <a:t>Quinto nivel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300" b="0">
                <a:latin typeface="Times New Roman" charset="0"/>
              </a:defRPr>
            </a:lvl1pPr>
          </a:lstStyle>
          <a:p>
            <a:pPr>
              <a:defRPr/>
            </a:pPr>
            <a:fld id="{32060882-5BA9-7C41-A44F-FB7D86B5290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Arial" pitchFamily="-112" charset="0"/>
        <a:cs typeface="Arial" pitchFamily="-112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26D5E6-7475-6245-8713-D623B8505560}" type="slidenum">
              <a:rPr lang="es-ES"/>
              <a:pPr/>
              <a:t>1</a:t>
            </a:fld>
            <a:endParaRPr lang="es-E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-457200" y="-228600"/>
            <a:ext cx="9982200" cy="4572000"/>
          </a:xfrm>
          <a:prstGeom prst="rect">
            <a:avLst/>
          </a:prstGeom>
          <a:gradFill flip="none" rotWithShape="1">
            <a:gsLst>
              <a:gs pos="19000">
                <a:schemeClr val="bg1"/>
              </a:gs>
              <a:gs pos="100000">
                <a:srgbClr val="6699FF"/>
              </a:gs>
            </a:gsLst>
            <a:lin ang="54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Cloud Callout 4"/>
          <p:cNvSpPr/>
          <p:nvPr userDrawn="1"/>
        </p:nvSpPr>
        <p:spPr bwMode="auto">
          <a:xfrm>
            <a:off x="-1371600" y="3124200"/>
            <a:ext cx="11430000" cy="4419600"/>
          </a:xfrm>
          <a:prstGeom prst="cloudCallout">
            <a:avLst/>
          </a:prstGeom>
          <a:solidFill>
            <a:schemeClr val="bg1"/>
          </a:solidFill>
          <a:ln w="2286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-457200" y="4495800"/>
            <a:ext cx="9982200" cy="3124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1981200" y="5562600"/>
            <a:ext cx="5410200" cy="846138"/>
            <a:chOff x="2038350" y="5943600"/>
            <a:chExt cx="5410200" cy="846889"/>
          </a:xfrm>
        </p:grpSpPr>
        <p:pic>
          <p:nvPicPr>
            <p:cNvPr id="8" name="Picture 9" descr="FP7-cap-CMYK.jp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038350" y="5982368"/>
              <a:ext cx="990600" cy="8081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eu-flag-blue-yellow.pn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306954" y="6004075"/>
              <a:ext cx="1141596" cy="777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>
              <a:spLocks noChangeArrowheads="1"/>
            </p:cNvSpPr>
            <p:nvPr/>
          </p:nvSpPr>
          <p:spPr bwMode="auto">
            <a:xfrm>
              <a:off x="3209925" y="5943600"/>
              <a:ext cx="2819400" cy="83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>
                <a:defRPr/>
              </a:pPr>
              <a:r>
                <a:rPr lang="en-US" sz="1200" dirty="0"/>
                <a:t>StratusLab is co-funded by the</a:t>
              </a:r>
            </a:p>
            <a:p>
              <a:pPr algn="ctr">
                <a:defRPr/>
              </a:pPr>
              <a:r>
                <a:rPr lang="en-US" sz="1200" dirty="0"/>
                <a:t>European Community’s  Seventh</a:t>
              </a:r>
            </a:p>
            <a:p>
              <a:pPr algn="ctr">
                <a:defRPr/>
              </a:pPr>
              <a:r>
                <a:rPr lang="en-US" sz="1200" dirty="0"/>
                <a:t>Framework </a:t>
              </a:r>
              <a:r>
                <a:rPr lang="en-US" sz="1200" dirty="0" err="1"/>
                <a:t>Programme</a:t>
              </a:r>
              <a:r>
                <a:rPr lang="en-US" sz="1200" dirty="0"/>
                <a:t> (Capacities)</a:t>
              </a:r>
            </a:p>
            <a:p>
              <a:pPr algn="ctr">
                <a:defRPr/>
              </a:pPr>
              <a:r>
                <a:rPr lang="en-US" sz="1200" dirty="0"/>
                <a:t>Grant Agreement </a:t>
              </a:r>
              <a:r>
                <a:rPr lang="en-US" sz="1200" dirty="0" smtClean="0"/>
                <a:t>INFSO</a:t>
              </a:r>
              <a:r>
                <a:rPr lang="en-US" sz="1200" dirty="0"/>
                <a:t>-RI-261552</a:t>
              </a:r>
            </a:p>
          </p:txBody>
        </p:sp>
      </p:grpSp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132B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3886200"/>
            <a:ext cx="7772400" cy="1371600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6" descr="stratuslab-logo.pn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66800" y="4176713"/>
            <a:ext cx="7239000" cy="1538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en-US" sz="1400" dirty="0"/>
              <a:t>Copyright © </a:t>
            </a:r>
            <a:r>
              <a:rPr lang="en-US" sz="1400" dirty="0" smtClean="0"/>
              <a:t>2011, </a:t>
            </a:r>
            <a:r>
              <a:rPr lang="en-US" sz="1400" dirty="0"/>
              <a:t>Members of the StratusLab collaboration: Centre </a:t>
            </a:r>
            <a:r>
              <a:rPr lang="en-US" sz="1400" dirty="0" smtClean="0"/>
              <a:t>National </a:t>
            </a:r>
            <a:r>
              <a:rPr lang="en-US" sz="1400" dirty="0"/>
              <a:t>de la </a:t>
            </a:r>
            <a:r>
              <a:rPr lang="en-US" sz="1400" dirty="0" err="1"/>
              <a:t>Recherche</a:t>
            </a:r>
            <a:r>
              <a:rPr lang="en-US" sz="1400" dirty="0"/>
              <a:t> </a:t>
            </a:r>
            <a:r>
              <a:rPr lang="en-US" sz="1400" dirty="0" err="1"/>
              <a:t>Scientifique</a:t>
            </a:r>
            <a:r>
              <a:rPr lang="en-US" sz="1400" dirty="0"/>
              <a:t>, Universidad </a:t>
            </a:r>
            <a:r>
              <a:rPr lang="en-US" sz="1400" dirty="0" err="1"/>
              <a:t>Complutense</a:t>
            </a:r>
            <a:r>
              <a:rPr lang="en-US" sz="1400" dirty="0"/>
              <a:t> de Madrid, Greek Research and Technology Network S.A., SixSq Sàrl, </a:t>
            </a:r>
            <a:r>
              <a:rPr lang="en-US" sz="1400" dirty="0" err="1"/>
              <a:t>Telefónica</a:t>
            </a:r>
            <a:r>
              <a:rPr lang="en-US" sz="1400" dirty="0"/>
              <a:t> </a:t>
            </a:r>
            <a:r>
              <a:rPr lang="en-US" sz="1400" dirty="0" err="1"/>
              <a:t>Investigación</a:t>
            </a:r>
            <a:r>
              <a:rPr lang="en-US" sz="1400" dirty="0"/>
              <a:t> </a:t>
            </a:r>
            <a:r>
              <a:rPr lang="en-US" sz="1400" dirty="0" err="1"/>
              <a:t>y</a:t>
            </a:r>
            <a:r>
              <a:rPr lang="en-US" sz="1400" dirty="0"/>
              <a:t> </a:t>
            </a:r>
            <a:r>
              <a:rPr lang="en-US" sz="1400" dirty="0" err="1"/>
              <a:t>Desarrollo</a:t>
            </a:r>
            <a:r>
              <a:rPr lang="en-US" sz="1400" dirty="0"/>
              <a:t> SA, and The Provost Fellows and Scholars of the College of the Holy and Undivided Trinity of Queen Elizabeth Near Dublin.</a:t>
            </a:r>
          </a:p>
          <a:p>
            <a:pPr algn="just">
              <a:defRPr/>
            </a:pP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066800" y="5419725"/>
            <a:ext cx="4876800" cy="739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/>
              <a:t>This work is licensed under the Creative Commons</a:t>
            </a:r>
          </a:p>
          <a:p>
            <a:pPr>
              <a:defRPr/>
            </a:pPr>
            <a:r>
              <a:rPr lang="en-US" sz="1400" dirty="0"/>
              <a:t>Attribution 3.0 </a:t>
            </a:r>
            <a:r>
              <a:rPr lang="en-US" sz="1400" dirty="0" err="1"/>
              <a:t>Unported</a:t>
            </a:r>
            <a:r>
              <a:rPr lang="en-US" sz="1400" dirty="0"/>
              <a:t> License</a:t>
            </a:r>
          </a:p>
          <a:p>
            <a:pPr>
              <a:defRPr/>
            </a:pPr>
            <a:r>
              <a:rPr lang="en-US" sz="1400" dirty="0"/>
              <a:t>http://creativecommons.org/licenses/by/3.0/</a:t>
            </a:r>
          </a:p>
        </p:txBody>
      </p:sp>
      <p:pic>
        <p:nvPicPr>
          <p:cNvPr id="4" name="Picture 10" descr="cc-by-88x3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537200"/>
            <a:ext cx="1766888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990600"/>
            <a:ext cx="9144000" cy="762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90000">
                <a:schemeClr val="bg1"/>
              </a:gs>
            </a:gsLst>
            <a:lin ang="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defRPr/>
            </a:pPr>
            <a:endParaRPr lang="en-US" sz="1800"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491538" y="6604000"/>
            <a:ext cx="587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rgbClr val="32425D"/>
                </a:solidFill>
              </a:rPr>
              <a:pPr>
                <a:defRPr/>
              </a:pPr>
              <a:t>‹#›</a:t>
            </a:fld>
            <a:endParaRPr lang="en-US" sz="1200" dirty="0">
              <a:solidFill>
                <a:srgbClr val="32425D"/>
              </a:solidFill>
            </a:endParaRPr>
          </a:p>
        </p:txBody>
      </p:sp>
      <p:pic>
        <p:nvPicPr>
          <p:cNvPr id="1027" name="Picture 6" descr="stratuslab-logo.png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117475"/>
            <a:ext cx="22256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1" r:id="rId1"/>
    <p:sldLayoutId id="2147484652" r:id="rId2"/>
    <p:sldLayoutId id="2147484653" r:id="rId3"/>
    <p:sldLayoutId id="2147484654" r:id="rId4"/>
    <p:sldLayoutId id="2147484655" r:id="rId5"/>
    <p:sldLayoutId id="2147484650" r:id="rId6"/>
    <p:sldLayoutId id="2147484656" r:id="rId7"/>
    <p:sldLayoutId id="2147484657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0" fontAlgn="base" hangingPunct="0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+mn-lt"/>
          <a:ea typeface="ＭＳ Ｐゴシック" charset="-128"/>
          <a:cs typeface="ＭＳ Ｐゴシック" charset="-128"/>
        </a:defRPr>
      </a:lvl1pPr>
      <a:lvl2pPr marL="360363" indent="-180975" algn="l" rtl="0" eaLnBrk="0" fontAlgn="base" hangingPunct="0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0" fontAlgn="base" hangingPunct="0">
        <a:spcBef>
          <a:spcPts val="6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0" fontAlgn="base" hangingPunct="0"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mailto:support@stratuslab.e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StratusLab: Client Installation</a:t>
            </a:r>
          </a:p>
        </p:txBody>
      </p:sp>
      <p:sp>
        <p:nvSpPr>
          <p:cNvPr id="12291" name="Text Placeholder 1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EGI User Forum (Vilnius, Lithuania)</a:t>
            </a:r>
          </a:p>
          <a:p>
            <a:r>
              <a:rPr lang="en-US" dirty="0" smtClean="0"/>
              <a:t>12 April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Tutorial Infrastructure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Project provides a public cloud ("Reference Infrastructure") to allow users to test a </a:t>
            </a:r>
            <a:r>
              <a:rPr lang="en-US" dirty="0" err="1" smtClean="0"/>
              <a:t>StratusLab</a:t>
            </a:r>
            <a:r>
              <a:rPr lang="en-US" dirty="0" smtClean="0"/>
              <a:t> cloud without having to install one.</a:t>
            </a:r>
          </a:p>
          <a:p>
            <a:pPr lvl="1"/>
            <a:r>
              <a:rPr lang="en-US" dirty="0" smtClean="0"/>
              <a:t>Endpoint: cloud-</a:t>
            </a:r>
            <a:r>
              <a:rPr lang="en-US" dirty="0" err="1" smtClean="0"/>
              <a:t>grnet.stratuslab.eu</a:t>
            </a:r>
            <a:endParaRPr lang="en-US" dirty="0" smtClean="0"/>
          </a:p>
          <a:p>
            <a:pPr lvl="1"/>
            <a:r>
              <a:rPr lang="en-US" dirty="0" smtClean="0"/>
              <a:t>Ask for real account via </a:t>
            </a:r>
            <a:r>
              <a:rPr lang="en-US" dirty="0" smtClean="0">
                <a:hlinkClick r:id="rId2"/>
              </a:rPr>
              <a:t>support@stratuslab.eu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Use usernames/passwords that have been assigned to you.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Client allows remote access and control of </a:t>
            </a:r>
            <a:r>
              <a:rPr lang="en-US" dirty="0" err="1" smtClean="0"/>
              <a:t>VMs</a:t>
            </a:r>
            <a:r>
              <a:rPr lang="en-US" dirty="0" smtClean="0"/>
              <a:t> in cloud.</a:t>
            </a:r>
          </a:p>
          <a:p>
            <a:r>
              <a:rPr lang="en-US" dirty="0" smtClean="0"/>
              <a:t>Client has minimal prerequisites:</a:t>
            </a:r>
          </a:p>
          <a:p>
            <a:pPr lvl="1"/>
            <a:r>
              <a:rPr lang="en-US" dirty="0" smtClean="0"/>
              <a:t>Python 2.6+ (but not Python 3.x)</a:t>
            </a:r>
          </a:p>
          <a:p>
            <a:pPr lvl="1"/>
            <a:r>
              <a:rPr lang="en-US" dirty="0" smtClean="0"/>
              <a:t>Java 1.6+ (for metadata signatures/validation)</a:t>
            </a:r>
          </a:p>
          <a:p>
            <a:pPr lvl="1"/>
            <a:r>
              <a:rPr lang="en-US" dirty="0" smtClean="0"/>
              <a:t>SSH client with user </a:t>
            </a:r>
            <a:r>
              <a:rPr lang="en-US" dirty="0" smtClean="0"/>
              <a:t>key pair</a:t>
            </a:r>
            <a:endParaRPr lang="en-US" dirty="0" smtClean="0"/>
          </a:p>
          <a:p>
            <a:pPr lvl="1"/>
            <a:r>
              <a:rPr lang="en-US" dirty="0" smtClean="0"/>
              <a:t>Grid certificate for signing image metadata entries</a:t>
            </a:r>
          </a:p>
          <a:p>
            <a:pPr marL="0" indent="0"/>
            <a:r>
              <a:rPr lang="en-US" dirty="0" smtClean="0"/>
              <a:t>Support for multiple platforms:</a:t>
            </a:r>
          </a:p>
          <a:p>
            <a:pPr lvl="1"/>
            <a:r>
              <a:rPr lang="en-US" dirty="0" err="1" smtClean="0"/>
              <a:t>CentOS</a:t>
            </a:r>
            <a:r>
              <a:rPr lang="en-US" dirty="0" smtClean="0"/>
              <a:t> 5.5 (tarball and RPM package)</a:t>
            </a:r>
          </a:p>
          <a:p>
            <a:pPr lvl="1"/>
            <a:r>
              <a:rPr lang="en-US" dirty="0" smtClean="0"/>
              <a:t>Other </a:t>
            </a:r>
            <a:r>
              <a:rPr lang="en-US" dirty="0" err="1" smtClean="0"/>
              <a:t>linux</a:t>
            </a:r>
            <a:r>
              <a:rPr lang="en-US" dirty="0" smtClean="0"/>
              <a:t> systems (tarball)</a:t>
            </a:r>
          </a:p>
          <a:p>
            <a:pPr lvl="1"/>
            <a:r>
              <a:rPr lang="en-US" dirty="0" smtClean="0"/>
              <a:t>Mac OSX (tarball)</a:t>
            </a:r>
          </a:p>
          <a:p>
            <a:pPr lvl="1"/>
            <a:r>
              <a:rPr lang="en-US" dirty="0" smtClean="0"/>
              <a:t>Windows (tarball)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Tarball Download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Download the OS-independent </a:t>
            </a:r>
            <a:r>
              <a:rPr lang="en-US" dirty="0" err="1" smtClean="0"/>
              <a:t>tarball</a:t>
            </a:r>
            <a:r>
              <a:rPr lang="en-US" dirty="0" smtClean="0"/>
              <a:t> or </a:t>
            </a:r>
            <a:r>
              <a:rPr lang="en-US" dirty="0" err="1" smtClean="0"/>
              <a:t>zipfile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See</a:t>
            </a:r>
            <a:r>
              <a:rPr lang="en-US" dirty="0" smtClean="0"/>
              <a:t> </a:t>
            </a:r>
            <a:r>
              <a:rPr lang="en-US" dirty="0" err="1" smtClean="0"/>
              <a:t>tarball</a:t>
            </a:r>
            <a:r>
              <a:rPr lang="en-US" dirty="0" smtClean="0"/>
              <a:t> and </a:t>
            </a:r>
            <a:r>
              <a:rPr lang="en-US" dirty="0" err="1" smtClean="0"/>
              <a:t>zipfile</a:t>
            </a:r>
            <a:r>
              <a:rPr lang="en-US" dirty="0" smtClean="0"/>
              <a:t> links from </a:t>
            </a:r>
            <a:r>
              <a:rPr lang="en-US" dirty="0" err="1" smtClean="0"/>
              <a:t>indico</a:t>
            </a:r>
            <a:r>
              <a:rPr lang="en-US" dirty="0" smtClean="0"/>
              <a:t> page.</a:t>
            </a:r>
            <a:endParaRPr lang="en-US" dirty="0" smtClean="0"/>
          </a:p>
          <a:p>
            <a:r>
              <a:rPr lang="en-US" dirty="0" smtClean="0"/>
              <a:t>Unroll the tarball:</a:t>
            </a:r>
          </a:p>
          <a:p>
            <a:pPr lvl="1"/>
            <a:r>
              <a:rPr lang="en-US" dirty="0" smtClean="0"/>
              <a:t>Create the directory: $HOME/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lvl="1"/>
            <a:r>
              <a:rPr lang="en-US" dirty="0" err="1" smtClean="0"/>
              <a:t>Untar</a:t>
            </a:r>
            <a:r>
              <a:rPr lang="en-US" dirty="0" smtClean="0"/>
              <a:t> the tarball there: tar </a:t>
            </a:r>
            <a:r>
              <a:rPr lang="en-US" dirty="0" err="1" smtClean="0"/>
              <a:t>zxf</a:t>
            </a:r>
            <a:r>
              <a:rPr lang="en-US" dirty="0" smtClean="0"/>
              <a:t> </a:t>
            </a:r>
            <a:r>
              <a:rPr lang="en-US" dirty="0" err="1" smtClean="0"/>
              <a:t>mytarball</a:t>
            </a:r>
            <a:r>
              <a:rPr lang="en-US" dirty="0" smtClean="0"/>
              <a:t> $HOME/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marL="0" indent="0"/>
            <a:r>
              <a:rPr lang="en-US" dirty="0" smtClean="0"/>
              <a:t>Configure path variables:</a:t>
            </a:r>
          </a:p>
          <a:p>
            <a:pPr lvl="1"/>
            <a:r>
              <a:rPr lang="en-US" dirty="0" smtClean="0"/>
              <a:t>Define: PATH=$HOME/</a:t>
            </a:r>
            <a:r>
              <a:rPr lang="en-US" dirty="0" err="1" smtClean="0"/>
              <a:t>stratuslab/bin:$PATH</a:t>
            </a:r>
            <a:endParaRPr lang="en-US" dirty="0" smtClean="0"/>
          </a:p>
          <a:p>
            <a:pPr lvl="1"/>
            <a:r>
              <a:rPr lang="en-US" dirty="0" smtClean="0"/>
              <a:t>Define: PYTHONPATH=$HOME/</a:t>
            </a:r>
            <a:r>
              <a:rPr lang="en-US" dirty="0" err="1" smtClean="0"/>
              <a:t>stratuslab/lib/stratuslab/python</a:t>
            </a:r>
            <a:endParaRPr lang="en-US" dirty="0" smtClean="0"/>
          </a:p>
          <a:p>
            <a:pPr lvl="1"/>
            <a:r>
              <a:rPr lang="en-US" dirty="0" smtClean="0"/>
              <a:t>Test: stratus-run-instance –help</a:t>
            </a:r>
          </a:p>
          <a:p>
            <a:endParaRPr lang="en-US" dirty="0" smtClean="0"/>
          </a:p>
          <a:p>
            <a:r>
              <a:rPr lang="en-US" dirty="0" smtClean="0"/>
              <a:t>Adjust for other </a:t>
            </a:r>
            <a:r>
              <a:rPr lang="en-US" dirty="0" err="1" smtClean="0"/>
              <a:t>OSes</a:t>
            </a:r>
            <a:r>
              <a:rPr lang="en-US" dirty="0" smtClean="0"/>
              <a:t> or packages as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Authn/Authz</a:t>
            </a:r>
            <a:r>
              <a:rPr lang="en-US" dirty="0" smtClean="0"/>
              <a:t> Configuration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Ensure that you have an SSH </a:t>
            </a:r>
            <a:r>
              <a:rPr lang="en-US" dirty="0" err="1" smtClean="0"/>
              <a:t>keypair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Generate:  </a:t>
            </a:r>
            <a:r>
              <a:rPr lang="en-US" dirty="0" err="1" smtClean="0"/>
              <a:t>ssh-keygen</a:t>
            </a:r>
            <a:r>
              <a:rPr lang="en-US" dirty="0" smtClean="0"/>
              <a:t> (do not set a passphrase)</a:t>
            </a:r>
          </a:p>
          <a:p>
            <a:r>
              <a:rPr lang="en-US" dirty="0" smtClean="0"/>
              <a:t>Setup the environment with this information:</a:t>
            </a:r>
          </a:p>
          <a:p>
            <a:pPr lvl="1"/>
            <a:r>
              <a:rPr lang="en-US" dirty="0" smtClean="0"/>
              <a:t>export STRATUSLAB_KEY=$HOME/.</a:t>
            </a:r>
            <a:r>
              <a:rPr lang="en-US" dirty="0" err="1" smtClean="0"/>
              <a:t>ssh/id_rsa.pub</a:t>
            </a:r>
            <a:endParaRPr lang="en-US" dirty="0" smtClean="0"/>
          </a:p>
          <a:p>
            <a:pPr lvl="1"/>
            <a:r>
              <a:rPr lang="en-US" dirty="0" smtClean="0"/>
              <a:t>export STRATUSLAB_USERNAME=&lt;username&gt;</a:t>
            </a:r>
          </a:p>
          <a:p>
            <a:pPr lvl="1"/>
            <a:r>
              <a:rPr lang="en-US" dirty="0" smtClean="0"/>
              <a:t>export STRATUSLAB_PASSWORD=&lt;password&gt;</a:t>
            </a:r>
          </a:p>
          <a:p>
            <a:pPr lvl="1"/>
            <a:r>
              <a:rPr lang="en-US" dirty="0" smtClean="0"/>
              <a:t>export STRATUSLAB_ENDPOINT</a:t>
            </a:r>
            <a:r>
              <a:rPr lang="en-US" dirty="0" smtClean="0"/>
              <a:t>=cloud-</a:t>
            </a:r>
            <a:r>
              <a:rPr lang="en-US" dirty="0" err="1" smtClean="0"/>
              <a:t>grnet.stratuslab.eu</a:t>
            </a:r>
            <a:endParaRPr lang="en-US" dirty="0" smtClean="0"/>
          </a:p>
          <a:p>
            <a:pPr marL="0" indent="0"/>
            <a:r>
              <a:rPr lang="en-US" dirty="0" smtClean="0"/>
              <a:t>Supported authentication mechanisms:</a:t>
            </a:r>
          </a:p>
          <a:p>
            <a:pPr lvl="1"/>
            <a:r>
              <a:rPr lang="en-US" dirty="0" smtClean="0"/>
              <a:t>Username/password: LDAP, password file</a:t>
            </a:r>
          </a:p>
          <a:p>
            <a:pPr lvl="1"/>
            <a:r>
              <a:rPr lang="en-US" dirty="0" smtClean="0"/>
              <a:t>Grid certificates and VOMS proxies (DN is username)</a:t>
            </a:r>
          </a:p>
          <a:p>
            <a:pPr lvl="1"/>
            <a:r>
              <a:rPr lang="en-US" dirty="0" smtClean="0"/>
              <a:t>Only username/password will be used in tutorial.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Client Configuration</a:t>
            </a:r>
          </a:p>
        </p:txBody>
      </p:sp>
      <p:sp>
        <p:nvSpPr>
          <p:cNvPr id="14339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Run a command to list your </a:t>
            </a:r>
            <a:r>
              <a:rPr lang="en-US" dirty="0" err="1" smtClean="0"/>
              <a:t>VMs</a:t>
            </a:r>
            <a:r>
              <a:rPr lang="en-US" dirty="0" smtClean="0"/>
              <a:t> on the infrastructure.</a:t>
            </a:r>
          </a:p>
          <a:p>
            <a:pPr lvl="1"/>
            <a:r>
              <a:rPr lang="en-US" dirty="0" smtClean="0"/>
              <a:t>Run: stratus-describe-instance</a:t>
            </a:r>
          </a:p>
          <a:p>
            <a:pPr lvl="1"/>
            <a:r>
              <a:rPr lang="en-US" dirty="0" smtClean="0"/>
              <a:t>If working: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If </a:t>
            </a:r>
            <a:r>
              <a:rPr lang="en-US" dirty="0" smtClean="0"/>
              <a:t>not working, ask </a:t>
            </a:r>
            <a:r>
              <a:rPr lang="en-US" dirty="0" err="1" smtClean="0"/>
              <a:t>StratusLab</a:t>
            </a:r>
            <a:r>
              <a:rPr lang="en-US" dirty="0" smtClean="0"/>
              <a:t> person for help!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819400"/>
            <a:ext cx="8001000" cy="46166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0" dirty="0" smtClean="0">
                <a:latin typeface="Courier"/>
                <a:cs typeface="Courier"/>
              </a:rPr>
              <a:t>$ stratus-describe-instance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id  state           </a:t>
            </a:r>
            <a:r>
              <a:rPr lang="en-US" sz="1200" b="0" dirty="0" err="1" smtClean="0">
                <a:latin typeface="Courier"/>
                <a:cs typeface="Courier"/>
              </a:rPr>
              <a:t>cpu</a:t>
            </a:r>
            <a:r>
              <a:rPr lang="en-US" sz="1200" b="0" dirty="0" smtClean="0">
                <a:latin typeface="Courier"/>
                <a:cs typeface="Courier"/>
              </a:rPr>
              <a:t>       memory    </a:t>
            </a:r>
            <a:r>
              <a:rPr lang="en-US" sz="1200" b="0" dirty="0" err="1" smtClean="0">
                <a:latin typeface="Courier"/>
                <a:cs typeface="Courier"/>
              </a:rPr>
              <a:t>ip</a:t>
            </a:r>
            <a:r>
              <a:rPr lang="en-US" sz="1200" b="0" dirty="0" smtClean="0">
                <a:latin typeface="Courier"/>
                <a:cs typeface="Courier"/>
              </a:rPr>
              <a:t>              name</a:t>
            </a:r>
            <a:endParaRPr lang="en-US" sz="1200" b="0" dirty="0">
              <a:latin typeface="Courier"/>
              <a:cs typeface="Couri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presentation-template-v3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stratuslab-presentation-template-v3.potx</Template>
  <TotalTime>2395</TotalTime>
  <Words>376</Words>
  <Application>Microsoft Macintosh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stratuslab-presentation-template-v3</vt:lpstr>
      <vt:lpstr>StratusLab: Client Installation</vt:lpstr>
      <vt:lpstr>Tutorial Infrastructure</vt:lpstr>
      <vt:lpstr>Prerequisites</vt:lpstr>
      <vt:lpstr>Tarball Download</vt:lpstr>
      <vt:lpstr>Authn/Authz Configuration</vt:lpstr>
      <vt:lpstr>Test Client Configuration</vt:lpstr>
      <vt:lpstr>Slide 7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Operational Considerations From Running Grid Services on Cloud Resources</dc:title>
  <dc:creator>Charles</dc:creator>
  <cp:lastModifiedBy>Charles</cp:lastModifiedBy>
  <cp:revision>261</cp:revision>
  <cp:lastPrinted>2010-03-23T08:08:48Z</cp:lastPrinted>
  <dcterms:created xsi:type="dcterms:W3CDTF">2011-04-09T15:19:57Z</dcterms:created>
  <dcterms:modified xsi:type="dcterms:W3CDTF">2011-04-09T15:32:44Z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