
<file path=[Content_Types].xml><?xml version="1.0" encoding="utf-8"?>
<Types xmlns="http://schemas.openxmlformats.org/package/2006/content-types">
  <Default Extension="jpg" ContentType="image/jpeg"/>
  <Default Extension="emf" ContentType="image/x-emf"/>
  <Default Extension="doc" ContentType="application/msword"/>
  <Default Extension="xml" ContentType="application/xml"/>
  <Default Extension="jpeg" ContentType="image/jpeg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wmf" ContentType="image/x-wmf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49"/>
  </p:notesMasterIdLst>
  <p:sldIdLst>
    <p:sldId id="256" r:id="rId3"/>
    <p:sldId id="329" r:id="rId4"/>
    <p:sldId id="369" r:id="rId5"/>
    <p:sldId id="368" r:id="rId6"/>
    <p:sldId id="330" r:id="rId7"/>
    <p:sldId id="331" r:id="rId8"/>
    <p:sldId id="335" r:id="rId9"/>
    <p:sldId id="336" r:id="rId10"/>
    <p:sldId id="332" r:id="rId11"/>
    <p:sldId id="334" r:id="rId12"/>
    <p:sldId id="333" r:id="rId13"/>
    <p:sldId id="337" r:id="rId14"/>
    <p:sldId id="338" r:id="rId15"/>
    <p:sldId id="339" r:id="rId16"/>
    <p:sldId id="340" r:id="rId17"/>
    <p:sldId id="342" r:id="rId18"/>
    <p:sldId id="345" r:id="rId19"/>
    <p:sldId id="341" r:id="rId20"/>
    <p:sldId id="347" r:id="rId21"/>
    <p:sldId id="370" r:id="rId22"/>
    <p:sldId id="343" r:id="rId23"/>
    <p:sldId id="384" r:id="rId24"/>
    <p:sldId id="349" r:id="rId25"/>
    <p:sldId id="350" r:id="rId26"/>
    <p:sldId id="373" r:id="rId27"/>
    <p:sldId id="352" r:id="rId28"/>
    <p:sldId id="351" r:id="rId29"/>
    <p:sldId id="354" r:id="rId30"/>
    <p:sldId id="377" r:id="rId31"/>
    <p:sldId id="378" r:id="rId32"/>
    <p:sldId id="357" r:id="rId33"/>
    <p:sldId id="382" r:id="rId34"/>
    <p:sldId id="383" r:id="rId35"/>
    <p:sldId id="379" r:id="rId36"/>
    <p:sldId id="361" r:id="rId37"/>
    <p:sldId id="362" r:id="rId38"/>
    <p:sldId id="359" r:id="rId39"/>
    <p:sldId id="360" r:id="rId40"/>
    <p:sldId id="374" r:id="rId41"/>
    <p:sldId id="375" r:id="rId42"/>
    <p:sldId id="376" r:id="rId43"/>
    <p:sldId id="364" r:id="rId44"/>
    <p:sldId id="365" r:id="rId45"/>
    <p:sldId id="366" r:id="rId46"/>
    <p:sldId id="367" r:id="rId47"/>
    <p:sldId id="346" r:id="rId4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ED2996-D603-A241-AF4D-30D44D7107DA}">
          <p14:sldIdLst>
            <p14:sldId id="256"/>
            <p14:sldId id="329"/>
            <p14:sldId id="369"/>
            <p14:sldId id="368"/>
            <p14:sldId id="330"/>
            <p14:sldId id="331"/>
            <p14:sldId id="335"/>
            <p14:sldId id="336"/>
            <p14:sldId id="332"/>
            <p14:sldId id="334"/>
            <p14:sldId id="333"/>
            <p14:sldId id="337"/>
            <p14:sldId id="338"/>
            <p14:sldId id="339"/>
            <p14:sldId id="340"/>
            <p14:sldId id="342"/>
            <p14:sldId id="345"/>
            <p14:sldId id="341"/>
            <p14:sldId id="347"/>
            <p14:sldId id="370"/>
            <p14:sldId id="343"/>
            <p14:sldId id="384"/>
            <p14:sldId id="349"/>
            <p14:sldId id="350"/>
            <p14:sldId id="373"/>
            <p14:sldId id="352"/>
            <p14:sldId id="351"/>
            <p14:sldId id="354"/>
            <p14:sldId id="377"/>
            <p14:sldId id="378"/>
            <p14:sldId id="357"/>
            <p14:sldId id="382"/>
            <p14:sldId id="383"/>
            <p14:sldId id="379"/>
            <p14:sldId id="361"/>
            <p14:sldId id="362"/>
            <p14:sldId id="359"/>
            <p14:sldId id="360"/>
            <p14:sldId id="374"/>
            <p14:sldId id="375"/>
            <p14:sldId id="376"/>
            <p14:sldId id="364"/>
            <p14:sldId id="365"/>
            <p14:sldId id="366"/>
            <p14:sldId id="367"/>
          </p14:sldIdLst>
        </p14:section>
        <p14:section name="Credits" id="{F8E8EAA9-B4D6-C34E-9813-F5FFBC1351F5}">
          <p14:sldIdLst>
            <p14:sldId id="34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3" autoAdjust="0"/>
    <p:restoredTop sz="73741" autoAdjust="0"/>
  </p:normalViewPr>
  <p:slideViewPr>
    <p:cSldViewPr>
      <p:cViewPr varScale="1">
        <p:scale>
          <a:sx n="65" d="100"/>
          <a:sy n="65" d="100"/>
        </p:scale>
        <p:origin x="-1992" y="-112"/>
      </p:cViewPr>
      <p:guideLst>
        <p:guide orient="horz" pos="2087"/>
        <p:guide orient="horz" pos="2586"/>
        <p:guide orient="horz" pos="3810"/>
        <p:guide orient="horz" pos="1587"/>
        <p:guide orient="horz" pos="272"/>
        <p:guide pos="5466"/>
        <p:guide pos="2880"/>
        <p:guide pos="4173"/>
        <p:guide pos="1588"/>
        <p:guide pos="273"/>
      </p:guideLst>
    </p:cSldViewPr>
  </p:slideViewPr>
  <p:outlineViewPr>
    <p:cViewPr>
      <p:scale>
        <a:sx n="33" d="100"/>
        <a:sy n="33" d="100"/>
      </p:scale>
      <p:origin x="0" y="64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24"/>
    </p:cViewPr>
  </p:sorterViewPr>
  <p:notesViewPr>
    <p:cSldViewPr snapToGrid="0" snapToObjects="1" showGuides="1">
      <p:cViewPr varScale="1">
        <p:scale>
          <a:sx n="74" d="100"/>
          <a:sy n="74" d="100"/>
        </p:scale>
        <p:origin x="-303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A38D035E-8990-F445-B2D7-5E4B85068FA2}" type="datetimeFigureOut">
              <a:rPr lang="en-US"/>
              <a:pPr/>
              <a:t>2011-04-11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897583CF-186E-C545-A564-C085185674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61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You’re familiar with cloud computing: providing infrastructure as a service over the network.</a:t>
            </a:r>
          </a:p>
          <a:p>
            <a:r>
              <a:rPr lang="en-US" b="1" dirty="0" err="1" smtClean="0"/>
              <a:t>Mantychore</a:t>
            </a:r>
            <a:r>
              <a:rPr lang="en-US" b="1" dirty="0" smtClean="0"/>
              <a:t> is about allowing cloud-like control </a:t>
            </a:r>
            <a:r>
              <a:rPr lang="en-US" b="1" i="1" dirty="0" smtClean="0"/>
              <a:t>of</a:t>
            </a:r>
            <a:r>
              <a:rPr lang="en-US" b="1" dirty="0" smtClean="0"/>
              <a:t> the</a:t>
            </a:r>
            <a:r>
              <a:rPr lang="en-US" b="1" baseline="0" dirty="0" smtClean="0"/>
              <a:t> network</a:t>
            </a:r>
          </a:p>
          <a:p>
            <a:r>
              <a:rPr lang="en-US" baseline="0" dirty="0" smtClean="0"/>
              <a:t>And this can be particularly useful for virtual research communities,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2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Consortium</a:t>
            </a:r>
            <a:r>
              <a:rPr lang="en-US" baseline="0" dirty="0" smtClean="0"/>
              <a:t> is a good mix of organizations</a:t>
            </a:r>
            <a:endParaRPr lang="en-US" dirty="0" smtClean="0"/>
          </a:p>
          <a:p>
            <a:r>
              <a:rPr lang="en-US" dirty="0" smtClean="0"/>
              <a:t>I2cat from Barcelona</a:t>
            </a:r>
            <a:r>
              <a:rPr lang="en-US" baseline="0" dirty="0" smtClean="0"/>
              <a:t> </a:t>
            </a:r>
            <a:r>
              <a:rPr lang="en-US" b="1" baseline="0" dirty="0" smtClean="0"/>
              <a:t>coordinates</a:t>
            </a:r>
            <a:r>
              <a:rPr lang="en-US" baseline="0" dirty="0" smtClean="0"/>
              <a:t> the FP7 project and d</a:t>
            </a:r>
            <a:r>
              <a:rPr lang="en-US" dirty="0" smtClean="0"/>
              <a:t>evelops the </a:t>
            </a:r>
            <a:r>
              <a:rPr lang="en-US" dirty="0" err="1" smtClean="0"/>
              <a:t>Mantychore</a:t>
            </a:r>
            <a:r>
              <a:rPr lang="en-US" dirty="0" smtClean="0"/>
              <a:t> software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98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HEAnet</a:t>
            </a:r>
            <a:r>
              <a:rPr lang="en-US" dirty="0" smtClean="0"/>
              <a:t> is the Irish NREN.</a:t>
            </a:r>
            <a:r>
              <a:rPr lang="en-US" baseline="0" dirty="0" smtClean="0"/>
              <a:t> It</a:t>
            </a:r>
            <a:r>
              <a:rPr lang="en-US" dirty="0" smtClean="0"/>
              <a:t> would</a:t>
            </a:r>
            <a:r>
              <a:rPr lang="en-US" baseline="0" dirty="0" smtClean="0"/>
              <a:t> like to use </a:t>
            </a:r>
            <a:r>
              <a:rPr lang="en-US" baseline="0" dirty="0" err="1" smtClean="0"/>
              <a:t>Mantychore</a:t>
            </a:r>
            <a:r>
              <a:rPr lang="en-US" baseline="0" dirty="0" smtClean="0"/>
              <a:t> to virtualize the equipment deployed to their customers</a:t>
            </a:r>
          </a:p>
          <a:p>
            <a:r>
              <a:rPr lang="en-US" baseline="0" dirty="0" smtClean="0"/>
              <a:t>Also, leads Dissemination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NORDUnet</a:t>
            </a:r>
            <a:r>
              <a:rPr lang="en-US" baseline="0" dirty="0" smtClean="0"/>
              <a:t> is an international research &amp; education education in the Nordic region. </a:t>
            </a:r>
          </a:p>
          <a:p>
            <a:r>
              <a:rPr lang="en-US" baseline="0" dirty="0" smtClean="0"/>
              <a:t>Also, leads Training and user community development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Both organizations have an interest in carbon-neutral infrastructures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66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UNI-C is 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rPr>
              <a:t>he Danish IT Centre for Education and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24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Telefonica</a:t>
            </a:r>
            <a:r>
              <a:rPr lang="en-US" dirty="0" smtClean="0"/>
              <a:t> leads commercial exploitation of the project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51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Users were invited to submit use-cases with the focus on what they</a:t>
            </a:r>
            <a:r>
              <a:rPr lang="en-US" baseline="0" dirty="0" smtClean="0"/>
              <a:t> would like, rather than what is already possible.</a:t>
            </a:r>
            <a:endParaRPr lang="en-US" dirty="0" smtClean="0"/>
          </a:p>
          <a:p>
            <a:r>
              <a:rPr lang="en-US" dirty="0" smtClean="0"/>
              <a:t>Let's start </a:t>
            </a:r>
            <a:r>
              <a:rPr lang="en-US" dirty="0"/>
              <a:t>with the University of </a:t>
            </a:r>
            <a:r>
              <a:rPr lang="en-US" dirty="0" smtClean="0"/>
              <a:t>Essex.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51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The use case comes from the </a:t>
            </a:r>
            <a:r>
              <a:rPr lang="en-US" sz="1800" b="1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high performance networking group </a:t>
            </a:r>
            <a:r>
              <a:rPr lang="en-US" sz="1800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at Essex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Deployment of next generation multimedia applications</a:t>
            </a:r>
            <a:endParaRPr lang="ca-ES" sz="1800" dirty="0" smtClean="0"/>
          </a:p>
          <a:p>
            <a:r>
              <a:rPr lang="ca-ES" sz="1800" b="1" dirty="0" err="1" smtClean="0"/>
              <a:t>Entertainment</a:t>
            </a:r>
            <a:r>
              <a:rPr lang="ca-ES" sz="1800" dirty="0" smtClean="0"/>
              <a:t> </a:t>
            </a:r>
            <a:r>
              <a:rPr lang="ca-ES" sz="1800" dirty="0" err="1" smtClean="0"/>
              <a:t>and</a:t>
            </a:r>
            <a:r>
              <a:rPr lang="ca-ES" sz="1800" dirty="0" smtClean="0"/>
              <a:t> </a:t>
            </a:r>
            <a:r>
              <a:rPr lang="ca-ES" sz="1800" b="1" dirty="0" err="1" smtClean="0"/>
              <a:t>tourism</a:t>
            </a:r>
            <a:r>
              <a:rPr lang="ca-ES" sz="1800" dirty="0" smtClean="0"/>
              <a:t> </a:t>
            </a:r>
            <a:r>
              <a:rPr lang="ca-ES" sz="1800" dirty="0" err="1" smtClean="0"/>
              <a:t>applications</a:t>
            </a:r>
            <a:r>
              <a:rPr lang="ca-ES" sz="1800" dirty="0" smtClean="0"/>
              <a:t> in 3D </a:t>
            </a:r>
            <a:r>
              <a:rPr lang="ca-ES" sz="1800" dirty="0" err="1" smtClean="0"/>
              <a:t>and</a:t>
            </a:r>
            <a:r>
              <a:rPr lang="ca-ES" sz="1800" dirty="0" smtClean="0"/>
              <a:t> ultra</a:t>
            </a:r>
            <a:r>
              <a:rPr lang="ca-ES" sz="1800" baseline="0" dirty="0" smtClean="0"/>
              <a:t> </a:t>
            </a:r>
            <a:r>
              <a:rPr lang="ca-ES" sz="1800" baseline="0" dirty="0" err="1" smtClean="0"/>
              <a:t>high</a:t>
            </a:r>
            <a:r>
              <a:rPr lang="ca-ES" sz="1800" baseline="0" dirty="0" smtClean="0"/>
              <a:t> </a:t>
            </a:r>
            <a:r>
              <a:rPr lang="ca-ES" sz="1800" baseline="0" dirty="0" err="1" smtClean="0"/>
              <a:t>definition</a:t>
            </a:r>
            <a:endParaRPr lang="ca-ES" sz="1800" baseline="0" dirty="0" smtClean="0"/>
          </a:p>
          <a:p>
            <a:r>
              <a:rPr lang="ca-ES" sz="1800" dirty="0" err="1" smtClean="0"/>
              <a:t>and</a:t>
            </a:r>
            <a:r>
              <a:rPr lang="ca-ES" sz="1800" dirty="0" smtClean="0"/>
              <a:t> cultural </a:t>
            </a:r>
            <a:r>
              <a:rPr lang="ca-ES" sz="1800" b="1" dirty="0" err="1" smtClean="0"/>
              <a:t>heritage</a:t>
            </a:r>
            <a:r>
              <a:rPr lang="ca-ES" sz="1800" dirty="0" smtClean="0"/>
              <a:t> content (</a:t>
            </a:r>
            <a:r>
              <a:rPr lang="ca-ES" sz="1800" dirty="0" err="1" smtClean="0"/>
              <a:t>laser</a:t>
            </a:r>
            <a:r>
              <a:rPr lang="ca-ES" sz="1800" dirty="0" smtClean="0"/>
              <a:t> </a:t>
            </a:r>
            <a:r>
              <a:rPr lang="ca-ES" sz="1800" dirty="0" err="1" smtClean="0"/>
              <a:t>scans</a:t>
            </a:r>
            <a:r>
              <a:rPr lang="ca-ES" sz="1800" dirty="0" smtClean="0"/>
              <a:t>) </a:t>
            </a:r>
            <a:r>
              <a:rPr lang="ca-ES" sz="1800" dirty="0" err="1" smtClean="0"/>
              <a:t>from</a:t>
            </a:r>
            <a:r>
              <a:rPr lang="ca-ES" sz="1800" dirty="0" smtClean="0"/>
              <a:t> </a:t>
            </a:r>
            <a:r>
              <a:rPr lang="ca-ES" sz="1800" dirty="0" err="1" smtClean="0"/>
              <a:t>Scotland</a:t>
            </a:r>
            <a:endParaRPr lang="en-US" sz="1800" dirty="0" smtClean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19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25000"/>
              <a:buFont typeface="Wingdings" pitchFamily="2" charset="2"/>
              <a:buNone/>
              <a:tabLst/>
              <a:defRPr/>
            </a:pPr>
            <a:r>
              <a:rPr lang="ca-ES" sz="1800" dirty="0" err="1" smtClean="0"/>
              <a:t>medical</a:t>
            </a:r>
            <a:r>
              <a:rPr lang="ca-ES" sz="1800" dirty="0" smtClean="0"/>
              <a:t> </a:t>
            </a:r>
            <a:r>
              <a:rPr lang="ca-ES" sz="1800" dirty="0" err="1" smtClean="0"/>
              <a:t>imaging</a:t>
            </a:r>
            <a:r>
              <a:rPr lang="ca-ES" sz="1800" dirty="0" smtClean="0"/>
              <a:t> </a:t>
            </a:r>
            <a:r>
              <a:rPr lang="ca-ES" sz="1800" dirty="0" err="1" smtClean="0"/>
              <a:t>from</a:t>
            </a:r>
            <a:r>
              <a:rPr lang="ca-ES" sz="1800" dirty="0" smtClean="0"/>
              <a:t> NHS trusts in </a:t>
            </a:r>
            <a:r>
              <a:rPr lang="ca-ES" sz="1800" dirty="0" err="1" smtClean="0"/>
              <a:t>Wales</a:t>
            </a:r>
            <a:endParaRPr lang="ca-ES" sz="1800" dirty="0" smtClean="0"/>
          </a:p>
          <a:p>
            <a:pPr algn="l">
              <a:buSzPct val="125000"/>
              <a:buFont typeface="Wingdings" pitchFamily="2" charset="2"/>
              <a:buNone/>
            </a:pPr>
            <a:endParaRPr lang="en-US" dirty="0" smtClean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19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SzPct val="125000"/>
              <a:buFont typeface="Wingdings" pitchFamily="2" charset="2"/>
              <a:buNone/>
            </a:pPr>
            <a:r>
              <a:rPr lang="en-US" sz="1800" dirty="0" err="1" smtClean="0">
                <a:solidFill>
                  <a:schemeClr val="tx1"/>
                </a:solidFill>
                <a:ea typeface="Gill Sans" charset="0"/>
                <a:cs typeface="Gill Sans" charset="0"/>
              </a:rPr>
              <a:t>Mantychore</a:t>
            </a:r>
            <a:r>
              <a:rPr lang="en-US" sz="1800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 should</a:t>
            </a:r>
            <a:r>
              <a:rPr lang="en-US" sz="1800" baseline="0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 provide </a:t>
            </a:r>
            <a:r>
              <a:rPr lang="en-US" b="1" dirty="0" smtClean="0">
                <a:ea typeface="Gill Sans" charset="0"/>
                <a:cs typeface="Gill Sans" charset="0"/>
              </a:rPr>
              <a:t>Bandwidth on Demand</a:t>
            </a:r>
            <a:r>
              <a:rPr lang="en-US" b="1" baseline="0" dirty="0" smtClean="0">
                <a:ea typeface="Gill Sans" charset="0"/>
                <a:cs typeface="Gill Sans" charset="0"/>
              </a:rPr>
              <a:t> </a:t>
            </a:r>
            <a:r>
              <a:rPr lang="en-US" baseline="0" dirty="0" smtClean="0">
                <a:ea typeface="Gill Sans" charset="0"/>
                <a:cs typeface="Gill Sans" charset="0"/>
              </a:rPr>
              <a:t>for live events</a:t>
            </a:r>
          </a:p>
          <a:p>
            <a:pPr algn="l">
              <a:buSzPct val="125000"/>
              <a:buFont typeface="Wingdings" pitchFamily="2" charset="2"/>
              <a:buNone/>
            </a:pPr>
            <a:r>
              <a:rPr lang="en-US" baseline="0" dirty="0" smtClean="0">
                <a:ea typeface="Gill Sans" charset="0"/>
                <a:cs typeface="Gill Sans" charset="0"/>
              </a:rPr>
              <a:t>Or be able to schedule </a:t>
            </a:r>
            <a:r>
              <a:rPr lang="en-US" b="1" baseline="0" dirty="0" smtClean="0">
                <a:ea typeface="Gill Sans" charset="0"/>
                <a:cs typeface="Gill Sans" charset="0"/>
              </a:rPr>
              <a:t>a</a:t>
            </a:r>
            <a:r>
              <a:rPr lang="en-US" b="1" dirty="0" smtClean="0">
                <a:ea typeface="Gill Sans" charset="0"/>
                <a:cs typeface="Gill Sans" charset="0"/>
              </a:rPr>
              <a:t>dvance reservations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25000"/>
              <a:buFont typeface="Wingdings" pitchFamily="2" charset="2"/>
              <a:buNone/>
              <a:tabLst/>
              <a:defRPr/>
            </a:pPr>
            <a:r>
              <a:rPr lang="en-US" sz="1200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Flexibility to adjust network, independent of underlying infrastructure.</a:t>
            </a:r>
          </a:p>
          <a:p>
            <a:pPr algn="l">
              <a:buSzPct val="125000"/>
              <a:buFont typeface="Wingdings" pitchFamily="2" charset="2"/>
              <a:buNone/>
            </a:pPr>
            <a:endParaRPr lang="en-US" dirty="0" smtClean="0">
              <a:ea typeface="Gill Sans" charset="0"/>
              <a:cs typeface="Gill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04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SzPct val="125000"/>
              <a:buFont typeface="Wingdings" pitchFamily="2" charset="2"/>
              <a:buNone/>
            </a:pPr>
            <a:r>
              <a:rPr lang="en-US" dirty="0" smtClean="0">
                <a:ea typeface="Gill Sans" charset="0"/>
                <a:cs typeface="Gill Sans" charset="0"/>
              </a:rPr>
              <a:t>As</a:t>
            </a:r>
            <a:r>
              <a:rPr lang="en-US" baseline="0" dirty="0" smtClean="0">
                <a:ea typeface="Gill Sans" charset="0"/>
                <a:cs typeface="Gill Sans" charset="0"/>
              </a:rPr>
              <a:t> Irish NREN, </a:t>
            </a:r>
            <a:r>
              <a:rPr lang="en-US" baseline="0" dirty="0" err="1" smtClean="0">
                <a:ea typeface="Gill Sans" charset="0"/>
                <a:cs typeface="Gill Sans" charset="0"/>
              </a:rPr>
              <a:t>HEAnet</a:t>
            </a:r>
            <a:r>
              <a:rPr lang="en-US" baseline="0" dirty="0" smtClean="0">
                <a:ea typeface="Gill Sans" charset="0"/>
                <a:cs typeface="Gill Sans" charset="0"/>
              </a:rPr>
              <a:t> serves universities and schools. </a:t>
            </a:r>
          </a:p>
          <a:p>
            <a:pPr algn="l">
              <a:buSzPct val="125000"/>
              <a:buFont typeface="Wingdings" pitchFamily="2" charset="2"/>
              <a:buNone/>
            </a:pPr>
            <a:r>
              <a:rPr lang="en-US" baseline="0" dirty="0" smtClean="0">
                <a:ea typeface="Gill Sans" charset="0"/>
                <a:cs typeface="Gill Sans" charset="0"/>
              </a:rPr>
              <a:t>The NREN provides Customer Premises Equipment for each customer.</a:t>
            </a:r>
          </a:p>
          <a:p>
            <a:pPr algn="l">
              <a:buSzPct val="125000"/>
              <a:buFont typeface="Wingdings" pitchFamily="2" charset="2"/>
              <a:buNone/>
            </a:pPr>
            <a:r>
              <a:rPr lang="en-US" baseline="0" dirty="0" err="1" smtClean="0">
                <a:ea typeface="Gill Sans" charset="0"/>
                <a:cs typeface="Gill Sans" charset="0"/>
              </a:rPr>
              <a:t>HEAnet</a:t>
            </a:r>
            <a:r>
              <a:rPr lang="en-US" baseline="0" dirty="0" smtClean="0">
                <a:ea typeface="Gill Sans" charset="0"/>
                <a:cs typeface="Gill Sans" charset="0"/>
              </a:rPr>
              <a:t> is interested in reducing costs and simplifying provisioning</a:t>
            </a:r>
          </a:p>
          <a:p>
            <a:pPr algn="l">
              <a:buSzPct val="125000"/>
              <a:buFont typeface="Wingdings" pitchFamily="2" charset="2"/>
              <a:buNone/>
            </a:pPr>
            <a:endParaRPr lang="en-US" baseline="0" dirty="0" smtClean="0">
              <a:ea typeface="Gill Sans" charset="0"/>
              <a:cs typeface="Gill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19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dirty="0" smtClean="0"/>
              <a:t>Providers </a:t>
            </a:r>
            <a:r>
              <a:rPr lang="en-US" b="1" dirty="0" smtClean="0"/>
              <a:t>enforce parts </a:t>
            </a:r>
            <a:r>
              <a:rPr lang="en-US" dirty="0" smtClean="0"/>
              <a:t>of the CPE configuration</a:t>
            </a:r>
            <a:r>
              <a:rPr lang="en-US" baseline="0" dirty="0" smtClean="0"/>
              <a:t> </a:t>
            </a:r>
            <a:r>
              <a:rPr lang="en-US" dirty="0" smtClean="0"/>
              <a:t>i.e. BGP policies.</a:t>
            </a:r>
          </a:p>
          <a:p>
            <a:pPr marL="0" indent="0">
              <a:buFont typeface="Wingdings" pitchFamily="2" charset="2"/>
              <a:buNone/>
            </a:pPr>
            <a:r>
              <a:rPr lang="en-US" b="1" dirty="0" smtClean="0"/>
              <a:t>Delegation</a:t>
            </a:r>
            <a:r>
              <a:rPr lang="en-US" dirty="0" smtClean="0"/>
              <a:t> of partial configuration rights </a:t>
            </a:r>
            <a:r>
              <a:rPr lang="en-US" b="1" dirty="0" smtClean="0"/>
              <a:t>to clients</a:t>
            </a:r>
            <a:r>
              <a:rPr lang="en-US" dirty="0" smtClean="0"/>
              <a:t>. Internal routing / Firewall</a:t>
            </a:r>
          </a:p>
          <a:p>
            <a:pPr marL="0" indent="0">
              <a:buFont typeface="Wingdings" pitchFamily="2" charset="2"/>
              <a:buNone/>
            </a:pPr>
            <a:r>
              <a:rPr lang="en-US" dirty="0" smtClean="0"/>
              <a:t>Automatic provisioning of new clients.</a:t>
            </a:r>
          </a:p>
          <a:p>
            <a:pPr marL="0" indent="0">
              <a:buFont typeface="Wingdings" pitchFamily="2" charset="2"/>
              <a:buNone/>
            </a:pPr>
            <a:r>
              <a:rPr lang="en-US" dirty="0" smtClean="0"/>
              <a:t>Reduce need for new hardware deployments.</a:t>
            </a: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94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Example: shows benefit</a:t>
            </a:r>
            <a:r>
              <a:rPr lang="en-US" baseline="0" dirty="0" smtClean="0"/>
              <a:t> of </a:t>
            </a:r>
            <a:r>
              <a:rPr lang="en-US" dirty="0" smtClean="0"/>
              <a:t>providing on-demand</a:t>
            </a:r>
            <a:r>
              <a:rPr lang="en-US" baseline="0" dirty="0" smtClean="0"/>
              <a:t> self-service computing</a:t>
            </a:r>
          </a:p>
          <a:p>
            <a:r>
              <a:rPr lang="en-US" baseline="0" dirty="0" smtClean="0"/>
              <a:t>NASA’s Nebula platform grew out of a desire to do more with less funding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98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SzPct val="125000"/>
              <a:buFont typeface="Wingdings" pitchFamily="2" charset="2"/>
              <a:buNone/>
            </a:pPr>
            <a:r>
              <a:rPr lang="en-US" dirty="0" smtClean="0">
                <a:ea typeface="Gill Sans" charset="0"/>
                <a:cs typeface="Gill Sans" charset="0"/>
              </a:rPr>
              <a:t>Currently health providers in the Danish</a:t>
            </a:r>
            <a:r>
              <a:rPr lang="en-US" baseline="0" dirty="0" smtClean="0">
                <a:ea typeface="Gill Sans" charset="0"/>
                <a:cs typeface="Gill Sans" charset="0"/>
              </a:rPr>
              <a:t> Health Network are connected through a mix of VPNs and fixed links.</a:t>
            </a:r>
          </a:p>
          <a:p>
            <a:pPr algn="l">
              <a:buSzPct val="125000"/>
              <a:buFont typeface="Wingdings" pitchFamily="2" charset="2"/>
              <a:buNone/>
            </a:pPr>
            <a:r>
              <a:rPr lang="en-US" baseline="0" dirty="0" err="1" smtClean="0">
                <a:ea typeface="Gill Sans" charset="0"/>
                <a:cs typeface="Gill Sans" charset="0"/>
              </a:rPr>
              <a:t>Mantychore</a:t>
            </a:r>
            <a:r>
              <a:rPr lang="en-US" baseline="0" dirty="0" smtClean="0">
                <a:ea typeface="Gill Sans" charset="0"/>
                <a:cs typeface="Gill Sans" charset="0"/>
              </a:rPr>
              <a:t> will provide a convenient alternative, which </a:t>
            </a:r>
            <a:br>
              <a:rPr lang="en-US" baseline="0" dirty="0" smtClean="0">
                <a:ea typeface="Gill Sans" charset="0"/>
                <a:cs typeface="Gill Sans" charset="0"/>
              </a:rPr>
            </a:br>
            <a:r>
              <a:rPr lang="en-US" baseline="0" dirty="0" smtClean="0">
                <a:ea typeface="Gill Sans" charset="0"/>
                <a:cs typeface="Gill Sans" charset="0"/>
              </a:rPr>
              <a:t>doesn’t require installation of new hardware</a:t>
            </a:r>
            <a:endParaRPr lang="en-US" dirty="0" smtClean="0">
              <a:ea typeface="Gill Sans" charset="0"/>
              <a:cs typeface="Gill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19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dirty="0" smtClean="0"/>
              <a:t>As before, the</a:t>
            </a:r>
            <a:r>
              <a:rPr lang="en-US" baseline="0" dirty="0" smtClean="0"/>
              <a:t> provider can control and delegate some control to clients</a:t>
            </a:r>
          </a:p>
          <a:p>
            <a:pPr marL="0" indent="0">
              <a:buFont typeface="Wingdings" pitchFamily="2" charset="2"/>
              <a:buNone/>
            </a:pPr>
            <a:r>
              <a:rPr lang="en-US" dirty="0" smtClean="0"/>
              <a:t>Automatic provisioning of access to provider LSP channels.</a:t>
            </a:r>
          </a:p>
          <a:p>
            <a:pPr marL="0" indent="0">
              <a:buFont typeface="Wingdings" pitchFamily="2" charset="2"/>
              <a:buNone/>
            </a:pPr>
            <a:r>
              <a:rPr lang="en-US" dirty="0" smtClean="0"/>
              <a:t>Directly or via a VPN.</a:t>
            </a:r>
          </a:p>
          <a:p>
            <a:pPr marL="0" indent="0">
              <a:buFont typeface="Wingdings" pitchFamily="2" charset="2"/>
              <a:buNone/>
            </a:pPr>
            <a:r>
              <a:rPr lang="en-US" dirty="0" smtClean="0"/>
              <a:t>Reporting to existing accounting infrastructure.</a:t>
            </a:r>
            <a:endParaRPr lang="es-E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82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SzPct val="125000"/>
              <a:buFont typeface="Wingdings" pitchFamily="2" charset="2"/>
              <a:buNone/>
            </a:pPr>
            <a:r>
              <a:rPr lang="en-US" dirty="0" smtClean="0">
                <a:ea typeface="Gill Sans" charset="0"/>
                <a:cs typeface="Gill Sans" charset="0"/>
              </a:rPr>
              <a:t>TCD</a:t>
            </a:r>
            <a:r>
              <a:rPr lang="en-US" baseline="0" dirty="0" smtClean="0">
                <a:ea typeface="Gill Sans" charset="0"/>
                <a:cs typeface="Gill Sans" charset="0"/>
              </a:rPr>
              <a:t> will explore using </a:t>
            </a:r>
            <a:r>
              <a:rPr lang="en-US" baseline="0" dirty="0" err="1" smtClean="0">
                <a:ea typeface="Gill Sans" charset="0"/>
                <a:cs typeface="Gill Sans" charset="0"/>
              </a:rPr>
              <a:t>Mantychore</a:t>
            </a:r>
            <a:r>
              <a:rPr lang="en-US" baseline="0" dirty="0" smtClean="0">
                <a:ea typeface="Gill Sans" charset="0"/>
                <a:cs typeface="Gill Sans" charset="0"/>
              </a:rPr>
              <a:t> for related grid and cloud use cases.</a:t>
            </a:r>
          </a:p>
          <a:p>
            <a:pPr algn="l">
              <a:buSzPct val="125000"/>
              <a:buFont typeface="Wingdings" pitchFamily="2" charset="2"/>
              <a:buNone/>
            </a:pPr>
            <a:r>
              <a:rPr lang="en-US" baseline="0" dirty="0" smtClean="0">
                <a:ea typeface="Gill Sans" charset="0"/>
                <a:cs typeface="Gill Sans" charset="0"/>
              </a:rPr>
              <a:t>The idea is to federate distributed resources into a single grid or cloud site at the network level,</a:t>
            </a:r>
          </a:p>
          <a:p>
            <a:pPr algn="l">
              <a:buSzPct val="125000"/>
              <a:buFont typeface="Wingdings" pitchFamily="2" charset="2"/>
              <a:buNone/>
            </a:pPr>
            <a:r>
              <a:rPr lang="en-US" baseline="0" dirty="0" smtClean="0">
                <a:ea typeface="Gill Sans" charset="0"/>
                <a:cs typeface="Gill Sans" charset="0"/>
              </a:rPr>
              <a:t>This should simplify adding resources at sites with little manpower.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19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first case we will connect sites via 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Mantychore</a:t>
            </a:r>
            <a:r>
              <a:rPr lang="en-US" baseline="0" dirty="0" smtClean="0"/>
              <a:t>-managed VPN running over regular Layer 3 IP connections.</a:t>
            </a:r>
          </a:p>
          <a:p>
            <a:r>
              <a:rPr lang="en-US" baseline="0" dirty="0" smtClean="0"/>
              <a:t>This avoids disruption to local networks. </a:t>
            </a:r>
          </a:p>
          <a:p>
            <a:r>
              <a:rPr lang="en-US" baseline="0" dirty="0" smtClean="0">
                <a:ea typeface="Gill Sans" charset="0"/>
                <a:cs typeface="Gill Sans" charset="0"/>
              </a:rPr>
              <a:t>We intend to use </a:t>
            </a:r>
            <a:r>
              <a:rPr lang="en-US" baseline="0" dirty="0" err="1" smtClean="0">
                <a:ea typeface="Gill Sans" charset="0"/>
                <a:cs typeface="Gill Sans" charset="0"/>
              </a:rPr>
              <a:t>gLite</a:t>
            </a:r>
            <a:r>
              <a:rPr lang="en-US" baseline="0" dirty="0" smtClean="0">
                <a:ea typeface="Gill Sans" charset="0"/>
                <a:cs typeface="Gill Sans" charset="0"/>
              </a:rPr>
              <a:t> or EMI grid middleware, and StratusLab cloud software,</a:t>
            </a:r>
          </a:p>
          <a:p>
            <a:r>
              <a:rPr lang="en-US" baseline="0" dirty="0" smtClean="0">
                <a:ea typeface="Gill Sans" charset="0"/>
                <a:cs typeface="Gill Sans" charset="0"/>
              </a:rPr>
              <a:t>This should not require modification to the grid or cloud middleware.</a:t>
            </a:r>
            <a:endParaRPr lang="en-US" dirty="0" smtClean="0">
              <a:ea typeface="Gill Sans" charset="0"/>
              <a:cs typeface="Gill Sans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737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Later, we plan use </a:t>
            </a:r>
            <a:r>
              <a:rPr lang="en-US" dirty="0" err="1" smtClean="0"/>
              <a:t>Mantychore</a:t>
            </a:r>
            <a:r>
              <a:rPr lang="en-US" dirty="0" smtClean="0"/>
              <a:t> control of lower network</a:t>
            </a:r>
            <a:r>
              <a:rPr lang="en-US" baseline="0" dirty="0" smtClean="0"/>
              <a:t> layers to eliminate the VPN overhead.</a:t>
            </a:r>
          </a:p>
          <a:p>
            <a:r>
              <a:rPr lang="en-US" baseline="0" dirty="0" smtClean="0"/>
              <a:t>This will require more involvement with local network administrators: an experiment in itself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="1" baseline="0" dirty="0" err="1" smtClean="0"/>
              <a:t>MetaCentrum</a:t>
            </a:r>
            <a:r>
              <a:rPr lang="en-US" b="1" baseline="0" dirty="0" smtClean="0"/>
              <a:t> and CESNET have a poster with some similar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737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SzPct val="125000"/>
              <a:buFont typeface="Wingdings" pitchFamily="2" charset="2"/>
              <a:buNone/>
            </a:pPr>
            <a:r>
              <a:rPr lang="en-US" dirty="0" err="1" smtClean="0">
                <a:ea typeface="Gill Sans" charset="0"/>
                <a:cs typeface="Gill Sans" charset="0"/>
              </a:rPr>
              <a:t>Nordunet</a:t>
            </a:r>
            <a:r>
              <a:rPr lang="en-US" dirty="0" smtClean="0">
                <a:ea typeface="Gill Sans" charset="0"/>
                <a:cs typeface="Gill Sans" charset="0"/>
              </a:rPr>
              <a:t> propose</a:t>
            </a:r>
            <a:r>
              <a:rPr lang="en-US" baseline="0" dirty="0" smtClean="0">
                <a:ea typeface="Gill Sans" charset="0"/>
                <a:cs typeface="Gill Sans" charset="0"/>
              </a:rPr>
              <a:t>s a use case for migration of legacy services at research and education institutions to the cloud</a:t>
            </a:r>
          </a:p>
          <a:p>
            <a:pPr algn="l">
              <a:buSzPct val="125000"/>
              <a:buFont typeface="Wingdings" pitchFamily="2" charset="2"/>
              <a:buNone/>
            </a:pPr>
            <a:r>
              <a:rPr lang="en-US" baseline="0" dirty="0" smtClean="0">
                <a:ea typeface="Gill Sans" charset="0"/>
                <a:cs typeface="Gill Sans" charset="0"/>
              </a:rPr>
              <a:t>In a completely transparent fashion.</a:t>
            </a:r>
          </a:p>
          <a:p>
            <a:pPr algn="l">
              <a:buSzPct val="125000"/>
              <a:buFont typeface="Wingdings" pitchFamily="2" charset="2"/>
              <a:buNone/>
            </a:pPr>
            <a:r>
              <a:rPr lang="en-US" baseline="0" dirty="0" smtClean="0">
                <a:ea typeface="Gill Sans" charset="0"/>
                <a:cs typeface="Gill Sans" charset="0"/>
              </a:rPr>
              <a:t>The aim is to avoid any configuration changes above the IP network level.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193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 smtClean="0"/>
              <a:t>The NREN provides a configurable</a:t>
            </a:r>
            <a:r>
              <a:rPr lang="en-US" baseline="0" dirty="0" smtClean="0"/>
              <a:t> network.</a:t>
            </a:r>
          </a:p>
          <a:p>
            <a:pPr>
              <a:buFont typeface="Wingdings" pitchFamily="2" charset="2"/>
              <a:buNone/>
            </a:pPr>
            <a:r>
              <a:rPr lang="en-US" baseline="0" dirty="0" smtClean="0"/>
              <a:t>A cloud computing provider, the NREN or commercial provides clouds with a configurable address space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The university</a:t>
            </a:r>
            <a:r>
              <a:rPr lang="en-US" baseline="0" dirty="0" smtClean="0"/>
              <a:t> campus grants partial access to </a:t>
            </a:r>
            <a:r>
              <a:rPr lang="en-US" baseline="0" dirty="0" err="1" smtClean="0"/>
              <a:t>Mantychore</a:t>
            </a:r>
            <a:r>
              <a:rPr lang="en-US" baseline="0" dirty="0" smtClean="0"/>
              <a:t>. </a:t>
            </a:r>
          </a:p>
          <a:p>
            <a:pPr>
              <a:buFont typeface="Wingdings" pitchFamily="2" charset="2"/>
              <a:buNone/>
            </a:pPr>
            <a:r>
              <a:rPr lang="en-US" baseline="0" dirty="0" smtClean="0"/>
              <a:t>This will allow migration of services to the cloud without changing network addresses, etc.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583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 with Amazon VPC, which launched a dynamic network component recently.</a:t>
            </a:r>
          </a:p>
          <a:p>
            <a:r>
              <a:rPr lang="en-US" dirty="0" smtClean="0"/>
              <a:t>Amazon VPC allows various configurations of public</a:t>
            </a:r>
            <a:r>
              <a:rPr lang="en-US" baseline="0" dirty="0" smtClean="0"/>
              <a:t> and private subnets and with/without internet access.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Mantychore</a:t>
            </a:r>
            <a:r>
              <a:rPr lang="en-US" baseline="0" dirty="0" smtClean="0"/>
              <a:t> aims to provide similar support, with the advantage that it can operate at the lower, physical layers of the network.</a:t>
            </a:r>
          </a:p>
          <a:p>
            <a:r>
              <a:rPr lang="en-US" baseline="0" dirty="0" err="1" smtClean="0"/>
              <a:t>Mantychore</a:t>
            </a:r>
            <a:r>
              <a:rPr lang="en-US" baseline="0" dirty="0" smtClean="0"/>
              <a:t> will also support IPv6.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585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these requirements provided by the network users, it was possible for software development to begin in full.</a:t>
            </a:r>
          </a:p>
          <a:p>
            <a:r>
              <a:rPr lang="en-US" dirty="0" smtClean="0"/>
              <a:t>So now let’s take a look at the deployment and architecture of </a:t>
            </a:r>
            <a:r>
              <a:rPr lang="en-US" dirty="0" err="1" smtClean="0"/>
              <a:t>Mantychore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55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55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Reduced </a:t>
            </a:r>
            <a:r>
              <a:rPr lang="en-US" baseline="0" dirty="0" smtClean="0"/>
              <a:t>the time taken to provision a server </a:t>
            </a:r>
            <a:r>
              <a:rPr lang="en-US" b="1" baseline="0" dirty="0" smtClean="0"/>
              <a:t>from months to minutes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Researchers and scientists see the benefits.</a:t>
            </a:r>
          </a:p>
          <a:p>
            <a:r>
              <a:rPr lang="en-US" baseline="0" dirty="0" err="1" smtClean="0"/>
              <a:t>Mantychore</a:t>
            </a:r>
            <a:r>
              <a:rPr lang="en-US" baseline="0" dirty="0" smtClean="0"/>
              <a:t> aims to do the same for networking: provisioning networks as a cloud service.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346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Mantychore</a:t>
            </a:r>
            <a:r>
              <a:rPr lang="en-US" dirty="0" smtClean="0"/>
              <a:t> is deployed in</a:t>
            </a:r>
            <a:r>
              <a:rPr lang="en-US" baseline="0" dirty="0" smtClean="0"/>
              <a:t> a federated fashion.</a:t>
            </a:r>
            <a:r>
              <a:rPr lang="en-US" baseline="0" dirty="0"/>
              <a:t> </a:t>
            </a:r>
            <a:endParaRPr lang="en-US" baseline="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Each network infrastructure provider deploys a </a:t>
            </a:r>
            <a:r>
              <a:rPr lang="en-US" baseline="0" dirty="0" err="1" smtClean="0"/>
              <a:t>Mantychore</a:t>
            </a:r>
            <a:r>
              <a:rPr lang="en-US" baseline="0" dirty="0" smtClean="0"/>
              <a:t> server which can communicate with others.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Each server controls network hardware such as routers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the example, an operator connects to her local </a:t>
            </a:r>
            <a:r>
              <a:rPr lang="en-US" baseline="0" dirty="0" err="1" smtClean="0"/>
              <a:t>Mantychore</a:t>
            </a:r>
            <a:r>
              <a:rPr lang="en-US" baseline="0" dirty="0" smtClean="0"/>
              <a:t> server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 configure the network highlighted in blue for the user at the top-right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682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Font typeface="Wingdings" pitchFamily="2" charset="2"/>
              <a:buNone/>
            </a:pP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right</a:t>
            </a:r>
            <a:r>
              <a:rPr lang="es-ES" dirty="0" smtClean="0"/>
              <a:t> are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routers</a:t>
            </a:r>
            <a:r>
              <a:rPr lang="es-ES" dirty="0" smtClean="0"/>
              <a:t> and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devices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controlled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Mantychore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Currently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include</a:t>
            </a:r>
            <a:r>
              <a:rPr lang="es-ES" baseline="0" dirty="0" smtClean="0"/>
              <a:t> Juniper </a:t>
            </a:r>
            <a:r>
              <a:rPr lang="es-ES" baseline="0" dirty="0" err="1" smtClean="0"/>
              <a:t>routers</a:t>
            </a:r>
            <a:r>
              <a:rPr lang="es-ES" baseline="0" dirty="0" smtClean="0"/>
              <a:t/>
            </a:r>
            <a:br>
              <a:rPr lang="es-ES" baseline="0" dirty="0" smtClean="0"/>
            </a:b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aim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support</a:t>
            </a:r>
            <a:r>
              <a:rPr lang="es-ES" baseline="0" dirty="0" smtClean="0"/>
              <a:t> software </a:t>
            </a:r>
            <a:r>
              <a:rPr lang="es-ES" baseline="0" dirty="0" err="1" smtClean="0"/>
              <a:t>routers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VPNs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meet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use case </a:t>
            </a:r>
            <a:r>
              <a:rPr lang="es-ES" baseline="0" dirty="0" err="1" smtClean="0"/>
              <a:t>requirements</a:t>
            </a:r>
            <a:r>
              <a:rPr lang="es-ES" baseline="0" dirty="0" smtClean="0"/>
              <a:t>.</a:t>
            </a:r>
          </a:p>
          <a:p>
            <a:pPr marL="0" indent="0">
              <a:buFont typeface="Wingdings" pitchFamily="2" charset="2"/>
              <a:buNone/>
            </a:pPr>
            <a:endParaRPr lang="es-ES" baseline="0" dirty="0" smtClean="0"/>
          </a:p>
          <a:p>
            <a:pPr marL="0" indent="0">
              <a:buFont typeface="Wingdings" pitchFamily="2" charset="2"/>
              <a:buNone/>
            </a:pPr>
            <a:r>
              <a:rPr lang="es-ES" baseline="0" dirty="0" err="1" smtClean="0"/>
              <a:t>User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management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make</a:t>
            </a:r>
            <a:r>
              <a:rPr lang="es-ES" baseline="0" dirty="0" smtClean="0"/>
              <a:t> use of </a:t>
            </a:r>
            <a:r>
              <a:rPr lang="es-ES" baseline="0" dirty="0" err="1" smtClean="0"/>
              <a:t>external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federated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identity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providers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hopefully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via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EDUgain</a:t>
            </a:r>
            <a:r>
              <a:rPr lang="es-ES" baseline="0" dirty="0" smtClean="0"/>
              <a:t>, and </a:t>
            </a:r>
            <a:r>
              <a:rPr lang="es-ES" baseline="0" dirty="0" err="1" smtClean="0"/>
              <a:t>initially</a:t>
            </a:r>
            <a:r>
              <a:rPr lang="es-ES" baseline="0" dirty="0" smtClean="0"/>
              <a:t> individual </a:t>
            </a:r>
            <a:r>
              <a:rPr lang="es-ES" baseline="0" dirty="0" err="1" smtClean="0"/>
              <a:t>national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federations</a:t>
            </a:r>
            <a:r>
              <a:rPr lang="es-ES" baseline="0" dirty="0" smtClean="0"/>
              <a:t>.</a:t>
            </a:r>
          </a:p>
          <a:p>
            <a:pPr marL="0" indent="0">
              <a:buFont typeface="Wingdings" pitchFamily="2" charset="2"/>
              <a:buNone/>
            </a:pPr>
            <a:endParaRPr lang="es-ES" dirty="0" smtClean="0"/>
          </a:p>
          <a:p>
            <a:pPr marL="0" indent="0">
              <a:buFont typeface="Wingdings" pitchFamily="2" charset="2"/>
              <a:buNone/>
            </a:pPr>
            <a:r>
              <a:rPr lang="es-ES" dirty="0" err="1" smtClean="0"/>
              <a:t>The</a:t>
            </a:r>
            <a:r>
              <a:rPr lang="es-ES" dirty="0" smtClean="0"/>
              <a:t> web </a:t>
            </a:r>
            <a:r>
              <a:rPr lang="es-ES" dirty="0" err="1" smtClean="0"/>
              <a:t>services</a:t>
            </a:r>
            <a:r>
              <a:rPr lang="es-ES" dirty="0" smtClean="0"/>
              <a:t> are </a:t>
            </a:r>
            <a:r>
              <a:rPr lang="es-ES" dirty="0" err="1" smtClean="0"/>
              <a:t>based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FUSE </a:t>
            </a:r>
            <a:r>
              <a:rPr lang="es-ES" dirty="0" err="1" smtClean="0"/>
              <a:t>ServiceMix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platform</a:t>
            </a:r>
            <a:endParaRPr lang="es-ES" baseline="0" dirty="0" smtClean="0"/>
          </a:p>
          <a:p>
            <a:pPr marL="0" indent="0">
              <a:buFont typeface="Wingdings" pitchFamily="2" charset="2"/>
              <a:buNone/>
            </a:pPr>
            <a:endParaRPr lang="es-ES" baseline="0" dirty="0" smtClean="0"/>
          </a:p>
          <a:p>
            <a:pPr marL="0" indent="0">
              <a:buFont typeface="Wingdings" pitchFamily="2" charset="2"/>
              <a:buNone/>
            </a:pPr>
            <a:r>
              <a:rPr lang="es-ES" baseline="0" dirty="0" smtClean="0"/>
              <a:t>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user</a:t>
            </a:r>
            <a:r>
              <a:rPr lang="es-ES" baseline="0" dirty="0" smtClean="0"/>
              <a:t> interface </a:t>
            </a:r>
            <a:r>
              <a:rPr lang="es-ES" baseline="0" dirty="0" err="1" smtClean="0"/>
              <a:t>will</a:t>
            </a:r>
            <a:r>
              <a:rPr lang="es-ES" baseline="0" dirty="0" smtClean="0"/>
              <a:t> be </a:t>
            </a:r>
            <a:r>
              <a:rPr lang="es-ES" baseline="0" dirty="0" err="1" smtClean="0"/>
              <a:t>provided</a:t>
            </a:r>
            <a:r>
              <a:rPr lang="es-ES" baseline="0" dirty="0" smtClean="0"/>
              <a:t> as a web interface,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number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specialised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user</a:t>
            </a:r>
            <a:r>
              <a:rPr lang="es-ES" baseline="0" dirty="0" smtClean="0"/>
              <a:t> interfaces </a:t>
            </a:r>
            <a:r>
              <a:rPr lang="es-ES" baseline="0" dirty="0" err="1" smtClean="0"/>
              <a:t>tailored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use cases.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063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existing user interface from</a:t>
            </a:r>
            <a:r>
              <a:rPr lang="en-US" baseline="0" dirty="0" smtClean="0"/>
              <a:t> the previous </a:t>
            </a:r>
            <a:r>
              <a:rPr lang="en-US" baseline="0" dirty="0" err="1" smtClean="0"/>
              <a:t>Manticore</a:t>
            </a:r>
            <a:r>
              <a:rPr lang="en-US" baseline="0" dirty="0" smtClean="0"/>
              <a:t> projects allows a user to create virtual routers and draw links between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812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parallel with requirements analysis</a:t>
            </a:r>
            <a:r>
              <a:rPr lang="en-US" baseline="0" dirty="0" smtClean="0"/>
              <a:t> and software development are a number of research activities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554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smtClean="0"/>
              <a:t>Users from VRCs will be able to access resources from several providers</a:t>
            </a: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 smtClean="0"/>
              <a:t>Create</a:t>
            </a:r>
            <a:r>
              <a:rPr lang="en-GB" sz="1800" b="1" baseline="0" dirty="0" smtClean="0"/>
              <a:t> a logical network based on price.</a:t>
            </a:r>
            <a:endParaRPr lang="en-GB" sz="1800" b="1" dirty="0" smtClean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smtClean="0"/>
              <a:t>The NRENs will announce their own infrastructure as resources of MANTYCHORE services</a:t>
            </a:r>
          </a:p>
          <a:p>
            <a:r>
              <a:rPr lang="en-GB" sz="1800" dirty="0" smtClean="0"/>
              <a:t>Exploring Algorithms</a:t>
            </a:r>
            <a:r>
              <a:rPr lang="en-GB" sz="1800" baseline="0" dirty="0" smtClean="0"/>
              <a:t> for negotiation and reservation of best resources for a given request.</a:t>
            </a:r>
            <a:endParaRPr lang="en-GB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97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 smtClean="0"/>
              <a:t>Omnet</a:t>
            </a:r>
            <a:r>
              <a:rPr lang="en-GB" sz="2000" dirty="0" smtClean="0"/>
              <a:t>+ Simulation to analyse</a:t>
            </a:r>
            <a:r>
              <a:rPr lang="en-GB" sz="2000" baseline="0" dirty="0" smtClean="0"/>
              <a:t> performance of marketplace algorithms</a:t>
            </a:r>
          </a:p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be followed by emulation of use</a:t>
            </a:r>
            <a:r>
              <a:rPr lang="en-US" baseline="0" dirty="0" smtClean="0"/>
              <a:t> case scenarios involving </a:t>
            </a:r>
            <a:br>
              <a:rPr lang="en-US" baseline="0" dirty="0" smtClean="0"/>
            </a:br>
            <a:r>
              <a:rPr lang="en-US" baseline="0" dirty="0" smtClean="0"/>
              <a:t>streaming ultra high-definition content, mentioned earlier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086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 err="1" smtClean="0"/>
              <a:t>Mantychore</a:t>
            </a:r>
            <a:r>
              <a:rPr lang="en-US" dirty="0" smtClean="0"/>
              <a:t> to c</a:t>
            </a:r>
            <a:r>
              <a:rPr lang="en-US" baseline="0" dirty="0" smtClean="0"/>
              <a:t>reate networks that can adapt to green power sources,</a:t>
            </a:r>
          </a:p>
          <a:p>
            <a:r>
              <a:rPr lang="en-US" baseline="0" dirty="0" smtClean="0"/>
              <a:t>and to migrate networking or computing services to where green power is available.</a:t>
            </a:r>
          </a:p>
          <a:p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picture is taken in Ireland.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843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In collaboration with…</a:t>
            </a:r>
          </a:p>
          <a:p>
            <a:r>
              <a:rPr lang="en-US" sz="1200" dirty="0" err="1" smtClean="0"/>
              <a:t>GreenStar</a:t>
            </a:r>
            <a:r>
              <a:rPr lang="en-US" sz="1200" baseline="0" dirty="0" smtClean="0"/>
              <a:t> is </a:t>
            </a:r>
            <a:r>
              <a:rPr lang="en-US" sz="1200" dirty="0" smtClean="0"/>
              <a:t>a consortium of industry, universities and government agencies </a:t>
            </a:r>
          </a:p>
          <a:p>
            <a:r>
              <a:rPr lang="en-US" sz="1200" dirty="0" smtClean="0"/>
              <a:t>with the common goal of reducing greenhouse gas emissions arising</a:t>
            </a:r>
          </a:p>
          <a:p>
            <a:r>
              <a:rPr lang="en-US" sz="1200" dirty="0" smtClean="0"/>
              <a:t>from information &amp; communication technology (ICT) services</a:t>
            </a:r>
          </a:p>
          <a:p>
            <a:endParaRPr lang="en-US" sz="1200" dirty="0" smtClean="0"/>
          </a:p>
          <a:p>
            <a:r>
              <a:rPr lang="en-US" sz="1200" dirty="0" smtClean="0"/>
              <a:t>Support service providers that offers customers the lowest price and greenest services</a:t>
            </a:r>
            <a:endParaRPr lang="es-E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519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look at where we are now.</a:t>
            </a:r>
          </a:p>
          <a:p>
            <a:r>
              <a:rPr lang="en-US" dirty="0" smtClean="0"/>
              <a:t>Software developers are </a:t>
            </a:r>
            <a:r>
              <a:rPr lang="en-US" dirty="0" err="1" smtClean="0"/>
              <a:t>analysing</a:t>
            </a:r>
            <a:r>
              <a:rPr lang="en-US" baseline="0" dirty="0" smtClean="0"/>
              <a:t> and implementing required software</a:t>
            </a:r>
            <a:endParaRPr lang="en-US" dirty="0" smtClean="0"/>
          </a:p>
          <a:p>
            <a:r>
              <a:rPr lang="en-US" dirty="0" smtClean="0"/>
              <a:t>Network</a:t>
            </a:r>
            <a:r>
              <a:rPr lang="en-US" baseline="0" dirty="0" smtClean="0"/>
              <a:t> users are preparing for deployment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554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software will be developed using the Scrum</a:t>
            </a:r>
            <a:r>
              <a:rPr lang="en-US" baseline="0" dirty="0" smtClean="0"/>
              <a:t> agile method, with a tight feedback loop between deployment and development.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55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latin typeface="Calibri" charset="0"/>
              </a:rPr>
              <a:t>With the aim of creating</a:t>
            </a:r>
            <a:r>
              <a:rPr lang="en-US" sz="1600" baseline="0" dirty="0" smtClean="0">
                <a:latin typeface="Calibri" charset="0"/>
              </a:rPr>
              <a:t> a proof-of-concept for (Layer 3) IP networks and routers as a </a:t>
            </a:r>
            <a:r>
              <a:rPr lang="en-US" sz="1600" baseline="0" dirty="0" err="1" smtClean="0">
                <a:latin typeface="Calibri" charset="0"/>
              </a:rPr>
              <a:t>servivce</a:t>
            </a:r>
            <a:endParaRPr lang="en-US" sz="1600" dirty="0" smtClean="0">
              <a:latin typeface="Calibri" charset="0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 smtClean="0">
                <a:latin typeface="Calibri" charset="0"/>
              </a:rPr>
              <a:t>The first </a:t>
            </a:r>
            <a:r>
              <a:rPr lang="en-US" sz="1600" baseline="0" dirty="0" err="1" smtClean="0">
                <a:latin typeface="Calibri" charset="0"/>
              </a:rPr>
              <a:t>Manticore</a:t>
            </a:r>
            <a:r>
              <a:rPr lang="en-US" sz="1600" baseline="0" dirty="0" smtClean="0">
                <a:latin typeface="Calibri" charset="0"/>
              </a:rPr>
              <a:t> project was started in 2006 between NRENs, developers and network vendors such as Cisco and Juniper</a:t>
            </a: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baseline="0" dirty="0" smtClean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398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the end, the results should</a:t>
            </a:r>
            <a:r>
              <a:rPr lang="en-US" baseline="0" dirty="0" smtClean="0"/>
              <a:t> form part of the NREN service portfolios.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554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an open project!</a:t>
            </a:r>
          </a:p>
          <a:p>
            <a:r>
              <a:rPr lang="en-US" dirty="0" smtClean="0"/>
              <a:t>See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mantychore.eu</a:t>
            </a:r>
            <a:r>
              <a:rPr lang="en-US" baseline="0" dirty="0" smtClean="0"/>
              <a:t> on the web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886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Mantychore</a:t>
            </a:r>
            <a:r>
              <a:rPr lang="en-US" dirty="0" smtClean="0"/>
              <a:t> would like virtual research communities and infrastructure providers</a:t>
            </a:r>
            <a:br>
              <a:rPr lang="en-US" dirty="0" smtClean="0"/>
            </a:br>
            <a:r>
              <a:rPr lang="en-US" dirty="0" smtClean="0"/>
              <a:t>from the grid</a:t>
            </a:r>
            <a:r>
              <a:rPr lang="en-US" baseline="0" dirty="0" smtClean="0"/>
              <a:t> and cloud worlds </a:t>
            </a:r>
            <a:r>
              <a:rPr lang="en-US" dirty="0" smtClean="0"/>
              <a:t>to get involved at any level,</a:t>
            </a:r>
            <a:r>
              <a:rPr lang="en-US" baseline="0" dirty="0" smtClean="0"/>
              <a:t> </a:t>
            </a:r>
            <a:br>
              <a:rPr lang="en-US" baseline="0" dirty="0" smtClean="0"/>
            </a:br>
            <a:r>
              <a:rPr lang="en-US" dirty="0" smtClean="0"/>
              <a:t>from</a:t>
            </a:r>
            <a:r>
              <a:rPr lang="en-US" baseline="0" dirty="0" smtClean="0"/>
              <a:t> detailed technical discussion to suggestions or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149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hope I’ve given you a </a:t>
            </a:r>
            <a:r>
              <a:rPr lang="en-US" dirty="0" err="1" smtClean="0"/>
              <a:t>flavour</a:t>
            </a:r>
            <a:r>
              <a:rPr lang="en-US" dirty="0" smtClean="0"/>
              <a:t> of </a:t>
            </a:r>
            <a:r>
              <a:rPr lang="en-US" dirty="0" err="1" smtClean="0"/>
              <a:t>Mantychore</a:t>
            </a:r>
            <a:r>
              <a:rPr lang="en-US" dirty="0" smtClean="0"/>
              <a:t> and its</a:t>
            </a:r>
            <a:r>
              <a:rPr lang="en-US" baseline="0" dirty="0" smtClean="0"/>
              <a:t> aims </a:t>
            </a:r>
          </a:p>
          <a:p>
            <a:r>
              <a:rPr lang="en-US" dirty="0" smtClean="0"/>
              <a:t>to provide  cloud-like</a:t>
            </a:r>
            <a:r>
              <a:rPr lang="en-US" baseline="0" dirty="0" smtClean="0"/>
              <a:t> control of all layers of the network at all layers as a service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629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more information see the website </a:t>
            </a:r>
            <a:r>
              <a:rPr lang="en-US" baseline="0" dirty="0" err="1" smtClean="0"/>
              <a:t>Mantychore.eu</a:t>
            </a:r>
            <a:r>
              <a:rPr lang="en-US" baseline="0" dirty="0" smtClean="0"/>
              <a:t> or talk to David O’Callaghan (TCD) or Pau </a:t>
            </a:r>
            <a:r>
              <a:rPr lang="en-US" baseline="0" dirty="0" err="1" smtClean="0"/>
              <a:t>Minoves</a:t>
            </a:r>
            <a:r>
              <a:rPr lang="en-US" baseline="0" dirty="0" smtClean="0"/>
              <a:t> (i2cat)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46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Partition physical routers into logical routers</a:t>
            </a:r>
          </a:p>
          <a:p>
            <a:r>
              <a:rPr lang="en-US" dirty="0" smtClean="0"/>
              <a:t>Configure external (BGP) and internal (OSPF, RIP) routing protocols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1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r>
              <a:rPr lang="en-US" baseline="0" dirty="0" smtClean="0"/>
              <a:t>ocused on NRENs’ internal operations.</a:t>
            </a:r>
          </a:p>
          <a:p>
            <a:r>
              <a:rPr lang="en-US" baseline="0" dirty="0" smtClean="0"/>
              <a:t>The next step was to involve real network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17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Real-world</a:t>
            </a:r>
            <a:r>
              <a:rPr lang="en-US" baseline="0" dirty="0" smtClean="0"/>
              <a:t> requirements with more control of network </a:t>
            </a:r>
          </a:p>
          <a:p>
            <a:r>
              <a:rPr lang="en-US" baseline="0" dirty="0" smtClean="0"/>
              <a:t>from Layer 1 optical links, Layer 2 </a:t>
            </a:r>
            <a:r>
              <a:rPr lang="en-US" baseline="0" dirty="0" err="1" smtClean="0"/>
              <a:t>ethernet</a:t>
            </a:r>
            <a:r>
              <a:rPr lang="en-US" baseline="0" dirty="0" smtClean="0"/>
              <a:t> as well as Layer 3 Internet Protocol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43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55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>
                <a:latin typeface="Calibri" charset="0"/>
              </a:rPr>
              <a:t>A consortium</a:t>
            </a:r>
            <a:r>
              <a:rPr lang="en-US" sz="2000" baseline="0" dirty="0" smtClean="0">
                <a:latin typeface="Calibri" charset="0"/>
              </a:rPr>
              <a:t> including NRENs and users submitted an FP7 proposal for a pre-production service, </a:t>
            </a:r>
          </a:p>
          <a:p>
            <a:pPr>
              <a:lnSpc>
                <a:spcPct val="80000"/>
              </a:lnSpc>
            </a:pPr>
            <a:endParaRPr lang="en-US" sz="2000" dirty="0" smtClean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latin typeface="Calibri" charset="0"/>
              </a:rPr>
              <a:t>Total Project Cost:  </a:t>
            </a:r>
            <a:r>
              <a:rPr lang="en-US" sz="1600" dirty="0" smtClean="0">
                <a:latin typeface="Calibri" charset="0"/>
              </a:rPr>
              <a:t>1,564,386€</a:t>
            </a:r>
            <a:endParaRPr lang="en-US" sz="1500" dirty="0" smtClean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latin typeface="Calibri" charset="0"/>
              </a:rPr>
              <a:t>EC contribution:  </a:t>
            </a:r>
            <a:r>
              <a:rPr lang="en-US" sz="1600" dirty="0" smtClean="0">
                <a:latin typeface="Calibri" charset="0"/>
              </a:rPr>
              <a:t>1,399,740€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latin typeface="Calibri" charset="0"/>
              </a:rPr>
              <a:t>Start date: </a:t>
            </a:r>
            <a:r>
              <a:rPr lang="en-US" sz="1500" dirty="0" smtClean="0">
                <a:latin typeface="Calibri" charset="0"/>
              </a:rPr>
              <a:t>October 1</a:t>
            </a:r>
            <a:r>
              <a:rPr lang="en-US" sz="1500" baseline="30000" dirty="0" smtClean="0">
                <a:latin typeface="Calibri" charset="0"/>
              </a:rPr>
              <a:t>st</a:t>
            </a:r>
            <a:r>
              <a:rPr lang="en-US" sz="1500" dirty="0" smtClean="0">
                <a:latin typeface="Calibri" charset="0"/>
              </a:rPr>
              <a:t>, 2010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latin typeface="Calibri" charset="0"/>
              </a:rPr>
              <a:t>Duration: </a:t>
            </a:r>
            <a:r>
              <a:rPr lang="en-US" sz="1500" dirty="0" smtClean="0">
                <a:latin typeface="Calibri" charset="0"/>
              </a:rPr>
              <a:t>March 31</a:t>
            </a:r>
            <a:r>
              <a:rPr lang="en-US" sz="1500" baseline="30000" dirty="0" smtClean="0">
                <a:latin typeface="Calibri" charset="0"/>
              </a:rPr>
              <a:t>st</a:t>
            </a:r>
            <a:r>
              <a:rPr lang="en-US" sz="1500" dirty="0" smtClean="0">
                <a:latin typeface="Calibri" charset="0"/>
              </a:rPr>
              <a:t>, 2013 (30 months)</a:t>
            </a:r>
          </a:p>
          <a:p>
            <a:pPr>
              <a:lnSpc>
                <a:spcPct val="80000"/>
              </a:lnSpc>
            </a:pPr>
            <a:endParaRPr lang="en-US" sz="1500" dirty="0" smtClean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1500" dirty="0" smtClean="0">
                <a:latin typeface="Calibri" charset="0"/>
              </a:rPr>
              <a:t>(Name changed to avoid</a:t>
            </a:r>
            <a:r>
              <a:rPr lang="en-US" sz="1500" baseline="0" dirty="0" smtClean="0">
                <a:latin typeface="Calibri" charset="0"/>
              </a:rPr>
              <a:t> conflict)</a:t>
            </a:r>
            <a:endParaRPr lang="en-US" sz="1500" dirty="0" smtClean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83CF-186E-C545-A564-C085185674E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5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D6F6F6-4640-C440-8C03-647923948638}" type="datetimeFigureOut">
              <a:rPr lang="es-ES"/>
              <a:pPr/>
              <a:t>2011-04-11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561DD908-D41F-D94B-9D74-EC4795A73F8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5923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F30D16-B3A3-3147-B78E-8567D37AAFE9}" type="datetimeFigureOut">
              <a:rPr lang="es-ES"/>
              <a:pPr/>
              <a:t>2011-04-11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C7E68953-2D81-014C-980A-8D75659CFC7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831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1403350" y="6488113"/>
            <a:ext cx="1187450" cy="365125"/>
          </a:xfrm>
        </p:spPr>
        <p:txBody>
          <a:bodyPr/>
          <a:lstStyle>
            <a:lvl1pPr>
              <a:defRPr/>
            </a:lvl1pPr>
          </a:lstStyle>
          <a:p>
            <a:fld id="{6BDFAF26-6B82-E64B-9292-179826438D81}" type="datetimeFigureOut">
              <a:rPr lang="es-ES"/>
              <a:pPr/>
              <a:t>2011-04-11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2138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88125" y="6492875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fld id="{F55CA86B-1D18-294E-9BC3-DE530132C03B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0953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3E2B-4BDD-414E-A2F7-0E36537F1BD0}" type="datetimeFigureOut">
              <a:rPr lang="en-US" smtClean="0"/>
              <a:t>2011-04-11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3B95-B092-484F-9941-AFF67947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58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3E2B-4BDD-414E-A2F7-0E36537F1BD0}" type="datetimeFigureOut">
              <a:rPr lang="en-US" smtClean="0"/>
              <a:t>2011-04-11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3B95-B092-484F-9941-AFF67947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18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3E2B-4BDD-414E-A2F7-0E36537F1BD0}" type="datetimeFigureOut">
              <a:rPr lang="en-US" smtClean="0"/>
              <a:t>2011-04-11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3B95-B092-484F-9941-AFF67947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29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3E2B-4BDD-414E-A2F7-0E36537F1BD0}" type="datetimeFigureOut">
              <a:rPr lang="en-US" smtClean="0"/>
              <a:t>2011-04-11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3B95-B092-484F-9941-AFF67947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89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3E2B-4BDD-414E-A2F7-0E36537F1BD0}" type="datetimeFigureOut">
              <a:rPr lang="en-US" smtClean="0"/>
              <a:t>2011-04-11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3B95-B092-484F-9941-AFF67947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65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3E2B-4BDD-414E-A2F7-0E36537F1BD0}" type="datetimeFigureOut">
              <a:rPr lang="en-US" smtClean="0"/>
              <a:t>2011-04-11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3B95-B092-484F-9941-AFF67947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83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3E2B-4BDD-414E-A2F7-0E36537F1BD0}" type="datetimeFigureOut">
              <a:rPr lang="en-US" smtClean="0"/>
              <a:t>2011-04-11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3B95-B092-484F-9941-AFF67947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87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3E2B-4BDD-414E-A2F7-0E36537F1BD0}" type="datetimeFigureOut">
              <a:rPr lang="en-US" smtClean="0"/>
              <a:t>2011-04-11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3B95-B092-484F-9941-AFF67947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1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224136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A21704-580D-C448-86A2-6352088F7FC6}" type="datetimeFigureOut">
              <a:rPr lang="es-ES"/>
              <a:pPr/>
              <a:t>2011-04-11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F4672B01-C51D-544A-ABE9-EE35C090293E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7076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3E2B-4BDD-414E-A2F7-0E36537F1BD0}" type="datetimeFigureOut">
              <a:rPr lang="en-US" smtClean="0"/>
              <a:t>2011-04-11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3B95-B092-484F-9941-AFF67947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14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3E2B-4BDD-414E-A2F7-0E36537F1BD0}" type="datetimeFigureOut">
              <a:rPr lang="en-US" smtClean="0"/>
              <a:t>2011-04-11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3B95-B092-484F-9941-AFF67947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20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3E2B-4BDD-414E-A2F7-0E36537F1BD0}" type="datetimeFigureOut">
              <a:rPr lang="en-US" smtClean="0"/>
              <a:t>2011-04-11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3B95-B092-484F-9941-AFF67947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57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6AD28-F1CC-344C-B1AD-E15A83060635}" type="datetimeFigureOut">
              <a:rPr lang="es-ES"/>
              <a:pPr/>
              <a:t>2011-04-11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F43075FE-004B-574D-8C10-D679C97DFE2E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64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DFCE2D-4090-0143-B1E6-9C4F4C6F6DF2}" type="datetimeFigureOut">
              <a:rPr lang="es-ES"/>
              <a:pPr/>
              <a:t>2011-04-11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2C6164CF-3856-FA42-BC7E-BF8E3E82089F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624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6B9A04-F1C8-174F-BC57-9F646816148F}" type="datetimeFigureOut">
              <a:rPr lang="es-ES"/>
              <a:pPr/>
              <a:t>2011-04-11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5247CE90-261F-E042-876E-8731D60DDD96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5169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A21F07-412B-0E4C-A7AC-4862ECE5BA28}" type="datetimeFigureOut">
              <a:rPr lang="es-ES"/>
              <a:pPr/>
              <a:t>2011-04-11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45F1A490-03F7-0047-9251-402B5533E6F1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321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BF1AE7-0170-B248-B028-E9BBA6B484DF}" type="datetimeFigureOut">
              <a:rPr lang="es-ES"/>
              <a:pPr/>
              <a:t>2011-04-11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16F276C-4500-D04E-A115-621F211771FB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755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EBA3D6-F257-9C4C-A09A-B42DAB272A7E}" type="datetimeFigureOut">
              <a:rPr lang="es-ES"/>
              <a:pPr/>
              <a:t>2011-04-11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B32A6FDA-E1D1-8049-8362-9788F5E54CA0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85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9F3BA0-E71F-C64E-A3BF-A86A4D23A301}" type="datetimeFigureOut">
              <a:rPr lang="es-ES"/>
              <a:pPr/>
              <a:t>2011-04-11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88B37B4A-D3A2-0A41-A2B8-6F3D08927AA6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09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 userDrawn="1"/>
        </p:nvSpPr>
        <p:spPr>
          <a:xfrm>
            <a:off x="0" y="6525344"/>
            <a:ext cx="9144000" cy="332656"/>
          </a:xfrm>
          <a:prstGeom prst="rect">
            <a:avLst/>
          </a:prstGeom>
          <a:blipFill dpi="0" rotWithShape="1">
            <a:blip r:embed="rId13" cstate="print"/>
            <a:srcRect/>
            <a:tile tx="-44450" ty="10160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0" name="1 Marcador de título"/>
          <p:cNvSpPr>
            <a:spLocks noGrp="1"/>
          </p:cNvSpPr>
          <p:nvPr>
            <p:ph type="title"/>
          </p:nvPr>
        </p:nvSpPr>
        <p:spPr bwMode="auto">
          <a:xfrm>
            <a:off x="0" y="576263"/>
            <a:ext cx="914400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IE" noProof="0" dirty="0" smtClean="0"/>
              <a:t>Haga clic para modificar el estilo de título del patrón</a:t>
            </a:r>
            <a:endParaRPr lang="en-IE" noProof="0" dirty="0"/>
          </a:p>
        </p:txBody>
      </p:sp>
      <p:sp>
        <p:nvSpPr>
          <p:cNvPr id="103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107950" y="1556792"/>
            <a:ext cx="89281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E" noProof="0" smtClean="0"/>
              <a:t>Haga clic para modificar el estilo de texto del patrón</a:t>
            </a:r>
          </a:p>
          <a:p>
            <a:pPr lvl="1"/>
            <a:r>
              <a:rPr lang="en-IE" noProof="0" smtClean="0"/>
              <a:t>Segundo nivel</a:t>
            </a:r>
          </a:p>
          <a:p>
            <a:pPr lvl="2"/>
            <a:r>
              <a:rPr lang="en-IE" noProof="0" smtClean="0"/>
              <a:t>Tercer nivel</a:t>
            </a:r>
          </a:p>
          <a:p>
            <a:pPr lvl="3"/>
            <a:r>
              <a:rPr lang="en-IE" noProof="0" smtClean="0"/>
              <a:t>Cuarto nivel</a:t>
            </a:r>
          </a:p>
          <a:p>
            <a:pPr lvl="4"/>
            <a:r>
              <a:rPr lang="en-IE" noProof="0" smtClean="0"/>
              <a:t>Quinto nivel</a:t>
            </a:r>
            <a:endParaRPr lang="en-IE" noProof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7859713" y="6519863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ED50524-4143-8A4F-8A4B-3C3D274D26E7}" type="datetimeFigureOut">
              <a:rPr lang="es-ES"/>
              <a:pPr/>
              <a:t>2011-04-11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1187450" y="6519863"/>
            <a:ext cx="5886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216775" y="6519863"/>
            <a:ext cx="5873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Calibri" charset="0"/>
              </a:defRPr>
            </a:lvl1pPr>
          </a:lstStyle>
          <a:p>
            <a:fld id="{DEDE7107-A80B-0D44-85A3-3AE97D7C417F}" type="slidenum">
              <a:rPr lang="es-ES"/>
              <a:pPr/>
              <a:t>‹#›</a:t>
            </a:fld>
            <a:endParaRPr lang="es-ES"/>
          </a:p>
        </p:txBody>
      </p:sp>
      <p:pic>
        <p:nvPicPr>
          <p:cNvPr id="1035" name="Picture 2" descr="C:\Users\Pau\Pictures\slide templates\800px-european_flag_upside_down_svg1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4625"/>
            <a:ext cx="50323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3" descr="C:\Users\Pau\Pictures\logos\FP7-gen-RGB.preview.gif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6524625"/>
            <a:ext cx="4095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Mantychorelogo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" y="6237312"/>
            <a:ext cx="902148" cy="2743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3E2B-4BDD-414E-A2F7-0E36537F1BD0}" type="datetimeFigureOut">
              <a:rPr lang="en-US" smtClean="0"/>
              <a:t>2011-04-11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23B95-B092-484F-9941-AFF67947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6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ocallaghan@cs.tcd.ie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jp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g"/><Relationship Id="rId12" Type="http://schemas.openxmlformats.org/officeDocument/2006/relationships/image" Target="../media/image14.jpg"/><Relationship Id="rId13" Type="http://schemas.openxmlformats.org/officeDocument/2006/relationships/image" Target="../media/image25.jpg"/><Relationship Id="rId1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microsoft.com/office/2007/relationships/hdphoto" Target="../media/hdphoto1.wdp"/><Relationship Id="rId5" Type="http://schemas.openxmlformats.org/officeDocument/2006/relationships/image" Target="../media/image13.jpg"/><Relationship Id="rId6" Type="http://schemas.openxmlformats.org/officeDocument/2006/relationships/image" Target="../media/image12.jpg"/><Relationship Id="rId7" Type="http://schemas.openxmlformats.org/officeDocument/2006/relationships/image" Target="../media/image20.gif"/><Relationship Id="rId8" Type="http://schemas.openxmlformats.org/officeDocument/2006/relationships/image" Target="../media/image21.jpg"/><Relationship Id="rId9" Type="http://schemas.openxmlformats.org/officeDocument/2006/relationships/image" Target="../media/image22.png"/><Relationship Id="rId10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gif"/><Relationship Id="rId4" Type="http://schemas.openxmlformats.org/officeDocument/2006/relationships/image" Target="../media/image26.wmf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gi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gif"/><Relationship Id="rId6" Type="http://schemas.openxmlformats.org/officeDocument/2006/relationships/image" Target="../media/image35.png"/><Relationship Id="rId7" Type="http://schemas.openxmlformats.org/officeDocument/2006/relationships/image" Target="../media/image49.png"/><Relationship Id="rId8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57.emf"/><Relationship Id="rId6" Type="http://schemas.openxmlformats.org/officeDocument/2006/relationships/image" Target="../media/image5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6" Type="http://schemas.openxmlformats.org/officeDocument/2006/relationships/image" Target="../media/image61.tiff"/><Relationship Id="rId7" Type="http://schemas.openxmlformats.org/officeDocument/2006/relationships/image" Target="../media/image62.gif"/><Relationship Id="rId8" Type="http://schemas.openxmlformats.org/officeDocument/2006/relationships/image" Target="../media/image6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5" Type="http://schemas.openxmlformats.org/officeDocument/2006/relationships/image" Target="../media/image66.jpeg"/><Relationship Id="rId6" Type="http://schemas.microsoft.com/office/2007/relationships/hdphoto" Target="../media/hdphoto4.wdp"/><Relationship Id="rId7" Type="http://schemas.openxmlformats.org/officeDocument/2006/relationships/image" Target="../media/image67.jpeg"/><Relationship Id="rId8" Type="http://schemas.microsoft.com/office/2007/relationships/hdphoto" Target="../media/hdphoto5.wdp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1 Título"/>
          <p:cNvSpPr>
            <a:spLocks noGrp="1"/>
          </p:cNvSpPr>
          <p:nvPr>
            <p:ph type="ctrTitle"/>
          </p:nvPr>
        </p:nvSpPr>
        <p:spPr>
          <a:xfrm>
            <a:off x="685800" y="2349500"/>
            <a:ext cx="7772400" cy="1470025"/>
          </a:xfrm>
        </p:spPr>
        <p:txBody>
          <a:bodyPr/>
          <a:lstStyle/>
          <a:p>
            <a:r>
              <a:rPr lang="en-US" sz="4000" b="1" dirty="0">
                <a:latin typeface="Calibri" charset="0"/>
              </a:rPr>
              <a:t>D</a:t>
            </a:r>
            <a:r>
              <a:rPr lang="en-US" sz="4000" b="1" dirty="0" smtClean="0">
                <a:latin typeface="Calibri" charset="0"/>
              </a:rPr>
              <a:t>ynamic networks </a:t>
            </a:r>
            <a:br>
              <a:rPr lang="en-US" sz="4000" b="1" dirty="0" smtClean="0">
                <a:latin typeface="Calibri" charset="0"/>
              </a:rPr>
            </a:br>
            <a:r>
              <a:rPr lang="en-US" sz="4000" b="1" dirty="0" smtClean="0">
                <a:latin typeface="Calibri" charset="0"/>
              </a:rPr>
              <a:t>for e-Infrastructure</a:t>
            </a:r>
            <a:endParaRPr lang="en-US" sz="4000" b="1" dirty="0">
              <a:latin typeface="Calibri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796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98989"/>
                </a:solidFill>
                <a:latin typeface="Calibri" charset="0"/>
              </a:rPr>
              <a:t>David O’Callaghan</a:t>
            </a:r>
            <a:endParaRPr lang="en-US" dirty="0">
              <a:solidFill>
                <a:srgbClr val="898989"/>
              </a:solidFill>
              <a:latin typeface="Calibri" charset="0"/>
            </a:endParaRPr>
          </a:p>
          <a:p>
            <a:r>
              <a:rPr lang="en-US" sz="2000" dirty="0" smtClean="0">
                <a:solidFill>
                  <a:srgbClr val="898989"/>
                </a:solidFill>
                <a:latin typeface="Calibri" charset="0"/>
              </a:rPr>
              <a:t>Trinity College Dublin</a:t>
            </a:r>
            <a:endParaRPr lang="en-US" dirty="0">
              <a:solidFill>
                <a:srgbClr val="898989"/>
              </a:solidFill>
              <a:latin typeface="Calibri" charset="0"/>
            </a:endParaRPr>
          </a:p>
          <a:p>
            <a:r>
              <a:rPr lang="en-US" sz="1800" dirty="0" err="1" smtClean="0">
                <a:solidFill>
                  <a:srgbClr val="898989"/>
                </a:solidFill>
                <a:latin typeface="Calibri" charset="0"/>
                <a:hlinkClick r:id="rId3"/>
              </a:rPr>
              <a:t>david.ocallaghan@cs.tcd.ie</a:t>
            </a:r>
            <a:endParaRPr lang="en-US" sz="1800" dirty="0" smtClean="0">
              <a:solidFill>
                <a:srgbClr val="898989"/>
              </a:solidFill>
              <a:latin typeface="Calibri" charset="0"/>
            </a:endParaRPr>
          </a:p>
          <a:p>
            <a:endParaRPr lang="en-US" sz="1800" dirty="0">
              <a:solidFill>
                <a:srgbClr val="898989"/>
              </a:solidFill>
              <a:latin typeface="Calibri" charset="0"/>
            </a:endParaRPr>
          </a:p>
          <a:p>
            <a:r>
              <a:rPr lang="en-US" sz="1800" dirty="0" smtClean="0">
                <a:solidFill>
                  <a:srgbClr val="898989"/>
                </a:solidFill>
                <a:latin typeface="Calibri" charset="0"/>
              </a:rPr>
              <a:t>EGI User Forum 2011</a:t>
            </a:r>
            <a:br>
              <a:rPr lang="en-US" sz="1800" dirty="0" smtClean="0">
                <a:solidFill>
                  <a:srgbClr val="898989"/>
                </a:solidFill>
                <a:latin typeface="Calibri" charset="0"/>
              </a:rPr>
            </a:br>
            <a:r>
              <a:rPr lang="en-US" sz="1800" dirty="0" smtClean="0">
                <a:solidFill>
                  <a:srgbClr val="898989"/>
                </a:solidFill>
                <a:latin typeface="Calibri" charset="0"/>
              </a:rPr>
              <a:t>11</a:t>
            </a:r>
            <a:r>
              <a:rPr lang="en-US" sz="1800" baseline="30000" dirty="0" smtClean="0">
                <a:solidFill>
                  <a:srgbClr val="898989"/>
                </a:solidFill>
                <a:latin typeface="Calibri" charset="0"/>
              </a:rPr>
              <a:t>th</a:t>
            </a:r>
            <a:r>
              <a:rPr lang="en-US" sz="1800" dirty="0" smtClean="0">
                <a:solidFill>
                  <a:srgbClr val="898989"/>
                </a:solidFill>
                <a:latin typeface="Calibri" charset="0"/>
              </a:rPr>
              <a:t> April 2011 – Vilnius, Lithuania</a:t>
            </a:r>
            <a:endParaRPr lang="en-US" sz="1800" dirty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539750" y="188913"/>
            <a:ext cx="8064500" cy="22590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-252536" y="5661248"/>
            <a:ext cx="8929811" cy="0"/>
          </a:xfrm>
          <a:prstGeom prst="line">
            <a:avLst/>
          </a:prstGeom>
          <a:ln w="5715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FP7-gen-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60" y="2163445"/>
            <a:ext cx="3002280" cy="2442210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0" y="4292600"/>
            <a:ext cx="8928100" cy="1944688"/>
          </a:xfrm>
        </p:spPr>
        <p:txBody>
          <a:bodyPr anchor="ctr" anchorCtr="0"/>
          <a:lstStyle/>
          <a:p>
            <a:pPr marL="177800" indent="0" algn="ctr">
              <a:buNone/>
            </a:pPr>
            <a:r>
              <a:rPr lang="en-US" sz="2000" dirty="0">
                <a:solidFill>
                  <a:schemeClr val="tx2"/>
                </a:solidFill>
              </a:rPr>
              <a:t>ICT-</a:t>
            </a:r>
            <a:r>
              <a:rPr lang="en-US" sz="2000" dirty="0" smtClean="0">
                <a:solidFill>
                  <a:schemeClr val="tx2"/>
                </a:solidFill>
              </a:rPr>
              <a:t>2009 </a:t>
            </a:r>
            <a:r>
              <a:rPr lang="en-US" sz="2000" dirty="0">
                <a:solidFill>
                  <a:schemeClr val="tx2"/>
                </a:solidFill>
              </a:rPr>
              <a:t>Call 5</a:t>
            </a:r>
          </a:p>
          <a:p>
            <a:pPr marL="57150" indent="0" algn="ctr">
              <a:buNone/>
            </a:pPr>
            <a:r>
              <a:rPr lang="en-US" sz="1800" dirty="0">
                <a:solidFill>
                  <a:schemeClr val="tx2"/>
                </a:solidFill>
              </a:rPr>
              <a:t>1.2.3 – Virtual Research </a:t>
            </a:r>
            <a:r>
              <a:rPr lang="en-US" sz="1800" dirty="0" smtClean="0">
                <a:solidFill>
                  <a:schemeClr val="tx2"/>
                </a:solidFill>
              </a:rPr>
              <a:t>Communities</a:t>
            </a:r>
            <a:endParaRPr lang="en-US" sz="18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12" name="Connector 11"/>
          <p:cNvSpPr/>
          <p:nvPr/>
        </p:nvSpPr>
        <p:spPr>
          <a:xfrm>
            <a:off x="4343400" y="5445224"/>
            <a:ext cx="457200" cy="4572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35896" y="5949280"/>
            <a:ext cx="1899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October 2010</a:t>
            </a:r>
            <a:endParaRPr lang="en-US" sz="2400" dirty="0">
              <a:latin typeface="+mj-lt"/>
            </a:endParaRPr>
          </a:p>
        </p:txBody>
      </p:sp>
      <p:sp>
        <p:nvSpPr>
          <p:cNvPr id="17" name="4 Rectángulo"/>
          <p:cNvSpPr>
            <a:spLocks noChangeArrowheads="1"/>
          </p:cNvSpPr>
          <p:nvPr/>
        </p:nvSpPr>
        <p:spPr bwMode="auto">
          <a:xfrm>
            <a:off x="539750" y="44624"/>
            <a:ext cx="8064500" cy="22590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4686386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105275" cy="1196752"/>
          </a:xfrm>
        </p:spPr>
        <p:txBody>
          <a:bodyPr/>
          <a:lstStyle/>
          <a:p>
            <a:r>
              <a:rPr lang="en-US" dirty="0" smtClean="0"/>
              <a:t>Research Centre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49" y="1556792"/>
            <a:ext cx="4032251" cy="3556546"/>
          </a:xfrm>
        </p:spPr>
        <p:txBody>
          <a:bodyPr anchor="ctr" anchorCtr="0"/>
          <a:lstStyle/>
          <a:p>
            <a:pPr marL="0" indent="0">
              <a:buNone/>
            </a:pPr>
            <a:r>
              <a:rPr lang="en-US" b="1" dirty="0" smtClean="0"/>
              <a:t>Consortium Mix</a:t>
            </a:r>
          </a:p>
          <a:p>
            <a:r>
              <a:rPr lang="en-US" dirty="0" smtClean="0"/>
              <a:t>Research </a:t>
            </a:r>
          </a:p>
          <a:p>
            <a:r>
              <a:rPr lang="en-US" dirty="0" smtClean="0"/>
              <a:t>NRENs</a:t>
            </a:r>
          </a:p>
          <a:p>
            <a:r>
              <a:rPr lang="en-US" dirty="0" smtClean="0"/>
              <a:t>Users</a:t>
            </a:r>
          </a:p>
          <a:p>
            <a:r>
              <a:rPr lang="en-US" dirty="0" smtClean="0"/>
              <a:t>Commercial</a:t>
            </a:r>
            <a:endParaRPr lang="en-US" dirty="0"/>
          </a:p>
        </p:txBody>
      </p:sp>
      <p:pic>
        <p:nvPicPr>
          <p:cNvPr id="4" name="9 Imagen" descr="logo_i2cat_recerca_centre_trans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62452" y="1139343"/>
            <a:ext cx="2520000" cy="177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21449" y="2376488"/>
            <a:ext cx="220637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F497D"/>
                </a:solidFill>
                <a:latin typeface="+mn-lt"/>
              </a:rPr>
              <a:t>Spain</a:t>
            </a: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2800" b="1" dirty="0" smtClean="0">
                <a:latin typeface="+mn-lt"/>
              </a:rPr>
              <a:t>Coordination</a:t>
            </a:r>
          </a:p>
          <a:p>
            <a:pPr algn="ctr"/>
            <a:endParaRPr lang="en-US" sz="2800" b="1" dirty="0">
              <a:latin typeface="+mn-lt"/>
            </a:endParaRPr>
          </a:p>
          <a:p>
            <a:pPr algn="ctr"/>
            <a:r>
              <a:rPr lang="en-US" sz="2800" b="1" dirty="0" smtClean="0">
                <a:latin typeface="+mn-lt"/>
              </a:rPr>
              <a:t>Development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070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-heanet-300x1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53" y="980728"/>
            <a:ext cx="3451994" cy="1725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Research &amp; Education Networking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185782" y="2376488"/>
            <a:ext cx="287771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F497D"/>
                </a:solidFill>
                <a:latin typeface="+mn-lt"/>
              </a:rPr>
              <a:t>Nordic Region</a:t>
            </a:r>
          </a:p>
          <a:p>
            <a:pPr algn="ctr"/>
            <a:r>
              <a:rPr lang="en-US" sz="2800" b="1" dirty="0" smtClean="0">
                <a:latin typeface="+mn-lt"/>
              </a:rPr>
              <a:t/>
            </a:r>
            <a:br>
              <a:rPr lang="en-US" sz="2800" b="1" dirty="0" smtClean="0">
                <a:latin typeface="+mn-lt"/>
              </a:rPr>
            </a:br>
            <a:r>
              <a:rPr lang="en-US" sz="2800" b="1" dirty="0" smtClean="0">
                <a:latin typeface="+mn-lt"/>
              </a:rPr>
              <a:t>Cloud Networking</a:t>
            </a:r>
            <a:br>
              <a:rPr lang="en-US" sz="2800" b="1" dirty="0" smtClean="0">
                <a:latin typeface="+mn-lt"/>
              </a:rPr>
            </a:br>
            <a:r>
              <a:rPr lang="en-US" sz="2800" b="1" dirty="0" smtClean="0">
                <a:latin typeface="+mn-lt"/>
              </a:rPr>
              <a:t>and Migration</a:t>
            </a:r>
            <a:endParaRPr lang="en-US" sz="280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8788" y="2398920"/>
            <a:ext cx="324432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F497D"/>
                </a:solidFill>
                <a:latin typeface="+mn-lt"/>
              </a:rPr>
              <a:t>Ireland</a:t>
            </a:r>
          </a:p>
          <a:p>
            <a:pPr algn="ctr"/>
            <a:endParaRPr lang="en-US" sz="2800" b="1" dirty="0">
              <a:latin typeface="+mn-lt"/>
            </a:endParaRPr>
          </a:p>
          <a:p>
            <a:pPr algn="ctr"/>
            <a:r>
              <a:rPr lang="en-US" sz="2800" b="1" dirty="0" smtClean="0">
                <a:latin typeface="+mn-lt"/>
              </a:rPr>
              <a:t>Virtual Customer</a:t>
            </a:r>
            <a:br>
              <a:rPr lang="en-US" sz="2800" b="1" dirty="0" smtClean="0">
                <a:latin typeface="+mn-lt"/>
              </a:rPr>
            </a:br>
            <a:r>
              <a:rPr lang="en-US" sz="2800" b="1" dirty="0" smtClean="0">
                <a:latin typeface="+mn-lt"/>
              </a:rPr>
              <a:t>Premises Equipment</a:t>
            </a:r>
          </a:p>
        </p:txBody>
      </p:sp>
      <p:pic>
        <p:nvPicPr>
          <p:cNvPr id="14" name="Picture 13" descr="NORDUnet_logo2-300x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38" y="1584403"/>
            <a:ext cx="3297600" cy="82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5855" y="4274953"/>
            <a:ext cx="2012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Zero Carbon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7115891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Network Users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68313" y="2376488"/>
            <a:ext cx="207014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+mn-lt"/>
              </a:rPr>
              <a:t>United Kingdom</a:t>
            </a:r>
          </a:p>
          <a:p>
            <a:pPr algn="ctr"/>
            <a:endParaRPr lang="en-US" sz="2800" b="1" dirty="0" smtClean="0">
              <a:latin typeface="+mn-lt"/>
            </a:endParaRPr>
          </a:p>
          <a:p>
            <a:pPr algn="ctr"/>
            <a:r>
              <a:rPr lang="en-US" sz="2800" b="1" dirty="0" smtClean="0">
                <a:latin typeface="+mn-lt"/>
              </a:rPr>
              <a:t>Multimedia</a:t>
            </a:r>
          </a:p>
          <a:p>
            <a:pPr algn="ctr"/>
            <a:endParaRPr lang="en-US" sz="2800" b="1" dirty="0">
              <a:latin typeface="+mn-lt"/>
            </a:endParaRPr>
          </a:p>
          <a:p>
            <a:pPr algn="ctr"/>
            <a:r>
              <a:rPr lang="en-US" sz="2800" b="1" dirty="0" smtClean="0">
                <a:latin typeface="+mn-lt"/>
              </a:rPr>
              <a:t>Marketplace</a:t>
            </a:r>
            <a:endParaRPr lang="en-US" sz="2800" b="1" dirty="0">
              <a:latin typeface="+mn-lt"/>
            </a:endParaRPr>
          </a:p>
        </p:txBody>
      </p:sp>
      <p:pic>
        <p:nvPicPr>
          <p:cNvPr id="4" name="Picture 3" descr="head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" y="1550988"/>
            <a:ext cx="2730500" cy="825500"/>
          </a:xfrm>
          <a:prstGeom prst="rect">
            <a:avLst/>
          </a:prstGeom>
        </p:spPr>
      </p:pic>
      <p:pic>
        <p:nvPicPr>
          <p:cNvPr id="6" name="Picture 5" descr="UNI-C_logo-300x8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010" y="1747905"/>
            <a:ext cx="2412000" cy="651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84715" y="2359839"/>
            <a:ext cx="117457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+mn-lt"/>
              </a:rPr>
              <a:t>Denmark</a:t>
            </a:r>
          </a:p>
          <a:p>
            <a:pPr algn="ctr"/>
            <a:endParaRPr lang="en-US" sz="2800" b="1" dirty="0">
              <a:latin typeface="+mn-lt"/>
            </a:endParaRPr>
          </a:p>
          <a:p>
            <a:pPr algn="ctr"/>
            <a:r>
              <a:rPr lang="en-US" sz="2800" b="1" dirty="0" smtClean="0">
                <a:latin typeface="+mn-lt"/>
              </a:rPr>
              <a:t>Health</a:t>
            </a:r>
            <a:endParaRPr lang="en-US" sz="2800" b="1" dirty="0">
              <a:latin typeface="+mn-lt"/>
            </a:endParaRPr>
          </a:p>
        </p:txBody>
      </p:sp>
      <p:pic>
        <p:nvPicPr>
          <p:cNvPr id="9" name="Picture 8" descr="TCD_logo-300x8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353" y="1615577"/>
            <a:ext cx="2909647" cy="82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96736" y="2376488"/>
            <a:ext cx="209399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F497D"/>
                </a:solidFill>
                <a:latin typeface="+mn-lt"/>
              </a:rPr>
              <a:t>Ireland</a:t>
            </a:r>
          </a:p>
          <a:p>
            <a:pPr algn="ctr"/>
            <a:endParaRPr lang="en-US" sz="2800" b="1" dirty="0">
              <a:latin typeface="+mn-lt"/>
            </a:endParaRPr>
          </a:p>
          <a:p>
            <a:pPr algn="ctr"/>
            <a:r>
              <a:rPr lang="en-US" sz="2800" b="1" dirty="0" smtClean="0">
                <a:latin typeface="+mn-lt"/>
              </a:rPr>
              <a:t>Grid &amp; Cloud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0807988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-27384"/>
            <a:ext cx="4103687" cy="1224136"/>
          </a:xfrm>
        </p:spPr>
        <p:txBody>
          <a:bodyPr/>
          <a:lstStyle/>
          <a:p>
            <a:r>
              <a:rPr lang="en-US" dirty="0" smtClean="0"/>
              <a:t>Commercial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8656" y="2376488"/>
            <a:ext cx="19845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F497D"/>
                </a:solidFill>
                <a:latin typeface="+mn-lt"/>
              </a:rPr>
              <a:t>Spain</a:t>
            </a: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2800" b="1" dirty="0" smtClean="0">
                <a:latin typeface="+mn-lt"/>
              </a:rPr>
              <a:t>Commercial</a:t>
            </a:r>
            <a:br>
              <a:rPr lang="en-US" sz="2800" b="1" dirty="0" smtClean="0">
                <a:latin typeface="+mn-lt"/>
              </a:rPr>
            </a:br>
            <a:r>
              <a:rPr lang="en-US" sz="2800" b="1" dirty="0" smtClean="0">
                <a:latin typeface="+mn-lt"/>
              </a:rPr>
              <a:t>Exploitation</a:t>
            </a:r>
            <a:endParaRPr lang="en-US" sz="2800" b="1" dirty="0">
              <a:latin typeface="+mn-lt"/>
            </a:endParaRPr>
          </a:p>
        </p:txBody>
      </p:sp>
      <p:pic>
        <p:nvPicPr>
          <p:cNvPr id="8" name="Picture 7" descr="TID_logo-300x2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0" y="1079011"/>
            <a:ext cx="1800000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9767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DSC00264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74" t="18022" b="5908"/>
          <a:stretch/>
        </p:blipFill>
        <p:spPr bwMode="auto">
          <a:xfrm>
            <a:off x="-108296" y="4358319"/>
            <a:ext cx="2016000" cy="14469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Picture 16" descr="network_gear_15751_49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479700" y="3942561"/>
            <a:ext cx="1879200" cy="1409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9" name="Picture 18" descr="grid_cloud_1106985_35298486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/>
          <a:stretch/>
        </p:blipFill>
        <p:spPr>
          <a:xfrm rot="60000">
            <a:off x="7199591" y="4072835"/>
            <a:ext cx="1908000" cy="136470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355976" y="2394204"/>
            <a:ext cx="126208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+mn-lt"/>
              </a:rPr>
              <a:t>United Kingdom</a:t>
            </a:r>
          </a:p>
          <a:p>
            <a:pPr algn="ctr"/>
            <a:endParaRPr lang="en-US" sz="1600" b="1" dirty="0" smtClean="0">
              <a:latin typeface="+mn-lt"/>
            </a:endParaRPr>
          </a:p>
          <a:p>
            <a:pPr algn="ctr"/>
            <a:r>
              <a:rPr lang="en-US" sz="1600" b="1" dirty="0" smtClean="0">
                <a:latin typeface="+mn-lt"/>
              </a:rPr>
              <a:t>Multimedia</a:t>
            </a:r>
          </a:p>
          <a:p>
            <a:pPr algn="ctr"/>
            <a:endParaRPr lang="en-US" sz="1600" b="1" dirty="0">
              <a:latin typeface="+mn-lt"/>
            </a:endParaRPr>
          </a:p>
          <a:p>
            <a:pPr algn="ctr"/>
            <a:r>
              <a:rPr lang="en-US" sz="1600" b="1" dirty="0" smtClean="0">
                <a:latin typeface="+mn-lt"/>
              </a:rPr>
              <a:t>Marketplace</a:t>
            </a:r>
            <a:endParaRPr lang="en-US" sz="1600" b="1" dirty="0">
              <a:latin typeface="+mn-lt"/>
            </a:endParaRPr>
          </a:p>
        </p:txBody>
      </p:sp>
      <p:pic>
        <p:nvPicPr>
          <p:cNvPr id="4" name="Picture 3" descr="heade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56980"/>
            <a:ext cx="1401177" cy="423613"/>
          </a:xfrm>
          <a:prstGeom prst="rect">
            <a:avLst/>
          </a:prstGeom>
        </p:spPr>
      </p:pic>
      <p:pic>
        <p:nvPicPr>
          <p:cNvPr id="6" name="Picture 5" descr="UNI-C_logo-300x8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30" y="2048576"/>
            <a:ext cx="1125215" cy="3038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46131" y="2376488"/>
            <a:ext cx="7570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+mn-lt"/>
              </a:rPr>
              <a:t>Denmark</a:t>
            </a:r>
          </a:p>
          <a:p>
            <a:pPr algn="ctr"/>
            <a:endParaRPr lang="en-US" sz="1600" b="1" dirty="0">
              <a:latin typeface="+mn-lt"/>
            </a:endParaRPr>
          </a:p>
          <a:p>
            <a:pPr algn="ctr"/>
            <a:r>
              <a:rPr lang="en-US" sz="1600" b="1" dirty="0" smtClean="0">
                <a:latin typeface="+mn-lt"/>
              </a:rPr>
              <a:t>Health</a:t>
            </a:r>
            <a:endParaRPr lang="en-US" sz="1600" b="1" dirty="0">
              <a:latin typeface="+mn-lt"/>
            </a:endParaRPr>
          </a:p>
        </p:txBody>
      </p:sp>
      <p:pic>
        <p:nvPicPr>
          <p:cNvPr id="9" name="Picture 8" descr="TCD_logo-300x8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91" y="1987732"/>
            <a:ext cx="1493109" cy="4230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40352" y="2376488"/>
            <a:ext cx="12757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1F497D"/>
                </a:solidFill>
                <a:latin typeface="+mn-lt"/>
              </a:rPr>
              <a:t>Ireland</a:t>
            </a:r>
          </a:p>
          <a:p>
            <a:pPr algn="ctr"/>
            <a:endParaRPr lang="en-US" sz="1600" b="1" dirty="0">
              <a:latin typeface="+mn-lt"/>
            </a:endParaRPr>
          </a:p>
          <a:p>
            <a:pPr algn="ctr"/>
            <a:r>
              <a:rPr lang="en-US" sz="1600" b="1" dirty="0" smtClean="0">
                <a:latin typeface="+mn-lt"/>
              </a:rPr>
              <a:t>Grid &amp; Cloud</a:t>
            </a:r>
            <a:endParaRPr lang="en-US" sz="1600" b="1" dirty="0">
              <a:latin typeface="+mn-lt"/>
            </a:endParaRPr>
          </a:p>
        </p:txBody>
      </p:sp>
      <p:pic>
        <p:nvPicPr>
          <p:cNvPr id="11" name="Picture 10" descr="logo-heanet-300x15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" y="1628800"/>
            <a:ext cx="1777393" cy="8886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1722" y="2376488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1F497D"/>
                </a:solidFill>
                <a:latin typeface="+mn-lt"/>
              </a:rPr>
              <a:t>Nordic Region</a:t>
            </a:r>
          </a:p>
          <a:p>
            <a:pPr algn="ctr"/>
            <a:r>
              <a:rPr lang="en-US" sz="1600" b="1" dirty="0" smtClean="0">
                <a:latin typeface="+mn-lt"/>
              </a:rPr>
              <a:t/>
            </a:r>
            <a:br>
              <a:rPr lang="en-US" sz="1600" b="1" dirty="0" smtClean="0">
                <a:latin typeface="+mn-lt"/>
              </a:rPr>
            </a:br>
            <a:r>
              <a:rPr lang="en-US" sz="1600" b="1" dirty="0" smtClean="0">
                <a:latin typeface="+mn-lt"/>
              </a:rPr>
              <a:t>Cloud Networking</a:t>
            </a:r>
            <a:br>
              <a:rPr lang="en-US" sz="1600" b="1" dirty="0" smtClean="0">
                <a:latin typeface="+mn-lt"/>
              </a:rPr>
            </a:br>
            <a:r>
              <a:rPr lang="en-US" sz="1600" b="1" dirty="0" smtClean="0">
                <a:latin typeface="+mn-lt"/>
              </a:rPr>
              <a:t>and Migration</a:t>
            </a:r>
            <a:endParaRPr lang="en-US" sz="1600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9435" y="2376488"/>
            <a:ext cx="1933041" cy="1486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1F497D"/>
                </a:solidFill>
                <a:latin typeface="+mn-lt"/>
              </a:rPr>
              <a:t>Ireland</a:t>
            </a:r>
          </a:p>
          <a:p>
            <a:pPr algn="ctr"/>
            <a:endParaRPr lang="en-US" sz="1600" b="1" dirty="0">
              <a:latin typeface="+mn-lt"/>
            </a:endParaRPr>
          </a:p>
          <a:p>
            <a:pPr algn="ctr"/>
            <a:r>
              <a:rPr lang="en-US" sz="1600" b="1" dirty="0" smtClean="0">
                <a:latin typeface="+mn-lt"/>
              </a:rPr>
              <a:t>Virtual Customer</a:t>
            </a:r>
            <a:br>
              <a:rPr lang="en-US" sz="1600" b="1" dirty="0" smtClean="0">
                <a:latin typeface="+mn-lt"/>
              </a:rPr>
            </a:br>
            <a:r>
              <a:rPr lang="en-US" sz="1600" b="1" dirty="0" smtClean="0">
                <a:latin typeface="+mn-lt"/>
              </a:rPr>
              <a:t>Premises Equipment</a:t>
            </a:r>
          </a:p>
          <a:p>
            <a:pPr algn="ctr">
              <a:lnSpc>
                <a:spcPct val="70000"/>
              </a:lnSpc>
            </a:pPr>
            <a:endParaRPr lang="en-US" sz="1600" b="1" dirty="0" smtClean="0">
              <a:latin typeface="+mn-lt"/>
            </a:endParaRPr>
          </a:p>
          <a:p>
            <a:pPr algn="ctr"/>
            <a:r>
              <a:rPr lang="en-US" sz="1600" b="1" dirty="0" smtClean="0">
                <a:latin typeface="+mn-lt"/>
              </a:rPr>
              <a:t>Zero Carbon</a:t>
            </a:r>
            <a:endParaRPr lang="en-US" sz="1600" b="1" dirty="0">
              <a:latin typeface="+mn-lt"/>
            </a:endParaRPr>
          </a:p>
        </p:txBody>
      </p:sp>
      <p:pic>
        <p:nvPicPr>
          <p:cNvPr id="14" name="Picture 13" descr="NORDUnet_logo2-300x75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932140"/>
            <a:ext cx="1777393" cy="444348"/>
          </a:xfrm>
          <a:prstGeom prst="rect">
            <a:avLst/>
          </a:prstGeom>
        </p:spPr>
      </p:pic>
      <p:pic>
        <p:nvPicPr>
          <p:cNvPr id="18" name="Picture 17" descr="xray_666035_24174745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638" y="4056288"/>
            <a:ext cx="1908000" cy="1431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0" name="Picture 19" descr="tern_3487408586_4c83345231_b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2" r="39144" b="18583"/>
          <a:stretch/>
        </p:blipFill>
        <p:spPr>
          <a:xfrm rot="21540000">
            <a:off x="1979712" y="4105275"/>
            <a:ext cx="1871999" cy="13341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Picture 14" descr="camera-400672_9682.jpg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 r="5582" b="39968"/>
          <a:stretch/>
        </p:blipFill>
        <p:spPr>
          <a:xfrm>
            <a:off x="3863476" y="3975812"/>
            <a:ext cx="2270115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9538096"/>
      </p:ext>
    </p:extLst>
  </p:cSld>
  <p:clrMapOvr>
    <a:masterClrMapping/>
  </p:clrMapOvr>
  <p:transition xmlns:p14="http://schemas.microsoft.com/office/powerpoint/2010/main" spd="slow">
    <p:push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mera-400672_9682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 r="5582" b="39968"/>
          <a:stretch/>
        </p:blipFill>
        <p:spPr>
          <a:xfrm>
            <a:off x="0" y="0"/>
            <a:ext cx="9144000" cy="6525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0378" y="444810"/>
            <a:ext cx="660689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Streaming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3D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and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Ultra High Definition</a:t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multimedia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78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erating_room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7" y="-370036"/>
            <a:ext cx="9193840" cy="6895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0378" y="458049"/>
            <a:ext cx="660689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Streaming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3D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and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Ultra High Definition</a:t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multimedia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32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49" y="5949280"/>
            <a:ext cx="1535906" cy="464344"/>
          </a:xfrm>
          <a:prstGeom prst="rect">
            <a:avLst/>
          </a:prstGeom>
        </p:spPr>
      </p:pic>
      <p:grpSp>
        <p:nvGrpSpPr>
          <p:cNvPr id="7" name="Group 79"/>
          <p:cNvGrpSpPr>
            <a:grpSpLocks noChangeAspect="1"/>
          </p:cNvGrpSpPr>
          <p:nvPr/>
        </p:nvGrpSpPr>
        <p:grpSpPr>
          <a:xfrm>
            <a:off x="-1932" y="764704"/>
            <a:ext cx="9145932" cy="5071186"/>
            <a:chOff x="733028" y="1054572"/>
            <a:chExt cx="8125252" cy="4505245"/>
          </a:xfrm>
        </p:grpSpPr>
        <p:pic>
          <p:nvPicPr>
            <p:cNvPr id="8" name="Picture 37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2" y="2714620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37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496" y="2428868"/>
              <a:ext cx="428628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37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0628" y="2428868"/>
              <a:ext cx="428628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85918" y="2143116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14942" y="3857628"/>
              <a:ext cx="428628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00562" y="3786190"/>
              <a:ext cx="500066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86182" y="3929066"/>
              <a:ext cx="357190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28859" y="2143116"/>
              <a:ext cx="285753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715140" y="2857496"/>
              <a:ext cx="285753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00297" y="2928934"/>
              <a:ext cx="285753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Straight Connector 23"/>
            <p:cNvCxnSpPr>
              <a:stCxn id="9" idx="1"/>
              <a:endCxn id="15" idx="3"/>
            </p:cNvCxnSpPr>
            <p:nvPr/>
          </p:nvCxnSpPr>
          <p:spPr>
            <a:xfrm rot="10800000">
              <a:off x="2714612" y="2285992"/>
              <a:ext cx="1285884" cy="285752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5"/>
            <p:cNvCxnSpPr>
              <a:stCxn id="15" idx="1"/>
              <a:endCxn id="11" idx="3"/>
            </p:cNvCxnSpPr>
            <p:nvPr/>
          </p:nvCxnSpPr>
          <p:spPr>
            <a:xfrm rot="10800000">
              <a:off x="2285985" y="2285992"/>
              <a:ext cx="142875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7"/>
            <p:cNvCxnSpPr>
              <a:stCxn id="9" idx="1"/>
              <a:endCxn id="17" idx="3"/>
            </p:cNvCxnSpPr>
            <p:nvPr/>
          </p:nvCxnSpPr>
          <p:spPr>
            <a:xfrm rot="10800000" flipV="1">
              <a:off x="2786050" y="2571744"/>
              <a:ext cx="1214446" cy="50006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86644" y="2857496"/>
              <a:ext cx="500066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57356" y="2928934"/>
              <a:ext cx="428628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3" name="Straight Connector 33"/>
            <p:cNvCxnSpPr>
              <a:stCxn id="22" idx="3"/>
              <a:endCxn id="17" idx="1"/>
            </p:cNvCxnSpPr>
            <p:nvPr/>
          </p:nvCxnSpPr>
          <p:spPr>
            <a:xfrm>
              <a:off x="2285984" y="3071810"/>
              <a:ext cx="214313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358082" y="2071678"/>
              <a:ext cx="357190" cy="285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715140" y="2071678"/>
              <a:ext cx="285753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" name="Straight Connector 37"/>
            <p:cNvCxnSpPr>
              <a:stCxn id="10" idx="3"/>
              <a:endCxn id="25" idx="1"/>
            </p:cNvCxnSpPr>
            <p:nvPr/>
          </p:nvCxnSpPr>
          <p:spPr>
            <a:xfrm flipV="1">
              <a:off x="5429256" y="2214554"/>
              <a:ext cx="1285884" cy="35719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39"/>
            <p:cNvCxnSpPr>
              <a:stCxn id="10" idx="3"/>
              <a:endCxn id="16" idx="1"/>
            </p:cNvCxnSpPr>
            <p:nvPr/>
          </p:nvCxnSpPr>
          <p:spPr>
            <a:xfrm>
              <a:off x="5429256" y="2571744"/>
              <a:ext cx="1285884" cy="4286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48"/>
            <p:cNvCxnSpPr>
              <a:stCxn id="25" idx="3"/>
              <a:endCxn id="24" idx="1"/>
            </p:cNvCxnSpPr>
            <p:nvPr/>
          </p:nvCxnSpPr>
          <p:spPr>
            <a:xfrm>
              <a:off x="7000893" y="2214554"/>
              <a:ext cx="357189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6" idx="3"/>
              <a:endCxn id="21" idx="1"/>
            </p:cNvCxnSpPr>
            <p:nvPr/>
          </p:nvCxnSpPr>
          <p:spPr>
            <a:xfrm>
              <a:off x="7000893" y="3000372"/>
              <a:ext cx="285751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54"/>
            <p:cNvCxnSpPr>
              <a:stCxn id="12" idx="1"/>
              <a:endCxn id="13" idx="3"/>
            </p:cNvCxnSpPr>
            <p:nvPr/>
          </p:nvCxnSpPr>
          <p:spPr>
            <a:xfrm rot="10800000">
              <a:off x="5000628" y="4071942"/>
              <a:ext cx="21431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56"/>
            <p:cNvCxnSpPr>
              <a:stCxn id="14" idx="3"/>
              <a:endCxn id="13" idx="1"/>
            </p:cNvCxnSpPr>
            <p:nvPr/>
          </p:nvCxnSpPr>
          <p:spPr>
            <a:xfrm>
              <a:off x="4143372" y="4071942"/>
              <a:ext cx="35719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63"/>
            <p:cNvCxnSpPr>
              <a:stCxn id="13" idx="0"/>
              <a:endCxn id="8" idx="2"/>
            </p:cNvCxnSpPr>
            <p:nvPr/>
          </p:nvCxnSpPr>
          <p:spPr>
            <a:xfrm rot="5400000" flipH="1" flipV="1">
              <a:off x="4357686" y="3393281"/>
              <a:ext cx="785818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loud"/>
            <p:cNvSpPr>
              <a:spLocks noChangeAspect="1" noEditPoints="1" noChangeArrowheads="1"/>
            </p:cNvSpPr>
            <p:nvPr/>
          </p:nvSpPr>
          <p:spPr bwMode="auto">
            <a:xfrm>
              <a:off x="3500430" y="2000240"/>
              <a:ext cx="2428892" cy="1071570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pic>
          <p:nvPicPr>
            <p:cNvPr id="34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214942" y="4857760"/>
              <a:ext cx="357190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358214" y="2285992"/>
              <a:ext cx="357190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Rounded Rectangle 72"/>
            <p:cNvSpPr/>
            <p:nvPr/>
          </p:nvSpPr>
          <p:spPr>
            <a:xfrm>
              <a:off x="1571604" y="1857364"/>
              <a:ext cx="1928826" cy="1500198"/>
            </a:xfrm>
            <a:prstGeom prst="roundRect">
              <a:avLst>
                <a:gd name="adj" fmla="val 48622"/>
              </a:avLst>
            </a:pr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7" name="Rounded Rectangle 73"/>
            <p:cNvSpPr/>
            <p:nvPr/>
          </p:nvSpPr>
          <p:spPr>
            <a:xfrm>
              <a:off x="3714744" y="3143248"/>
              <a:ext cx="2000264" cy="1500198"/>
            </a:xfrm>
            <a:prstGeom prst="roundRect">
              <a:avLst>
                <a:gd name="adj" fmla="val 50000"/>
              </a:avLst>
            </a:pr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8" name="Rounded Rectangle 74"/>
            <p:cNvSpPr/>
            <p:nvPr/>
          </p:nvSpPr>
          <p:spPr>
            <a:xfrm>
              <a:off x="6000760" y="1714488"/>
              <a:ext cx="2000264" cy="1500198"/>
            </a:xfrm>
            <a:prstGeom prst="roundRect">
              <a:avLst>
                <a:gd name="adj" fmla="val 50000"/>
              </a:avLst>
            </a:pr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39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85786" y="2428868"/>
              <a:ext cx="357190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822756" y="4857760"/>
              <a:ext cx="357190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000496" y="1357298"/>
              <a:ext cx="357190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00628" y="1357298"/>
              <a:ext cx="357190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3" name="Straight Connector 92"/>
            <p:cNvCxnSpPr>
              <a:stCxn id="8" idx="1"/>
              <a:endCxn id="9" idx="2"/>
            </p:cNvCxnSpPr>
            <p:nvPr/>
          </p:nvCxnSpPr>
          <p:spPr>
            <a:xfrm rot="10800000">
              <a:off x="4214810" y="2714620"/>
              <a:ext cx="285752" cy="142876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95"/>
            <p:cNvCxnSpPr>
              <a:stCxn id="8" idx="3"/>
              <a:endCxn id="10" idx="2"/>
            </p:cNvCxnSpPr>
            <p:nvPr/>
          </p:nvCxnSpPr>
          <p:spPr>
            <a:xfrm flipV="1">
              <a:off x="5000628" y="2714620"/>
              <a:ext cx="214314" cy="142876"/>
            </a:xfrm>
            <a:prstGeom prst="line">
              <a:avLst/>
            </a:prstGeom>
            <a:ln w="158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96"/>
            <p:cNvSpPr txBox="1"/>
            <p:nvPr/>
          </p:nvSpPr>
          <p:spPr>
            <a:xfrm>
              <a:off x="2214546" y="1857364"/>
              <a:ext cx="726780" cy="30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600" b="1" i="1" dirty="0" smtClean="0"/>
                <a:t>ESSEX</a:t>
              </a:r>
              <a:endParaRPr lang="en-GB" sz="1600" b="1" i="1" dirty="0"/>
            </a:p>
          </p:txBody>
        </p:sp>
        <p:sp>
          <p:nvSpPr>
            <p:cNvPr id="46" name="TextBox 97"/>
            <p:cNvSpPr txBox="1"/>
            <p:nvPr/>
          </p:nvSpPr>
          <p:spPr>
            <a:xfrm>
              <a:off x="4214810" y="2143116"/>
              <a:ext cx="1000132" cy="273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b="1" i="1" dirty="0" smtClean="0"/>
                <a:t>JANET UK-IP</a:t>
              </a:r>
              <a:endParaRPr lang="en-GB" sz="1400" b="1" i="1" dirty="0"/>
            </a:p>
          </p:txBody>
        </p:sp>
        <p:sp>
          <p:nvSpPr>
            <p:cNvPr id="47" name="TextBox 98"/>
            <p:cNvSpPr txBox="1"/>
            <p:nvPr/>
          </p:nvSpPr>
          <p:spPr>
            <a:xfrm>
              <a:off x="4367129" y="4381114"/>
              <a:ext cx="858767" cy="30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b="1" i="1" dirty="0" smtClean="0"/>
                <a:t>CARDIFF</a:t>
              </a:r>
              <a:endParaRPr lang="en-GB" sz="1600" b="1" i="1" dirty="0"/>
            </a:p>
          </p:txBody>
        </p:sp>
        <p:sp>
          <p:nvSpPr>
            <p:cNvPr id="48" name="TextBox 99"/>
            <p:cNvSpPr txBox="1"/>
            <p:nvPr/>
          </p:nvSpPr>
          <p:spPr>
            <a:xfrm>
              <a:off x="6395811" y="1754018"/>
              <a:ext cx="1033708" cy="30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b="1" i="1" dirty="0" smtClean="0"/>
                <a:t>GLASGOW</a:t>
              </a:r>
              <a:endParaRPr lang="en-GB" sz="1600" b="1" i="1" dirty="0"/>
            </a:p>
          </p:txBody>
        </p:sp>
        <p:sp>
          <p:nvSpPr>
            <p:cNvPr id="49" name="TextBox 100"/>
            <p:cNvSpPr txBox="1"/>
            <p:nvPr/>
          </p:nvSpPr>
          <p:spPr>
            <a:xfrm>
              <a:off x="3645017" y="5286388"/>
              <a:ext cx="712669" cy="273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b="1" i="1" dirty="0" smtClean="0"/>
                <a:t>USERS</a:t>
              </a:r>
              <a:endParaRPr lang="en-GB" sz="1400" b="1" i="1" dirty="0"/>
            </a:p>
          </p:txBody>
        </p:sp>
        <p:sp>
          <p:nvSpPr>
            <p:cNvPr id="50" name="TextBox 102"/>
            <p:cNvSpPr txBox="1"/>
            <p:nvPr/>
          </p:nvSpPr>
          <p:spPr>
            <a:xfrm>
              <a:off x="5052400" y="5276721"/>
              <a:ext cx="756444" cy="273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b="1" i="1" dirty="0" smtClean="0"/>
                <a:t>USERS</a:t>
              </a:r>
              <a:endParaRPr lang="en-GB" sz="1400" b="1" i="1" dirty="0"/>
            </a:p>
          </p:txBody>
        </p:sp>
        <p:sp>
          <p:nvSpPr>
            <p:cNvPr id="51" name="TextBox 103"/>
            <p:cNvSpPr txBox="1"/>
            <p:nvPr/>
          </p:nvSpPr>
          <p:spPr>
            <a:xfrm>
              <a:off x="733028" y="2852728"/>
              <a:ext cx="819595" cy="273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b="1" i="1" dirty="0" smtClean="0"/>
                <a:t>USERS</a:t>
              </a:r>
              <a:endParaRPr lang="en-GB" sz="1400" b="1" i="1" dirty="0"/>
            </a:p>
          </p:txBody>
        </p:sp>
        <p:sp>
          <p:nvSpPr>
            <p:cNvPr id="52" name="TextBox 104"/>
            <p:cNvSpPr txBox="1"/>
            <p:nvPr/>
          </p:nvSpPr>
          <p:spPr>
            <a:xfrm>
              <a:off x="3645017" y="1054572"/>
              <a:ext cx="855544" cy="273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b="1" i="1" dirty="0" smtClean="0"/>
                <a:t>USERS</a:t>
              </a:r>
              <a:endParaRPr lang="en-GB" sz="1400" b="1" i="1" dirty="0"/>
            </a:p>
          </p:txBody>
        </p:sp>
        <p:sp>
          <p:nvSpPr>
            <p:cNvPr id="53" name="TextBox 105"/>
            <p:cNvSpPr txBox="1"/>
            <p:nvPr/>
          </p:nvSpPr>
          <p:spPr>
            <a:xfrm>
              <a:off x="4929190" y="1054572"/>
              <a:ext cx="762930" cy="273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b="1" i="1" dirty="0" smtClean="0"/>
                <a:t>USERS</a:t>
              </a:r>
              <a:endParaRPr lang="en-GB" sz="1400" b="1" i="1" dirty="0"/>
            </a:p>
          </p:txBody>
        </p:sp>
        <p:sp>
          <p:nvSpPr>
            <p:cNvPr id="54" name="TextBox 106"/>
            <p:cNvSpPr txBox="1"/>
            <p:nvPr/>
          </p:nvSpPr>
          <p:spPr>
            <a:xfrm>
              <a:off x="8123054" y="2611276"/>
              <a:ext cx="735226" cy="273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b="1" i="1" dirty="0" smtClean="0"/>
                <a:t>USERS</a:t>
              </a:r>
              <a:endParaRPr lang="en-GB" sz="1400" b="1" i="1" dirty="0"/>
            </a:p>
          </p:txBody>
        </p:sp>
        <p:cxnSp>
          <p:nvCxnSpPr>
            <p:cNvPr id="55" name="Straight Connector 108"/>
            <p:cNvCxnSpPr>
              <a:stCxn id="39" idx="3"/>
              <a:endCxn id="36" idx="1"/>
            </p:cNvCxnSpPr>
            <p:nvPr/>
          </p:nvCxnSpPr>
          <p:spPr>
            <a:xfrm>
              <a:off x="1142976" y="2607463"/>
              <a:ext cx="4286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110"/>
            <p:cNvCxnSpPr/>
            <p:nvPr/>
          </p:nvCxnSpPr>
          <p:spPr>
            <a:xfrm rot="5400000">
              <a:off x="4036215" y="1893083"/>
              <a:ext cx="3571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113"/>
            <p:cNvCxnSpPr/>
            <p:nvPr/>
          </p:nvCxnSpPr>
          <p:spPr>
            <a:xfrm rot="16200000" flipH="1">
              <a:off x="5072069" y="1857360"/>
              <a:ext cx="285749" cy="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118"/>
            <p:cNvCxnSpPr>
              <a:stCxn id="40" idx="0"/>
              <a:endCxn id="37" idx="2"/>
            </p:cNvCxnSpPr>
            <p:nvPr/>
          </p:nvCxnSpPr>
          <p:spPr>
            <a:xfrm flipV="1">
              <a:off x="4001351" y="4643446"/>
              <a:ext cx="713525" cy="2143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120"/>
            <p:cNvCxnSpPr>
              <a:stCxn id="34" idx="0"/>
              <a:endCxn id="37" idx="2"/>
            </p:cNvCxnSpPr>
            <p:nvPr/>
          </p:nvCxnSpPr>
          <p:spPr>
            <a:xfrm rot="16200000" flipV="1">
              <a:off x="4947050" y="4411272"/>
              <a:ext cx="214314" cy="6786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122"/>
            <p:cNvCxnSpPr>
              <a:stCxn id="35" idx="1"/>
              <a:endCxn id="38" idx="3"/>
            </p:cNvCxnSpPr>
            <p:nvPr/>
          </p:nvCxnSpPr>
          <p:spPr>
            <a:xfrm rot="10800000">
              <a:off x="8001024" y="2464587"/>
              <a:ext cx="3571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69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twork_gear_15751_49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656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313" y="4023946"/>
            <a:ext cx="7898016" cy="1594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Virtual </a:t>
            </a:r>
            <a:b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Customer Premises Equipment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409225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Introduction </a:t>
            </a:r>
            <a:br>
              <a:rPr lang="en-US" sz="7200" dirty="0" smtClean="0"/>
            </a:br>
            <a:r>
              <a:rPr lang="en-US" sz="7200" dirty="0" smtClean="0"/>
              <a:t>goes here</a:t>
            </a:r>
          </a:p>
          <a:p>
            <a:pPr marL="0" indent="0" algn="r">
              <a:buNone/>
            </a:pP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0" y="0"/>
            <a:ext cx="8843999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003773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/>
          <a:p>
            <a:r>
              <a:rPr lang="en-US" sz="1200" dirty="0" smtClean="0"/>
              <a:t>SA1 Software Refinement</a:t>
            </a:r>
            <a:endParaRPr lang="es-ES" sz="12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20</a:t>
            </a:fld>
            <a:endParaRPr lang="es-ES" dirty="0"/>
          </a:p>
        </p:txBody>
      </p:sp>
      <p:grpSp>
        <p:nvGrpSpPr>
          <p:cNvPr id="7" name="Group 6"/>
          <p:cNvGrpSpPr/>
          <p:nvPr/>
        </p:nvGrpSpPr>
        <p:grpSpPr>
          <a:xfrm>
            <a:off x="7116957" y="3089344"/>
            <a:ext cx="1991547" cy="657364"/>
            <a:chOff x="6598613" y="3167956"/>
            <a:chExt cx="1991547" cy="657364"/>
          </a:xfrm>
        </p:grpSpPr>
        <p:pic>
          <p:nvPicPr>
            <p:cNvPr id="34" name="Picture 15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98613" y="3284984"/>
              <a:ext cx="360040" cy="230025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35" name="Picture 17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98613" y="3573016"/>
              <a:ext cx="360040" cy="21711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37" name="36 CuadroTexto"/>
            <p:cNvSpPr txBox="1"/>
            <p:nvPr/>
          </p:nvSpPr>
          <p:spPr>
            <a:xfrm>
              <a:off x="6962904" y="3167956"/>
              <a:ext cx="1627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 smtClean="0">
                  <a:latin typeface="Calibri"/>
                  <a:cs typeface="Calibri"/>
                </a:rPr>
                <a:t>Physical</a:t>
              </a:r>
              <a:r>
                <a:rPr lang="es-ES" dirty="0" smtClean="0">
                  <a:latin typeface="Calibri"/>
                  <a:cs typeface="Calibri"/>
                </a:rPr>
                <a:t> </a:t>
              </a:r>
              <a:r>
                <a:rPr lang="es-ES" dirty="0" err="1" smtClean="0">
                  <a:latin typeface="Calibri"/>
                  <a:cs typeface="Calibri"/>
                </a:rPr>
                <a:t>Router</a:t>
              </a:r>
              <a:endParaRPr lang="es-ES" dirty="0">
                <a:latin typeface="Calibri"/>
                <a:cs typeface="Calibri"/>
              </a:endParaRPr>
            </a:p>
          </p:txBody>
        </p:sp>
        <p:sp>
          <p:nvSpPr>
            <p:cNvPr id="68" name="67 CuadroTexto"/>
            <p:cNvSpPr txBox="1"/>
            <p:nvPr/>
          </p:nvSpPr>
          <p:spPr>
            <a:xfrm>
              <a:off x="6962904" y="3455988"/>
              <a:ext cx="1519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 smtClean="0">
                  <a:latin typeface="Calibri"/>
                  <a:cs typeface="Calibri"/>
                </a:rPr>
                <a:t>Logical</a:t>
              </a:r>
              <a:r>
                <a:rPr lang="es-ES" dirty="0" smtClean="0">
                  <a:latin typeface="Calibri"/>
                  <a:cs typeface="Calibri"/>
                </a:rPr>
                <a:t> </a:t>
              </a:r>
              <a:r>
                <a:rPr lang="es-ES" dirty="0" err="1" smtClean="0">
                  <a:latin typeface="Calibri"/>
                  <a:cs typeface="Calibri"/>
                </a:rPr>
                <a:t>Router</a:t>
              </a:r>
              <a:endParaRPr lang="es-ES" dirty="0">
                <a:latin typeface="Calibri"/>
                <a:cs typeface="Calibri"/>
              </a:endParaRPr>
            </a:p>
          </p:txBody>
        </p: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2198954" y="1231638"/>
            <a:ext cx="4821318" cy="5005674"/>
            <a:chOff x="2785877" y="1196753"/>
            <a:chExt cx="3622327" cy="3760837"/>
          </a:xfrm>
        </p:grpSpPr>
        <p:sp>
          <p:nvSpPr>
            <p:cNvPr id="42" name="AutoShape 11"/>
            <p:cNvSpPr>
              <a:spLocks/>
            </p:cNvSpPr>
            <p:nvPr/>
          </p:nvSpPr>
          <p:spPr bwMode="auto">
            <a:xfrm>
              <a:off x="2807804" y="1196976"/>
              <a:ext cx="3600400" cy="1656184"/>
            </a:xfrm>
            <a:prstGeom prst="roundRect">
              <a:avLst>
                <a:gd name="adj" fmla="val 24954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50800" tIns="50800" rIns="50800" bIns="50800" anchor="ctr"/>
            <a:lstStyle/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r>
                <a:rPr lang="en-US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Provider’s domain</a:t>
              </a:r>
            </a:p>
            <a:p>
              <a:r>
                <a:rPr lang="en-US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(</a:t>
              </a:r>
              <a:r>
                <a:rPr lang="en-US" sz="2400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HEAnet</a:t>
              </a:r>
              <a:r>
                <a:rPr lang="en-US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)</a:t>
              </a: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</p:txBody>
        </p:sp>
        <p:sp>
          <p:nvSpPr>
            <p:cNvPr id="69" name="AutoShape 11"/>
            <p:cNvSpPr>
              <a:spLocks/>
            </p:cNvSpPr>
            <p:nvPr/>
          </p:nvSpPr>
          <p:spPr bwMode="auto">
            <a:xfrm>
              <a:off x="2785877" y="2853160"/>
              <a:ext cx="3622327" cy="1080120"/>
            </a:xfrm>
            <a:prstGeom prst="roundRect">
              <a:avLst>
                <a:gd name="adj" fmla="val 24954"/>
              </a:avLst>
            </a:prstGeom>
            <a:gradFill>
              <a:gsLst>
                <a:gs pos="0">
                  <a:schemeClr val="accent3">
                    <a:shade val="51000"/>
                    <a:satMod val="13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50800" tIns="50800" rIns="50800" bIns="50800" anchor="ctr"/>
            <a:lstStyle/>
            <a:p>
              <a:r>
                <a:rPr lang="en-US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CPE</a:t>
              </a: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</p:txBody>
        </p:sp>
        <p:sp>
          <p:nvSpPr>
            <p:cNvPr id="43" name="AutoShape 12"/>
            <p:cNvSpPr>
              <a:spLocks/>
            </p:cNvSpPr>
            <p:nvPr/>
          </p:nvSpPr>
          <p:spPr bwMode="auto">
            <a:xfrm>
              <a:off x="4946117" y="3933280"/>
              <a:ext cx="1462087" cy="844550"/>
            </a:xfrm>
            <a:prstGeom prst="roundRect">
              <a:avLst>
                <a:gd name="adj" fmla="val 2256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50800" tIns="50800" rIns="50800" bIns="50800" anchor="ctr"/>
            <a:lstStyle/>
            <a:p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Client </a:t>
              </a:r>
              <a:r>
                <a:rPr lang="en-US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B</a:t>
              </a:r>
              <a:endPara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</p:txBody>
        </p:sp>
        <p:sp>
          <p:nvSpPr>
            <p:cNvPr id="44" name="AutoShape 13"/>
            <p:cNvSpPr>
              <a:spLocks/>
            </p:cNvSpPr>
            <p:nvPr/>
          </p:nvSpPr>
          <p:spPr bwMode="auto">
            <a:xfrm>
              <a:off x="2785878" y="3933280"/>
              <a:ext cx="2002146" cy="844550"/>
            </a:xfrm>
            <a:prstGeom prst="roundRect">
              <a:avLst>
                <a:gd name="adj" fmla="val 2256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50800" tIns="50800" rIns="50800" bIns="50800" anchor="ctr"/>
            <a:lstStyle/>
            <a:p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Client A domain</a:t>
              </a:r>
            </a:p>
          </p:txBody>
        </p:sp>
        <p:pic>
          <p:nvPicPr>
            <p:cNvPr id="51" name="Picture 20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20951" y="4574630"/>
              <a:ext cx="501650" cy="37623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52" name="Picture 21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87689" y="4571455"/>
              <a:ext cx="501650" cy="377825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55" name="Picture 24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44195" y="4540474"/>
              <a:ext cx="500062" cy="377825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56" name="Picture 2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73192" y="4537299"/>
              <a:ext cx="501650" cy="377825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70" name="Picture 20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15816" y="4581352"/>
              <a:ext cx="501650" cy="37623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cxnSp>
          <p:nvCxnSpPr>
            <p:cNvPr id="72" name="71 Conector recto"/>
            <p:cNvCxnSpPr>
              <a:stCxn id="46" idx="0"/>
            </p:cNvCxnSpPr>
            <p:nvPr/>
          </p:nvCxnSpPr>
          <p:spPr>
            <a:xfrm rot="16200000" flipV="1">
              <a:off x="4221852" y="2105490"/>
              <a:ext cx="1820664" cy="3189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15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86077" y="3017417"/>
              <a:ext cx="1095401" cy="699839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cxnSp>
          <p:nvCxnSpPr>
            <p:cNvPr id="78" name="77 Conector recto"/>
            <p:cNvCxnSpPr/>
            <p:nvPr/>
          </p:nvCxnSpPr>
          <p:spPr>
            <a:xfrm rot="5400000">
              <a:off x="5496409" y="3979516"/>
              <a:ext cx="339576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79 Conector recto"/>
            <p:cNvCxnSpPr/>
            <p:nvPr/>
          </p:nvCxnSpPr>
          <p:spPr>
            <a:xfrm rot="5400000">
              <a:off x="4334049" y="3969284"/>
              <a:ext cx="360040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16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42284" y="3429224"/>
              <a:ext cx="631825" cy="379412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48" name="Picture 17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06157" y="3429224"/>
              <a:ext cx="631825" cy="38100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logo-heanet-300x15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03" y="5589240"/>
            <a:ext cx="1777393" cy="88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ray_666035_24174745.jpg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945"/>
          <a:stretch/>
        </p:blipFill>
        <p:spPr>
          <a:xfrm>
            <a:off x="0" y="3356992"/>
            <a:ext cx="9144000" cy="315840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 dir="135000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68313" y="908720"/>
            <a:ext cx="6511969" cy="1606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1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Networking for</a:t>
            </a:r>
            <a:b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1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1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e-Health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1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in Denmark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50800">
                  <a:schemeClr val="tx1">
                    <a:alpha val="75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6780846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/>
          <a:p>
            <a:r>
              <a:rPr lang="en-US" sz="1200" dirty="0" smtClean="0"/>
              <a:t>SA1 Software Refinement</a:t>
            </a:r>
            <a:endParaRPr lang="es-ES" sz="12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22</a:t>
            </a:fld>
            <a:endParaRPr lang="es-E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150377" y="980728"/>
            <a:ext cx="4821318" cy="5271345"/>
            <a:chOff x="733649" y="1196752"/>
            <a:chExt cx="3622327" cy="3960440"/>
          </a:xfrm>
        </p:grpSpPr>
        <p:sp>
          <p:nvSpPr>
            <p:cNvPr id="26" name="AutoShape 11"/>
            <p:cNvSpPr>
              <a:spLocks/>
            </p:cNvSpPr>
            <p:nvPr/>
          </p:nvSpPr>
          <p:spPr bwMode="auto">
            <a:xfrm>
              <a:off x="2555776" y="1196752"/>
              <a:ext cx="1800200" cy="1872208"/>
            </a:xfrm>
            <a:prstGeom prst="roundRect">
              <a:avLst>
                <a:gd name="adj" fmla="val 24954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50800" tIns="50800" rIns="50800" bIns="50800" anchor="ctr"/>
            <a:lstStyle/>
            <a:p>
              <a:r>
                <a:rPr lang="en-US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Provider’s domain</a:t>
              </a:r>
            </a:p>
            <a:p>
              <a:r>
                <a:rPr lang="en-US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(UNI·C)</a:t>
              </a: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</p:txBody>
        </p:sp>
        <p:sp>
          <p:nvSpPr>
            <p:cNvPr id="42" name="AutoShape 11"/>
            <p:cNvSpPr>
              <a:spLocks/>
            </p:cNvSpPr>
            <p:nvPr/>
          </p:nvSpPr>
          <p:spPr bwMode="auto">
            <a:xfrm>
              <a:off x="755576" y="1196752"/>
              <a:ext cx="1800200" cy="1656184"/>
            </a:xfrm>
            <a:prstGeom prst="roundRect">
              <a:avLst>
                <a:gd name="adj" fmla="val 24954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50800" tIns="50800" rIns="50800" bIns="50800" anchor="ctr"/>
            <a:lstStyle/>
            <a:p>
              <a:endPara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r>
                <a:rPr lang="en-US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Provider’s domain</a:t>
              </a:r>
            </a:p>
            <a:p>
              <a:r>
                <a:rPr lang="en-US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(Health Data Net.)</a:t>
              </a:r>
            </a:p>
            <a:p>
              <a:r>
                <a:rPr lang="en-US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MPLS LSP’s</a:t>
              </a: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</p:txBody>
        </p:sp>
        <p:sp>
          <p:nvSpPr>
            <p:cNvPr id="69" name="AutoShape 11"/>
            <p:cNvSpPr>
              <a:spLocks/>
            </p:cNvSpPr>
            <p:nvPr/>
          </p:nvSpPr>
          <p:spPr bwMode="auto">
            <a:xfrm>
              <a:off x="733649" y="3052762"/>
              <a:ext cx="3622327" cy="1080120"/>
            </a:xfrm>
            <a:prstGeom prst="roundRect">
              <a:avLst>
                <a:gd name="adj" fmla="val 24954"/>
              </a:avLst>
            </a:prstGeom>
            <a:gradFill>
              <a:gsLst>
                <a:gs pos="0">
                  <a:schemeClr val="accent3">
                    <a:shade val="51000"/>
                    <a:satMod val="13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50800" tIns="50800" rIns="50800" bIns="50800" anchor="ctr"/>
            <a:lstStyle/>
            <a:p>
              <a:r>
                <a:rPr lang="en-US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CPE</a:t>
              </a: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</p:txBody>
        </p:sp>
        <p:sp>
          <p:nvSpPr>
            <p:cNvPr id="44" name="AutoShape 13"/>
            <p:cNvSpPr>
              <a:spLocks/>
            </p:cNvSpPr>
            <p:nvPr/>
          </p:nvSpPr>
          <p:spPr bwMode="auto">
            <a:xfrm>
              <a:off x="733650" y="4132882"/>
              <a:ext cx="3622326" cy="844550"/>
            </a:xfrm>
            <a:prstGeom prst="roundRect">
              <a:avLst>
                <a:gd name="adj" fmla="val 2256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50800" tIns="50800" rIns="50800" bIns="50800" anchor="ctr"/>
            <a:lstStyle/>
            <a:p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Client A </a:t>
              </a:r>
              <a:r>
                <a:rPr lang="en-US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domain</a:t>
              </a:r>
            </a:p>
            <a:p>
              <a:endPara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  <a:p>
              <a:endPara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</p:txBody>
        </p:sp>
        <p:pic>
          <p:nvPicPr>
            <p:cNvPr id="51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76735" y="4774232"/>
              <a:ext cx="501650" cy="37623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52" name="Picture 2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3473" y="4771057"/>
              <a:ext cx="501650" cy="377825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55" name="Picture 24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91321" y="4762945"/>
              <a:ext cx="500062" cy="377825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56" name="Picture 25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41799" y="4762945"/>
              <a:ext cx="501650" cy="377825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70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1600" y="4780954"/>
              <a:ext cx="501650" cy="37623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cxnSp>
          <p:nvCxnSpPr>
            <p:cNvPr id="78" name="77 Conector recto"/>
            <p:cNvCxnSpPr/>
            <p:nvPr/>
          </p:nvCxnSpPr>
          <p:spPr>
            <a:xfrm rot="5400000">
              <a:off x="2854040" y="2575136"/>
              <a:ext cx="555600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1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36439" y="3072779"/>
              <a:ext cx="1095401" cy="699839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cxnSp>
          <p:nvCxnSpPr>
            <p:cNvPr id="27" name="26 Conector recto"/>
            <p:cNvCxnSpPr/>
            <p:nvPr/>
          </p:nvCxnSpPr>
          <p:spPr>
            <a:xfrm rot="5400000">
              <a:off x="2221621" y="4086533"/>
              <a:ext cx="668313" cy="1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64 Grupo"/>
            <p:cNvGrpSpPr/>
            <p:nvPr/>
          </p:nvGrpSpPr>
          <p:grpSpPr>
            <a:xfrm rot="16200000">
              <a:off x="1695190" y="2096852"/>
              <a:ext cx="648072" cy="576064"/>
              <a:chOff x="-468560" y="2132856"/>
              <a:chExt cx="648072" cy="576064"/>
            </a:xfrm>
          </p:grpSpPr>
          <p:cxnSp>
            <p:nvCxnSpPr>
              <p:cNvPr id="80" name="79 Conector recto"/>
              <p:cNvCxnSpPr/>
              <p:nvPr/>
            </p:nvCxnSpPr>
            <p:spPr>
              <a:xfrm rot="5400000">
                <a:off x="-144524" y="2600908"/>
                <a:ext cx="216024" cy="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56 Conector recto"/>
              <p:cNvCxnSpPr/>
              <p:nvPr/>
            </p:nvCxnSpPr>
            <p:spPr>
              <a:xfrm rot="16200000" flipV="1">
                <a:off x="-468560" y="2132856"/>
                <a:ext cx="432048" cy="432048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57 Conector recto"/>
              <p:cNvCxnSpPr/>
              <p:nvPr/>
            </p:nvCxnSpPr>
            <p:spPr>
              <a:xfrm rot="16200000" flipH="1">
                <a:off x="-342292" y="2259124"/>
                <a:ext cx="432048" cy="179512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58 Conector recto"/>
              <p:cNvCxnSpPr/>
              <p:nvPr/>
            </p:nvCxnSpPr>
            <p:spPr>
              <a:xfrm rot="5400000">
                <a:off x="-252536" y="2348880"/>
                <a:ext cx="432048" cy="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59 Conector recto"/>
              <p:cNvCxnSpPr/>
              <p:nvPr/>
            </p:nvCxnSpPr>
            <p:spPr>
              <a:xfrm rot="5400000">
                <a:off x="-144524" y="2240868"/>
                <a:ext cx="432048" cy="216024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65 Conector recto"/>
            <p:cNvCxnSpPr/>
            <p:nvPr/>
          </p:nvCxnSpPr>
          <p:spPr>
            <a:xfrm rot="10800000">
              <a:off x="2627784" y="2276872"/>
              <a:ext cx="504056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73 Conector recto"/>
            <p:cNvCxnSpPr/>
            <p:nvPr/>
          </p:nvCxnSpPr>
          <p:spPr>
            <a:xfrm rot="5400000" flipH="1" flipV="1">
              <a:off x="3131840" y="2132856"/>
              <a:ext cx="144016" cy="144016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16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67744" y="2060848"/>
              <a:ext cx="631825" cy="379412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48" name="Picture 17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88047" y="2780928"/>
              <a:ext cx="631825" cy="38100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79" name="Picture 17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67744" y="3501008"/>
              <a:ext cx="631825" cy="38100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cxnSp>
          <p:nvCxnSpPr>
            <p:cNvPr id="86" name="85 Conector recto"/>
            <p:cNvCxnSpPr>
              <a:stCxn id="79" idx="0"/>
            </p:cNvCxnSpPr>
            <p:nvPr/>
          </p:nvCxnSpPr>
          <p:spPr>
            <a:xfrm rot="5400000" flipH="1" flipV="1">
              <a:off x="2605720" y="2974889"/>
              <a:ext cx="504056" cy="548183"/>
            </a:xfrm>
            <a:prstGeom prst="line">
              <a:avLst/>
            </a:prstGeom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87 Conector recto"/>
            <p:cNvCxnSpPr/>
            <p:nvPr/>
          </p:nvCxnSpPr>
          <p:spPr>
            <a:xfrm rot="5400000" flipH="1" flipV="1">
              <a:off x="2771800" y="2636912"/>
              <a:ext cx="720080" cy="0"/>
            </a:xfrm>
            <a:prstGeom prst="line">
              <a:avLst/>
            </a:prstGeom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89 Conector recto"/>
            <p:cNvCxnSpPr/>
            <p:nvPr/>
          </p:nvCxnSpPr>
          <p:spPr>
            <a:xfrm rot="10800000">
              <a:off x="2555776" y="2276872"/>
              <a:ext cx="576064" cy="0"/>
            </a:xfrm>
            <a:prstGeom prst="line">
              <a:avLst/>
            </a:prstGeom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151230" y="3025081"/>
            <a:ext cx="1813258" cy="945396"/>
            <a:chOff x="6646783" y="3025081"/>
            <a:chExt cx="1813258" cy="945396"/>
          </a:xfrm>
        </p:grpSpPr>
        <p:pic>
          <p:nvPicPr>
            <p:cNvPr id="34" name="Picture 1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46783" y="3106381"/>
              <a:ext cx="360040" cy="230025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35" name="Picture 17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46784" y="3394413"/>
              <a:ext cx="360040" cy="21711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37" name="36 CuadroTexto"/>
            <p:cNvSpPr txBox="1"/>
            <p:nvPr/>
          </p:nvSpPr>
          <p:spPr>
            <a:xfrm>
              <a:off x="7006823" y="3025081"/>
              <a:ext cx="14532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err="1" smtClean="0"/>
                <a:t>Physical</a:t>
              </a:r>
              <a:r>
                <a:rPr lang="es-ES" sz="1600" dirty="0" smtClean="0"/>
                <a:t> </a:t>
              </a:r>
              <a:r>
                <a:rPr lang="es-ES" sz="1600" dirty="0" err="1" smtClean="0"/>
                <a:t>Router</a:t>
              </a:r>
              <a:endParaRPr lang="es-ES" sz="1600" dirty="0"/>
            </a:p>
          </p:txBody>
        </p:sp>
        <p:sp>
          <p:nvSpPr>
            <p:cNvPr id="68" name="67 CuadroTexto"/>
            <p:cNvSpPr txBox="1"/>
            <p:nvPr/>
          </p:nvSpPr>
          <p:spPr>
            <a:xfrm>
              <a:off x="7006589" y="3313113"/>
              <a:ext cx="13643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err="1" smtClean="0"/>
                <a:t>Logical</a:t>
              </a:r>
              <a:r>
                <a:rPr lang="es-ES" sz="1600" dirty="0" smtClean="0"/>
                <a:t> </a:t>
              </a:r>
              <a:r>
                <a:rPr lang="es-ES" sz="1600" dirty="0" err="1" smtClean="0"/>
                <a:t>Router</a:t>
              </a:r>
              <a:endParaRPr lang="es-ES" sz="1600" dirty="0"/>
            </a:p>
          </p:txBody>
        </p:sp>
        <p:cxnSp>
          <p:nvCxnSpPr>
            <p:cNvPr id="91" name="90 Conector recto"/>
            <p:cNvCxnSpPr/>
            <p:nvPr/>
          </p:nvCxnSpPr>
          <p:spPr>
            <a:xfrm rot="10800000">
              <a:off x="6691739" y="3754453"/>
              <a:ext cx="288032" cy="0"/>
            </a:xfrm>
            <a:prstGeom prst="line">
              <a:avLst/>
            </a:prstGeom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92 CuadroTexto"/>
            <p:cNvSpPr txBox="1"/>
            <p:nvPr/>
          </p:nvSpPr>
          <p:spPr>
            <a:xfrm>
              <a:off x="7006823" y="3631923"/>
              <a:ext cx="5405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VPN</a:t>
              </a:r>
              <a:endParaRPr lang="es-ES" sz="1600" dirty="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" name="Picture 40" descr="UNI-C_logo-300x8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691" y="6149529"/>
            <a:ext cx="1125215" cy="30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49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id_cloud_1106985_3529848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/>
          <a:stretch/>
        </p:blipFill>
        <p:spPr>
          <a:xfrm>
            <a:off x="-1" y="-13832"/>
            <a:ext cx="9160933" cy="65523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313" y="1443276"/>
            <a:ext cx="46098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Grid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and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Cloud</a:t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computing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50800">
                  <a:schemeClr val="tx2">
                    <a:alpha val="75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6977982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CDFigure_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9" b="5481"/>
          <a:stretch/>
        </p:blipFill>
        <p:spPr>
          <a:xfrm>
            <a:off x="9548" y="569371"/>
            <a:ext cx="9141768" cy="5927297"/>
          </a:xfrm>
          <a:prstGeom prst="rect">
            <a:avLst/>
          </a:prstGeom>
        </p:spPr>
      </p:pic>
      <p:pic>
        <p:nvPicPr>
          <p:cNvPr id="2" name="Picture 1" descr="TCD_logo-300x8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21288"/>
            <a:ext cx="1493109" cy="42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0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CDFigure_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6" b="5269"/>
          <a:stretch/>
        </p:blipFill>
        <p:spPr>
          <a:xfrm>
            <a:off x="14598" y="700764"/>
            <a:ext cx="9141768" cy="5810504"/>
          </a:xfrm>
          <a:prstGeom prst="rect">
            <a:avLst/>
          </a:prstGeom>
        </p:spPr>
      </p:pic>
      <p:pic>
        <p:nvPicPr>
          <p:cNvPr id="2" name="Picture 1" descr="TCD_logo-300x8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21288"/>
            <a:ext cx="1493109" cy="42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1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rn_3487408586_4c83345231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2" r="39144" b="18583"/>
          <a:stretch/>
        </p:blipFill>
        <p:spPr>
          <a:xfrm>
            <a:off x="-92649" y="-55298"/>
            <a:ext cx="9236649" cy="65828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366" y="1443276"/>
            <a:ext cx="52318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Cloud Migration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50800">
                  <a:schemeClr val="tx2">
                    <a:alpha val="75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7216209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/>
          <a:p>
            <a:r>
              <a:rPr lang="en-US" sz="1200" dirty="0" smtClean="0"/>
              <a:t>SA1 Software Refinement</a:t>
            </a:r>
            <a:endParaRPr lang="es-ES" sz="12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27</a:t>
            </a:fld>
            <a:endParaRPr lang="es-ES"/>
          </a:p>
        </p:txBody>
      </p:sp>
      <p:pic>
        <p:nvPicPr>
          <p:cNvPr id="8" name="7 Marcador de contenido" descr="nordunet cloud.pn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554412" y="658018"/>
            <a:ext cx="2035175" cy="5453063"/>
          </a:xfrm>
        </p:spPr>
      </p:pic>
      <p:sp>
        <p:nvSpPr>
          <p:cNvPr id="15" name="14 Rectángulo"/>
          <p:cNvSpPr/>
          <p:nvPr/>
        </p:nvSpPr>
        <p:spPr>
          <a:xfrm>
            <a:off x="4112767" y="1089113"/>
            <a:ext cx="360040" cy="46805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4473550" y="5045527"/>
            <a:ext cx="360040" cy="72008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7" name="16 Conector recto de flecha"/>
          <p:cNvCxnSpPr/>
          <p:nvPr/>
        </p:nvCxnSpPr>
        <p:spPr>
          <a:xfrm rot="5400000">
            <a:off x="2700586" y="3428206"/>
            <a:ext cx="3744416" cy="1588"/>
          </a:xfrm>
          <a:prstGeom prst="straightConnector1">
            <a:avLst/>
          </a:prstGeom>
          <a:ln w="7302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5508104" y="3061384"/>
            <a:ext cx="12961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VM migration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1" name="Picture 10" descr="NORDUnet_logo2-300x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949280"/>
            <a:ext cx="1777393" cy="4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8313" y="421095"/>
            <a:ext cx="8217527" cy="5976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WS_Security_Whitepaper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0" y="981328"/>
            <a:ext cx="7956000" cy="5400000"/>
          </a:xfrm>
          <a:prstGeom prst="rect">
            <a:avLst/>
          </a:prstGeom>
        </p:spPr>
      </p:pic>
      <p:pic>
        <p:nvPicPr>
          <p:cNvPr id="6" name="Picture 5" descr="logo_aw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2082800" cy="76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651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20950" y="282476"/>
            <a:ext cx="6165850" cy="1143000"/>
          </a:xfrm>
        </p:spPr>
        <p:txBody>
          <a:bodyPr/>
          <a:lstStyle/>
          <a:p>
            <a:pPr algn="r"/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Virtual Private Cloud</a:t>
            </a:r>
            <a:endParaRPr lang="en-US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755074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6645634" y="5445224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319650" y="5445224"/>
            <a:ext cx="1152128" cy="1044491"/>
            <a:chOff x="3275856" y="5445224"/>
            <a:chExt cx="1152128" cy="104449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851920" y="5445224"/>
              <a:ext cx="0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275856" y="6048375"/>
              <a:ext cx="1152128" cy="4413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dirty="0" smtClean="0">
                  <a:latin typeface="+mj-lt"/>
                </a:rPr>
                <a:t>Mar 2011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6630350" y="4106191"/>
            <a:ext cx="2700000" cy="3309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D9D9D9"/>
                </a:solidFill>
              </a:rPr>
              <a:t>Deployment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923928" y="4581128"/>
            <a:ext cx="5400000" cy="33092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Software Development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-241953" y="5661248"/>
            <a:ext cx="9492480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nector 11"/>
          <p:cNvSpPr/>
          <p:nvPr/>
        </p:nvSpPr>
        <p:spPr>
          <a:xfrm>
            <a:off x="276225" y="5445224"/>
            <a:ext cx="457200" cy="4572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51110" y="6048375"/>
            <a:ext cx="1152128" cy="441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Oct 2010</a:t>
            </a:r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69570" y="6048375"/>
            <a:ext cx="1152128" cy="441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Jul 2011</a:t>
            </a:r>
            <a:endParaRPr lang="en-US" dirty="0">
              <a:latin typeface="+mj-lt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Year 1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1170950" y="5013176"/>
            <a:ext cx="2736000" cy="33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236531701"/>
      </p:ext>
    </p:extLst>
  </p:cSld>
  <p:clrMapOvr>
    <a:masterClrMapping/>
  </p:clrMapOvr>
  <p:transition xmlns:p14="http://schemas.microsoft.com/office/powerpoint/2010/main" spd="slow">
    <p:push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0" y="0"/>
            <a:ext cx="8843999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40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6645634" y="5445224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319650" y="5445224"/>
            <a:ext cx="1152128" cy="1044491"/>
            <a:chOff x="3275856" y="5445224"/>
            <a:chExt cx="1152128" cy="104449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851920" y="5445224"/>
              <a:ext cx="0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275856" y="6048375"/>
              <a:ext cx="1152128" cy="4413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dirty="0" smtClean="0">
                  <a:latin typeface="+mj-lt"/>
                </a:rPr>
                <a:t>Mar 2011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6630350" y="4106191"/>
            <a:ext cx="2700000" cy="3309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D9D9D9"/>
                </a:solidFill>
              </a:rPr>
              <a:t>Deployment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923928" y="4581128"/>
            <a:ext cx="5400000" cy="33092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Software Development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-241953" y="5661248"/>
            <a:ext cx="9492480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nector 11"/>
          <p:cNvSpPr/>
          <p:nvPr/>
        </p:nvSpPr>
        <p:spPr>
          <a:xfrm>
            <a:off x="276225" y="5445224"/>
            <a:ext cx="457200" cy="4572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51110" y="6048375"/>
            <a:ext cx="1152128" cy="441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Oct 2010</a:t>
            </a:r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69570" y="6048375"/>
            <a:ext cx="1152128" cy="441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Jul 2011</a:t>
            </a:r>
            <a:endParaRPr lang="en-US" dirty="0">
              <a:latin typeface="+mj-lt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Year 1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1170950" y="5013176"/>
            <a:ext cx="2736000" cy="33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62686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Pau\Documents\My Dropbox\I2Cat\Projectes\Manticore FP7\WP4-Software\Archictecture diagrams\arch2-feder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05" y="959584"/>
            <a:ext cx="7777559" cy="549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253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Architecture</a:t>
            </a:r>
            <a:endParaRPr lang="es-E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950" y="1197322"/>
            <a:ext cx="8928100" cy="46799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/>
          <a:p>
            <a:r>
              <a:rPr lang="en-US" sz="1200" dirty="0" smtClean="0"/>
              <a:t>SA1 Software Refinement</a:t>
            </a:r>
            <a:endParaRPr lang="es-ES" sz="12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32</a:t>
            </a:fld>
            <a:endParaRPr lang="es-ES" dirty="0"/>
          </a:p>
        </p:txBody>
      </p:sp>
      <p:grpSp>
        <p:nvGrpSpPr>
          <p:cNvPr id="3" name="Group 2"/>
          <p:cNvGrpSpPr/>
          <p:nvPr/>
        </p:nvGrpSpPr>
        <p:grpSpPr>
          <a:xfrm>
            <a:off x="395536" y="1700808"/>
            <a:ext cx="7690745" cy="3771503"/>
            <a:chOff x="409647" y="1917402"/>
            <a:chExt cx="7690745" cy="3771503"/>
          </a:xfrm>
        </p:grpSpPr>
        <p:sp>
          <p:nvSpPr>
            <p:cNvPr id="21" name="20 Abrir corchete"/>
            <p:cNvSpPr/>
            <p:nvPr/>
          </p:nvSpPr>
          <p:spPr>
            <a:xfrm>
              <a:off x="2525660" y="1939975"/>
              <a:ext cx="216024" cy="2808312"/>
            </a:xfrm>
            <a:prstGeom prst="leftBracket">
              <a:avLst/>
            </a:prstGeom>
            <a:no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 err="1" smtClean="0">
                <a:solidFill>
                  <a:schemeClr val="lt1"/>
                </a:solidFill>
              </a:endParaRPr>
            </a:p>
          </p:txBody>
        </p:sp>
        <p:pic>
          <p:nvPicPr>
            <p:cNvPr id="33" name="32 Imagen" descr="draft-saml-logo-03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8498" y="5301778"/>
              <a:ext cx="937269" cy="302142"/>
            </a:xfrm>
            <a:prstGeom prst="rect">
              <a:avLst/>
            </a:prstGeom>
          </p:spPr>
        </p:pic>
        <p:pic>
          <p:nvPicPr>
            <p:cNvPr id="34" name="33 Imagen" descr="java_logo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4984" y="5153094"/>
              <a:ext cx="288032" cy="535811"/>
            </a:xfrm>
            <a:prstGeom prst="rect">
              <a:avLst/>
            </a:prstGeom>
          </p:spPr>
        </p:pic>
        <p:sp>
          <p:nvSpPr>
            <p:cNvPr id="32" name="31 Rectángulo"/>
            <p:cNvSpPr/>
            <p:nvPr/>
          </p:nvSpPr>
          <p:spPr>
            <a:xfrm>
              <a:off x="1733572" y="2781498"/>
              <a:ext cx="720080" cy="216024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 smtClean="0"/>
            </a:p>
            <a:p>
              <a:pPr algn="ctr"/>
              <a:endParaRPr lang="es-ES" dirty="0" smtClean="0"/>
            </a:p>
            <a:p>
              <a:pPr algn="ctr"/>
              <a:endParaRPr lang="es-ES" dirty="0" smtClean="0"/>
            </a:p>
            <a:p>
              <a:pPr algn="ctr"/>
              <a:endParaRPr lang="es-ES" dirty="0" smtClean="0"/>
            </a:p>
            <a:p>
              <a:pPr algn="ctr"/>
              <a:endParaRPr lang="es-ES" dirty="0" smtClean="0"/>
            </a:p>
            <a:p>
              <a:pPr algn="ctr"/>
              <a:endParaRPr lang="es-ES" dirty="0" smtClean="0"/>
            </a:p>
            <a:p>
              <a:pPr algn="ctr"/>
              <a:r>
                <a:rPr lang="es-ES" dirty="0" smtClean="0"/>
                <a:t>Web</a:t>
              </a:r>
              <a:endParaRPr lang="es-ES" dirty="0"/>
            </a:p>
          </p:txBody>
        </p:sp>
        <p:sp>
          <p:nvSpPr>
            <p:cNvPr id="38" name="37 Flecha derecha"/>
            <p:cNvSpPr/>
            <p:nvPr/>
          </p:nvSpPr>
          <p:spPr>
            <a:xfrm>
              <a:off x="1805580" y="2133426"/>
              <a:ext cx="936104" cy="216024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 smtClean="0"/>
            </a:p>
          </p:txBody>
        </p:sp>
        <p:pic>
          <p:nvPicPr>
            <p:cNvPr id="40" name="39 Imagen" descr="MediaConsoleMockupSmall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5540" y="2061418"/>
              <a:ext cx="540462" cy="432048"/>
            </a:xfrm>
            <a:prstGeom prst="rect">
              <a:avLst/>
            </a:prstGeom>
          </p:spPr>
        </p:pic>
        <p:cxnSp>
          <p:nvCxnSpPr>
            <p:cNvPr id="41" name="40 Conector recto de flecha"/>
            <p:cNvCxnSpPr/>
            <p:nvPr/>
          </p:nvCxnSpPr>
          <p:spPr>
            <a:xfrm>
              <a:off x="6630116" y="2637482"/>
              <a:ext cx="432048" cy="158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41 Rectángulo"/>
            <p:cNvSpPr/>
            <p:nvPr/>
          </p:nvSpPr>
          <p:spPr>
            <a:xfrm>
              <a:off x="2885700" y="1917402"/>
              <a:ext cx="3816424" cy="30963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 smtClean="0"/>
            </a:p>
            <a:p>
              <a:pPr algn="ctr"/>
              <a:endParaRPr lang="es-ES" dirty="0" smtClean="0"/>
            </a:p>
            <a:p>
              <a:pPr algn="ctr"/>
              <a:endParaRPr lang="es-ES" dirty="0" smtClean="0"/>
            </a:p>
            <a:p>
              <a:pPr algn="ctr"/>
              <a:endParaRPr lang="es-ES" dirty="0" smtClean="0"/>
            </a:p>
            <a:p>
              <a:pPr algn="ctr"/>
              <a:endParaRPr lang="es-ES" dirty="0" smtClean="0"/>
            </a:p>
            <a:p>
              <a:pPr algn="ctr"/>
              <a:endParaRPr lang="es-ES" dirty="0" smtClean="0"/>
            </a:p>
            <a:p>
              <a:pPr algn="ctr"/>
              <a:endParaRPr lang="es-ES" dirty="0" smtClean="0"/>
            </a:p>
            <a:p>
              <a:pPr algn="ctr"/>
              <a:endParaRPr lang="es-ES" dirty="0" smtClean="0"/>
            </a:p>
            <a:p>
              <a:pPr algn="ctr"/>
              <a:endParaRPr lang="es-ES" dirty="0" smtClean="0"/>
            </a:p>
            <a:p>
              <a:pPr algn="ctr"/>
              <a:endParaRPr lang="es-ES" dirty="0" smtClean="0"/>
            </a:p>
            <a:p>
              <a:pPr algn="ctr"/>
              <a:r>
                <a:rPr lang="es-ES" dirty="0" smtClean="0"/>
                <a:t>Fuse </a:t>
              </a:r>
              <a:r>
                <a:rPr lang="es-ES" dirty="0" err="1" smtClean="0"/>
                <a:t>Service</a:t>
              </a:r>
              <a:r>
                <a:rPr lang="es-ES" dirty="0" smtClean="0"/>
                <a:t> </a:t>
              </a:r>
              <a:r>
                <a:rPr lang="es-ES" dirty="0" err="1" smtClean="0"/>
                <a:t>Mix</a:t>
              </a:r>
              <a:endParaRPr lang="es-ES" dirty="0"/>
            </a:p>
          </p:txBody>
        </p:sp>
        <p:sp>
          <p:nvSpPr>
            <p:cNvPr id="43" name="42 Rectángulo"/>
            <p:cNvSpPr/>
            <p:nvPr/>
          </p:nvSpPr>
          <p:spPr>
            <a:xfrm>
              <a:off x="2741684" y="2925514"/>
              <a:ext cx="1944216" cy="50405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IP Network WS</a:t>
              </a:r>
              <a:endPara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6" name="45 Multidocumento"/>
            <p:cNvSpPr/>
            <p:nvPr/>
          </p:nvSpPr>
          <p:spPr>
            <a:xfrm>
              <a:off x="5622004" y="2061418"/>
              <a:ext cx="936104" cy="1440160"/>
            </a:xfrm>
            <a:prstGeom prst="flowChartMultidocumen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s-ES" dirty="0" err="1" smtClean="0"/>
                <a:t>Protocols</a:t>
              </a:r>
              <a:endParaRPr lang="es-ES" dirty="0" smtClean="0"/>
            </a:p>
          </p:txBody>
        </p:sp>
        <p:sp>
          <p:nvSpPr>
            <p:cNvPr id="47" name="46 Flecha derecha"/>
            <p:cNvSpPr/>
            <p:nvPr/>
          </p:nvSpPr>
          <p:spPr>
            <a:xfrm rot="16200000">
              <a:off x="3605780" y="2637482"/>
              <a:ext cx="360039" cy="216024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47 Flecha derecha"/>
            <p:cNvSpPr/>
            <p:nvPr/>
          </p:nvSpPr>
          <p:spPr>
            <a:xfrm>
              <a:off x="4613892" y="2205434"/>
              <a:ext cx="288032" cy="216024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" name="48 Flecha derecha"/>
            <p:cNvSpPr/>
            <p:nvPr/>
          </p:nvSpPr>
          <p:spPr>
            <a:xfrm>
              <a:off x="5405980" y="2709490"/>
              <a:ext cx="288032" cy="216024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" name="49 Rectángulo"/>
            <p:cNvSpPr/>
            <p:nvPr/>
          </p:nvSpPr>
          <p:spPr>
            <a:xfrm>
              <a:off x="4901924" y="2061418"/>
              <a:ext cx="576064" cy="136815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s-ES" dirty="0" err="1" smtClean="0"/>
                <a:t>Router</a:t>
              </a:r>
              <a:r>
                <a:rPr lang="es-ES" dirty="0" smtClean="0"/>
                <a:t> </a:t>
              </a:r>
              <a:r>
                <a:rPr lang="es-ES" dirty="0" err="1" smtClean="0"/>
                <a:t>Engine</a:t>
              </a:r>
              <a:endParaRPr lang="es-ES" dirty="0"/>
            </a:p>
          </p:txBody>
        </p:sp>
        <p:sp>
          <p:nvSpPr>
            <p:cNvPr id="51" name="50 Rectángulo"/>
            <p:cNvSpPr/>
            <p:nvPr/>
          </p:nvSpPr>
          <p:spPr>
            <a:xfrm>
              <a:off x="2741684" y="2061418"/>
              <a:ext cx="1944216" cy="50405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Router</a:t>
              </a:r>
              <a:r>
                <a:rPr lang="es-E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WS</a:t>
              </a:r>
              <a:endPara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pic>
          <p:nvPicPr>
            <p:cNvPr id="52" name="Picture 12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76256" y="2349450"/>
              <a:ext cx="1224136" cy="504056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53" name="Picture 12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52984" y="2286151"/>
              <a:ext cx="279648" cy="22440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54" name="Picture 12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21408" y="2413074"/>
              <a:ext cx="279648" cy="22440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55" name="Picture 12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73064" y="2286151"/>
              <a:ext cx="279648" cy="22440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29" name="Picture 2" descr="C:\Users\Pau\Documents\My Dropbox\I2Cat\Projectes\Manticore II\Training Pilot Projects\manticore add routers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9647" y="2878933"/>
              <a:ext cx="1944216" cy="1630757"/>
            </a:xfrm>
            <a:prstGeom prst="rect">
              <a:avLst/>
            </a:prstGeom>
            <a:noFill/>
          </p:spPr>
        </p:pic>
        <p:pic>
          <p:nvPicPr>
            <p:cNvPr id="30" name="35 Imagen" descr="462_fuse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61248" y="5084460"/>
              <a:ext cx="782960" cy="604445"/>
            </a:xfrm>
            <a:prstGeom prst="rect">
              <a:avLst/>
            </a:prstGeom>
          </p:spPr>
        </p:pic>
        <p:sp>
          <p:nvSpPr>
            <p:cNvPr id="31" name="26 Rectángulo"/>
            <p:cNvSpPr/>
            <p:nvPr/>
          </p:nvSpPr>
          <p:spPr>
            <a:xfrm>
              <a:off x="6876256" y="3645594"/>
              <a:ext cx="1152128" cy="100811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err="1" smtClean="0">
                  <a:solidFill>
                    <a:schemeClr val="bg1">
                      <a:lumMod val="95000"/>
                    </a:schemeClr>
                  </a:solidFill>
                </a:rPr>
                <a:t>External</a:t>
              </a:r>
              <a:endParaRPr lang="es-ES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/>
              <a:r>
                <a:rPr lang="es-ES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Identity</a:t>
              </a:r>
              <a:r>
                <a:rPr lang="es-E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/>
              </a:r>
              <a:br>
                <a:rPr lang="es-E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es-ES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Provider</a:t>
              </a:r>
              <a:endPara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6" name="29 Flecha derecha"/>
            <p:cNvSpPr/>
            <p:nvPr/>
          </p:nvSpPr>
          <p:spPr>
            <a:xfrm>
              <a:off x="6444208" y="3789610"/>
              <a:ext cx="432048" cy="216024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 err="1" smtClean="0"/>
            </a:p>
          </p:txBody>
        </p:sp>
        <p:sp>
          <p:nvSpPr>
            <p:cNvPr id="37" name="30 Flecha derecha"/>
            <p:cNvSpPr/>
            <p:nvPr/>
          </p:nvSpPr>
          <p:spPr>
            <a:xfrm>
              <a:off x="6444208" y="4365674"/>
              <a:ext cx="432048" cy="216024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 err="1" smtClean="0"/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2741684" y="3645594"/>
              <a:ext cx="3744416" cy="4320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User</a:t>
              </a:r>
              <a:r>
                <a:rPr lang="es-E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Management WS</a:t>
              </a:r>
              <a:endPara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2741684" y="4221658"/>
              <a:ext cx="3744416" cy="4320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Policies</a:t>
              </a:r>
              <a:r>
                <a:rPr lang="es-E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WS</a:t>
              </a:r>
              <a:endPara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586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User</a:t>
            </a:r>
            <a:r>
              <a:rPr lang="es-ES" dirty="0" smtClean="0"/>
              <a:t> Interface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/>
          <a:p>
            <a:r>
              <a:rPr lang="en-US" sz="1200" dirty="0" smtClean="0"/>
              <a:t>SA1 Software Refinement</a:t>
            </a:r>
            <a:endParaRPr lang="es-ES" sz="12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33</a:t>
            </a:fld>
            <a:endParaRPr lang="es-ES"/>
          </a:p>
        </p:txBody>
      </p:sp>
      <p:pic>
        <p:nvPicPr>
          <p:cNvPr id="6" name="Picture 2" descr="C:\Users\Pau\Documents\My Dropbox\I2Cat\Projectes\Manticore II\Training Pilot Projects\manticore add route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480226"/>
            <a:ext cx="5070536" cy="4253030"/>
          </a:xfrm>
          <a:prstGeom prst="rect">
            <a:avLst/>
          </a:prstGeom>
          <a:noFill/>
        </p:spPr>
      </p:pic>
      <p:pic>
        <p:nvPicPr>
          <p:cNvPr id="23554" name="Picture 2" descr="C:\Users\Pau\Documents\My Dropbox\I2Cat\Projectes\Manticore II\Training Pilot Projects\manticore activate OSP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0466"/>
            <a:ext cx="2060818" cy="1881833"/>
          </a:xfrm>
          <a:prstGeom prst="rect">
            <a:avLst/>
          </a:prstGeom>
          <a:noFill/>
        </p:spPr>
      </p:pic>
      <p:pic>
        <p:nvPicPr>
          <p:cNvPr id="23556" name="Picture 4" descr="C:\Users\Pau\Documents\My Dropbox\I2Cat\Projectes\Manticore II\Training Pilot Projects\manticore action queu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480226"/>
            <a:ext cx="3744416" cy="1147760"/>
          </a:xfrm>
          <a:prstGeom prst="rect">
            <a:avLst/>
          </a:prstGeom>
          <a:noFill/>
        </p:spPr>
      </p:pic>
      <p:pic>
        <p:nvPicPr>
          <p:cNvPr id="23557" name="Picture 5" descr="C:\Users\Pau\Documents\My Dropbox\I2Cat\Projectes\Manticore II\Training Pilot Projects\manticore draw topology menu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2992394"/>
            <a:ext cx="2664296" cy="1491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193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5796136" y="2386450"/>
            <a:ext cx="3600000" cy="35847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FFFF"/>
                </a:solidFill>
              </a:rPr>
              <a:t>Zero Carbon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645634" y="5445224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319650" y="5445224"/>
            <a:ext cx="1152128" cy="1044491"/>
            <a:chOff x="3275856" y="5445224"/>
            <a:chExt cx="1152128" cy="104449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851920" y="5445224"/>
              <a:ext cx="0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275856" y="6048375"/>
              <a:ext cx="1152128" cy="4413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dirty="0" smtClean="0">
                  <a:latin typeface="+mj-lt"/>
                </a:rPr>
                <a:t>Mar 2011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6630350" y="4106191"/>
            <a:ext cx="2700000" cy="33092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D9D9D9"/>
                </a:solidFill>
              </a:rPr>
              <a:t>Deployment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923928" y="4581128"/>
            <a:ext cx="5400000" cy="33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Software Development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152525" y="2880056"/>
            <a:ext cx="8136904" cy="36003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FFFF"/>
                </a:solidFill>
              </a:rPr>
              <a:t>Marketplace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241953" y="5661248"/>
            <a:ext cx="9492480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nector 11"/>
          <p:cNvSpPr/>
          <p:nvPr/>
        </p:nvSpPr>
        <p:spPr>
          <a:xfrm>
            <a:off x="276225" y="5445224"/>
            <a:ext cx="457200" cy="4572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51110" y="6048375"/>
            <a:ext cx="1152128" cy="441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Oct 2010</a:t>
            </a:r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69570" y="6048375"/>
            <a:ext cx="1152128" cy="441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Jul 2011</a:t>
            </a:r>
            <a:endParaRPr lang="en-US" dirty="0">
              <a:latin typeface="+mj-lt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Year 1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1170950" y="5013176"/>
            <a:ext cx="2736000" cy="33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13711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B_Bank_99471-050-DE513AE0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29093"/>
            <a:ext cx="9828584" cy="6554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366" y="1700808"/>
            <a:ext cx="72127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Marketplace</a:t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for Infrastructure Resources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50800">
                  <a:schemeClr val="tx2">
                    <a:alpha val="75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676000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9203" y="1240459"/>
            <a:ext cx="6985595" cy="49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9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SC00264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5907"/>
          <a:stretch/>
        </p:blipFill>
        <p:spPr bwMode="auto">
          <a:xfrm>
            <a:off x="0" y="-10923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9366" y="908720"/>
            <a:ext cx="40371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Zero Carbon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50800">
                  <a:schemeClr val="tx2">
                    <a:alpha val="75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822362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186650"/>
              </p:ext>
            </p:extLst>
          </p:nvPr>
        </p:nvGraphicFramePr>
        <p:xfrm>
          <a:off x="1367837" y="1565622"/>
          <a:ext cx="6408327" cy="487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5" name="Document" r:id="rId4" imgW="5486400" imgH="4178300" progId="Word.Document.8">
                  <p:embed/>
                </p:oleObj>
              </mc:Choice>
              <mc:Fallback>
                <p:oleObj name="Document" r:id="rId4" imgW="5486400" imgH="41783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7837" y="1565622"/>
                        <a:ext cx="6408327" cy="4877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41280"/>
            <a:ext cx="5486400" cy="1384300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9753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5796136" y="2386450"/>
            <a:ext cx="3600000" cy="35847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Zero Carbon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645634" y="5445224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319650" y="5445224"/>
            <a:ext cx="1152128" cy="1044491"/>
            <a:chOff x="3275856" y="5445224"/>
            <a:chExt cx="1152128" cy="104449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851920" y="5445224"/>
              <a:ext cx="0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275856" y="6048375"/>
              <a:ext cx="1152128" cy="4413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dirty="0" smtClean="0">
                  <a:latin typeface="+mj-lt"/>
                </a:rPr>
                <a:t>Mar 2011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6630350" y="4106191"/>
            <a:ext cx="2700000" cy="33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Deployment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923928" y="4581128"/>
            <a:ext cx="5400000" cy="33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Software Development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152525" y="2880056"/>
            <a:ext cx="8136904" cy="360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Marketplace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241953" y="5661248"/>
            <a:ext cx="9492480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nector 11"/>
          <p:cNvSpPr/>
          <p:nvPr/>
        </p:nvSpPr>
        <p:spPr>
          <a:xfrm>
            <a:off x="276225" y="5445224"/>
            <a:ext cx="457200" cy="4572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51110" y="6048375"/>
            <a:ext cx="1152128" cy="441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Oct 2010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6048375"/>
            <a:ext cx="1152128" cy="441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+mj-lt"/>
              </a:rPr>
              <a:t>Apr 2011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4968044" y="5762454"/>
            <a:ext cx="360040" cy="243111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69570" y="6048375"/>
            <a:ext cx="1152128" cy="441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Jul 2011</a:t>
            </a:r>
            <a:endParaRPr lang="en-US" dirty="0">
              <a:latin typeface="+mj-lt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Year 1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1170950" y="5013176"/>
            <a:ext cx="2736000" cy="33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1511905200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0" y="0"/>
            <a:ext cx="8843999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1043608" y="4201296"/>
            <a:ext cx="6968388" cy="692446"/>
          </a:xfrm>
          <a:prstGeom prst="roundRect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3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6645634" y="5445224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69570" y="6048375"/>
            <a:ext cx="1152128" cy="441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Jul 2012</a:t>
            </a:r>
            <a:endParaRPr lang="en-US" dirty="0"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241953" y="5661248"/>
            <a:ext cx="9492480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51110" y="6069405"/>
            <a:ext cx="1152128" cy="441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Oct 2011</a:t>
            </a:r>
            <a:endParaRPr lang="en-US" dirty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43397" y="5445224"/>
            <a:ext cx="1152128" cy="1044491"/>
            <a:chOff x="3275856" y="5445224"/>
            <a:chExt cx="1152128" cy="1044491"/>
          </a:xfrm>
        </p:grpSpPr>
        <p:sp>
          <p:nvSpPr>
            <p:cNvPr id="14" name="TextBox 13"/>
            <p:cNvSpPr txBox="1"/>
            <p:nvPr/>
          </p:nvSpPr>
          <p:spPr>
            <a:xfrm>
              <a:off x="3275856" y="6048375"/>
              <a:ext cx="1152128" cy="4413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dirty="0" smtClean="0">
                  <a:latin typeface="+mj-lt"/>
                </a:rPr>
                <a:t>Oct 2011</a:t>
              </a:r>
              <a:endParaRPr lang="en-US" dirty="0">
                <a:latin typeface="+mj-lt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3851920" y="5445224"/>
              <a:ext cx="0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16"/>
          <p:cNvSpPr/>
          <p:nvPr/>
        </p:nvSpPr>
        <p:spPr>
          <a:xfrm>
            <a:off x="-36512" y="2880088"/>
            <a:ext cx="6661150" cy="360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        Marketplace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-36512" y="2386450"/>
            <a:ext cx="9289032" cy="35847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        Zero Carbon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-36512" y="4106191"/>
            <a:ext cx="9289032" cy="33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        Deployment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-36512" y="4581128"/>
            <a:ext cx="9289032" cy="33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        Software Development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Year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464154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43397" y="5445224"/>
            <a:ext cx="1152128" cy="1044491"/>
            <a:chOff x="3275856" y="5445224"/>
            <a:chExt cx="1152128" cy="1044491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851920" y="5445224"/>
              <a:ext cx="0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275856" y="6048375"/>
              <a:ext cx="1152128" cy="4413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dirty="0" smtClean="0">
                  <a:latin typeface="+mj-lt"/>
                </a:rPr>
                <a:t>Oct 2012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-36512" y="4581128"/>
            <a:ext cx="5256584" cy="33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        Software Development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-241953" y="5661248"/>
            <a:ext cx="5173993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nector 11"/>
          <p:cNvSpPr/>
          <p:nvPr/>
        </p:nvSpPr>
        <p:spPr>
          <a:xfrm>
            <a:off x="4716016" y="5445224"/>
            <a:ext cx="457200" cy="4572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55976" y="6048375"/>
            <a:ext cx="1152128" cy="441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Mar 2013</a:t>
            </a:r>
            <a:endParaRPr lang="en-US" dirty="0"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36512" y="4105275"/>
            <a:ext cx="5256584" cy="33183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        Deployment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-36512" y="2386450"/>
            <a:ext cx="1944216" cy="35847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        Zero Carbon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4825" y="576263"/>
            <a:ext cx="4715248" cy="1417637"/>
          </a:xfrm>
        </p:spPr>
        <p:txBody>
          <a:bodyPr/>
          <a:lstStyle/>
          <a:p>
            <a:r>
              <a:rPr lang="en-US" dirty="0" smtClean="0"/>
              <a:t>Year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901824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354995" y="5679081"/>
            <a:ext cx="4434010" cy="981208"/>
            <a:chOff x="12163" y="1556792"/>
            <a:chExt cx="9235707" cy="2043781"/>
          </a:xfrm>
        </p:grpSpPr>
        <p:sp>
          <p:nvSpPr>
            <p:cNvPr id="16" name="4 Rectángulo"/>
            <p:cNvSpPr>
              <a:spLocks noChangeAspect="1" noChangeArrowheads="1"/>
            </p:cNvSpPr>
            <p:nvPr/>
          </p:nvSpPr>
          <p:spPr bwMode="auto">
            <a:xfrm>
              <a:off x="12163" y="1556792"/>
              <a:ext cx="7296141" cy="2043781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87289" y="1698931"/>
              <a:ext cx="2060581" cy="1730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chemeClr val="tx2"/>
                  </a:solidFill>
                  <a:latin typeface="Calibri"/>
                  <a:cs typeface="Calibri"/>
                </a:rPr>
                <a:t>.</a:t>
              </a:r>
              <a:r>
                <a:rPr lang="en-US" sz="4800" b="1" dirty="0" err="1" smtClean="0">
                  <a:solidFill>
                    <a:schemeClr val="tx2"/>
                  </a:solidFill>
                  <a:latin typeface="Calibri"/>
                  <a:cs typeface="Calibri"/>
                </a:rPr>
                <a:t>eu</a:t>
              </a:r>
              <a:endParaRPr lang="en-US" sz="4800" b="1" dirty="0">
                <a:solidFill>
                  <a:schemeClr val="tx2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24638" y="3313113"/>
            <a:ext cx="3600000" cy="2345206"/>
            <a:chOff x="720950" y="431800"/>
            <a:chExt cx="3600000" cy="2345206"/>
          </a:xfrm>
        </p:grpSpPr>
        <p:pic>
          <p:nvPicPr>
            <p:cNvPr id="5" name="Picture 4" descr="open-web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6" t="13080" r="9312"/>
            <a:stretch/>
          </p:blipFill>
          <p:spPr>
            <a:xfrm>
              <a:off x="720950" y="431800"/>
              <a:ext cx="3600000" cy="23452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827584" y="1916832"/>
              <a:ext cx="30112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ln>
                    <a:solidFill>
                      <a:schemeClr val="tx2"/>
                    </a:solidFill>
                  </a:ln>
                  <a:solidFill>
                    <a:schemeClr val="accent1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  <a:innerShdw blurRad="63500" dist="50800" dir="16200000">
                      <a:srgbClr val="000000">
                        <a:alpha val="50000"/>
                      </a:srgbClr>
                    </a:innerShdw>
                  </a:effectLst>
                  <a:latin typeface="Calibri"/>
                  <a:cs typeface="Calibri"/>
                </a:rPr>
                <a:t>Open </a:t>
              </a:r>
              <a:r>
                <a:rPr lang="en-US" sz="4800" b="1" dirty="0" smtClean="0">
                  <a:ln>
                    <a:solidFill>
                      <a:schemeClr val="tx2"/>
                    </a:solidFill>
                  </a:ln>
                  <a:solidFill>
                    <a:srgbClr val="1F497D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  <a:latin typeface="Calibri"/>
                  <a:cs typeface="Calibri"/>
                </a:rPr>
                <a:t>Web</a:t>
              </a:r>
              <a:endParaRPr lang="en-US" sz="4800" b="1" dirty="0">
                <a:ln>
                  <a:solidFill>
                    <a:schemeClr val="tx2"/>
                  </a:solidFill>
                </a:ln>
                <a:solidFill>
                  <a:srgbClr val="1F497D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14408" y="431800"/>
            <a:ext cx="3613083" cy="2376000"/>
            <a:chOff x="4801100" y="431800"/>
            <a:chExt cx="3613083" cy="2376000"/>
          </a:xfrm>
        </p:grpSpPr>
        <p:pic>
          <p:nvPicPr>
            <p:cNvPr id="7" name="Picture 6" descr="open-wiki.tif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" t="12724" r="18730"/>
            <a:stretch/>
          </p:blipFill>
          <p:spPr>
            <a:xfrm>
              <a:off x="4835092" y="431800"/>
              <a:ext cx="3579091" cy="2376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  <p:sp>
          <p:nvSpPr>
            <p:cNvPr id="8" name="TextBox 7"/>
            <p:cNvSpPr txBox="1"/>
            <p:nvPr/>
          </p:nvSpPr>
          <p:spPr>
            <a:xfrm>
              <a:off x="4801100" y="1916832"/>
              <a:ext cx="30112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>
                    <a:solidFill>
                      <a:schemeClr val="tx2"/>
                    </a:solidFill>
                  </a:ln>
                  <a:solidFill>
                    <a:srgbClr val="4F81BD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  <a:innerShdw blurRad="63500" dist="50800" dir="16200000">
                      <a:srgbClr val="000000">
                        <a:alpha val="50000"/>
                      </a:srgbClr>
                    </a:innerShdw>
                  </a:effectLst>
                  <a:latin typeface="Calibri"/>
                  <a:cs typeface="Calibri"/>
                </a:rPr>
                <a:t>Open </a:t>
              </a:r>
              <a:r>
                <a:rPr lang="en-US" sz="4800" b="1" dirty="0" smtClean="0">
                  <a:ln>
                    <a:solidFill>
                      <a:schemeClr val="tx2"/>
                    </a:solidFill>
                  </a:ln>
                  <a:solidFill>
                    <a:srgbClr val="1F497D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  <a:latin typeface="Calibri"/>
                  <a:cs typeface="Calibri"/>
                </a:rPr>
                <a:t>Wiki</a:t>
              </a:r>
              <a:endParaRPr lang="en-US" sz="4800" b="1" dirty="0">
                <a:ln>
                  <a:solidFill>
                    <a:schemeClr val="tx2"/>
                  </a:solidFill>
                </a:ln>
                <a:solidFill>
                  <a:srgbClr val="1F497D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84746" y="3313113"/>
            <a:ext cx="3672408" cy="2389027"/>
            <a:chOff x="4801100" y="3255029"/>
            <a:chExt cx="3672408" cy="2389027"/>
          </a:xfrm>
        </p:grpSpPr>
        <p:pic>
          <p:nvPicPr>
            <p:cNvPr id="12" name="Picture 11" descr="open-source.tif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" t="18646" r="13792" b="25894"/>
            <a:stretch/>
          </p:blipFill>
          <p:spPr>
            <a:xfrm>
              <a:off x="4824747" y="3255029"/>
              <a:ext cx="3599781" cy="2376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4801100" y="4813059"/>
              <a:ext cx="36724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>
                    <a:solidFill>
                      <a:schemeClr val="tx2"/>
                    </a:solidFill>
                  </a:ln>
                  <a:solidFill>
                    <a:srgbClr val="4F81BD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  <a:innerShdw blurRad="63500" dist="50800" dir="16200000">
                      <a:srgbClr val="000000">
                        <a:alpha val="50000"/>
                      </a:srgbClr>
                    </a:innerShdw>
                  </a:effectLst>
                  <a:latin typeface="Calibri"/>
                  <a:cs typeface="Calibri"/>
                </a:rPr>
                <a:t>Open </a:t>
              </a:r>
              <a:r>
                <a:rPr lang="en-US" sz="4800" b="1" dirty="0" smtClean="0">
                  <a:ln>
                    <a:solidFill>
                      <a:schemeClr val="tx2"/>
                    </a:solidFill>
                  </a:ln>
                  <a:solidFill>
                    <a:srgbClr val="1F497D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  <a:latin typeface="Calibri"/>
                  <a:cs typeface="Calibri"/>
                </a:rPr>
                <a:t>Source</a:t>
              </a:r>
              <a:endParaRPr lang="en-US" sz="4800" b="1" dirty="0">
                <a:ln>
                  <a:solidFill>
                    <a:schemeClr val="tx2"/>
                  </a:solidFill>
                </a:ln>
                <a:solidFill>
                  <a:srgbClr val="1F497D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endParaRPr>
            </a:p>
          </p:txBody>
        </p:sp>
        <p:pic>
          <p:nvPicPr>
            <p:cNvPr id="13" name="13 Imagen" descr="opensource_logo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52320" y="3842746"/>
              <a:ext cx="853579" cy="666374"/>
            </a:xfrm>
            <a:prstGeom prst="rect">
              <a:avLst/>
            </a:prstGeom>
            <a:effectLst>
              <a:glow rad="101600">
                <a:schemeClr val="bg1">
                  <a:alpha val="75000"/>
                </a:schemeClr>
              </a:glow>
            </a:effectLst>
          </p:spPr>
        </p:pic>
      </p:grpSp>
      <p:grpSp>
        <p:nvGrpSpPr>
          <p:cNvPr id="2" name="Group 1"/>
          <p:cNvGrpSpPr/>
          <p:nvPr/>
        </p:nvGrpSpPr>
        <p:grpSpPr>
          <a:xfrm>
            <a:off x="5077275" y="431800"/>
            <a:ext cx="3600000" cy="2380104"/>
            <a:chOff x="720950" y="3263952"/>
            <a:chExt cx="3600000" cy="2380104"/>
          </a:xfrm>
        </p:grpSpPr>
        <p:pic>
          <p:nvPicPr>
            <p:cNvPr id="9" name="Picture 8" descr="open-mail.tiff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12" r="19442"/>
            <a:stretch/>
          </p:blipFill>
          <p:spPr>
            <a:xfrm>
              <a:off x="720950" y="3263952"/>
              <a:ext cx="3600000" cy="2376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827584" y="4813059"/>
              <a:ext cx="30112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>
                    <a:solidFill>
                      <a:schemeClr val="tx2"/>
                    </a:solidFill>
                  </a:ln>
                  <a:solidFill>
                    <a:srgbClr val="4F81BD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  <a:innerShdw blurRad="63500" dist="50800" dir="16200000">
                      <a:srgbClr val="000000">
                        <a:alpha val="50000"/>
                      </a:srgbClr>
                    </a:innerShdw>
                  </a:effectLst>
                  <a:latin typeface="Calibri"/>
                  <a:cs typeface="Calibri"/>
                </a:rPr>
                <a:t>Open </a:t>
              </a:r>
              <a:r>
                <a:rPr lang="en-US" sz="4800" b="1" dirty="0" smtClean="0">
                  <a:ln>
                    <a:solidFill>
                      <a:schemeClr val="tx2"/>
                    </a:solidFill>
                  </a:ln>
                  <a:solidFill>
                    <a:srgbClr val="1F497D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  <a:latin typeface="Calibri"/>
                  <a:cs typeface="Calibri"/>
                </a:rPr>
                <a:t>Mail</a:t>
              </a:r>
              <a:endParaRPr lang="en-US" sz="4800" b="1" dirty="0">
                <a:ln>
                  <a:solidFill>
                    <a:schemeClr val="tx2"/>
                  </a:solidFill>
                </a:ln>
                <a:solidFill>
                  <a:srgbClr val="1F497D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81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4572000" y="3573016"/>
            <a:ext cx="3456000" cy="2960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 anchorCtr="0">
            <a:noAutofit/>
          </a:bodyPr>
          <a:lstStyle/>
          <a:p>
            <a:r>
              <a:rPr lang="en-US" sz="4800" dirty="0"/>
              <a:t>Please, get involved</a:t>
            </a:r>
            <a:r>
              <a:rPr lang="en-US" sz="4800" dirty="0" smtClean="0"/>
              <a:t>!</a:t>
            </a:r>
            <a:endParaRPr lang="en-US" sz="48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140904" y="3861048"/>
            <a:ext cx="3456000" cy="2536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4427984" y="1484784"/>
            <a:ext cx="3430075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204" r="41989" b="7610"/>
          <a:stretch/>
        </p:blipFill>
        <p:spPr bwMode="auto">
          <a:xfrm rot="21540000">
            <a:off x="1259632" y="1673783"/>
            <a:ext cx="3456000" cy="2431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9773308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au\Documents\My Dropbox\I2Cat\Projectes\Manticore FP7\WP4-Software\Archictecture diagrams\arch2-federation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42" y="603647"/>
            <a:ext cx="8893358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CDFigure_4.png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6" r="11212" b="5269"/>
          <a:stretch/>
        </p:blipFill>
        <p:spPr>
          <a:xfrm>
            <a:off x="301543" y="555391"/>
            <a:ext cx="8842457" cy="63299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-243408"/>
            <a:ext cx="792857" cy="7173416"/>
          </a:xfrm>
          <a:prstGeom prst="rect">
            <a:avLst/>
          </a:prstGeom>
          <a:gradFill flip="none" rotWithShape="1">
            <a:gsLst>
              <a:gs pos="5000">
                <a:schemeClr val="accent6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/>
          <p:cNvSpPr/>
          <p:nvPr/>
        </p:nvSpPr>
        <p:spPr>
          <a:xfrm>
            <a:off x="-270284" y="-2628000"/>
            <a:ext cx="9684568" cy="5256584"/>
          </a:xfrm>
          <a:prstGeom prst="cloud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outerShdw blurRad="82550" dist="635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40430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163" y="1556792"/>
            <a:ext cx="9075080" cy="2043781"/>
            <a:chOff x="12163" y="1556792"/>
            <a:chExt cx="9075080" cy="2043781"/>
          </a:xfrm>
        </p:grpSpPr>
        <p:sp>
          <p:nvSpPr>
            <p:cNvPr id="4" name="4 Rectángulo"/>
            <p:cNvSpPr>
              <a:spLocks noChangeAspect="1" noChangeArrowheads="1"/>
            </p:cNvSpPr>
            <p:nvPr/>
          </p:nvSpPr>
          <p:spPr bwMode="auto">
            <a:xfrm>
              <a:off x="12163" y="1556792"/>
              <a:ext cx="7296141" cy="2043781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93363" y="1779451"/>
              <a:ext cx="179388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 dirty="0" smtClean="0">
                  <a:solidFill>
                    <a:schemeClr val="tx2"/>
                  </a:solidFill>
                  <a:latin typeface="Calibri"/>
                  <a:cs typeface="Calibri"/>
                </a:rPr>
                <a:t>.</a:t>
              </a:r>
              <a:r>
                <a:rPr lang="en-US" sz="9600" b="1" dirty="0" err="1" smtClean="0">
                  <a:solidFill>
                    <a:schemeClr val="tx2"/>
                  </a:solidFill>
                  <a:latin typeface="Calibri"/>
                  <a:cs typeface="Calibri"/>
                </a:rPr>
                <a:t>eu</a:t>
              </a:r>
              <a:endParaRPr lang="en-US" sz="9600" b="1" dirty="0">
                <a:solidFill>
                  <a:schemeClr val="tx2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6" name="Cloud 5"/>
          <p:cNvSpPr/>
          <p:nvPr/>
        </p:nvSpPr>
        <p:spPr>
          <a:xfrm>
            <a:off x="-270284" y="4392000"/>
            <a:ext cx="9684568" cy="5256584"/>
          </a:xfrm>
          <a:prstGeom prst="cloud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15444"/>
      </p:ext>
    </p:extLst>
  </p:cSld>
  <p:clrMapOvr>
    <a:masterClrMapping/>
  </p:clrMapOvr>
  <p:transition xmlns:p14="http://schemas.microsoft.com/office/powerpoint/2010/main" spd="slow">
    <p:push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Credits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40195" y="1557338"/>
            <a:ext cx="8496301" cy="4679950"/>
          </a:xfrm>
        </p:spPr>
        <p:txBody>
          <a:bodyPr>
            <a:normAutofit/>
          </a:bodyPr>
          <a:lstStyle/>
          <a:p>
            <a:pPr marL="0" indent="0" algn="just">
              <a:buNone/>
              <a:tabLst>
                <a:tab pos="3762375" algn="r"/>
                <a:tab pos="412750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Manticore</a:t>
            </a:r>
            <a:r>
              <a:rPr lang="en-US" b="1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Wikimedia Commons</a:t>
            </a:r>
          </a:p>
          <a:p>
            <a:pPr marL="0" indent="0" algn="just">
              <a:buNone/>
              <a:tabLst>
                <a:tab pos="3762375" algn="r"/>
                <a:tab pos="412750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	Actor</a:t>
            </a:r>
            <a:r>
              <a:rPr lang="en-US" dirty="0" smtClean="0">
                <a:solidFill>
                  <a:schemeClr val="bg1"/>
                </a:solidFill>
              </a:rPr>
              <a:t>	Wikimedia Commons</a:t>
            </a:r>
          </a:p>
          <a:p>
            <a:pPr marL="0" indent="0" algn="just">
              <a:buNone/>
              <a:tabLst>
                <a:tab pos="3762375" algn="r"/>
                <a:tab pos="412750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	Operating room</a:t>
            </a:r>
            <a:r>
              <a:rPr lang="en-US" dirty="0" smtClean="0">
                <a:solidFill>
                  <a:schemeClr val="bg1"/>
                </a:solidFill>
              </a:rPr>
              <a:t>	Wikimedia Commons</a:t>
            </a:r>
          </a:p>
          <a:p>
            <a:pPr marL="0" indent="0" algn="just">
              <a:buNone/>
              <a:tabLst>
                <a:tab pos="3762375" algn="r"/>
                <a:tab pos="412750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	Cameraman	</a:t>
            </a:r>
            <a:r>
              <a:rPr lang="en-US" dirty="0" smtClean="0">
                <a:solidFill>
                  <a:schemeClr val="bg1"/>
                </a:solidFill>
              </a:rPr>
              <a:t>Stock Exchange</a:t>
            </a:r>
          </a:p>
          <a:p>
            <a:pPr marL="0" indent="0" algn="just">
              <a:buNone/>
              <a:tabLst>
                <a:tab pos="3762375" algn="r"/>
                <a:tab pos="412750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	Head x-</a:t>
            </a:r>
            <a:r>
              <a:rPr lang="en-US" b="1" dirty="0">
                <a:solidFill>
                  <a:schemeClr val="bg1"/>
                </a:solidFill>
              </a:rPr>
              <a:t>r</a:t>
            </a:r>
            <a:r>
              <a:rPr lang="en-US" b="1" dirty="0" smtClean="0">
                <a:solidFill>
                  <a:schemeClr val="bg1"/>
                </a:solidFill>
              </a:rPr>
              <a:t>ays	</a:t>
            </a:r>
            <a:r>
              <a:rPr lang="en-US" dirty="0" smtClean="0">
                <a:solidFill>
                  <a:schemeClr val="bg1"/>
                </a:solidFill>
              </a:rPr>
              <a:t>Stock </a:t>
            </a:r>
            <a:r>
              <a:rPr lang="en-US" dirty="0" err="1" smtClean="0">
                <a:solidFill>
                  <a:schemeClr val="bg1"/>
                </a:solidFill>
              </a:rPr>
              <a:t>Exchance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just">
              <a:buNone/>
              <a:tabLst>
                <a:tab pos="3762375" algn="r"/>
                <a:tab pos="412750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	Investment bank	</a:t>
            </a:r>
            <a:r>
              <a:rPr lang="en-US" dirty="0" err="1">
                <a:solidFill>
                  <a:schemeClr val="bg1"/>
                </a:solidFill>
              </a:rPr>
              <a:t>Encyclopædia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Britannica</a:t>
            </a:r>
          </a:p>
          <a:p>
            <a:pPr marL="0" indent="0" algn="ctr">
              <a:buNone/>
              <a:tabLst>
                <a:tab pos="3762375" algn="r"/>
                <a:tab pos="4127500" algn="l"/>
              </a:tabLst>
            </a:pPr>
            <a:r>
              <a:rPr lang="en-US" sz="1100" dirty="0" smtClean="0">
                <a:solidFill>
                  <a:schemeClr val="bg1"/>
                </a:solidFill>
              </a:rPr>
              <a:t>Merchant </a:t>
            </a:r>
            <a:r>
              <a:rPr lang="en-US" sz="1100" dirty="0">
                <a:solidFill>
                  <a:schemeClr val="bg1"/>
                </a:solidFill>
              </a:rPr>
              <a:t>bank, London. Photograph. </a:t>
            </a:r>
            <a:r>
              <a:rPr lang="en-US" sz="1100" dirty="0" err="1">
                <a:solidFill>
                  <a:schemeClr val="bg1"/>
                </a:solidFill>
              </a:rPr>
              <a:t>Encyclopædia</a:t>
            </a:r>
            <a:r>
              <a:rPr lang="en-US" sz="1100" dirty="0">
                <a:solidFill>
                  <a:schemeClr val="bg1"/>
                </a:solidFill>
              </a:rPr>
              <a:t> Britannica Online. Web. 10 Apr. 2011. </a:t>
            </a:r>
            <a:r>
              <a:rPr lang="en-US" sz="1100" dirty="0" smtClean="0">
                <a:solidFill>
                  <a:schemeClr val="bg1"/>
                </a:solidFill>
              </a:rPr>
              <a:t/>
            </a:r>
            <a:br>
              <a:rPr lang="en-US" sz="1100" dirty="0" smtClean="0">
                <a:solidFill>
                  <a:schemeClr val="bg1"/>
                </a:solidFill>
              </a:rPr>
            </a:br>
            <a:r>
              <a:rPr lang="en-US" sz="1100" dirty="0" smtClean="0">
                <a:solidFill>
                  <a:schemeClr val="bg1"/>
                </a:solidFill>
              </a:rPr>
              <a:t>http://</a:t>
            </a:r>
            <a:r>
              <a:rPr lang="en-US" sz="1100" dirty="0" err="1" smtClean="0">
                <a:solidFill>
                  <a:schemeClr val="bg1"/>
                </a:solidFill>
              </a:rPr>
              <a:t>www.britannica.com</a:t>
            </a:r>
            <a:r>
              <a:rPr lang="en-US" sz="1100" dirty="0" smtClean="0">
                <a:solidFill>
                  <a:schemeClr val="bg1"/>
                </a:solidFill>
              </a:rPr>
              <a:t>/</a:t>
            </a:r>
            <a:r>
              <a:rPr lang="en-US" sz="1100" dirty="0" err="1" smtClean="0">
                <a:solidFill>
                  <a:schemeClr val="bg1"/>
                </a:solidFill>
              </a:rPr>
              <a:t>EBchecked</a:t>
            </a:r>
            <a:r>
              <a:rPr lang="en-US" sz="1100" dirty="0" smtClean="0">
                <a:solidFill>
                  <a:schemeClr val="bg1"/>
                </a:solidFill>
              </a:rPr>
              <a:t>/media/101352/The-trading-floor-of-a-merchant-bank-in-London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 algn="just">
              <a:buNone/>
              <a:tabLst>
                <a:tab pos="3762375" algn="r"/>
                <a:tab pos="4127500" algn="l"/>
              </a:tabLst>
            </a:pPr>
            <a:endParaRPr lang="en-US" b="1" dirty="0">
              <a:solidFill>
                <a:schemeClr val="bg1"/>
              </a:solidFill>
            </a:endParaRPr>
          </a:p>
          <a:p>
            <a:pPr marL="0" indent="0" algn="just">
              <a:buNone/>
              <a:tabLst>
                <a:tab pos="3762375" algn="r"/>
                <a:tab pos="4127500" algn="l"/>
              </a:tabLst>
            </a:pPr>
            <a:endParaRPr lang="en-US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  <a:tabLst>
                <a:tab pos="3762375" algn="r"/>
                <a:tab pos="4127500" algn="l"/>
              </a:tabLst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3" descr="Martigora_engrav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" b="5275"/>
          <a:stretch>
            <a:fillRect/>
          </a:stretch>
        </p:blipFill>
        <p:spPr bwMode="auto">
          <a:xfrm flipH="1">
            <a:off x="5715000" y="1515709"/>
            <a:ext cx="6858000" cy="359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572000" y="-27384"/>
            <a:ext cx="4105275" cy="1224136"/>
          </a:xfrm>
        </p:spPr>
        <p:txBody>
          <a:bodyPr/>
          <a:lstStyle/>
          <a:p>
            <a:r>
              <a:rPr lang="en-US" cap="small" dirty="0" err="1" smtClean="0">
                <a:latin typeface="Cambria"/>
                <a:cs typeface="Cambria"/>
              </a:rPr>
              <a:t>Manticore</a:t>
            </a:r>
            <a:endParaRPr lang="en-US" cap="small" dirty="0"/>
          </a:p>
        </p:txBody>
      </p:sp>
      <p:sp>
        <p:nvSpPr>
          <p:cNvPr id="5" name="TextBox 4"/>
          <p:cNvSpPr txBox="1"/>
          <p:nvPr/>
        </p:nvSpPr>
        <p:spPr>
          <a:xfrm>
            <a:off x="1527349" y="12056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Connector 9"/>
          <p:cNvSpPr/>
          <p:nvPr/>
        </p:nvSpPr>
        <p:spPr>
          <a:xfrm>
            <a:off x="6396038" y="5445224"/>
            <a:ext cx="457200" cy="4572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20320" y="6048375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2006</a:t>
            </a:r>
            <a:endParaRPr lang="en-US" sz="2400" dirty="0">
              <a:latin typeface="+mj-lt"/>
            </a:endParaRPr>
          </a:p>
        </p:txBody>
      </p:sp>
      <p:cxnSp>
        <p:nvCxnSpPr>
          <p:cNvPr id="14" name="Straight Connector 13"/>
          <p:cNvCxnSpPr>
            <a:stCxn id="10" idx="6"/>
          </p:cNvCxnSpPr>
          <p:nvPr/>
        </p:nvCxnSpPr>
        <p:spPr>
          <a:xfrm flipV="1">
            <a:off x="6853238" y="5661248"/>
            <a:ext cx="4523928" cy="12576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92373" y="1556792"/>
            <a:ext cx="4079627" cy="3528392"/>
          </a:xfrm>
        </p:spPr>
        <p:txBody>
          <a:bodyPr anchor="ctr" anchorCtr="1"/>
          <a:lstStyle/>
          <a:p>
            <a:pPr marL="0" indent="0" algn="r">
              <a:buNone/>
            </a:pPr>
            <a:r>
              <a:rPr lang="en-US" dirty="0" smtClean="0"/>
              <a:t>Proof of concept for </a:t>
            </a:r>
            <a:br>
              <a:rPr lang="en-US" dirty="0" smtClean="0"/>
            </a:br>
            <a:r>
              <a:rPr lang="en-US" b="1" dirty="0" smtClean="0"/>
              <a:t> IP network and </a:t>
            </a:r>
            <a:br>
              <a:rPr lang="en-US" b="1" dirty="0" smtClean="0"/>
            </a:br>
            <a:r>
              <a:rPr lang="en-US" b="1" dirty="0" smtClean="0"/>
              <a:t>router as a service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61226619"/>
      </p:ext>
    </p:extLst>
  </p:cSld>
  <p:clrMapOvr>
    <a:masterClrMapping/>
  </p:clrMapOvr>
  <p:transition xmlns:p14="http://schemas.microsoft.com/office/powerpoint/2010/main" spd="slow">
    <p:push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-252536" y="5661248"/>
            <a:ext cx="9492480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68313" y="-27384"/>
            <a:ext cx="4103688" cy="1224136"/>
          </a:xfrm>
          <a:ln>
            <a:noFill/>
          </a:ln>
        </p:spPr>
        <p:txBody>
          <a:bodyPr/>
          <a:lstStyle/>
          <a:p>
            <a:r>
              <a:rPr lang="en-US" cap="small" dirty="0" err="1" smtClean="0">
                <a:latin typeface="Cambria"/>
                <a:cs typeface="Cambria"/>
              </a:rPr>
              <a:t>Manticore</a:t>
            </a:r>
            <a:r>
              <a:rPr lang="en-US" cap="small" dirty="0" smtClean="0">
                <a:latin typeface="Cambria"/>
                <a:cs typeface="Cambria"/>
              </a:rPr>
              <a:t> II</a:t>
            </a:r>
            <a:endParaRPr lang="en-US" cap="small" dirty="0">
              <a:latin typeface="Cambria"/>
              <a:cs typeface="Cambria"/>
            </a:endParaRPr>
          </a:p>
        </p:txBody>
      </p:sp>
      <p:pic>
        <p:nvPicPr>
          <p:cNvPr id="10" name="Content Placeholder 3" descr="Martigora_engrav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" b="5275"/>
          <a:stretch>
            <a:fillRect/>
          </a:stretch>
        </p:blipFill>
        <p:spPr bwMode="auto">
          <a:xfrm flipH="1">
            <a:off x="-3429000" y="1515709"/>
            <a:ext cx="6858000" cy="359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2" name="Connector 11"/>
          <p:cNvSpPr/>
          <p:nvPr/>
        </p:nvSpPr>
        <p:spPr>
          <a:xfrm>
            <a:off x="2292350" y="5445224"/>
            <a:ext cx="457200" cy="4572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16632" y="6048375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2007</a:t>
            </a:r>
            <a:endParaRPr lang="en-US" sz="2400" dirty="0">
              <a:latin typeface="+mj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0" y="1556792"/>
            <a:ext cx="4105275" cy="3456384"/>
          </a:xfrm>
        </p:spPr>
        <p:txBody>
          <a:bodyPr anchor="ctr" anchorCtr="0"/>
          <a:lstStyle/>
          <a:p>
            <a:r>
              <a:rPr lang="en-US" dirty="0" smtClean="0"/>
              <a:t>Improved capabilities</a:t>
            </a:r>
          </a:p>
          <a:p>
            <a:r>
              <a:rPr lang="en-US" dirty="0" smtClean="0"/>
              <a:t>Pilot on NRENs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680685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1916832"/>
            <a:ext cx="4147189" cy="2345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What about the</a:t>
            </a:r>
            <a:b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network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   </a:t>
            </a:r>
            <a:b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users?   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 descr="436px-Acteur.png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67611"/>
            <a:ext cx="3657966" cy="49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3519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ra-400672_9682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9" b="39968"/>
          <a:stretch/>
        </p:blipFill>
        <p:spPr>
          <a:xfrm rot="21540000">
            <a:off x="481062" y="3176379"/>
            <a:ext cx="408305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5" name="Picture 4" descr="grid_cloud_1106985_3529848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/>
          <a:stretch/>
        </p:blipFill>
        <p:spPr>
          <a:xfrm rot="60000">
            <a:off x="4413386" y="431800"/>
            <a:ext cx="4026545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4" name="Picture 3" descr="network_gear_15751_49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4596840" y="3468038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6" name="Picture 5" descr="xray_666035_2417474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412776"/>
            <a:ext cx="3852000" cy="288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3" name="Picture 2" descr="Operating_room.JP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708485" y="726089"/>
            <a:ext cx="3852000" cy="288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084168" y="1412776"/>
            <a:ext cx="1426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Health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50800">
                  <a:schemeClr val="tx2">
                    <a:alpha val="75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60000">
            <a:off x="4572000" y="431800"/>
            <a:ext cx="2981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Grid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and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Cloud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50800">
                  <a:schemeClr val="tx2">
                    <a:alpha val="75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 rot="60000">
            <a:off x="4721485" y="5536836"/>
            <a:ext cx="225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Virtual CPE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50800">
                  <a:schemeClr val="tx2">
                    <a:alpha val="75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 rot="60000">
            <a:off x="833035" y="786345"/>
            <a:ext cx="2485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3D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and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UHD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50800">
                  <a:schemeClr val="tx2">
                    <a:alpha val="75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 rot="21540000">
            <a:off x="545013" y="5348765"/>
            <a:ext cx="2353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tx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Multimedia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50800">
                  <a:schemeClr val="tx2">
                    <a:alpha val="75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2878014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-241953" y="5661248"/>
            <a:ext cx="9492480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3" descr="Martigora_engrav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" b="5275"/>
          <a:stretch>
            <a:fillRect/>
          </a:stretch>
        </p:blipFill>
        <p:spPr bwMode="auto">
          <a:xfrm flipH="1">
            <a:off x="-3429000" y="1515709"/>
            <a:ext cx="6858000" cy="359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2" name="Connector 11"/>
          <p:cNvSpPr/>
          <p:nvPr/>
        </p:nvSpPr>
        <p:spPr>
          <a:xfrm>
            <a:off x="2292350" y="5445224"/>
            <a:ext cx="457200" cy="4572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16632" y="6048375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2007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7957046"/>
      </p:ext>
    </p:extLst>
  </p:cSld>
  <p:clrMapOvr>
    <a:masterClrMapping/>
  </p:clrMapOvr>
  <p:transition xmlns:p14="http://schemas.microsoft.com/office/powerpoint/2010/main" spd="slow" advClick="0" advTm="100">
    <p:push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4614</TotalTime>
  <Words>1664</Words>
  <Application>Microsoft Macintosh PowerPoint</Application>
  <PresentationFormat>On-screen Show (4:3)</PresentationFormat>
  <Paragraphs>397</Paragraphs>
  <Slides>46</Slides>
  <Notes>44</Notes>
  <HiddenSlides>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Tema de Office</vt:lpstr>
      <vt:lpstr>Custom Design</vt:lpstr>
      <vt:lpstr>Document</vt:lpstr>
      <vt:lpstr>Dynamic networks  for e-Infrastructure</vt:lpstr>
      <vt:lpstr>PowerPoint Presentation</vt:lpstr>
      <vt:lpstr>PowerPoint Presentation</vt:lpstr>
      <vt:lpstr>PowerPoint Presentation</vt:lpstr>
      <vt:lpstr>Manticore</vt:lpstr>
      <vt:lpstr>Manticore II</vt:lpstr>
      <vt:lpstr>PowerPoint Presentation</vt:lpstr>
      <vt:lpstr>PowerPoint Presentation</vt:lpstr>
      <vt:lpstr>PowerPoint Presentation</vt:lpstr>
      <vt:lpstr>PowerPoint Presentation</vt:lpstr>
      <vt:lpstr>Research Centre</vt:lpstr>
      <vt:lpstr>Research &amp; Education Networking</vt:lpstr>
      <vt:lpstr>Network Users</vt:lpstr>
      <vt:lpstr>Commercial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Virtual Private Cloud</vt:lpstr>
      <vt:lpstr>Year 1</vt:lpstr>
      <vt:lpstr>Year 1</vt:lpstr>
      <vt:lpstr>Deployment</vt:lpstr>
      <vt:lpstr>Architecture</vt:lpstr>
      <vt:lpstr>User Interface</vt:lpstr>
      <vt:lpstr>Year 1</vt:lpstr>
      <vt:lpstr>PowerPoint Presentation</vt:lpstr>
      <vt:lpstr>Network Simulation</vt:lpstr>
      <vt:lpstr>PowerPoint Presentation</vt:lpstr>
      <vt:lpstr>PowerPoint Presentation</vt:lpstr>
      <vt:lpstr>Year 1</vt:lpstr>
      <vt:lpstr>Year 2</vt:lpstr>
      <vt:lpstr>Year 3</vt:lpstr>
      <vt:lpstr>PowerPoint Presentation</vt:lpstr>
      <vt:lpstr>Please, get involved!</vt:lpstr>
      <vt:lpstr>PowerPoint Presentation</vt:lpstr>
      <vt:lpstr>PowerPoint Presentation</vt:lpstr>
      <vt:lpstr>Photo Credits </vt:lpstr>
    </vt:vector>
  </TitlesOfParts>
  <Company>HEAnet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subject>Mantychore</dc:subject>
  <dc:creator>Victor Reijs</dc:creator>
  <cp:lastModifiedBy>David O'Callaghan</cp:lastModifiedBy>
  <cp:revision>267</cp:revision>
  <dcterms:created xsi:type="dcterms:W3CDTF">2010-10-06T13:12:32Z</dcterms:created>
  <dcterms:modified xsi:type="dcterms:W3CDTF">2011-04-11T10:52:40Z</dcterms:modified>
</cp:coreProperties>
</file>