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68" r:id="rId3"/>
    <p:sldId id="293" r:id="rId4"/>
    <p:sldId id="270" r:id="rId5"/>
    <p:sldId id="294" r:id="rId6"/>
    <p:sldId id="277" r:id="rId7"/>
    <p:sldId id="267" r:id="rId8"/>
    <p:sldId id="295" r:id="rId9"/>
    <p:sldId id="279" r:id="rId10"/>
    <p:sldId id="282" r:id="rId11"/>
    <p:sldId id="285" r:id="rId12"/>
    <p:sldId id="286" r:id="rId13"/>
    <p:sldId id="290" r:id="rId14"/>
    <p:sldId id="291" r:id="rId15"/>
    <p:sldId id="284" r:id="rId16"/>
    <p:sldId id="287" r:id="rId17"/>
    <p:sldId id="288" r:id="rId18"/>
    <p:sldId id="289" r:id="rId19"/>
    <p:sldId id="292" r:id="rId20"/>
    <p:sldId id="272" r:id="rId21"/>
    <p:sldId id="278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DB591-B96B-F149-B38D-A434696DB5F3}" type="datetimeFigureOut">
              <a:rPr lang="en-US" smtClean="0"/>
              <a:pPr/>
              <a:t>07/04/2011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4A32F-84C5-5C45-9332-D625BF239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65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4A32F-84C5-5C45-9332-D625BF23933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35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4A32F-84C5-5C45-9332-D625BF2393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44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 err="1"/>
                <a:t>StratusLab</a:t>
              </a:r>
              <a:r>
                <a:rPr lang="en-US" sz="1200" dirty="0"/>
                <a:t>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INSFO-RI-261552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176713"/>
            <a:ext cx="723900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</a:t>
            </a:r>
            <a:r>
              <a:rPr lang="en-US" sz="1400" dirty="0" err="1"/>
              <a:t>StratusLab</a:t>
            </a:r>
            <a:r>
              <a:rPr lang="en-US" sz="1400" dirty="0"/>
              <a:t>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y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hyperlink" Target="http://gstat-prod.cern.ch/gstat/site/HG-07-StratusLab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tratuslab.eu" TargetMode="External"/><Relationship Id="rId4" Type="http://schemas.openxmlformats.org/officeDocument/2006/relationships/hyperlink" Target="http://appliances.stratuslab.eu" TargetMode="External"/><Relationship Id="rId5" Type="http://schemas.openxmlformats.org/officeDocument/2006/relationships/hyperlink" Target="http://code.stratuslab.eu/public/git/" TargetMode="External"/><Relationship Id="rId6" Type="http://schemas.openxmlformats.org/officeDocument/2006/relationships/hyperlink" Target="http://yum.stratuslab.eu" TargetMode="External"/><Relationship Id="rId7" Type="http://schemas.openxmlformats.org/officeDocument/2006/relationships/hyperlink" Target="http://opennebula.org/" TargetMode="External"/><Relationship Id="rId8" Type="http://schemas.openxmlformats.org/officeDocument/2006/relationships/hyperlink" Target="http://quattor.sourceforge.net/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stratuslab.eu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tratuslab.eu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yum.stratuslab.eu" TargetMode="External"/><Relationship Id="rId3" Type="http://schemas.openxmlformats.org/officeDocument/2006/relationships/hyperlink" Target="mailto:support@stratuslab.e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Operating grid services </a:t>
            </a:r>
            <a:br>
              <a:rPr lang="en-US" sz="3200" dirty="0" smtClean="0"/>
            </a:br>
            <a:r>
              <a:rPr lang="en-US" sz="3200" dirty="0" smtClean="0"/>
              <a:t>on the </a:t>
            </a:r>
            <a:r>
              <a:rPr lang="en-US" sz="3200" dirty="0" err="1" smtClean="0"/>
              <a:t>StratusLab</a:t>
            </a:r>
            <a:r>
              <a:rPr lang="en-US" sz="3200" dirty="0" smtClean="0"/>
              <a:t> cloud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Vangelis </a:t>
            </a:r>
            <a:r>
              <a:rPr lang="en-US" dirty="0" err="1" smtClean="0"/>
              <a:t>Floros</a:t>
            </a:r>
            <a:r>
              <a:rPr lang="en-US" dirty="0" smtClean="0"/>
              <a:t>, GRNET</a:t>
            </a:r>
          </a:p>
          <a:p>
            <a:endParaRPr lang="en-US" sz="1800" i="1" dirty="0" smtClean="0"/>
          </a:p>
          <a:p>
            <a:r>
              <a:rPr lang="en-US" sz="1800" i="1" dirty="0" smtClean="0"/>
              <a:t>EGI User Forum 2011</a:t>
            </a:r>
          </a:p>
          <a:p>
            <a:r>
              <a:rPr lang="en-US" sz="1800" i="1" dirty="0" smtClean="0"/>
              <a:t>11-14 April 2011, Vilnius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Deploying a new </a:t>
            </a:r>
            <a:r>
              <a:rPr lang="en-US" dirty="0" err="1" smtClean="0"/>
              <a:t>gLite</a:t>
            </a:r>
            <a:r>
              <a:rPr lang="en-US" dirty="0" smtClean="0"/>
              <a:t> grid </a:t>
            </a:r>
            <a:r>
              <a:rPr lang="en-US" dirty="0"/>
              <a:t>s</a:t>
            </a:r>
            <a:r>
              <a:rPr lang="en-US" dirty="0" smtClean="0"/>
              <a:t>ite</a:t>
            </a:r>
            <a:endParaRPr lang="en-US" dirty="0"/>
          </a:p>
        </p:txBody>
      </p:sp>
      <p:sp>
        <p:nvSpPr>
          <p:cNvPr id="4" name="Can 3"/>
          <p:cNvSpPr/>
          <p:nvPr/>
        </p:nvSpPr>
        <p:spPr bwMode="auto">
          <a:xfrm>
            <a:off x="508212" y="1317181"/>
            <a:ext cx="2805598" cy="2411579"/>
          </a:xfrm>
          <a:prstGeom prst="can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dirty="0" smtClean="0"/>
              <a:t>Appliance Repository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39595" y="2522971"/>
            <a:ext cx="1010011" cy="4260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sz="1400" dirty="0" smtClean="0"/>
              <a:t>CE image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91995" y="2888411"/>
            <a:ext cx="1010011" cy="4260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sz="1400" dirty="0"/>
              <a:t>S</a:t>
            </a:r>
            <a:r>
              <a:rPr lang="en-US" sz="1400" dirty="0" smtClean="0"/>
              <a:t>E image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105840" y="2522971"/>
            <a:ext cx="1010011" cy="4260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sz="1400" dirty="0" smtClean="0"/>
              <a:t>WN image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258240" y="2888411"/>
            <a:ext cx="1010011" cy="4260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sz="1400" dirty="0" smtClean="0"/>
              <a:t>UI image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04800" y="4876151"/>
            <a:ext cx="8600153" cy="17665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IaaS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 Cloud Service running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StratusLab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 distribution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1">
                    <a:lumMod val="95000"/>
                    <a:alpha val="75000"/>
                  </a:scheme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 rot="16200000">
            <a:off x="4879233" y="3736058"/>
            <a:ext cx="1561660" cy="207092"/>
          </a:xfrm>
          <a:prstGeom prst="lef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Smiley Face 10"/>
          <p:cNvSpPr/>
          <p:nvPr/>
        </p:nvSpPr>
        <p:spPr bwMode="auto">
          <a:xfrm>
            <a:off x="5249941" y="2037808"/>
            <a:ext cx="822960" cy="822960"/>
          </a:xfrm>
          <a:prstGeom prst="smileyFac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Striped Right Arrow 11"/>
          <p:cNvSpPr/>
          <p:nvPr/>
        </p:nvSpPr>
        <p:spPr bwMode="auto">
          <a:xfrm rot="5400000">
            <a:off x="1435280" y="3839604"/>
            <a:ext cx="822960" cy="822960"/>
          </a:xfrm>
          <a:prstGeom prst="stripedRigh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87483" y="3932324"/>
            <a:ext cx="1852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VM Instantiation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 bwMode="auto">
          <a:xfrm>
            <a:off x="624998" y="5077840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CE instance</a:t>
            </a:r>
            <a:endParaRPr lang="en-US" dirty="0"/>
          </a:p>
        </p:txBody>
      </p:sp>
      <p:sp>
        <p:nvSpPr>
          <p:cNvPr id="17" name="Folded Corner 16"/>
          <p:cNvSpPr/>
          <p:nvPr/>
        </p:nvSpPr>
        <p:spPr bwMode="auto">
          <a:xfrm>
            <a:off x="624998" y="5656319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18" name="Folded Corner 17"/>
          <p:cNvSpPr/>
          <p:nvPr/>
        </p:nvSpPr>
        <p:spPr bwMode="auto">
          <a:xfrm>
            <a:off x="2258240" y="5669134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19" name="Folded Corner 18"/>
          <p:cNvSpPr/>
          <p:nvPr/>
        </p:nvSpPr>
        <p:spPr bwMode="auto">
          <a:xfrm>
            <a:off x="3891482" y="5669134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94619" y="56760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1" name="Folded Corner 20"/>
          <p:cNvSpPr/>
          <p:nvPr/>
        </p:nvSpPr>
        <p:spPr bwMode="auto">
          <a:xfrm>
            <a:off x="5810117" y="5676043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22" name="Can 21"/>
          <p:cNvSpPr/>
          <p:nvPr/>
        </p:nvSpPr>
        <p:spPr bwMode="auto">
          <a:xfrm>
            <a:off x="7634902" y="5077839"/>
            <a:ext cx="1053804" cy="1331233"/>
          </a:xfrm>
          <a:prstGeom prst="can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Cloud Storage</a:t>
            </a:r>
            <a:endParaRPr lang="en-US" dirty="0"/>
          </a:p>
        </p:txBody>
      </p:sp>
      <p:sp>
        <p:nvSpPr>
          <p:cNvPr id="23" name="Folded Corner 22"/>
          <p:cNvSpPr/>
          <p:nvPr/>
        </p:nvSpPr>
        <p:spPr bwMode="auto">
          <a:xfrm>
            <a:off x="5069696" y="5077840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SE instance</a:t>
            </a:r>
            <a:endParaRPr lang="en-US" dirty="0"/>
          </a:p>
        </p:txBody>
      </p:sp>
      <p:sp>
        <p:nvSpPr>
          <p:cNvPr id="25" name="Left-Right Arrow 24"/>
          <p:cNvSpPr/>
          <p:nvPr/>
        </p:nvSpPr>
        <p:spPr bwMode="auto">
          <a:xfrm>
            <a:off x="6550538" y="5170176"/>
            <a:ext cx="1031023" cy="178075"/>
          </a:xfrm>
          <a:prstGeom prst="leftRigh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Oval 23"/>
          <p:cNvSpPr/>
          <p:nvPr/>
        </p:nvSpPr>
        <p:spPr bwMode="auto">
          <a:xfrm>
            <a:off x="7634902" y="5140977"/>
            <a:ext cx="1053804" cy="322667"/>
          </a:xfrm>
          <a:prstGeom prst="ellipse">
            <a:avLst/>
          </a:prstGeom>
          <a:gradFill flip="none" rotWithShape="1">
            <a:gsLst>
              <a:gs pos="0">
                <a:srgbClr val="003366">
                  <a:alpha val="36000"/>
                </a:srgbClr>
              </a:gs>
              <a:gs pos="50000">
                <a:srgbClr val="003366">
                  <a:gamma/>
                  <a:tint val="0"/>
                  <a:invGamma/>
                  <a:alpha val="36000"/>
                </a:srgbClr>
              </a:gs>
              <a:gs pos="100000">
                <a:srgbClr val="003366">
                  <a:alpha val="36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13691" y="2522971"/>
            <a:ext cx="25338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stratus-* cli commands</a:t>
            </a:r>
          </a:p>
          <a:p>
            <a:r>
              <a:rPr lang="en-US" sz="1600" dirty="0" smtClean="0">
                <a:solidFill>
                  <a:srgbClr val="262673"/>
                </a:solidFill>
              </a:rPr>
              <a:t>stratus-run-instance,</a:t>
            </a:r>
          </a:p>
          <a:p>
            <a:r>
              <a:rPr lang="en-US" sz="1600" dirty="0" smtClean="0">
                <a:solidFill>
                  <a:srgbClr val="262673"/>
                </a:solidFill>
              </a:rPr>
              <a:t>stratus-describe-instance,</a:t>
            </a:r>
          </a:p>
          <a:p>
            <a:r>
              <a:rPr lang="en-US" sz="1600" dirty="0">
                <a:solidFill>
                  <a:srgbClr val="262673"/>
                </a:solidFill>
              </a:rPr>
              <a:t>s</a:t>
            </a:r>
            <a:r>
              <a:rPr lang="en-US" sz="1600" dirty="0" smtClean="0">
                <a:solidFill>
                  <a:srgbClr val="262673"/>
                </a:solidFill>
              </a:rPr>
              <a:t>tratus-kill-instance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192561" y="3215999"/>
            <a:ext cx="1010011" cy="4260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sz="900" dirty="0" smtClean="0"/>
              <a:t>APEL</a:t>
            </a:r>
            <a:r>
              <a:rPr lang="en-US" sz="1400" dirty="0" smtClean="0"/>
              <a:t> image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027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the site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04800" y="4876151"/>
            <a:ext cx="8600153" cy="17665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IaaS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 Cloud Service running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StratusLab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 distribution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1">
                    <a:lumMod val="95000"/>
                    <a:alpha val="75000"/>
                  </a:scheme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 rot="16200000">
            <a:off x="267533" y="3736057"/>
            <a:ext cx="1561660" cy="207092"/>
          </a:xfrm>
          <a:prstGeom prst="lef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Smiley Face 10"/>
          <p:cNvSpPr/>
          <p:nvPr/>
        </p:nvSpPr>
        <p:spPr bwMode="auto">
          <a:xfrm>
            <a:off x="624998" y="2017121"/>
            <a:ext cx="822960" cy="822960"/>
          </a:xfrm>
          <a:prstGeom prst="smileyFac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Folded Corner 14"/>
          <p:cNvSpPr/>
          <p:nvPr/>
        </p:nvSpPr>
        <p:spPr bwMode="auto">
          <a:xfrm>
            <a:off x="624998" y="5077840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CE instance</a:t>
            </a:r>
            <a:endParaRPr lang="en-US" dirty="0"/>
          </a:p>
        </p:txBody>
      </p:sp>
      <p:sp>
        <p:nvSpPr>
          <p:cNvPr id="17" name="Folded Corner 16"/>
          <p:cNvSpPr/>
          <p:nvPr/>
        </p:nvSpPr>
        <p:spPr bwMode="auto">
          <a:xfrm>
            <a:off x="624998" y="5656319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18" name="Folded Corner 17"/>
          <p:cNvSpPr/>
          <p:nvPr/>
        </p:nvSpPr>
        <p:spPr bwMode="auto">
          <a:xfrm>
            <a:off x="2258240" y="5669134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19" name="Folded Corner 18"/>
          <p:cNvSpPr/>
          <p:nvPr/>
        </p:nvSpPr>
        <p:spPr bwMode="auto">
          <a:xfrm>
            <a:off x="3891482" y="5669134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94619" y="56760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1" name="Folded Corner 20"/>
          <p:cNvSpPr/>
          <p:nvPr/>
        </p:nvSpPr>
        <p:spPr bwMode="auto">
          <a:xfrm>
            <a:off x="5810117" y="5676043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22" name="Can 21"/>
          <p:cNvSpPr/>
          <p:nvPr/>
        </p:nvSpPr>
        <p:spPr bwMode="auto">
          <a:xfrm>
            <a:off x="7634902" y="5077839"/>
            <a:ext cx="1053804" cy="1331233"/>
          </a:xfrm>
          <a:prstGeom prst="can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Cloud Storage</a:t>
            </a:r>
            <a:endParaRPr lang="en-US" dirty="0"/>
          </a:p>
        </p:txBody>
      </p:sp>
      <p:sp>
        <p:nvSpPr>
          <p:cNvPr id="23" name="Folded Corner 22"/>
          <p:cNvSpPr/>
          <p:nvPr/>
        </p:nvSpPr>
        <p:spPr bwMode="auto">
          <a:xfrm>
            <a:off x="5069696" y="5077840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SE instance</a:t>
            </a:r>
            <a:endParaRPr lang="en-US" dirty="0"/>
          </a:p>
        </p:txBody>
      </p:sp>
      <p:sp>
        <p:nvSpPr>
          <p:cNvPr id="25" name="Left-Right Arrow 24"/>
          <p:cNvSpPr/>
          <p:nvPr/>
        </p:nvSpPr>
        <p:spPr bwMode="auto">
          <a:xfrm>
            <a:off x="6550538" y="5170176"/>
            <a:ext cx="1031023" cy="178075"/>
          </a:xfrm>
          <a:prstGeom prst="leftRigh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Oval 23"/>
          <p:cNvSpPr/>
          <p:nvPr/>
        </p:nvSpPr>
        <p:spPr bwMode="auto">
          <a:xfrm>
            <a:off x="7634902" y="5140977"/>
            <a:ext cx="1053804" cy="322667"/>
          </a:xfrm>
          <a:prstGeom prst="ellipse">
            <a:avLst/>
          </a:prstGeom>
          <a:gradFill flip="none" rotWithShape="1">
            <a:gsLst>
              <a:gs pos="0">
                <a:srgbClr val="003366">
                  <a:alpha val="36000"/>
                </a:srgbClr>
              </a:gs>
              <a:gs pos="50000">
                <a:srgbClr val="003366">
                  <a:gamma/>
                  <a:tint val="0"/>
                  <a:invGamma/>
                  <a:alpha val="36000"/>
                </a:srgbClr>
              </a:gs>
              <a:gs pos="100000">
                <a:srgbClr val="003366">
                  <a:alpha val="36000"/>
                </a:srgbClr>
              </a:gs>
            </a:gsLst>
            <a:lin ang="54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34230" y="2310861"/>
            <a:ext cx="3707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SSH </a:t>
            </a:r>
            <a:r>
              <a:rPr lang="en-US" sz="1600" b="1" dirty="0" err="1" smtClean="0"/>
              <a:t>pubkey</a:t>
            </a:r>
            <a:r>
              <a:rPr lang="en-US" sz="1600" b="1" dirty="0" smtClean="0"/>
              <a:t>-based authentication</a:t>
            </a:r>
          </a:p>
          <a:p>
            <a:r>
              <a:rPr lang="en-US" sz="1600" b="1" dirty="0" smtClean="0">
                <a:solidFill>
                  <a:srgbClr val="262673"/>
                </a:solidFill>
              </a:rPr>
              <a:t>Access and configure CE, SE nodes</a:t>
            </a:r>
            <a:endParaRPr lang="en-US" sz="1600" dirty="0" smtClean="0">
              <a:solidFill>
                <a:srgbClr val="262673"/>
              </a:solidFill>
            </a:endParaRPr>
          </a:p>
        </p:txBody>
      </p:sp>
      <p:sp>
        <p:nvSpPr>
          <p:cNvPr id="28" name="Left Arrow 27"/>
          <p:cNvSpPr/>
          <p:nvPr/>
        </p:nvSpPr>
        <p:spPr bwMode="auto">
          <a:xfrm rot="12333059" flipV="1">
            <a:off x="1482492" y="3639167"/>
            <a:ext cx="4508814" cy="182178"/>
          </a:xfrm>
          <a:prstGeom prst="lef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29" name="Multidocument 28"/>
          <p:cNvSpPr/>
          <p:nvPr/>
        </p:nvSpPr>
        <p:spPr bwMode="auto">
          <a:xfrm>
            <a:off x="5936532" y="1578494"/>
            <a:ext cx="2243560" cy="2888878"/>
          </a:xfrm>
          <a:prstGeom prst="flowChartMultidocumen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b="1" dirty="0" err="1" smtClean="0"/>
              <a:t>Yaim</a:t>
            </a:r>
            <a:r>
              <a:rPr lang="en-US" b="1" dirty="0" smtClean="0"/>
              <a:t> files configuration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VO setup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LRMS setup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Site definition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6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the site (adding more WNs)</a:t>
            </a:r>
            <a:endParaRPr lang="en-US" dirty="0"/>
          </a:p>
        </p:txBody>
      </p:sp>
      <p:sp>
        <p:nvSpPr>
          <p:cNvPr id="4" name="Can 3"/>
          <p:cNvSpPr/>
          <p:nvPr/>
        </p:nvSpPr>
        <p:spPr bwMode="auto">
          <a:xfrm>
            <a:off x="508212" y="1317181"/>
            <a:ext cx="2075684" cy="2411579"/>
          </a:xfrm>
          <a:prstGeom prst="can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dirty="0" smtClean="0"/>
              <a:t>Appliance Repository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970861" y="2736011"/>
            <a:ext cx="1010011" cy="4260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sz="1400" dirty="0" smtClean="0"/>
              <a:t>WN image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04800" y="4876151"/>
            <a:ext cx="8600153" cy="17665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IaaS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 Cloud Service running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StratusLab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glow rad="101600">
                    <a:schemeClr val="bg1">
                      <a:lumMod val="95000"/>
                      <a:alpha val="75000"/>
                    </a:schemeClr>
                  </a:glow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2" charset="0"/>
                <a:ea typeface="Arial" pitchFamily="-112" charset="0"/>
                <a:cs typeface="Arial" pitchFamily="-112" charset="0"/>
              </a:rPr>
              <a:t> distribution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glow rad="101600">
                  <a:schemeClr val="bg1">
                    <a:lumMod val="95000"/>
                    <a:alpha val="75000"/>
                  </a:schemeClr>
                </a:glow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 rot="16200000">
            <a:off x="3520774" y="3934063"/>
            <a:ext cx="1561660" cy="207092"/>
          </a:xfrm>
          <a:prstGeom prst="lef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11" name="Smiley Face 10"/>
          <p:cNvSpPr/>
          <p:nvPr/>
        </p:nvSpPr>
        <p:spPr bwMode="auto">
          <a:xfrm>
            <a:off x="3891482" y="2235813"/>
            <a:ext cx="822960" cy="822960"/>
          </a:xfrm>
          <a:prstGeom prst="smileyFace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Striped Right Arrow 11"/>
          <p:cNvSpPr/>
          <p:nvPr/>
        </p:nvSpPr>
        <p:spPr bwMode="auto">
          <a:xfrm rot="5400000">
            <a:off x="1157912" y="3839604"/>
            <a:ext cx="822960" cy="822960"/>
          </a:xfrm>
          <a:prstGeom prst="stripedRightArrow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38999" y="4306780"/>
            <a:ext cx="228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WN VM Instantiation</a:t>
            </a:r>
            <a:endParaRPr lang="en-US" dirty="0"/>
          </a:p>
        </p:txBody>
      </p:sp>
      <p:sp>
        <p:nvSpPr>
          <p:cNvPr id="15" name="Folded Corner 14"/>
          <p:cNvSpPr/>
          <p:nvPr/>
        </p:nvSpPr>
        <p:spPr bwMode="auto">
          <a:xfrm>
            <a:off x="624998" y="5077840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CE instance</a:t>
            </a:r>
            <a:endParaRPr lang="en-US" dirty="0"/>
          </a:p>
        </p:txBody>
      </p:sp>
      <p:sp>
        <p:nvSpPr>
          <p:cNvPr id="17" name="Folded Corner 16"/>
          <p:cNvSpPr/>
          <p:nvPr/>
        </p:nvSpPr>
        <p:spPr bwMode="auto">
          <a:xfrm>
            <a:off x="624998" y="5656319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18" name="Folded Corner 17"/>
          <p:cNvSpPr/>
          <p:nvPr/>
        </p:nvSpPr>
        <p:spPr bwMode="auto">
          <a:xfrm>
            <a:off x="2258240" y="5669134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19" name="Folded Corner 18"/>
          <p:cNvSpPr/>
          <p:nvPr/>
        </p:nvSpPr>
        <p:spPr bwMode="auto">
          <a:xfrm>
            <a:off x="3891482" y="5669134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94619" y="56760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1" name="Folded Corner 20"/>
          <p:cNvSpPr/>
          <p:nvPr/>
        </p:nvSpPr>
        <p:spPr bwMode="auto">
          <a:xfrm>
            <a:off x="5810117" y="5676043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58240" y="3839604"/>
            <a:ext cx="20548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262673"/>
                </a:solidFill>
              </a:rPr>
              <a:t>stratus-run-instance</a:t>
            </a:r>
          </a:p>
        </p:txBody>
      </p:sp>
      <p:sp>
        <p:nvSpPr>
          <p:cNvPr id="28" name="Folded Corner 27"/>
          <p:cNvSpPr/>
          <p:nvPr/>
        </p:nvSpPr>
        <p:spPr bwMode="auto">
          <a:xfrm>
            <a:off x="777398" y="5869358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29" name="Folded Corner 28"/>
          <p:cNvSpPr/>
          <p:nvPr/>
        </p:nvSpPr>
        <p:spPr bwMode="auto">
          <a:xfrm>
            <a:off x="2410640" y="5882173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30" name="Folded Corner 29"/>
          <p:cNvSpPr/>
          <p:nvPr/>
        </p:nvSpPr>
        <p:spPr bwMode="auto">
          <a:xfrm>
            <a:off x="4043882" y="5882173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31" name="Folded Corner 30"/>
          <p:cNvSpPr/>
          <p:nvPr/>
        </p:nvSpPr>
        <p:spPr bwMode="auto">
          <a:xfrm>
            <a:off x="5962517" y="5889082"/>
            <a:ext cx="1480842" cy="426079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 smtClean="0"/>
              <a:t>WN instance</a:t>
            </a:r>
            <a:endParaRPr lang="en-US" dirty="0"/>
          </a:p>
        </p:txBody>
      </p:sp>
      <p:sp>
        <p:nvSpPr>
          <p:cNvPr id="32" name="Multidocument 31"/>
          <p:cNvSpPr/>
          <p:nvPr/>
        </p:nvSpPr>
        <p:spPr bwMode="auto">
          <a:xfrm>
            <a:off x="6447471" y="1291572"/>
            <a:ext cx="2243560" cy="2102143"/>
          </a:xfrm>
          <a:prstGeom prst="flowChartMultidocumen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b="1" dirty="0" err="1" smtClean="0"/>
              <a:t>Yaim</a:t>
            </a:r>
            <a:r>
              <a:rPr lang="en-US" b="1" dirty="0" smtClean="0"/>
              <a:t> files configuration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LRMS setup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Site definition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39868" y="3756766"/>
            <a:ext cx="4095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Update site-</a:t>
            </a:r>
            <a:r>
              <a:rPr lang="en-US" dirty="0" err="1" smtClean="0"/>
              <a:t>info.def</a:t>
            </a:r>
            <a:r>
              <a:rPr lang="en-US" dirty="0" smtClean="0"/>
              <a:t> with more WNs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Run </a:t>
            </a:r>
            <a:r>
              <a:rPr lang="en-US" dirty="0" err="1" smtClean="0"/>
              <a:t>yaim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2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04-06 at 2.24.16 μ.μ..png"/>
          <p:cNvPicPr>
            <a:picLocks noChangeAspect="1"/>
          </p:cNvPicPr>
          <p:nvPr/>
        </p:nvPicPr>
        <p:blipFill rotWithShape="1">
          <a:blip r:embed="rId3">
            <a:alphaModFix amt="5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64"/>
          <a:stretch/>
        </p:blipFill>
        <p:spPr>
          <a:xfrm>
            <a:off x="0" y="1124533"/>
            <a:ext cx="9144000" cy="57896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action: HG-07-StratusLab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712396"/>
            <a:ext cx="8534400" cy="2812197"/>
          </a:xfrm>
          <a:solidFill>
            <a:schemeClr val="bg1">
              <a:alpha val="59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/>
            <a:r>
              <a:rPr lang="en-US" sz="2000" dirty="0" smtClean="0"/>
              <a:t>The first (?) fully virtualized production grid site running on a cloud infrastructure</a:t>
            </a:r>
          </a:p>
          <a:p>
            <a:pPr>
              <a:buFont typeface="Wingdings" charset="2"/>
              <a:buChar char="§"/>
            </a:pPr>
            <a:r>
              <a:rPr lang="en-US" sz="2000" b="0" dirty="0" smtClean="0">
                <a:solidFill>
                  <a:srgbClr val="000000"/>
                </a:solidFill>
              </a:rPr>
              <a:t>1 CE, 8 dual-core WNs, 1 SE (3TB of storage), 1 </a:t>
            </a:r>
            <a:r>
              <a:rPr lang="en-US" sz="2000" b="0" dirty="0" err="1" smtClean="0">
                <a:solidFill>
                  <a:srgbClr val="000000"/>
                </a:solidFill>
              </a:rPr>
              <a:t>gLite</a:t>
            </a:r>
            <a:r>
              <a:rPr lang="en-US" sz="2000" b="0" dirty="0" smtClean="0">
                <a:solidFill>
                  <a:srgbClr val="000000"/>
                </a:solidFill>
              </a:rPr>
              <a:t>-APEL monitoring node, 1 UI</a:t>
            </a:r>
          </a:p>
          <a:p>
            <a:pPr>
              <a:buFont typeface="Wingdings" charset="2"/>
              <a:buChar char="§"/>
            </a:pPr>
            <a:r>
              <a:rPr lang="en-US" sz="2000" b="0" dirty="0" smtClean="0">
                <a:solidFill>
                  <a:srgbClr val="000000"/>
                </a:solidFill>
              </a:rPr>
              <a:t>Certified in Greek NGI, officially part of the national grid infrastructure</a:t>
            </a:r>
          </a:p>
          <a:p>
            <a:pPr>
              <a:buFont typeface="Wingdings" charset="2"/>
              <a:buChar char="§"/>
            </a:pPr>
            <a:r>
              <a:rPr lang="en-US" sz="2000" b="0" dirty="0" err="1" smtClean="0">
                <a:solidFill>
                  <a:srgbClr val="000000"/>
                </a:solidFill>
              </a:rPr>
              <a:t>Gstat</a:t>
            </a:r>
            <a:r>
              <a:rPr lang="en-US" sz="2000" b="0" dirty="0">
                <a:solidFill>
                  <a:srgbClr val="000000"/>
                </a:solidFill>
              </a:rPr>
              <a:t> details: </a:t>
            </a:r>
            <a:r>
              <a:rPr lang="en-US" sz="2000" b="0" dirty="0">
                <a:solidFill>
                  <a:srgbClr val="000000"/>
                </a:solidFill>
                <a:hlinkClick r:id="rId4"/>
              </a:rPr>
              <a:t>http://gstat-</a:t>
            </a:r>
            <a:r>
              <a:rPr lang="en-US" sz="2000" b="0" dirty="0">
                <a:solidFill>
                  <a:srgbClr val="0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hlinkClick r:id="rId4"/>
              </a:rPr>
              <a:t>prod.cern.ch</a:t>
            </a:r>
            <a:r>
              <a:rPr lang="en-US" sz="2000" b="0" dirty="0">
                <a:solidFill>
                  <a:srgbClr val="000000"/>
                </a:solidFill>
                <a:hlinkClick r:id="rId4"/>
              </a:rPr>
              <a:t>/gstat/site/HG-07-StratusLab</a:t>
            </a:r>
            <a:r>
              <a:rPr lang="en-US" sz="2000" b="0" dirty="0" smtClean="0">
                <a:solidFill>
                  <a:srgbClr val="000000"/>
                </a:solidFill>
                <a:hlinkClick r:id="rId4"/>
              </a:rPr>
              <a:t>/</a:t>
            </a:r>
            <a:r>
              <a:rPr lang="en-US" sz="2000" b="0" dirty="0" smtClean="0">
                <a:solidFill>
                  <a:srgbClr val="000000"/>
                </a:solidFill>
              </a:rPr>
              <a:t> </a:t>
            </a:r>
            <a:endParaRPr lang="en-US" sz="20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4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Grid admins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Reduced time to production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Minimize chances of downtimes due to hardware problems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Easier to quickly scale on high load demands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Hardware administration delegated to cloud provider</a:t>
            </a:r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Cost-efficient access to computing resources (?)</a:t>
            </a:r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 lvl="1">
              <a:buFont typeface="Arial"/>
              <a:buChar char="•"/>
            </a:pP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sz="2400" dirty="0"/>
              <a:t>Grid </a:t>
            </a:r>
            <a:r>
              <a:rPr lang="en-US" sz="2400" dirty="0" smtClean="0"/>
              <a:t>end-users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Experience a more reliable Grid service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7" name="16-Point Star 6"/>
          <p:cNvSpPr/>
          <p:nvPr/>
        </p:nvSpPr>
        <p:spPr bwMode="auto">
          <a:xfrm>
            <a:off x="4660237" y="2805444"/>
            <a:ext cx="3516339" cy="2172914"/>
          </a:xfrm>
          <a:prstGeom prst="star16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sz="1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Additional work is needed in order to exploit the full potential of the cloud</a:t>
            </a:r>
            <a:endParaRPr lang="en-US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0277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-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5446924" cy="5105400"/>
          </a:xfrm>
        </p:spPr>
        <p:txBody>
          <a:bodyPr/>
          <a:lstStyle/>
          <a:p>
            <a:r>
              <a:rPr lang="en-US" dirty="0" smtClean="0"/>
              <a:t>Provision of official grid images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Verified for proper operation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Secure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Up-to-date with latest releases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Available from VM Marketplaces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Will facilitate the adoption of cloud services for quick deployment of secure and stable virtualized grid </a:t>
            </a:r>
            <a:r>
              <a:rPr lang="en-US" sz="2000" dirty="0" smtClean="0">
                <a:solidFill>
                  <a:schemeClr val="tx1"/>
                </a:solidFill>
              </a:rPr>
              <a:t>sites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Vertical Scroll 3"/>
          <p:cNvSpPr/>
          <p:nvPr/>
        </p:nvSpPr>
        <p:spPr bwMode="auto">
          <a:xfrm>
            <a:off x="5751724" y="2315881"/>
            <a:ext cx="2990744" cy="2645166"/>
          </a:xfrm>
          <a:prstGeom prst="verticalScroll">
            <a:avLst/>
          </a:prstGeom>
          <a:solidFill>
            <a:srgbClr val="BFBF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b="1" dirty="0" smtClean="0"/>
              <a:t>CE image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gLite</a:t>
            </a:r>
            <a:r>
              <a:rPr lang="en-US" dirty="0" smtClean="0"/>
              <a:t> CE 3.2 R52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SL 5.5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QCOW</a:t>
            </a:r>
            <a:endParaRPr lang="en-US" dirty="0"/>
          </a:p>
        </p:txBody>
      </p:sp>
      <p:sp>
        <p:nvSpPr>
          <p:cNvPr id="5" name="16-Point Star 4"/>
          <p:cNvSpPr/>
          <p:nvPr/>
        </p:nvSpPr>
        <p:spPr bwMode="auto">
          <a:xfrm>
            <a:off x="6299099" y="3968297"/>
            <a:ext cx="2134077" cy="992750"/>
          </a:xfrm>
          <a:prstGeom prst="star16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sz="1400" dirty="0" smtClean="0"/>
              <a:t>CERTIFIED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299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– YAIM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en-US" sz="2000" dirty="0" smtClean="0"/>
              <a:t>YAIM configuration approach not cloud-friendly - </a:t>
            </a:r>
            <a:r>
              <a:rPr lang="en-US" sz="2000" dirty="0"/>
              <a:t>leads to a static site definition</a:t>
            </a:r>
          </a:p>
          <a:p>
            <a:pPr marL="0" indent="0"/>
            <a:r>
              <a:rPr lang="en-US" sz="2000" dirty="0"/>
              <a:t>Site locality</a:t>
            </a:r>
          </a:p>
          <a:p>
            <a:pPr lvl="1"/>
            <a:r>
              <a:rPr lang="en-US" sz="1800" b="0" dirty="0" smtClean="0">
                <a:solidFill>
                  <a:srgbClr val="000000"/>
                </a:solidFill>
              </a:rPr>
              <a:t>Geo-location (</a:t>
            </a:r>
            <a:r>
              <a:rPr lang="en-US" sz="1800" dirty="0" err="1">
                <a:solidFill>
                  <a:srgbClr val="000000"/>
                </a:solidFill>
              </a:rPr>
              <a:t>L</a:t>
            </a:r>
            <a:r>
              <a:rPr lang="en-US" sz="1800" b="0" dirty="0" err="1" smtClean="0">
                <a:solidFill>
                  <a:srgbClr val="000000"/>
                </a:solidFill>
              </a:rPr>
              <a:t>at</a:t>
            </a:r>
            <a:r>
              <a:rPr lang="en-US" sz="1800" b="0" dirty="0" smtClean="0">
                <a:solidFill>
                  <a:srgbClr val="000000"/>
                </a:solidFill>
              </a:rPr>
              <a:t>, Long) might not be known – “It’s somewhere in the cloud” </a:t>
            </a:r>
            <a:r>
              <a:rPr lang="en-US" sz="1800" b="0" dirty="0" smtClean="0">
                <a:solidFill>
                  <a:srgbClr val="000000"/>
                </a:solidFill>
                <a:sym typeface="Wingdings"/>
              </a:rPr>
              <a:t>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sym typeface="Wingdings"/>
              </a:rPr>
              <a:t>Location may also change – VM  migration to different datacenter</a:t>
            </a:r>
          </a:p>
          <a:p>
            <a:pPr marL="0" indent="0"/>
            <a:r>
              <a:rPr lang="en-US" sz="2000" dirty="0">
                <a:sym typeface="Wingdings"/>
              </a:rPr>
              <a:t>Site</a:t>
            </a:r>
            <a:r>
              <a:rPr lang="en-US" sz="2000" dirty="0" smtClean="0">
                <a:solidFill>
                  <a:srgbClr val="000000"/>
                </a:solidFill>
                <a:sym typeface="Wingdings"/>
              </a:rPr>
              <a:t> </a:t>
            </a:r>
            <a:r>
              <a:rPr lang="en-US" sz="2000" dirty="0">
                <a:sym typeface="Wingdings"/>
              </a:rPr>
              <a:t>structure</a:t>
            </a:r>
            <a:endParaRPr lang="en-US" sz="2000" dirty="0"/>
          </a:p>
          <a:p>
            <a:pPr lvl="1"/>
            <a:r>
              <a:rPr lang="en-US" sz="1800" b="0" dirty="0" smtClean="0">
                <a:solidFill>
                  <a:srgbClr val="000000"/>
                </a:solidFill>
              </a:rPr>
              <a:t>Not all WNs are the same (easy to instantiate different VM profiles in cloud context)</a:t>
            </a:r>
          </a:p>
          <a:p>
            <a:pPr marL="0" indent="0"/>
            <a:r>
              <a:rPr lang="en-US" sz="2000" dirty="0"/>
              <a:t>Hardware information 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Number of Physical CPUs? Number of Logical CPUs? Should be able to define “Number of Virtual CPUs”</a:t>
            </a:r>
          </a:p>
          <a:p>
            <a:pPr lvl="1"/>
            <a:r>
              <a:rPr lang="en-US" sz="1800" b="0" dirty="0" smtClean="0">
                <a:solidFill>
                  <a:srgbClr val="000000"/>
                </a:solidFill>
              </a:rPr>
              <a:t>CPU_ARCH? SMP_SIZE? Does it really make sense?</a:t>
            </a:r>
            <a:endParaRPr lang="en-US" sz="18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6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– site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Dynamic management and elasticity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Should be able to fully exploit the capabilities of the underlying </a:t>
            </a:r>
            <a:r>
              <a:rPr lang="en-US" sz="2000" dirty="0" err="1" smtClean="0">
                <a:solidFill>
                  <a:schemeClr val="tx1"/>
                </a:solidFill>
              </a:rPr>
              <a:t>IaaS</a:t>
            </a:r>
            <a:r>
              <a:rPr lang="en-US" sz="2000" dirty="0" smtClean="0">
                <a:solidFill>
                  <a:schemeClr val="tx1"/>
                </a:solidFill>
              </a:rPr>
              <a:t> cloud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r>
              <a:rPr lang="en-US" dirty="0" smtClean="0"/>
              <a:t>“Unknown” territories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Grid sites hosted in datacenters outside the home NGI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Grid sites split in multiple cloud datacenters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In different service providers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In different countries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Outside Europe</a:t>
            </a:r>
            <a:endParaRPr lang="en-US" sz="1800" dirty="0"/>
          </a:p>
        </p:txBody>
      </p:sp>
      <p:sp>
        <p:nvSpPr>
          <p:cNvPr id="4" name="16-Point Star 3"/>
          <p:cNvSpPr/>
          <p:nvPr/>
        </p:nvSpPr>
        <p:spPr bwMode="auto">
          <a:xfrm>
            <a:off x="4709583" y="4699001"/>
            <a:ext cx="3555219" cy="1854200"/>
          </a:xfrm>
          <a:prstGeom prst="star16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r>
              <a:rPr lang="en-US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Which NGI certifies the site?</a:t>
            </a:r>
          </a:p>
          <a:p>
            <a:pPr algn="ctr"/>
            <a:r>
              <a:rPr lang="en-US" sz="1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Which CA issues the service certificates</a:t>
            </a:r>
            <a:endParaRPr lang="en-US" sz="1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5306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elastic Grid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Exploit the full potential of cloud infrastructures</a:t>
            </a:r>
          </a:p>
          <a:p>
            <a:pPr marL="360363" indent="-179388"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Elastic CE/WN management</a:t>
            </a:r>
          </a:p>
          <a:p>
            <a:pPr marL="360363" indent="-179388"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Dynamic site re-configuration based on workload</a:t>
            </a:r>
          </a:p>
          <a:p>
            <a:pPr marL="623888" lvl="1" indent="-179388">
              <a:buFont typeface="Arial"/>
              <a:buChar char="•"/>
            </a:pPr>
            <a:r>
              <a:rPr lang="en-US" sz="1600" dirty="0" smtClean="0"/>
              <a:t>Add more WNs to accommodate increased number of job submissions</a:t>
            </a:r>
          </a:p>
          <a:p>
            <a:pPr marL="623888" lvl="1" indent="-179388">
              <a:buFont typeface="Arial"/>
              <a:buChar char="•"/>
            </a:pPr>
            <a:r>
              <a:rPr lang="en-US" sz="1600" dirty="0" smtClean="0"/>
              <a:t>Increase storage to accommodate increased volumes of Data</a:t>
            </a:r>
            <a:endParaRPr lang="el-GR" sz="1600" dirty="0" smtClean="0"/>
          </a:p>
          <a:p>
            <a:pPr marL="360363" indent="-179388"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Will require </a:t>
            </a:r>
            <a:r>
              <a:rPr lang="en-US" sz="2000" dirty="0" smtClean="0">
                <a:solidFill>
                  <a:srgbClr val="000000"/>
                </a:solidFill>
              </a:rPr>
              <a:t>interoperability with the </a:t>
            </a:r>
            <a:r>
              <a:rPr lang="en-US" sz="2000" dirty="0" smtClean="0">
                <a:solidFill>
                  <a:srgbClr val="000000"/>
                </a:solidFill>
              </a:rPr>
              <a:t>underlying Grid </a:t>
            </a:r>
            <a:r>
              <a:rPr lang="en-US" sz="2000" dirty="0" smtClean="0">
                <a:solidFill>
                  <a:srgbClr val="000000"/>
                </a:solidFill>
              </a:rPr>
              <a:t>middleware</a:t>
            </a:r>
          </a:p>
          <a:p>
            <a:pPr marL="360363" indent="-179388">
              <a:buFont typeface="Wingdings" charset="2"/>
              <a:buChar char="§"/>
            </a:pPr>
            <a:endParaRPr lang="en-US" sz="1100" dirty="0" smtClean="0">
              <a:solidFill>
                <a:srgbClr val="000000"/>
              </a:solidFill>
            </a:endParaRPr>
          </a:p>
          <a:p>
            <a:pPr marL="0" indent="0"/>
            <a:r>
              <a:rPr lang="en-US" dirty="0" smtClean="0"/>
              <a:t>Service manager (Claudia) to facilitate grid elasticity in </a:t>
            </a:r>
            <a:r>
              <a:rPr lang="en-US" dirty="0" err="1" smtClean="0"/>
              <a:t>StratusLab</a:t>
            </a:r>
            <a:r>
              <a:rPr lang="en-US" dirty="0" smtClean="0"/>
              <a:t> (work in progress)</a:t>
            </a:r>
          </a:p>
          <a:p>
            <a:pPr marL="176213" lvl="1" indent="0"/>
            <a:r>
              <a:rPr lang="en-US" dirty="0" smtClean="0"/>
              <a:t> Relevant work:</a:t>
            </a:r>
            <a:endParaRPr lang="en-US" dirty="0" smtClean="0"/>
          </a:p>
          <a:p>
            <a:pPr marL="444500" lvl="2" indent="179388">
              <a:buFont typeface="Arial"/>
              <a:buChar char="•"/>
            </a:pPr>
            <a:r>
              <a:rPr lang="en-US" dirty="0" smtClean="0"/>
              <a:t>INFN’s Worker nodes on-demand (</a:t>
            </a:r>
            <a:r>
              <a:rPr lang="en-US" dirty="0" err="1" smtClean="0"/>
              <a:t>WNoDeS</a:t>
            </a:r>
            <a:r>
              <a:rPr lang="en-US" dirty="0" smtClean="0"/>
              <a:t>)</a:t>
            </a:r>
          </a:p>
          <a:p>
            <a:pPr marL="444500" lvl="2" indent="179388">
              <a:buFont typeface="Arial"/>
              <a:buChar char="•"/>
            </a:pPr>
            <a:r>
              <a:rPr lang="en-US" dirty="0" smtClean="0"/>
              <a:t>SARA’s </a:t>
            </a:r>
            <a:r>
              <a:rPr lang="en-US" dirty="0" err="1" smtClean="0"/>
              <a:t>BiG</a:t>
            </a:r>
            <a:r>
              <a:rPr lang="en-US" dirty="0" smtClean="0"/>
              <a:t> Grid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56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real benefits to the end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Direct access to cloud resources</a:t>
            </a:r>
          </a:p>
          <a:p>
            <a:pPr lvl="1"/>
            <a:r>
              <a:rPr lang="en-US" dirty="0" smtClean="0"/>
              <a:t>Collaborative cloud environments</a:t>
            </a:r>
          </a:p>
          <a:p>
            <a:pPr lvl="1"/>
            <a:r>
              <a:rPr lang="en-US" dirty="0" smtClean="0"/>
              <a:t>VO-aware cloud services</a:t>
            </a:r>
          </a:p>
          <a:p>
            <a:pPr lvl="1"/>
            <a:r>
              <a:rPr lang="en-US" dirty="0" smtClean="0"/>
              <a:t>“By-pass” grid central services and queuing systems</a:t>
            </a:r>
          </a:p>
          <a:p>
            <a:pPr lvl="1"/>
            <a:r>
              <a:rPr lang="en-US" dirty="0" smtClean="0"/>
              <a:t>Evolve existing grid information systems and AAA frameworks</a:t>
            </a:r>
          </a:p>
          <a:p>
            <a:pPr lvl="1"/>
            <a:endParaRPr lang="en-US" dirty="0"/>
          </a:p>
          <a:p>
            <a:r>
              <a:rPr lang="en-US" dirty="0" smtClean="0"/>
              <a:t>Leverage </a:t>
            </a:r>
            <a:r>
              <a:rPr lang="en-US" dirty="0" err="1" smtClean="0"/>
              <a:t>IaaS</a:t>
            </a:r>
            <a:r>
              <a:rPr lang="en-US" dirty="0" smtClean="0"/>
              <a:t> cloud capabilities</a:t>
            </a:r>
          </a:p>
          <a:p>
            <a:pPr lvl="1"/>
            <a:r>
              <a:rPr lang="en-US" dirty="0" smtClean="0"/>
              <a:t>Access to “infinite” computing resources</a:t>
            </a:r>
          </a:p>
          <a:p>
            <a:pPr lvl="1"/>
            <a:r>
              <a:rPr lang="en-US" dirty="0" smtClean="0"/>
              <a:t>WN images customized by VO-managers/end-users</a:t>
            </a:r>
          </a:p>
        </p:txBody>
      </p:sp>
    </p:spTree>
    <p:extLst>
      <p:ext uri="{BB962C8B-B14F-4D97-AF65-F5344CB8AC3E}">
        <p14:creationId xmlns:p14="http://schemas.microsoft.com/office/powerpoint/2010/main" val="16466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Project overview and Goals</a:t>
            </a:r>
          </a:p>
          <a:p>
            <a:r>
              <a:rPr lang="en-US" dirty="0" err="1" smtClean="0"/>
              <a:t>StratusLab</a:t>
            </a:r>
            <a:r>
              <a:rPr lang="en-US" dirty="0" smtClean="0"/>
              <a:t> Cloud Distribution</a:t>
            </a:r>
          </a:p>
          <a:p>
            <a:r>
              <a:rPr lang="en-US" dirty="0" smtClean="0"/>
              <a:t>Reference Cloud Service</a:t>
            </a:r>
          </a:p>
          <a:p>
            <a:r>
              <a:rPr lang="en-US" dirty="0" smtClean="0"/>
              <a:t>Grid sites over cloud</a:t>
            </a:r>
          </a:p>
          <a:p>
            <a:pPr lvl="1"/>
            <a:r>
              <a:rPr lang="en-US" dirty="0" smtClean="0"/>
              <a:t>Deployment</a:t>
            </a:r>
          </a:p>
          <a:p>
            <a:pPr lvl="1"/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Experience and Issues</a:t>
            </a:r>
          </a:p>
          <a:p>
            <a:r>
              <a:rPr lang="en-US" dirty="0" smtClean="0"/>
              <a:t>Future work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272609"/>
            <a:ext cx="8534400" cy="51054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err="1" smtClean="0"/>
              <a:t>StratusLab</a:t>
            </a:r>
            <a:r>
              <a:rPr lang="en-US" dirty="0" smtClean="0"/>
              <a:t> working on cloud / grid integration/interoperability scenarios</a:t>
            </a:r>
          </a:p>
          <a:p>
            <a:pPr>
              <a:buFont typeface="Wingdings" charset="2"/>
              <a:buChar char="§"/>
            </a:pPr>
            <a:r>
              <a:rPr lang="en-US" dirty="0" err="1" smtClean="0"/>
              <a:t>StratusLab</a:t>
            </a:r>
            <a:r>
              <a:rPr lang="en-US" dirty="0" smtClean="0"/>
              <a:t> pre-1.0 released. Final version expected end of May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Reference cloud service publicly available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Production grid site running on reference cloud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Working on elastic grid site functionality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Exploring grid-like access to cloud resources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wiki: </a:t>
            </a:r>
            <a:r>
              <a:rPr lang="en-US" dirty="0" smtClean="0">
                <a:hlinkClick r:id="rId2"/>
              </a:rPr>
              <a:t>http://www.stratuslab.eu</a:t>
            </a:r>
            <a:endParaRPr lang="en-US" dirty="0" smtClean="0"/>
          </a:p>
          <a:p>
            <a:r>
              <a:rPr lang="en-US" dirty="0" smtClean="0"/>
              <a:t>Support mailing list: </a:t>
            </a:r>
            <a:r>
              <a:rPr lang="en-US" dirty="0" smtClean="0">
                <a:hlinkClick r:id="rId3"/>
              </a:rPr>
              <a:t>support@stratuslab.eu</a:t>
            </a:r>
            <a:r>
              <a:rPr lang="en-US" dirty="0" smtClean="0"/>
              <a:t> </a:t>
            </a:r>
            <a:r>
              <a:rPr lang="en-US" b="0" dirty="0" smtClean="0"/>
              <a:t>(also for requesting access to the reference cloud service)</a:t>
            </a:r>
          </a:p>
          <a:p>
            <a:r>
              <a:rPr lang="en-US" dirty="0" smtClean="0"/>
              <a:t>Appliance Repository: </a:t>
            </a:r>
            <a:r>
              <a:rPr lang="en-US" dirty="0" smtClean="0">
                <a:hlinkClick r:id="rId4"/>
              </a:rPr>
              <a:t>http://appliances.stratuslab.eu</a:t>
            </a:r>
            <a:endParaRPr lang="en-US" dirty="0" smtClean="0"/>
          </a:p>
          <a:p>
            <a:r>
              <a:rPr lang="en-US" dirty="0" err="1" smtClean="0"/>
              <a:t>Git</a:t>
            </a:r>
            <a:r>
              <a:rPr lang="en-US" dirty="0" smtClean="0"/>
              <a:t> (source code): </a:t>
            </a:r>
            <a:r>
              <a:rPr lang="en-US" dirty="0">
                <a:hlinkClick r:id="rId5"/>
              </a:rPr>
              <a:t>http://code.stratuslab.eu/public/git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Package repository: </a:t>
            </a:r>
            <a:r>
              <a:rPr lang="en-US" dirty="0" smtClean="0">
                <a:hlinkClick r:id="rId6"/>
              </a:rPr>
              <a:t>http://yum.stratuslab.eu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OpenNebula</a:t>
            </a:r>
            <a:r>
              <a:rPr lang="en-US" dirty="0" smtClean="0"/>
              <a:t> toolkit: </a:t>
            </a:r>
            <a:r>
              <a:rPr lang="en-US" dirty="0">
                <a:hlinkClick r:id="rId7"/>
              </a:rPr>
              <a:t>http://opennebula.org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Quattor</a:t>
            </a:r>
            <a:r>
              <a:rPr lang="en-US" dirty="0" smtClean="0"/>
              <a:t> </a:t>
            </a:r>
            <a:r>
              <a:rPr lang="en-US" dirty="0"/>
              <a:t>toolkit: </a:t>
            </a:r>
            <a:r>
              <a:rPr lang="en-US" dirty="0">
                <a:hlinkClick r:id="rId8"/>
              </a:rPr>
              <a:t>http://quattor.sourceforge.net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5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StratusLab Project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Create comprehensive, open-source,</a:t>
            </a:r>
            <a:br>
              <a:rPr lang="en-US" dirty="0" smtClean="0"/>
            </a:br>
            <a:r>
              <a:rPr lang="en-US" dirty="0" err="1" smtClean="0"/>
              <a:t>IaaS</a:t>
            </a:r>
            <a:r>
              <a:rPr lang="en-US" dirty="0" smtClean="0"/>
              <a:t> cloud distribution</a:t>
            </a:r>
          </a:p>
          <a:p>
            <a:pPr lvl="1"/>
            <a:r>
              <a:rPr lang="en-US" dirty="0" smtClean="0"/>
              <a:t>Focus on supporting grid services</a:t>
            </a:r>
          </a:p>
          <a:p>
            <a:pPr marL="0" indent="0"/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1 June 2010—31 May 2012 (2 years)</a:t>
            </a:r>
          </a:p>
          <a:p>
            <a:pPr lvl="1"/>
            <a:r>
              <a:rPr lang="en-US" dirty="0" smtClean="0"/>
              <a:t>6 partners from 5 countries</a:t>
            </a:r>
          </a:p>
          <a:p>
            <a:pPr lvl="1"/>
            <a:r>
              <a:rPr lang="en-US" dirty="0" smtClean="0"/>
              <a:t>Budget : 3.3 M€ (2.3 M€ EC)</a:t>
            </a:r>
          </a:p>
          <a:p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Site web:  </a:t>
            </a:r>
            <a:r>
              <a:rPr lang="en-US" dirty="0" smtClean="0">
                <a:hlinkClick r:id="rId2"/>
              </a:rPr>
              <a:t>http://stratuslab.eu/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Twitter: @StratusLab</a:t>
            </a:r>
          </a:p>
          <a:p>
            <a:pPr lvl="1"/>
            <a:r>
              <a:rPr lang="en-US" dirty="0" smtClean="0"/>
              <a:t>Support: </a:t>
            </a:r>
            <a:r>
              <a:rPr lang="en-US" dirty="0" smtClean="0">
                <a:hlinkClick r:id="rId3"/>
              </a:rPr>
              <a:t>support@stratuslab.eu</a:t>
            </a:r>
            <a:r>
              <a:rPr lang="en-US" dirty="0" smtClean="0"/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02212" y="1651000"/>
            <a:ext cx="3316288" cy="4402554"/>
            <a:chOff x="5002212" y="1651000"/>
            <a:chExt cx="3316288" cy="4402554"/>
          </a:xfrm>
        </p:grpSpPr>
        <p:grpSp>
          <p:nvGrpSpPr>
            <p:cNvPr id="5" name="Group 25"/>
            <p:cNvGrpSpPr/>
            <p:nvPr/>
          </p:nvGrpSpPr>
          <p:grpSpPr>
            <a:xfrm>
              <a:off x="5002212" y="3154362"/>
              <a:ext cx="2770188" cy="731838"/>
              <a:chOff x="5002212" y="3001962"/>
              <a:chExt cx="2770188" cy="731838"/>
            </a:xfrm>
          </p:grpSpPr>
          <p:pic>
            <p:nvPicPr>
              <p:cNvPr id="18" name="Picture 17" descr="grnet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02212" y="3001962"/>
                <a:ext cx="1855788" cy="731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8" descr="sixsq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086600" y="3024981"/>
                <a:ext cx="6858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21"/>
            <p:cNvGrpSpPr/>
            <p:nvPr/>
          </p:nvGrpSpPr>
          <p:grpSpPr>
            <a:xfrm>
              <a:off x="5105400" y="1651000"/>
              <a:ext cx="2914650" cy="711200"/>
              <a:chOff x="5105400" y="1447800"/>
              <a:chExt cx="2914650" cy="711200"/>
            </a:xfrm>
          </p:grpSpPr>
          <p:pic>
            <p:nvPicPr>
              <p:cNvPr id="16" name="Picture 15" descr="cnrs.jpeg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105400" y="1447800"/>
                <a:ext cx="1143000" cy="71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16" descr="ucm.gif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858000" y="1529557"/>
                <a:ext cx="1162050" cy="547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24"/>
            <p:cNvGrpSpPr/>
            <p:nvPr/>
          </p:nvGrpSpPr>
          <p:grpSpPr>
            <a:xfrm>
              <a:off x="5372101" y="4813300"/>
              <a:ext cx="2406649" cy="825500"/>
              <a:chOff x="5372101" y="4273550"/>
              <a:chExt cx="2406649" cy="825500"/>
            </a:xfrm>
          </p:grpSpPr>
          <p:pic>
            <p:nvPicPr>
              <p:cNvPr id="14" name="Picture 13" descr="TelefonicaID_1_300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72101" y="4273550"/>
                <a:ext cx="825500" cy="825500"/>
              </a:xfrm>
              <a:prstGeom prst="rect">
                <a:avLst/>
              </a:prstGeom>
            </p:spPr>
          </p:pic>
          <p:pic>
            <p:nvPicPr>
              <p:cNvPr id="15" name="Picture 14" descr="545px-Blazon_Trinity_College_Dublin.svg.png"/>
              <p:cNvPicPr>
                <a:picLocks noChangeAspect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086600" y="4305300"/>
                <a:ext cx="69215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50546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CNRS (FR)</a:t>
              </a:r>
              <a:endParaRPr lang="en-US" sz="1600" b="0" i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707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UCM (ES)</a:t>
              </a:r>
              <a:endParaRPr lang="en-US" sz="1600" b="0" i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300" y="4038600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GRNET (GR)</a:t>
              </a:r>
              <a:endParaRPr lang="en-US" sz="1600" b="0" i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70700" y="4038600"/>
              <a:ext cx="1447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SIXSQ (CH)</a:t>
              </a:r>
              <a:endParaRPr lang="en-US" sz="1600" b="0" i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70500" y="57150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TID (ES)</a:t>
              </a:r>
              <a:endParaRPr lang="en-US" sz="1600" b="0" i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2300" y="57150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i="1" smtClean="0"/>
                <a:t>TCD (IE)</a:t>
              </a:r>
              <a:endParaRPr lang="en-US" sz="1600" b="0" i="1"/>
            </a:p>
          </p:txBody>
        </p:sp>
      </p:grpSp>
    </p:spTree>
    <p:extLst>
      <p:ext uri="{BB962C8B-B14F-4D97-AF65-F5344CB8AC3E}">
        <p14:creationId xmlns:p14="http://schemas.microsoft.com/office/powerpoint/2010/main" val="7264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Grid sites on top of cloud infrastructures</a:t>
            </a:r>
          </a:p>
          <a:p>
            <a:pPr lvl="1"/>
            <a:r>
              <a:rPr lang="en-US" dirty="0" smtClean="0"/>
              <a:t>Bridge cloud and grid technologies</a:t>
            </a:r>
          </a:p>
          <a:p>
            <a:pPr lvl="1"/>
            <a:r>
              <a:rPr lang="en-US" dirty="0" smtClean="0"/>
              <a:t>Understand technology gaps and implications from combining these two approaches in the same environment</a:t>
            </a:r>
          </a:p>
          <a:p>
            <a:pPr lvl="1"/>
            <a:r>
              <a:rPr lang="en-US" dirty="0" smtClean="0"/>
              <a:t>Demonstrate production level grid services on top of cloud technologies</a:t>
            </a:r>
          </a:p>
          <a:p>
            <a:r>
              <a:rPr lang="en-US" dirty="0" smtClean="0"/>
              <a:t>Cloud-like approaches for grid service provision</a:t>
            </a:r>
          </a:p>
          <a:p>
            <a:pPr lvl="1"/>
            <a:r>
              <a:rPr lang="en-US" dirty="0" smtClean="0"/>
              <a:t>Dynamic management / Elasticity of computing resources</a:t>
            </a:r>
          </a:p>
          <a:p>
            <a:pPr lvl="1"/>
            <a:r>
              <a:rPr lang="en-US" dirty="0" smtClean="0"/>
              <a:t>VO-based authentication and authorization for accessing cloud resources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and Cloud Integrations</a:t>
            </a:r>
            <a:endParaRPr lang="en-US" dirty="0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57200" y="2776538"/>
            <a:ext cx="8153400" cy="2671762"/>
            <a:chOff x="457200" y="2205598"/>
            <a:chExt cx="8154142" cy="2671202"/>
          </a:xfrm>
        </p:grpSpPr>
        <p:pic>
          <p:nvPicPr>
            <p:cNvPr id="27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2281798"/>
              <a:ext cx="3751146" cy="25950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8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80651" y="2205598"/>
              <a:ext cx="3861295" cy="26712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9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70345" y="2205598"/>
              <a:ext cx="3640997" cy="25188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922463" y="3386138"/>
            <a:ext cx="5427662" cy="1447800"/>
            <a:chOff x="1591732" y="3962400"/>
            <a:chExt cx="5427136" cy="1447800"/>
          </a:xfrm>
        </p:grpSpPr>
        <p:grpSp>
          <p:nvGrpSpPr>
            <p:cNvPr id="5" name="Group 57"/>
            <p:cNvGrpSpPr>
              <a:grpSpLocks/>
            </p:cNvGrpSpPr>
            <p:nvPr/>
          </p:nvGrpSpPr>
          <p:grpSpPr bwMode="auto">
            <a:xfrm>
              <a:off x="1591732" y="3962400"/>
              <a:ext cx="1752600" cy="1447800"/>
              <a:chOff x="1141413" y="2362200"/>
              <a:chExt cx="1220787" cy="914400"/>
            </a:xfrm>
          </p:grpSpPr>
          <p:pic>
            <p:nvPicPr>
              <p:cNvPr id="38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3429000" y="3962400"/>
              <a:ext cx="1752600" cy="1447800"/>
              <a:chOff x="1141413" y="2362200"/>
              <a:chExt cx="1220787" cy="914400"/>
            </a:xfrm>
          </p:grpSpPr>
          <p:pic>
            <p:nvPicPr>
              <p:cNvPr id="36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5266268" y="3962400"/>
              <a:ext cx="1752600" cy="1447800"/>
              <a:chOff x="1141413" y="2362200"/>
              <a:chExt cx="1220787" cy="914400"/>
            </a:xfrm>
          </p:grpSpPr>
          <p:pic>
            <p:nvPicPr>
              <p:cNvPr id="34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0" name="Rectangle 79"/>
          <p:cNvSpPr>
            <a:spLocks noChangeArrowheads="1"/>
          </p:cNvSpPr>
          <p:nvPr/>
        </p:nvSpPr>
        <p:spPr bwMode="auto">
          <a:xfrm>
            <a:off x="228600" y="2095500"/>
            <a:ext cx="8534400" cy="3200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 sz="1800" smtClean="0"/>
              <a:t>Grid Resource Center</a:t>
            </a:r>
            <a:endParaRPr lang="en-US" sz="1800"/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381000" y="3771900"/>
            <a:ext cx="1524000" cy="13668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StratusLab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Distribution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 smtClean="0">
              <a:solidFill>
                <a:schemeClr val="bg1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Private/Public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Cloud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5713413" y="5444115"/>
            <a:ext cx="1982787" cy="1337685"/>
            <a:chOff x="3352800" y="3544888"/>
            <a:chExt cx="3050228" cy="2057401"/>
          </a:xfrm>
        </p:grpSpPr>
        <p:pic>
          <p:nvPicPr>
            <p:cNvPr id="43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29000" y="3544888"/>
              <a:ext cx="2974028" cy="20574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4" name="Picture 39" descr="logo_aws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52800" y="4646613"/>
              <a:ext cx="1364602" cy="498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1" descr="Picture 5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6561" y="4305299"/>
              <a:ext cx="1811839" cy="38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6"/>
            <a:srcRect r="12303"/>
            <a:stretch>
              <a:fillRect/>
            </a:stretch>
          </p:blipFill>
          <p:spPr bwMode="auto">
            <a:xfrm>
              <a:off x="4371210" y="3838574"/>
              <a:ext cx="1572390" cy="39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0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24400" y="4840288"/>
              <a:ext cx="1209562" cy="52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8" name="AutoShape 17"/>
          <p:cNvSpPr>
            <a:spLocks noChangeArrowheads="1"/>
          </p:cNvSpPr>
          <p:nvPr/>
        </p:nvSpPr>
        <p:spPr bwMode="auto">
          <a:xfrm rot="19634514">
            <a:off x="5174576" y="4475163"/>
            <a:ext cx="685800" cy="1354137"/>
          </a:xfrm>
          <a:prstGeom prst="downArrow">
            <a:avLst>
              <a:gd name="adj1" fmla="val 58657"/>
              <a:gd name="adj2" fmla="val 49519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1938338" y="2933700"/>
            <a:ext cx="5410200" cy="3762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bg1"/>
                </a:solidFill>
              </a:rPr>
              <a:t>Cloud API and Service Manager API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0" name="AutoShape 19"/>
          <p:cNvSpPr>
            <a:spLocks noChangeArrowheads="1"/>
          </p:cNvSpPr>
          <p:nvPr/>
        </p:nvSpPr>
        <p:spPr bwMode="auto">
          <a:xfrm>
            <a:off x="1922463" y="24765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smtClean="0">
                <a:solidFill>
                  <a:schemeClr val="bg1"/>
                </a:solidFill>
              </a:rPr>
              <a:t>Grid Services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>
            <a:off x="4343400" y="5867400"/>
            <a:ext cx="1214438" cy="838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smtClean="0">
                <a:solidFill>
                  <a:schemeClr val="bg1"/>
                </a:solidFill>
              </a:rPr>
              <a:t>Public</a:t>
            </a:r>
            <a:br>
              <a:rPr lang="en-US" sz="1600" smtClean="0">
                <a:solidFill>
                  <a:schemeClr val="bg1"/>
                </a:solidFill>
              </a:rPr>
            </a:br>
            <a:r>
              <a:rPr lang="en-US" sz="1600" smtClean="0">
                <a:solidFill>
                  <a:schemeClr val="bg1"/>
                </a:solidFill>
              </a:rPr>
              <a:t>Clouds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52" name="AutoShape 17"/>
          <p:cNvSpPr>
            <a:spLocks noChangeArrowheads="1"/>
          </p:cNvSpPr>
          <p:nvPr/>
        </p:nvSpPr>
        <p:spPr bwMode="auto">
          <a:xfrm rot="4277228">
            <a:off x="5126038" y="1236662"/>
            <a:ext cx="685800" cy="1501775"/>
          </a:xfrm>
          <a:prstGeom prst="downArrow">
            <a:avLst>
              <a:gd name="adj1" fmla="val 58657"/>
              <a:gd name="adj2" fmla="val 4949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 rot="1957035">
            <a:off x="6099175" y="2066925"/>
            <a:ext cx="685800" cy="777875"/>
          </a:xfrm>
          <a:prstGeom prst="downArrow">
            <a:avLst>
              <a:gd name="adj1" fmla="val 58657"/>
              <a:gd name="adj2" fmla="val 4941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6324600" y="11049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smtClean="0">
                <a:solidFill>
                  <a:schemeClr val="bg1"/>
                </a:solidFill>
              </a:rPr>
              <a:t>users</a:t>
            </a:r>
            <a:endParaRPr 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14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User Communities/ Application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04800" y="1272609"/>
            <a:ext cx="8534400" cy="5105400"/>
          </a:xfrm>
        </p:spPr>
        <p:txBody>
          <a:bodyPr/>
          <a:lstStyle/>
          <a:p>
            <a:pPr marL="0" indent="0"/>
            <a:r>
              <a:rPr lang="en-US" sz="2000" dirty="0" smtClean="0"/>
              <a:t>System Administrators</a:t>
            </a:r>
          </a:p>
          <a:p>
            <a:pPr lvl="1"/>
            <a:r>
              <a:rPr lang="en-US" sz="1800" dirty="0" smtClean="0"/>
              <a:t>Will use the </a:t>
            </a:r>
            <a:r>
              <a:rPr lang="en-US" sz="1800" dirty="0" err="1" smtClean="0"/>
              <a:t>StratusLab</a:t>
            </a:r>
            <a:r>
              <a:rPr lang="en-US" sz="1800" dirty="0" smtClean="0"/>
              <a:t> distribution to deploy their own cloud infrastructure</a:t>
            </a:r>
          </a:p>
          <a:p>
            <a:pPr lvl="2"/>
            <a:r>
              <a:rPr lang="en-US" sz="1600" dirty="0" smtClean="0"/>
              <a:t>Manual installation</a:t>
            </a:r>
          </a:p>
          <a:p>
            <a:pPr lvl="2"/>
            <a:r>
              <a:rPr lang="en-US" sz="1600" dirty="0" smtClean="0"/>
              <a:t>Installation through the </a:t>
            </a:r>
            <a:r>
              <a:rPr lang="en-US" sz="1600" dirty="0" err="1" smtClean="0"/>
              <a:t>Quattor</a:t>
            </a:r>
            <a:r>
              <a:rPr lang="en-US" sz="1600" dirty="0" smtClean="0"/>
              <a:t> system</a:t>
            </a:r>
            <a:endParaRPr lang="en-US" sz="1600" dirty="0"/>
          </a:p>
          <a:p>
            <a:pPr marL="0" indent="0"/>
            <a:r>
              <a:rPr lang="en-US" sz="2000" dirty="0" smtClean="0"/>
              <a:t>Grid Site administrators</a:t>
            </a:r>
          </a:p>
          <a:p>
            <a:pPr lvl="1"/>
            <a:r>
              <a:rPr lang="en-US" sz="1800" dirty="0"/>
              <a:t>Will use a </a:t>
            </a:r>
            <a:r>
              <a:rPr lang="en-US" sz="1800" dirty="0" err="1"/>
              <a:t>StratusLab</a:t>
            </a:r>
            <a:r>
              <a:rPr lang="en-US" sz="1800" dirty="0"/>
              <a:t>-based cloud infrastructure to deploy their Grid </a:t>
            </a:r>
            <a:r>
              <a:rPr lang="en-US" sz="1800" dirty="0" smtClean="0"/>
              <a:t>sites</a:t>
            </a:r>
          </a:p>
          <a:p>
            <a:pPr lvl="1"/>
            <a:r>
              <a:rPr lang="en-US" sz="1800" dirty="0" smtClean="0"/>
              <a:t>Will re-use existing appliances with grid middleware or build their own images</a:t>
            </a:r>
            <a:endParaRPr lang="en-US" sz="1800" dirty="0"/>
          </a:p>
          <a:p>
            <a:pPr marL="0" indent="0"/>
            <a:r>
              <a:rPr lang="en-US" sz="2000" dirty="0" smtClean="0"/>
              <a:t>End Users</a:t>
            </a:r>
          </a:p>
          <a:p>
            <a:pPr lvl="1"/>
            <a:r>
              <a:rPr lang="en-US" sz="1800" dirty="0" smtClean="0"/>
              <a:t>Focus on Scientific applications (same as with Grid applications)</a:t>
            </a:r>
          </a:p>
          <a:p>
            <a:pPr lvl="1"/>
            <a:r>
              <a:rPr lang="en-US" sz="1800" dirty="0" smtClean="0"/>
              <a:t>Bioinformatics community participates in the project (CNRS/IBCP). Early adopters of </a:t>
            </a:r>
            <a:r>
              <a:rPr lang="en-US" sz="1800" dirty="0" err="1" smtClean="0"/>
              <a:t>StratusLab</a:t>
            </a:r>
            <a:r>
              <a:rPr lang="en-US" sz="1800" dirty="0" smtClean="0"/>
              <a:t> technology</a:t>
            </a:r>
          </a:p>
          <a:p>
            <a:pPr lvl="1"/>
            <a:r>
              <a:rPr lang="en-US" sz="1800" dirty="0" smtClean="0"/>
              <a:t>Will run their applications either as Grid jobs or by accessing computing resources directly from the cloud APIs.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890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far, so good…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84314" y="1374926"/>
            <a:ext cx="8534400" cy="5364016"/>
          </a:xfrm>
        </p:spPr>
        <p:txBody>
          <a:bodyPr/>
          <a:lstStyle/>
          <a:p>
            <a:r>
              <a:rPr lang="en-US" sz="2000" dirty="0" smtClean="0"/>
              <a:t>Series of public/preview releases of </a:t>
            </a:r>
            <a:r>
              <a:rPr lang="en-US" sz="2000" dirty="0" err="1" smtClean="0"/>
              <a:t>StratusLab</a:t>
            </a:r>
            <a:r>
              <a:rPr lang="en-US" sz="2000" dirty="0" smtClean="0"/>
              <a:t> distribution</a:t>
            </a:r>
          </a:p>
          <a:p>
            <a:pPr lvl="1"/>
            <a:r>
              <a:rPr lang="en-US" sz="1800" dirty="0" smtClean="0"/>
              <a:t>Latest release: v0.3 (9 March 2011)</a:t>
            </a:r>
          </a:p>
          <a:p>
            <a:pPr lvl="1"/>
            <a:r>
              <a:rPr lang="en-US" sz="1800" dirty="0" smtClean="0"/>
              <a:t>RPMs available from the </a:t>
            </a:r>
            <a:r>
              <a:rPr lang="en-US" sz="1800" dirty="0" err="1" smtClean="0"/>
              <a:t>StratusLab</a:t>
            </a:r>
            <a:r>
              <a:rPr lang="en-US" sz="1800" dirty="0" smtClean="0"/>
              <a:t> repo: </a:t>
            </a:r>
            <a:r>
              <a:rPr lang="en-US" sz="1800" dirty="0" smtClean="0">
                <a:hlinkClick r:id="rId2"/>
              </a:rPr>
              <a:t>http://yum.stratuslab.eu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err="1" smtClean="0"/>
              <a:t>OpenNebula</a:t>
            </a:r>
            <a:r>
              <a:rPr lang="en-US" sz="1800" dirty="0" smtClean="0"/>
              <a:t> 2.2 core </a:t>
            </a:r>
            <a:r>
              <a:rPr lang="en-US" sz="1800" dirty="0" smtClean="0"/>
              <a:t>virtual machine manager</a:t>
            </a:r>
            <a:endParaRPr lang="en-US" sz="1800" dirty="0" smtClean="0"/>
          </a:p>
          <a:p>
            <a:r>
              <a:rPr lang="en-US" sz="2000" dirty="0" smtClean="0"/>
              <a:t>Public reference cloud service</a:t>
            </a:r>
          </a:p>
          <a:p>
            <a:pPr lvl="1"/>
            <a:r>
              <a:rPr lang="en-US" sz="1800" dirty="0" smtClean="0"/>
              <a:t>Operated by GRNET</a:t>
            </a:r>
          </a:p>
          <a:p>
            <a:pPr lvl="1"/>
            <a:r>
              <a:rPr lang="en-US" sz="1800" dirty="0" smtClean="0"/>
              <a:t>Provides access to external users. Requests send to </a:t>
            </a:r>
            <a:r>
              <a:rPr lang="en-US" sz="1800" dirty="0" smtClean="0">
                <a:hlinkClick r:id="rId3"/>
              </a:rPr>
              <a:t>support@stratuslab.eu</a:t>
            </a:r>
            <a:endParaRPr lang="en-US" sz="1800" dirty="0" smtClean="0"/>
          </a:p>
          <a:p>
            <a:pPr lvl="1"/>
            <a:r>
              <a:rPr lang="en-US" sz="1800" dirty="0" smtClean="0"/>
              <a:t>Based on the latest at time </a:t>
            </a:r>
            <a:r>
              <a:rPr lang="en-US" sz="1800" dirty="0" err="1" smtClean="0"/>
              <a:t>StratusLab</a:t>
            </a:r>
            <a:r>
              <a:rPr lang="en-US" sz="1800" dirty="0" smtClean="0"/>
              <a:t> release</a:t>
            </a:r>
          </a:p>
          <a:p>
            <a:r>
              <a:rPr lang="en-US" sz="2000" dirty="0" smtClean="0"/>
              <a:t>Appliance repository</a:t>
            </a:r>
          </a:p>
          <a:p>
            <a:pPr lvl="1"/>
            <a:r>
              <a:rPr lang="en-US" sz="1800" dirty="0" smtClean="0"/>
              <a:t>Operated by TCD</a:t>
            </a:r>
          </a:p>
          <a:p>
            <a:pPr lvl="1"/>
            <a:r>
              <a:rPr lang="en-US" sz="1800" dirty="0" smtClean="0"/>
              <a:t>Offers base OS and appliance images (pre-cooked with app-level software).</a:t>
            </a:r>
          </a:p>
          <a:p>
            <a:pPr lvl="1"/>
            <a:r>
              <a:rPr lang="en-US" sz="1800" dirty="0" smtClean="0"/>
              <a:t>Is evolving towards a “Marketplace” of VM </a:t>
            </a:r>
            <a:r>
              <a:rPr lang="en-US" sz="1800" dirty="0" smtClean="0"/>
              <a:t>Appliances (registry of VM metadata – actual images stored in the cloud)</a:t>
            </a:r>
            <a:endParaRPr lang="en-US" sz="18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Architecture of StratusLab v1.0</a:t>
            </a:r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228600" y="3276600"/>
            <a:ext cx="7315200" cy="3429000"/>
            <a:chOff x="381000" y="3276600"/>
            <a:chExt cx="7315200" cy="3429000"/>
          </a:xfrm>
        </p:grpSpPr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381000" y="3276600"/>
              <a:ext cx="7315200" cy="3429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US" sz="1800" smtClean="0"/>
                <a:t>IaaS Cloud</a:t>
              </a:r>
              <a:endParaRPr lang="en-US" sz="1800"/>
            </a:p>
          </p:txBody>
        </p:sp>
        <p:sp>
          <p:nvSpPr>
            <p:cNvPr id="49" name="AutoShape 19"/>
            <p:cNvSpPr>
              <a:spLocks noChangeArrowheads="1"/>
            </p:cNvSpPr>
            <p:nvPr/>
          </p:nvSpPr>
          <p:spPr bwMode="auto">
            <a:xfrm>
              <a:off x="457200" y="51816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Virtual Machine Manager (OpenNebula)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50" name="AutoShape 19"/>
            <p:cNvSpPr>
              <a:spLocks noChangeArrowheads="1"/>
            </p:cNvSpPr>
            <p:nvPr/>
          </p:nvSpPr>
          <p:spPr bwMode="auto">
            <a:xfrm>
              <a:off x="457200" y="4724400"/>
              <a:ext cx="4191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XML-RPC </a:t>
              </a:r>
              <a:r>
                <a:rPr lang="en-US" sz="1600" smtClean="0">
                  <a:solidFill>
                    <a:schemeClr val="bg1"/>
                  </a:solidFill>
                  <a:sym typeface="Wingdings"/>
                </a:rPr>
                <a:t> </a:t>
              </a:r>
              <a:r>
                <a:rPr lang="en-US" sz="1600" smtClean="0">
                  <a:solidFill>
                    <a:schemeClr val="bg1"/>
                  </a:solidFill>
                </a:rPr>
                <a:t>OCCI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457200" y="61722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rgbClr val="000000"/>
                  </a:solidFill>
                </a:rPr>
                <a:t>Physical Computing Resources</a:t>
              </a: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58" name="AutoShape 19"/>
            <p:cNvSpPr>
              <a:spLocks noChangeArrowheads="1"/>
            </p:cNvSpPr>
            <p:nvPr/>
          </p:nvSpPr>
          <p:spPr bwMode="auto">
            <a:xfrm>
              <a:off x="25908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VMware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0" name="AutoShape 19"/>
            <p:cNvSpPr>
              <a:spLocks noChangeArrowheads="1"/>
            </p:cNvSpPr>
            <p:nvPr/>
          </p:nvSpPr>
          <p:spPr bwMode="auto">
            <a:xfrm>
              <a:off x="457200" y="4271962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Service Manager (Claudia)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1" name="AutoShape 19"/>
            <p:cNvSpPr>
              <a:spLocks noChangeArrowheads="1"/>
            </p:cNvSpPr>
            <p:nvPr/>
          </p:nvSpPr>
          <p:spPr bwMode="auto">
            <a:xfrm>
              <a:off x="457200" y="38100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TCloud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2" name="AutoShape 19"/>
            <p:cNvSpPr>
              <a:spLocks noChangeArrowheads="1"/>
            </p:cNvSpPr>
            <p:nvPr/>
          </p:nvSpPr>
          <p:spPr bwMode="auto">
            <a:xfrm>
              <a:off x="4800600" y="51816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Storage Manager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4800600" y="4724400"/>
              <a:ext cx="28194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 smtClean="0">
                  <a:solidFill>
                    <a:schemeClr val="bg1"/>
                  </a:solidFill>
                </a:rPr>
                <a:t>REST/CDMI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4" name="AutoShape 19"/>
            <p:cNvSpPr>
              <a:spLocks noChangeArrowheads="1"/>
            </p:cNvSpPr>
            <p:nvPr/>
          </p:nvSpPr>
          <p:spPr bwMode="auto">
            <a:xfrm>
              <a:off x="48006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iSCSI (?)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5" name="AutoShape 19"/>
            <p:cNvSpPr>
              <a:spLocks noChangeArrowheads="1"/>
            </p:cNvSpPr>
            <p:nvPr/>
          </p:nvSpPr>
          <p:spPr bwMode="auto">
            <a:xfrm>
              <a:off x="4572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KVM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6" name="AutoShape 19"/>
            <p:cNvSpPr>
              <a:spLocks noChangeArrowheads="1"/>
            </p:cNvSpPr>
            <p:nvPr/>
          </p:nvSpPr>
          <p:spPr bwMode="auto">
            <a:xfrm>
              <a:off x="15240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Xen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7" name="AutoShape 19"/>
            <p:cNvSpPr>
              <a:spLocks noChangeArrowheads="1"/>
            </p:cNvSpPr>
            <p:nvPr/>
          </p:nvSpPr>
          <p:spPr bwMode="auto">
            <a:xfrm>
              <a:off x="36576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…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68" name="AutoShape 19"/>
            <p:cNvSpPr>
              <a:spLocks noChangeArrowheads="1"/>
            </p:cNvSpPr>
            <p:nvPr/>
          </p:nvSpPr>
          <p:spPr bwMode="auto">
            <a:xfrm>
              <a:off x="4800600" y="61722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/>
                <a:t>Physical Storage Resources</a:t>
              </a:r>
              <a:endParaRPr lang="en-US" sz="1600"/>
            </a:p>
          </p:txBody>
        </p:sp>
        <p:sp>
          <p:nvSpPr>
            <p:cNvPr id="70" name="AutoShape 19"/>
            <p:cNvSpPr>
              <a:spLocks noChangeArrowheads="1"/>
            </p:cNvSpPr>
            <p:nvPr/>
          </p:nvSpPr>
          <p:spPr bwMode="auto">
            <a:xfrm>
              <a:off x="62484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…</a:t>
              </a:r>
              <a:endParaRPr lang="en-US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876800" y="1371600"/>
            <a:ext cx="3962400" cy="2209800"/>
            <a:chOff x="4724400" y="1524000"/>
            <a:chExt cx="3962400" cy="2209800"/>
          </a:xfrm>
        </p:grpSpPr>
        <p:sp>
          <p:nvSpPr>
            <p:cNvPr id="98" name="Rectangle 79"/>
            <p:cNvSpPr>
              <a:spLocks noChangeArrowheads="1"/>
            </p:cNvSpPr>
            <p:nvPr/>
          </p:nvSpPr>
          <p:spPr bwMode="auto">
            <a:xfrm>
              <a:off x="4724400" y="1524000"/>
              <a:ext cx="3962400" cy="2209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en-US" sz="1800" dirty="0" smtClean="0"/>
                <a:t>Appliance Management</a:t>
              </a:r>
              <a:endParaRPr lang="en-US" sz="1800" dirty="0"/>
            </a:p>
          </p:txBody>
        </p:sp>
        <p:sp>
          <p:nvSpPr>
            <p:cNvPr id="71" name="AutoShape 19"/>
            <p:cNvSpPr>
              <a:spLocks noChangeArrowheads="1"/>
            </p:cNvSpPr>
            <p:nvPr/>
          </p:nvSpPr>
          <p:spPr bwMode="auto">
            <a:xfrm>
              <a:off x="5181600" y="2438400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 smtClean="0">
                  <a:solidFill>
                    <a:schemeClr val="bg1"/>
                  </a:solidFill>
                </a:rPr>
                <a:t>StratusLab Marketplace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3" name="AutoShape 19"/>
            <p:cNvSpPr>
              <a:spLocks noChangeArrowheads="1"/>
            </p:cNvSpPr>
            <p:nvPr/>
          </p:nvSpPr>
          <p:spPr bwMode="auto">
            <a:xfrm>
              <a:off x="5181600" y="19812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smtClean="0">
                  <a:solidFill>
                    <a:schemeClr val="bg1"/>
                  </a:solidFill>
                </a:rPr>
                <a:t>HTTP(S) REST Interface</a:t>
              </a:r>
              <a:endParaRPr lang="en-US" sz="1600">
                <a:solidFill>
                  <a:schemeClr val="bg1"/>
                </a:solidFill>
              </a:endParaRPr>
            </a:p>
          </p:txBody>
        </p:sp>
        <p:sp>
          <p:nvSpPr>
            <p:cNvPr id="76" name="AutoShape 19"/>
            <p:cNvSpPr>
              <a:spLocks noChangeArrowheads="1"/>
            </p:cNvSpPr>
            <p:nvPr/>
          </p:nvSpPr>
          <p:spPr bwMode="auto">
            <a:xfrm>
              <a:off x="4838700" y="3281362"/>
              <a:ext cx="37338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</a:rPr>
                <a:t>Appliance Storage (Web, Grid, Cloud)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80" name="Straight Arrow Connector 79"/>
            <p:cNvCxnSpPr>
              <a:stCxn id="71" idx="2"/>
              <a:endCxn id="76" idx="0"/>
            </p:cNvCxnSpPr>
            <p:nvPr/>
          </p:nvCxnSpPr>
          <p:spPr bwMode="auto">
            <a:xfrm rot="5400000">
              <a:off x="6472238" y="3048000"/>
              <a:ext cx="466724" cy="1588"/>
            </a:xfrm>
            <a:prstGeom prst="straightConnector1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3366">
                    <a:gamma/>
                    <a:tint val="0"/>
                    <a:invGamma/>
                  </a:srgbClr>
                </a:gs>
                <a:gs pos="100000">
                  <a:srgbClr val="003366"/>
                </a:gs>
              </a:gsLst>
              <a:lin ang="5400000" scaled="1"/>
            </a:gradFill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1143000" y="15240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smtClean="0">
                <a:solidFill>
                  <a:schemeClr val="bg1"/>
                </a:solidFill>
              </a:rPr>
              <a:t>users</a:t>
            </a:r>
            <a:endParaRPr lang="en-US" sz="1800">
              <a:solidFill>
                <a:schemeClr val="bg1"/>
              </a:solidFill>
            </a:endParaRPr>
          </a:p>
        </p:txBody>
      </p:sp>
      <p:cxnSp>
        <p:nvCxnSpPr>
          <p:cNvPr id="113" name="Straight Arrow Connector 112"/>
          <p:cNvCxnSpPr>
            <a:stCxn id="103" idx="6"/>
            <a:endCxn id="73" idx="1"/>
          </p:cNvCxnSpPr>
          <p:nvPr/>
        </p:nvCxnSpPr>
        <p:spPr bwMode="auto">
          <a:xfrm>
            <a:off x="3048000" y="1981200"/>
            <a:ext cx="2286000" cy="381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4" name="Straight Arrow Connector 113"/>
          <p:cNvCxnSpPr>
            <a:stCxn id="103" idx="4"/>
            <a:endCxn id="61" idx="0"/>
          </p:cNvCxnSpPr>
          <p:nvPr/>
        </p:nvCxnSpPr>
        <p:spPr bwMode="auto">
          <a:xfrm rot="5400000">
            <a:off x="1276350" y="2990850"/>
            <a:ext cx="1371600" cy="2667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8" name="Straight Arrow Connector 117"/>
          <p:cNvCxnSpPr>
            <a:stCxn id="103" idx="5"/>
            <a:endCxn id="63" idx="0"/>
          </p:cNvCxnSpPr>
          <p:nvPr/>
        </p:nvCxnSpPr>
        <p:spPr bwMode="auto">
          <a:xfrm rot="16200000" flipH="1">
            <a:off x="3203504" y="1870003"/>
            <a:ext cx="2419911" cy="3288881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 rot="16200000" flipH="1">
            <a:off x="2171700" y="2705100"/>
            <a:ext cx="2286000" cy="17526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8162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deployment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0"/>
          </p:nvPr>
        </p:nvPicPr>
        <p:blipFill>
          <a:blip r:embed="rId2"/>
          <a:srcRect l="-4234" r="-42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7113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5248</TotalTime>
  <Words>1255</Words>
  <Application>Microsoft Macintosh PowerPoint</Application>
  <PresentationFormat>On-screen Show (4:3)</PresentationFormat>
  <Paragraphs>251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stratuslab-presentation-template-v3</vt:lpstr>
      <vt:lpstr>Operating grid services  on the StratusLab cloud</vt:lpstr>
      <vt:lpstr>Presentation Outline</vt:lpstr>
      <vt:lpstr>StratusLab Project</vt:lpstr>
      <vt:lpstr>Primary Use Cases</vt:lpstr>
      <vt:lpstr>Grid and Cloud Integrations</vt:lpstr>
      <vt:lpstr>Target User Communities/ Application Domains</vt:lpstr>
      <vt:lpstr>So far, so good…</vt:lpstr>
      <vt:lpstr>Architecture of StratusLab v1.0</vt:lpstr>
      <vt:lpstr>Reference deployment</vt:lpstr>
      <vt:lpstr>Deploying a new gLite grid site</vt:lpstr>
      <vt:lpstr>Configuring the site</vt:lpstr>
      <vt:lpstr>Expanding the site (adding more WNs)</vt:lpstr>
      <vt:lpstr>In action: HG-07-StratusLab</vt:lpstr>
      <vt:lpstr>Benefits</vt:lpstr>
      <vt:lpstr>Issues - Installation</vt:lpstr>
      <vt:lpstr>Issues – YAIM Configuration</vt:lpstr>
      <vt:lpstr>Issues – site operation</vt:lpstr>
      <vt:lpstr>Towards elastic Grid sites</vt:lpstr>
      <vt:lpstr>Bringing real benefits to the end user</vt:lpstr>
      <vt:lpstr>Conclusions</vt:lpstr>
      <vt:lpstr>For more information…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Vangelis Floros</dc:creator>
  <cp:lastModifiedBy>Vangelis Floros</cp:lastModifiedBy>
  <cp:revision>75</cp:revision>
  <dcterms:created xsi:type="dcterms:W3CDTF">2010-09-13T20:17:17Z</dcterms:created>
  <dcterms:modified xsi:type="dcterms:W3CDTF">2011-04-07T11:45:52Z</dcterms:modified>
</cp:coreProperties>
</file>