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6" r:id="rId2"/>
    <p:sldId id="275" r:id="rId3"/>
    <p:sldId id="295" r:id="rId4"/>
    <p:sldId id="270" r:id="rId5"/>
    <p:sldId id="258" r:id="rId6"/>
    <p:sldId id="259" r:id="rId7"/>
    <p:sldId id="292" r:id="rId8"/>
    <p:sldId id="289" r:id="rId9"/>
    <p:sldId id="257" r:id="rId10"/>
    <p:sldId id="277" r:id="rId11"/>
    <p:sldId id="294" r:id="rId12"/>
    <p:sldId id="279" r:id="rId13"/>
    <p:sldId id="272" r:id="rId14"/>
    <p:sldId id="278" r:id="rId15"/>
    <p:sldId id="261" r:id="rId16"/>
    <p:sldId id="274" r:id="rId17"/>
    <p:sldId id="273" r:id="rId18"/>
    <p:sldId id="280" r:id="rId19"/>
    <p:sldId id="293" r:id="rId20"/>
    <p:sldId id="288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E69"/>
    <a:srgbClr val="D2CB30"/>
    <a:srgbClr val="E36C69"/>
    <a:srgbClr val="37F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2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4/12/11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4/12/11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FC4C-5D6C-400B-9F4B-CC3D77DCDF10}" type="datetimeFigureOut">
              <a:rPr lang="en-US"/>
              <a:pPr>
                <a:defRPr/>
              </a:pPr>
              <a:t>4/12/11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38687-8083-4359-80B4-230EE3DB5611}" type="datetimeFigureOut">
              <a:rPr lang="en-US" smtClean="0"/>
              <a:pPr>
                <a:defRPr/>
              </a:pPr>
              <a:t>4/12/11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B38687-8083-4359-80B4-230EE3DB5611}" type="datetimeFigureOut">
              <a:rPr lang="en-US"/>
              <a:pPr>
                <a:defRPr/>
              </a:pPr>
              <a:t>4/12/11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bourricot.cern.ch/dq2/ftsmon/sonar_view/cached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urricot.cern.ch/dq2/ftsmon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getFile.py/access?contribId=92&amp;sessio%20nId=11&amp;resId=0&amp;materialId=slides&amp;confId=11916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Reducing cloud boundaries in the ATLAS experiment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47664" y="3886200"/>
            <a:ext cx="7272808" cy="1343000"/>
          </a:xfrm>
        </p:spPr>
        <p:txBody>
          <a:bodyPr/>
          <a:lstStyle/>
          <a:p>
            <a:r>
              <a:rPr lang="en-GB" sz="2400" dirty="0" smtClean="0"/>
              <a:t>Fernando H. Barreiro Megino, CERN and SA3, </a:t>
            </a:r>
          </a:p>
          <a:p>
            <a:r>
              <a:rPr lang="en-GB" sz="2400" dirty="0" smtClean="0"/>
              <a:t>on behalf of the ATLAS Distributed Data Management (DDM) collaboration</a:t>
            </a:r>
            <a:endParaRPr lang="en-GB" sz="24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Collected FTS Statistics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412776"/>
            <a:ext cx="83533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FTS statistics include SRM negotiation time</a:t>
            </a:r>
          </a:p>
          <a:p>
            <a:pPr lvl="1"/>
            <a:r>
              <a:rPr lang="en-US" dirty="0" smtClean="0"/>
              <a:t>Transfer of small files will be dominated by SRM overhead</a:t>
            </a:r>
          </a:p>
          <a:p>
            <a:pPr lvl="1"/>
            <a:r>
              <a:rPr lang="en-US" dirty="0" smtClean="0"/>
              <a:t>Transfer of big files will be dominated by actual transfer</a:t>
            </a:r>
          </a:p>
          <a:p>
            <a:pPr marL="0" indent="0">
              <a:buNone/>
            </a:pPr>
            <a:r>
              <a:rPr lang="en-US" sz="3600" dirty="0" smtClean="0">
                <a:sym typeface="Wingdings"/>
              </a:rPr>
              <a:t></a:t>
            </a:r>
            <a:r>
              <a:rPr lang="en-US" sz="3600" dirty="0" smtClean="0"/>
              <a:t>Definition of three file-size types</a:t>
            </a:r>
          </a:p>
          <a:p>
            <a:pPr lvl="1"/>
            <a:r>
              <a:rPr lang="en-US" dirty="0" smtClean="0"/>
              <a:t>Small files: 0 – 100MB</a:t>
            </a:r>
          </a:p>
          <a:p>
            <a:pPr lvl="1"/>
            <a:r>
              <a:rPr lang="en-US" dirty="0" smtClean="0"/>
              <a:t>Medium files: 100MB – 1GB</a:t>
            </a:r>
          </a:p>
          <a:p>
            <a:pPr lvl="1"/>
            <a:r>
              <a:rPr lang="en-US" dirty="0" smtClean="0"/>
              <a:t>Large files: 1GB - </a:t>
            </a:r>
            <a:r>
              <a:rPr lang="en-US" dirty="0"/>
              <a:t>∞</a:t>
            </a:r>
            <a:r>
              <a:rPr lang="en-US" dirty="0" smtClean="0"/>
              <a:t> </a:t>
            </a:r>
          </a:p>
          <a:p>
            <a:r>
              <a:rPr lang="en-US" sz="3600" dirty="0" smtClean="0"/>
              <a:t>Statistics are separated in the Dashboard DB by file-size types</a:t>
            </a:r>
          </a:p>
          <a:p>
            <a:r>
              <a:rPr lang="en-US" sz="3600" dirty="0" smtClean="0"/>
              <a:t>10 minute bin aggregation</a:t>
            </a:r>
          </a:p>
          <a:p>
            <a:r>
              <a:rPr lang="en-US" sz="3600" dirty="0" smtClean="0"/>
              <a:t>Available via simple API</a:t>
            </a:r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01681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115888"/>
            <a:ext cx="6984901" cy="865187"/>
          </a:xfrm>
        </p:spPr>
        <p:txBody>
          <a:bodyPr/>
          <a:lstStyle/>
          <a:p>
            <a:r>
              <a:rPr lang="en-US" dirty="0" smtClean="0"/>
              <a:t>Optimized </a:t>
            </a:r>
            <a:r>
              <a:rPr lang="en-US" dirty="0"/>
              <a:t>s</a:t>
            </a:r>
            <a:r>
              <a:rPr lang="en-US" dirty="0" smtClean="0"/>
              <a:t>ource selection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3568" y="1196752"/>
            <a:ext cx="6912768" cy="2808312"/>
            <a:chOff x="251520" y="1340768"/>
            <a:chExt cx="8640960" cy="3312368"/>
          </a:xfrm>
        </p:grpSpPr>
        <p:sp>
          <p:nvSpPr>
            <p:cNvPr id="123" name="Rounded Rectangle 122"/>
            <p:cNvSpPr/>
            <p:nvPr/>
          </p:nvSpPr>
          <p:spPr>
            <a:xfrm>
              <a:off x="251520" y="1340768"/>
              <a:ext cx="3744416" cy="33123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4283968" y="1340768"/>
              <a:ext cx="2232248" cy="331236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308304" y="2492896"/>
              <a:ext cx="1584176" cy="864096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1547664" y="3645024"/>
              <a:ext cx="1800200" cy="576064"/>
              <a:chOff x="1403648" y="5085184"/>
              <a:chExt cx="1800200" cy="57606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403648" y="5085184"/>
                <a:ext cx="1800200" cy="576064"/>
              </a:xfrm>
              <a:prstGeom prst="rect">
                <a:avLst/>
              </a:prstGeom>
              <a:solidFill>
                <a:srgbClr val="37FA62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059832" y="5157192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699792" y="5157192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843808" y="5157192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55776" y="5157192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1547664" y="1844824"/>
              <a:ext cx="1800200" cy="576064"/>
              <a:chOff x="1475656" y="1700808"/>
              <a:chExt cx="1800200" cy="57606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75656" y="1700808"/>
                <a:ext cx="1800200" cy="576064"/>
              </a:xfrm>
              <a:prstGeom prst="rect">
                <a:avLst/>
              </a:prstGeom>
              <a:solidFill>
                <a:srgbClr val="D2CB30"/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15816" y="1772816"/>
                <a:ext cx="288032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71800" y="1772816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555776" y="1772816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51720" y="1772816"/>
                <a:ext cx="43204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35696" y="1772816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1547664" y="2708920"/>
              <a:ext cx="1800200" cy="576064"/>
              <a:chOff x="1403648" y="3429000"/>
              <a:chExt cx="1800200" cy="5760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03648" y="3429000"/>
                <a:ext cx="1800200" cy="57606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987824" y="3501008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699792" y="3501008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483768" y="3501008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195736" y="3501008"/>
                <a:ext cx="216024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52192" y="3501008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979712" y="3501008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835696" y="3501008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439105" y="1907540"/>
              <a:ext cx="1129063" cy="3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Source 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9105" y="2780928"/>
              <a:ext cx="1129063" cy="3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Source 2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9105" y="3707740"/>
              <a:ext cx="1129063" cy="3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Source 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80967" y="2708920"/>
              <a:ext cx="1353593" cy="3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Destination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644008" y="1844824"/>
              <a:ext cx="1512168" cy="576064"/>
              <a:chOff x="4499992" y="1853208"/>
              <a:chExt cx="1512168" cy="576064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499992" y="1853208"/>
                <a:ext cx="1512168" cy="576064"/>
                <a:chOff x="1763688" y="1700808"/>
                <a:chExt cx="1512168" cy="576064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1763688" y="1700808"/>
                  <a:ext cx="1512168" cy="576064"/>
                </a:xfrm>
                <a:prstGeom prst="rect">
                  <a:avLst/>
                </a:prstGeom>
                <a:solidFill>
                  <a:srgbClr val="D2CB30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915816" y="1772816"/>
                  <a:ext cx="288032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771800" y="1772816"/>
                  <a:ext cx="72008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555776" y="1772816"/>
                  <a:ext cx="144016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1835696" y="1772816"/>
                  <a:ext cx="144016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4932040" y="1925216"/>
                <a:ext cx="288032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4644008" y="2708920"/>
              <a:ext cx="1512168" cy="576064"/>
              <a:chOff x="1763688" y="1700808"/>
              <a:chExt cx="1512168" cy="576064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763688" y="1700808"/>
                <a:ext cx="1512168" cy="57606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3131840" y="1772816"/>
                <a:ext cx="72008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627784" y="1772816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2051720" y="1772816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835696" y="1772816"/>
                <a:ext cx="144016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644008" y="3573016"/>
              <a:ext cx="1512168" cy="576064"/>
              <a:chOff x="4499992" y="1853208"/>
              <a:chExt cx="1512168" cy="576064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4499992" y="1853208"/>
                <a:ext cx="1512168" cy="576064"/>
                <a:chOff x="1763688" y="1700808"/>
                <a:chExt cx="1512168" cy="576064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1763688" y="1700808"/>
                  <a:ext cx="1512168" cy="576064"/>
                </a:xfrm>
                <a:prstGeom prst="rect">
                  <a:avLst/>
                </a:prstGeom>
                <a:solidFill>
                  <a:srgbClr val="37FA62"/>
                </a:solidFill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2555776" y="1772816"/>
                  <a:ext cx="288032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3131840" y="1772816"/>
                  <a:ext cx="72008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2339752" y="1772816"/>
                  <a:ext cx="144016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2123728" y="1772816"/>
                  <a:ext cx="144016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915816" y="1772816"/>
                  <a:ext cx="144016" cy="432048"/>
                </a:xfrm>
                <a:prstGeom prst="rect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  <p:sp>
            <p:nvSpPr>
              <p:cNvPr id="98" name="Rectangle 97"/>
              <p:cNvSpPr/>
              <p:nvPr/>
            </p:nvSpPr>
            <p:spPr>
              <a:xfrm>
                <a:off x="4572000" y="1916832"/>
                <a:ext cx="216024" cy="43204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cxnSp>
          <p:nvCxnSpPr>
            <p:cNvPr id="108" name="Straight Arrow Connector 107"/>
            <p:cNvCxnSpPr/>
            <p:nvPr/>
          </p:nvCxnSpPr>
          <p:spPr>
            <a:xfrm>
              <a:off x="3419872" y="2132856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6300192" y="2060848"/>
              <a:ext cx="93610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419872" y="3861048"/>
              <a:ext cx="10801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3419872" y="2996952"/>
              <a:ext cx="1152128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>
              <a:off x="6300192" y="2996952"/>
              <a:ext cx="936104" cy="83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6300192" y="3356992"/>
              <a:ext cx="93610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>
              <a:off x="5868144" y="2780928"/>
              <a:ext cx="72008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724128" y="2780928"/>
              <a:ext cx="72008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364088" y="2780928"/>
              <a:ext cx="72008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148064" y="2780928"/>
              <a:ext cx="144016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283967" y="1403484"/>
              <a:ext cx="2276478" cy="3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FTS transfer queues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01570" y="1412776"/>
              <a:ext cx="3074550" cy="363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Transfer Service </a:t>
              </a:r>
              <a:r>
                <a:rPr lang="en-US" sz="1400" dirty="0" smtClean="0">
                  <a:solidFill>
                    <a:schemeClr val="bg1"/>
                  </a:solidFill>
                </a:rPr>
                <a:t>file buffers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32040" y="1916832"/>
              <a:ext cx="72008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7272808" y="1124744"/>
            <a:ext cx="17636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Definitions</a:t>
            </a:r>
          </a:p>
          <a:p>
            <a:pPr algn="ctr"/>
            <a:r>
              <a:rPr lang="en-US" sz="1100" dirty="0" smtClean="0"/>
              <a:t>Small file: 0 – 100 MB</a:t>
            </a:r>
          </a:p>
          <a:p>
            <a:pPr algn="ctr"/>
            <a:r>
              <a:rPr lang="en-US" sz="1100" dirty="0" smtClean="0"/>
              <a:t>Medium file: 100MB – 1GB</a:t>
            </a:r>
          </a:p>
          <a:p>
            <a:pPr algn="ctr"/>
            <a:r>
              <a:rPr lang="en-US" sz="1100" dirty="0" smtClean="0"/>
              <a:t>Large file: 1GB - ∞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35496" y="4077072"/>
            <a:ext cx="87849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If multiple sources are available for a file, estimate the waiting and service time of each buffer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Considering </a:t>
            </a:r>
            <a:r>
              <a:rPr lang="en-US" dirty="0" smtClean="0"/>
              <a:t>files of each type (S,M,L) in buffers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Using channel statistics of last 2 week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Penalizing channels without statistics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model is a simple approach but can be extended in the future</a:t>
            </a:r>
          </a:p>
        </p:txBody>
      </p:sp>
      <p:sp>
        <p:nvSpPr>
          <p:cNvPr id="7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ATLAS SW&amp;C Week –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724128" y="4365104"/>
            <a:ext cx="3240360" cy="1152128"/>
          </a:xfrm>
          <a:prstGeom prst="cloudCallout">
            <a:avLst>
              <a:gd name="adj1" fmla="val -81608"/>
              <a:gd name="adj2" fmla="val 398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No FTS stats means channel failed or was not tested in weekly tests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333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Cross-cloud transfers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9512" y="1778040"/>
            <a:ext cx="10548664" cy="1296144"/>
            <a:chOff x="179512" y="1196752"/>
            <a:chExt cx="10548664" cy="1296144"/>
          </a:xfrm>
        </p:grpSpPr>
        <p:grpSp>
          <p:nvGrpSpPr>
            <p:cNvPr id="18" name="Group 17"/>
            <p:cNvGrpSpPr/>
            <p:nvPr/>
          </p:nvGrpSpPr>
          <p:grpSpPr>
            <a:xfrm>
              <a:off x="179512" y="1196752"/>
              <a:ext cx="6552728" cy="1296144"/>
              <a:chOff x="827584" y="2204864"/>
              <a:chExt cx="6552728" cy="129614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827584" y="2276872"/>
                <a:ext cx="6552728" cy="1224136"/>
                <a:chOff x="1475656" y="2204864"/>
                <a:chExt cx="7436242" cy="1368152"/>
              </a:xfrm>
            </p:grpSpPr>
            <p:sp>
              <p:nvSpPr>
                <p:cNvPr id="5" name="Cloud 4"/>
                <p:cNvSpPr/>
                <p:nvPr/>
              </p:nvSpPr>
              <p:spPr>
                <a:xfrm>
                  <a:off x="1475656" y="2204864"/>
                  <a:ext cx="3384376" cy="1368152"/>
                </a:xfrm>
                <a:prstGeom prst="cloud">
                  <a:avLst/>
                </a:prstGeom>
                <a:ln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Cloud 5"/>
                <p:cNvSpPr/>
                <p:nvPr/>
              </p:nvSpPr>
              <p:spPr>
                <a:xfrm>
                  <a:off x="5292080" y="2204864"/>
                  <a:ext cx="3456384" cy="1368152"/>
                </a:xfrm>
                <a:prstGeom prst="cloud">
                  <a:avLst/>
                </a:prstGeom>
                <a:ln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707904" y="2492896"/>
                  <a:ext cx="864096" cy="648072"/>
                </a:xfrm>
                <a:prstGeom prst="roundRect">
                  <a:avLst/>
                </a:prstGeom>
                <a:ln>
                  <a:solidFill>
                    <a:srgbClr val="45996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Tier1</a:t>
                  </a:r>
                  <a:endParaRPr lang="en-US" sz="1600" dirty="0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1979712" y="2560712"/>
                  <a:ext cx="648072" cy="512440"/>
                </a:xfrm>
                <a:prstGeom prst="roundRect">
                  <a:avLst/>
                </a:prstGeom>
                <a:ln>
                  <a:solidFill>
                    <a:srgbClr val="45996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Tier2</a:t>
                  </a:r>
                  <a:endParaRPr lang="en-US" sz="1000" dirty="0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5796136" y="2492896"/>
                  <a:ext cx="864096" cy="648072"/>
                </a:xfrm>
                <a:prstGeom prst="round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Tier1’</a:t>
                  </a:r>
                  <a:endParaRPr lang="en-US" sz="1600" dirty="0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7740352" y="2560712"/>
                  <a:ext cx="648072" cy="512440"/>
                </a:xfrm>
                <a:prstGeom prst="roundRect">
                  <a:avLst/>
                </a:prstGeom>
                <a:ln>
                  <a:solidFill>
                    <a:srgbClr val="3366FF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/>
                    <a:t>Tier2’</a:t>
                  </a:r>
                  <a:endParaRPr lang="en-US" sz="1000" dirty="0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4335749" y="3251098"/>
                  <a:ext cx="716863" cy="292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 smtClean="0"/>
                    <a:t>Cloud1</a:t>
                  </a:r>
                  <a:endParaRPr lang="en-US" sz="1100" dirty="0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8195035" y="3280628"/>
                  <a:ext cx="716863" cy="292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100" dirty="0" smtClean="0"/>
                    <a:t>Cloud2</a:t>
                  </a:r>
                  <a:endParaRPr lang="en-US" sz="1100" dirty="0"/>
                </a:p>
              </p:txBody>
            </p:sp>
          </p:grpSp>
          <p:sp>
            <p:nvSpPr>
              <p:cNvPr id="13" name="Freeform 12"/>
              <p:cNvSpPr/>
              <p:nvPr/>
            </p:nvSpPr>
            <p:spPr>
              <a:xfrm>
                <a:off x="1827808" y="2603500"/>
                <a:ext cx="965200" cy="203200"/>
              </a:xfrm>
              <a:custGeom>
                <a:avLst/>
                <a:gdLst>
                  <a:gd name="connsiteX0" fmla="*/ 0 w 965200"/>
                  <a:gd name="connsiteY0" fmla="*/ 203200 h 203200"/>
                  <a:gd name="connsiteX1" fmla="*/ 495300 w 965200"/>
                  <a:gd name="connsiteY1" fmla="*/ 0 h 203200"/>
                  <a:gd name="connsiteX2" fmla="*/ 965200 w 96520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5200" h="203200">
                    <a:moveTo>
                      <a:pt x="0" y="203200"/>
                    </a:moveTo>
                    <a:cubicBezTo>
                      <a:pt x="167216" y="101600"/>
                      <a:pt x="334433" y="0"/>
                      <a:pt x="495300" y="0"/>
                    </a:cubicBezTo>
                    <a:cubicBezTo>
                      <a:pt x="656167" y="0"/>
                      <a:pt x="965200" y="203200"/>
                      <a:pt x="965200" y="203200"/>
                    </a:cubicBezTo>
                  </a:path>
                </a:pathLst>
              </a:custGeom>
              <a:ln w="38100" cmpd="sng">
                <a:solidFill>
                  <a:srgbClr val="FF8B2B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563888" y="2564904"/>
                <a:ext cx="1080120" cy="216024"/>
              </a:xfrm>
              <a:custGeom>
                <a:avLst/>
                <a:gdLst>
                  <a:gd name="connsiteX0" fmla="*/ 0 w 965200"/>
                  <a:gd name="connsiteY0" fmla="*/ 203200 h 203200"/>
                  <a:gd name="connsiteX1" fmla="*/ 495300 w 965200"/>
                  <a:gd name="connsiteY1" fmla="*/ 0 h 203200"/>
                  <a:gd name="connsiteX2" fmla="*/ 965200 w 96520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5200" h="203200">
                    <a:moveTo>
                      <a:pt x="0" y="203200"/>
                    </a:moveTo>
                    <a:cubicBezTo>
                      <a:pt x="167216" y="101600"/>
                      <a:pt x="334433" y="0"/>
                      <a:pt x="495300" y="0"/>
                    </a:cubicBezTo>
                    <a:cubicBezTo>
                      <a:pt x="656167" y="0"/>
                      <a:pt x="965200" y="203200"/>
                      <a:pt x="965200" y="203200"/>
                    </a:cubicBezTo>
                  </a:path>
                </a:pathLst>
              </a:custGeom>
              <a:ln w="38100" cmpd="sng">
                <a:solidFill>
                  <a:srgbClr val="FF8B2B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5436096" y="2564904"/>
                <a:ext cx="936104" cy="216024"/>
              </a:xfrm>
              <a:custGeom>
                <a:avLst/>
                <a:gdLst>
                  <a:gd name="connsiteX0" fmla="*/ 0 w 965200"/>
                  <a:gd name="connsiteY0" fmla="*/ 203200 h 203200"/>
                  <a:gd name="connsiteX1" fmla="*/ 495300 w 965200"/>
                  <a:gd name="connsiteY1" fmla="*/ 0 h 203200"/>
                  <a:gd name="connsiteX2" fmla="*/ 965200 w 96520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5200" h="203200">
                    <a:moveTo>
                      <a:pt x="0" y="203200"/>
                    </a:moveTo>
                    <a:cubicBezTo>
                      <a:pt x="167216" y="101600"/>
                      <a:pt x="334433" y="0"/>
                      <a:pt x="495300" y="0"/>
                    </a:cubicBezTo>
                    <a:cubicBezTo>
                      <a:pt x="656167" y="0"/>
                      <a:pt x="965200" y="203200"/>
                      <a:pt x="965200" y="203200"/>
                    </a:cubicBezTo>
                  </a:path>
                </a:pathLst>
              </a:custGeom>
              <a:ln w="38100" cmpd="sng">
                <a:solidFill>
                  <a:srgbClr val="FF8B2B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691680" y="2204864"/>
                <a:ext cx="4896544" cy="360040"/>
              </a:xfrm>
              <a:custGeom>
                <a:avLst/>
                <a:gdLst>
                  <a:gd name="connsiteX0" fmla="*/ 0 w 965200"/>
                  <a:gd name="connsiteY0" fmla="*/ 203200 h 203200"/>
                  <a:gd name="connsiteX1" fmla="*/ 495300 w 965200"/>
                  <a:gd name="connsiteY1" fmla="*/ 0 h 203200"/>
                  <a:gd name="connsiteX2" fmla="*/ 965200 w 965200"/>
                  <a:gd name="connsiteY2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5200" h="203200">
                    <a:moveTo>
                      <a:pt x="0" y="203200"/>
                    </a:moveTo>
                    <a:cubicBezTo>
                      <a:pt x="167216" y="101600"/>
                      <a:pt x="334433" y="0"/>
                      <a:pt x="495300" y="0"/>
                    </a:cubicBezTo>
                    <a:cubicBezTo>
                      <a:pt x="656167" y="0"/>
                      <a:pt x="965200" y="203200"/>
                      <a:pt x="965200" y="203200"/>
                    </a:cubicBezTo>
                  </a:path>
                </a:pathLst>
              </a:custGeom>
              <a:ln w="38100" cmpd="sng">
                <a:solidFill>
                  <a:srgbClr val="3366FF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156176" y="1609636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1"/>
              <a:r>
                <a:rPr lang="fi-FI" sz="1400" dirty="0">
                  <a:solidFill>
                    <a:srgbClr val="3366FF"/>
                  </a:solidFill>
                  <a:latin typeface="Arial" charset="0"/>
                </a:rPr>
                <a:t>FTS </a:t>
              </a:r>
              <a:r>
                <a:rPr lang="fi-FI" sz="1400" dirty="0" err="1">
                  <a:solidFill>
                    <a:srgbClr val="3366FF"/>
                  </a:solidFill>
                  <a:latin typeface="Arial" charset="0"/>
                </a:rPr>
                <a:t>STAR-Channel</a:t>
              </a:r>
              <a:r>
                <a:rPr lang="fi-FI" sz="1400" dirty="0">
                  <a:solidFill>
                    <a:srgbClr val="3366FF"/>
                  </a:solidFill>
                  <a:latin typeface="Arial" charset="0"/>
                </a:rPr>
                <a:t> </a:t>
              </a:r>
              <a:r>
                <a:rPr lang="fi-FI" sz="1400" dirty="0" err="1" smtClean="0">
                  <a:solidFill>
                    <a:srgbClr val="3366FF"/>
                  </a:solidFill>
                  <a:latin typeface="Arial" charset="0"/>
                </a:rPr>
                <a:t>transfer</a:t>
              </a:r>
              <a:endParaRPr lang="fi-FI" sz="1400" dirty="0">
                <a:solidFill>
                  <a:srgbClr val="FF8B2B"/>
                </a:solidFill>
                <a:latin typeface="Arial" charset="0"/>
              </a:endParaRPr>
            </a:p>
            <a:p>
              <a:pPr lvl="1"/>
              <a:r>
                <a:rPr lang="fi-FI" sz="1400" dirty="0" err="1" smtClean="0">
                  <a:solidFill>
                    <a:srgbClr val="FF8B2B"/>
                  </a:solidFill>
                  <a:latin typeface="Arial" charset="0"/>
                </a:rPr>
                <a:t>Multi-hop</a:t>
              </a:r>
              <a:endParaRPr lang="fi-FI" sz="1400" dirty="0">
                <a:latin typeface="Arial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3218200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Originally cross-cloud subscriptions were submitted by the Data Transfer Request Interface(</a:t>
            </a:r>
            <a:r>
              <a:rPr lang="en-US" sz="2400" dirty="0" err="1" smtClean="0"/>
              <a:t>DaTRI</a:t>
            </a:r>
            <a:r>
              <a:rPr lang="en-US" sz="2400" dirty="0" smtClean="0"/>
              <a:t>) doing a multi-hop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Since recently DDM is taking care of it in an optimized way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Optimize cross-cloud transfers choosing between direct transfers and multi-hop based on FTS statistics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Generally direct </a:t>
            </a:r>
            <a:r>
              <a:rPr lang="en-US" sz="2400" dirty="0"/>
              <a:t>transfers </a:t>
            </a:r>
            <a:r>
              <a:rPr lang="en-US" sz="2400" dirty="0" smtClean="0"/>
              <a:t>perform better </a:t>
            </a:r>
            <a:r>
              <a:rPr lang="en-US" sz="2400" dirty="0" smtClean="0"/>
              <a:t>for </a:t>
            </a:r>
            <a:r>
              <a:rPr lang="en-US" sz="2400" dirty="0" smtClean="0"/>
              <a:t>small files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716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Sonar tests: measurements of the full ATLAS Grid mesh</a:t>
            </a:r>
            <a:endParaRPr lang="en-GB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81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Sonar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23317"/>
            <a:ext cx="871296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Weekly file transfers between all ATLAS sites</a:t>
            </a:r>
          </a:p>
          <a:p>
            <a:r>
              <a:rPr lang="en-US" sz="2800" dirty="0" smtClean="0"/>
              <a:t>Provide recent transfer statistics for the complete ATLAS Grid </a:t>
            </a:r>
            <a:r>
              <a:rPr lang="en-US" sz="2800" dirty="0"/>
              <a:t>mesh</a:t>
            </a:r>
          </a:p>
          <a:p>
            <a:pPr lvl="1"/>
            <a:r>
              <a:rPr lang="en-US" sz="2400" dirty="0"/>
              <a:t>Excepting few small sites that have asked to be excluded</a:t>
            </a:r>
          </a:p>
          <a:p>
            <a:pPr lvl="1"/>
            <a:r>
              <a:rPr lang="en-US" sz="2400" dirty="0" smtClean="0"/>
              <a:t>O(10.000) links</a:t>
            </a:r>
          </a:p>
          <a:p>
            <a:r>
              <a:rPr lang="en-US" sz="2800" dirty="0" smtClean="0"/>
              <a:t>Tests </a:t>
            </a:r>
            <a:r>
              <a:rPr lang="en-US" sz="2800" dirty="0"/>
              <a:t>consists of </a:t>
            </a:r>
            <a:r>
              <a:rPr lang="en-US" sz="2800" dirty="0" smtClean="0"/>
              <a:t>10-15 </a:t>
            </a:r>
            <a:r>
              <a:rPr lang="en-US" sz="2800" dirty="0"/>
              <a:t>FTS transfers</a:t>
            </a:r>
          </a:p>
          <a:p>
            <a:pPr lvl="1"/>
            <a:r>
              <a:rPr lang="en-US" sz="2400" dirty="0" smtClean="0"/>
              <a:t>1 dataset with 5 </a:t>
            </a:r>
            <a:r>
              <a:rPr lang="en-US" sz="2400" dirty="0"/>
              <a:t>small files: 20 MB each</a:t>
            </a:r>
          </a:p>
          <a:p>
            <a:pPr lvl="1"/>
            <a:r>
              <a:rPr lang="en-US" sz="2400" dirty="0" smtClean="0"/>
              <a:t>1 dataset with 5 </a:t>
            </a:r>
            <a:r>
              <a:rPr lang="en-US" sz="2400" dirty="0"/>
              <a:t>medium files: 200 MB each</a:t>
            </a:r>
          </a:p>
          <a:p>
            <a:pPr lvl="1"/>
            <a:r>
              <a:rPr lang="en-US" sz="2400" dirty="0" smtClean="0"/>
              <a:t>1 dataset with 5 </a:t>
            </a:r>
            <a:r>
              <a:rPr lang="en-US" sz="2400" dirty="0"/>
              <a:t>large files: 2 GB </a:t>
            </a:r>
            <a:r>
              <a:rPr lang="en-US" sz="2400" dirty="0" smtClean="0"/>
              <a:t>each </a:t>
            </a:r>
          </a:p>
          <a:p>
            <a:pPr lvl="2"/>
            <a:r>
              <a:rPr lang="en-US" sz="2000" dirty="0" smtClean="0"/>
              <a:t>for a subset of pairs only</a:t>
            </a:r>
          </a:p>
          <a:p>
            <a:r>
              <a:rPr lang="en-US" sz="2800" dirty="0" smtClean="0"/>
              <a:t>Workflow</a:t>
            </a:r>
          </a:p>
          <a:p>
            <a:pPr lvl="1"/>
            <a:r>
              <a:rPr lang="en-US" sz="2400" dirty="0" smtClean="0"/>
              <a:t>Each site owns the 3 datasets (site in name)</a:t>
            </a:r>
          </a:p>
          <a:p>
            <a:pPr lvl="1"/>
            <a:r>
              <a:rPr lang="en-US" sz="2400" dirty="0" smtClean="0"/>
              <a:t>Dataset is pre-placed and stored permanently on custodial site</a:t>
            </a:r>
          </a:p>
          <a:p>
            <a:pPr lvl="1"/>
            <a:r>
              <a:rPr lang="en-US" sz="2400" dirty="0" smtClean="0"/>
              <a:t>Destination replica is copied and deleted each week</a:t>
            </a:r>
          </a:p>
          <a:p>
            <a:r>
              <a:rPr lang="en-US" sz="2800" dirty="0" smtClean="0"/>
              <a:t>Transfer subscriptions are injected safely between Monday and Friday</a:t>
            </a:r>
          </a:p>
          <a:p>
            <a:pPr lvl="1"/>
            <a:r>
              <a:rPr lang="en-US" sz="2400" dirty="0" smtClean="0"/>
              <a:t>In order not to overload the ATLAS grid</a:t>
            </a:r>
          </a:p>
          <a:p>
            <a:pPr lvl="1"/>
            <a:r>
              <a:rPr lang="en-US" sz="2400" dirty="0" smtClean="0"/>
              <a:t>Unfinished subscriptions are canceled after 5 days</a:t>
            </a:r>
          </a:p>
          <a:p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276872"/>
            <a:ext cx="2094880" cy="20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8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019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Sonar monitoring</a:t>
            </a:r>
            <a:endParaRPr lang="en-US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47279"/>
              </p:ext>
            </p:extLst>
          </p:nvPr>
        </p:nvGraphicFramePr>
        <p:xfrm>
          <a:off x="0" y="3627864"/>
          <a:ext cx="3995936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984"/>
                <a:gridCol w="998984"/>
                <a:gridCol w="998984"/>
                <a:gridCol w="998984"/>
              </a:tblGrid>
              <a:tr h="25631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Number of files transferred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SMALL 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≤3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≥5</a:t>
                      </a:r>
                      <a:endParaRPr lang="en-US" sz="1200" dirty="0"/>
                    </a:p>
                  </a:txBody>
                  <a:tcPr>
                    <a:solidFill>
                      <a:srgbClr val="37FA62"/>
                    </a:solidFill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MEDIUM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≤2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≥4</a:t>
                      </a:r>
                      <a:endParaRPr lang="en-US" sz="1200" dirty="0"/>
                    </a:p>
                  </a:txBody>
                  <a:tcPr>
                    <a:solidFill>
                      <a:srgbClr val="37FA62"/>
                    </a:solidFill>
                  </a:tcPr>
                </a:tc>
              </a:tr>
              <a:tr h="25631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LARGE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≤1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≥3</a:t>
                      </a:r>
                      <a:endParaRPr lang="en-US" sz="1200" dirty="0"/>
                    </a:p>
                  </a:txBody>
                  <a:tcPr>
                    <a:solidFill>
                      <a:srgbClr val="37FA6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34016"/>
              </p:ext>
            </p:extLst>
          </p:nvPr>
        </p:nvGraphicFramePr>
        <p:xfrm>
          <a:off x="35496" y="2088180"/>
          <a:ext cx="3996952" cy="1130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9238"/>
                <a:gridCol w="999238"/>
                <a:gridCol w="999238"/>
                <a:gridCol w="999238"/>
              </a:tblGrid>
              <a:tr h="25942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Avg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Byterate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)+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StD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Byterate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SMALL 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&lt;0.05MB/s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&lt;0.1MB/s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≥0.1MB/s</a:t>
                      </a:r>
                      <a:endParaRPr lang="en-US" sz="1200" dirty="0"/>
                    </a:p>
                  </a:txBody>
                  <a:tcPr>
                    <a:solidFill>
                      <a:srgbClr val="86CE69"/>
                    </a:solidFill>
                  </a:tcPr>
                </a:tc>
              </a:tr>
              <a:tr h="2594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MEDIUM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&lt;1MB/s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&lt;2MB/s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≥2MB/s</a:t>
                      </a:r>
                      <a:endParaRPr lang="en-US" sz="1200" dirty="0"/>
                    </a:p>
                  </a:txBody>
                  <a:tcPr>
                    <a:solidFill>
                      <a:srgbClr val="86CE69"/>
                    </a:solidFill>
                  </a:tcPr>
                </a:tc>
              </a:tr>
              <a:tr h="2594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LARGE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&lt;10MB/s</a:t>
                      </a:r>
                      <a:endParaRPr lang="en-US" sz="1200" dirty="0"/>
                    </a:p>
                  </a:txBody>
                  <a:tcPr>
                    <a:solidFill>
                      <a:srgbClr val="E36C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&lt;15MB/s</a:t>
                      </a:r>
                      <a:endParaRPr lang="en-US" sz="1200" dirty="0"/>
                    </a:p>
                  </a:txBody>
                  <a:tcPr>
                    <a:solidFill>
                      <a:srgbClr val="D2C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≥15MB/s</a:t>
                      </a:r>
                      <a:endParaRPr lang="en-US" sz="1200" dirty="0"/>
                    </a:p>
                  </a:txBody>
                  <a:tcPr>
                    <a:solidFill>
                      <a:srgbClr val="86CE69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1547664" y="1002214"/>
            <a:ext cx="640871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://bourricot.cern.ch/dq2/ftsmon/sonar_view/cached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150953"/>
              </p:ext>
            </p:extLst>
          </p:nvPr>
        </p:nvGraphicFramePr>
        <p:xfrm>
          <a:off x="4283968" y="1700808"/>
          <a:ext cx="4536505" cy="403137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53333"/>
                <a:gridCol w="758835"/>
                <a:gridCol w="756084"/>
                <a:gridCol w="756085"/>
                <a:gridCol w="756084"/>
                <a:gridCol w="756084"/>
              </a:tblGrid>
              <a:tr h="269328">
                <a:tc rowSpan="1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DESTINATION</a:t>
                      </a:r>
                      <a:endParaRPr lang="en-US" sz="1200" b="1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Tier3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 3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 1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Tier2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2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Close 7</a:t>
                      </a:r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Close 7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Close 5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 8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 6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6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Tier1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Close 7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0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</a:t>
                      </a:r>
                      <a:r>
                        <a:rPr lang="en-US" sz="1200" baseline="0" dirty="0" smtClean="0"/>
                        <a:t> 3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Cloud 8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3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Close</a:t>
                      </a:r>
                      <a:r>
                        <a:rPr lang="en-US" sz="1200" baseline="0" dirty="0" smtClean="0"/>
                        <a:t> 7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932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27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Tier0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Tier1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Tier2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Tier3</a:t>
                      </a:r>
                      <a:endParaRPr lang="en-US" sz="1200" dirty="0"/>
                    </a:p>
                  </a:txBody>
                  <a:tcPr anchor="ctr"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403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SOURCE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26282" y="1290246"/>
            <a:ext cx="39902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600" dirty="0" smtClean="0">
                <a:latin typeface="Arial" charset="0"/>
              </a:rPr>
              <a:t>Technologies: </a:t>
            </a:r>
            <a:r>
              <a:rPr lang="fi-FI" sz="1600" dirty="0" err="1" smtClean="0">
                <a:latin typeface="Arial" charset="0"/>
              </a:rPr>
              <a:t>Django</a:t>
            </a:r>
            <a:r>
              <a:rPr lang="fi-FI" sz="1600" dirty="0">
                <a:latin typeface="Arial" charset="0"/>
              </a:rPr>
              <a:t>, </a:t>
            </a:r>
            <a:r>
              <a:rPr lang="fi-FI" sz="1600" dirty="0" err="1" smtClean="0">
                <a:latin typeface="Arial" charset="0"/>
              </a:rPr>
              <a:t>jQuery</a:t>
            </a:r>
            <a:r>
              <a:rPr lang="fi-FI" sz="1600" dirty="0">
                <a:latin typeface="Arial" charset="0"/>
              </a:rPr>
              <a:t>, </a:t>
            </a:r>
            <a:r>
              <a:rPr lang="fi-FI" sz="1600" dirty="0" err="1" smtClean="0">
                <a:latin typeface="Arial" charset="0"/>
              </a:rPr>
              <a:t>DataTables</a:t>
            </a:r>
            <a:endParaRPr lang="fi-FI" sz="16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Channel history</a:t>
            </a:r>
            <a:endParaRPr lang="en-US" sz="4000" dirty="0"/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979712" y="980728"/>
            <a:ext cx="47525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 smtClean="0">
                <a:latin typeface="Arial" charset="0"/>
                <a:hlinkClick r:id="rId2"/>
              </a:rPr>
              <a:t>http://bourricot.cern.ch/dq2/ftsmon/</a:t>
            </a:r>
            <a:endParaRPr lang="de-DE" sz="1600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fi-FI" sz="1600" dirty="0">
                <a:latin typeface="Arial" charset="0"/>
              </a:rPr>
              <a:t>Technologies: </a:t>
            </a:r>
            <a:r>
              <a:rPr lang="fi-FI" sz="1600" dirty="0" err="1">
                <a:latin typeface="Arial" charset="0"/>
              </a:rPr>
              <a:t>Django</a:t>
            </a:r>
            <a:r>
              <a:rPr lang="fi-FI" sz="1600" dirty="0">
                <a:latin typeface="Arial" charset="0"/>
              </a:rPr>
              <a:t>, </a:t>
            </a:r>
            <a:r>
              <a:rPr lang="fi-FI" sz="1600" dirty="0" err="1">
                <a:latin typeface="Arial" charset="0"/>
              </a:rPr>
              <a:t>Matplotlib</a:t>
            </a:r>
            <a:r>
              <a:rPr lang="fi-FI" sz="1600" dirty="0">
                <a:latin typeface="Arial" charset="0"/>
              </a:rPr>
              <a:t>, </a:t>
            </a:r>
            <a:r>
              <a:rPr lang="fi-FI" sz="1600" dirty="0" err="1" smtClean="0">
                <a:latin typeface="Arial" charset="0"/>
              </a:rPr>
              <a:t>jQuery</a:t>
            </a:r>
            <a:endParaRPr lang="fi-FI" sz="1600" dirty="0">
              <a:latin typeface="Arial" charset="0"/>
            </a:endParaRPr>
          </a:p>
          <a:p>
            <a:pPr marL="0" indent="0" algn="ctr">
              <a:buNone/>
            </a:pPr>
            <a:endParaRPr lang="fi-FI" sz="1600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9512" y="1628800"/>
            <a:ext cx="8424936" cy="4743764"/>
            <a:chOff x="179512" y="1628800"/>
            <a:chExt cx="8424936" cy="47437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35972" b="68687"/>
            <a:stretch/>
          </p:blipFill>
          <p:spPr>
            <a:xfrm>
              <a:off x="1545194" y="1628800"/>
              <a:ext cx="6339174" cy="148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512" y="3438492"/>
              <a:ext cx="5868144" cy="29340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52120" y="3420236"/>
              <a:ext cx="2952328" cy="29523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28628" y="3140968"/>
              <a:ext cx="20955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9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40160" y="2535039"/>
            <a:ext cx="7703840" cy="1470025"/>
          </a:xfrm>
        </p:spPr>
        <p:txBody>
          <a:bodyPr/>
          <a:lstStyle/>
          <a:p>
            <a:r>
              <a:rPr lang="en-GB" sz="4000" dirty="0" smtClean="0"/>
              <a:t>T2Ds: “Directly connected T2s”</a:t>
            </a:r>
            <a:endParaRPr lang="en-GB" sz="4000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4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Commissioning work – T2Ds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96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Create the </a:t>
            </a:r>
            <a:r>
              <a:rPr lang="en-US" sz="2400" i="1" dirty="0" smtClean="0"/>
              <a:t>T2Ds</a:t>
            </a:r>
            <a:r>
              <a:rPr lang="en-US" sz="2400" dirty="0" smtClean="0"/>
              <a:t> category: “D” stands for </a:t>
            </a:r>
            <a:r>
              <a:rPr lang="en-US" sz="2400" i="1" dirty="0" smtClean="0"/>
              <a:t>Directly connected</a:t>
            </a:r>
          </a:p>
          <a:p>
            <a:pPr lvl="1"/>
            <a:r>
              <a:rPr lang="en-US" sz="2000" dirty="0" smtClean="0">
                <a:solidFill>
                  <a:srgbClr val="D2CB30"/>
                </a:solidFill>
              </a:rPr>
              <a:t>Old model:</a:t>
            </a:r>
            <a:r>
              <a:rPr lang="en-US" sz="2000" dirty="0" smtClean="0"/>
              <a:t> In DDM every T1 is topologically close with the other T1s and its T2s</a:t>
            </a:r>
          </a:p>
          <a:p>
            <a:pPr lvl="1"/>
            <a:r>
              <a:rPr lang="en-US" sz="2000" dirty="0" smtClean="0">
                <a:solidFill>
                  <a:srgbClr val="86CE69"/>
                </a:solidFill>
              </a:rPr>
              <a:t>New </a:t>
            </a:r>
            <a:r>
              <a:rPr lang="en-US" sz="2000" dirty="0">
                <a:solidFill>
                  <a:srgbClr val="86CE69"/>
                </a:solidFill>
              </a:rPr>
              <a:t>model:</a:t>
            </a:r>
            <a:r>
              <a:rPr lang="en-US" sz="2000" dirty="0"/>
              <a:t> In DDM every T1 is topologically close with the other </a:t>
            </a:r>
            <a:r>
              <a:rPr lang="en-US" sz="2000" dirty="0" smtClean="0"/>
              <a:t>T1s, its T2s and all the T2Ds</a:t>
            </a:r>
          </a:p>
          <a:p>
            <a:r>
              <a:rPr lang="en-US" sz="2400" dirty="0" smtClean="0"/>
              <a:t>Selection based on </a:t>
            </a:r>
          </a:p>
          <a:p>
            <a:pPr lvl="1"/>
            <a:r>
              <a:rPr lang="en-US" sz="2000" dirty="0" smtClean="0"/>
              <a:t>Storage and network capabilities (measurable)</a:t>
            </a:r>
          </a:p>
          <a:p>
            <a:pPr lvl="1"/>
            <a:r>
              <a:rPr lang="en-US" sz="2000" dirty="0" smtClean="0"/>
              <a:t>Level of commitment and reliability (not measureable)</a:t>
            </a:r>
          </a:p>
          <a:p>
            <a:r>
              <a:rPr lang="en-US" sz="2400" dirty="0"/>
              <a:t>Initial selection: 22 T2s in 6 </a:t>
            </a:r>
            <a:r>
              <a:rPr lang="en-US" sz="2400" dirty="0" smtClean="0"/>
              <a:t>clouds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Many T2Ds commissioned in less than 2 months</a:t>
            </a:r>
          </a:p>
          <a:p>
            <a:pPr lvl="1">
              <a:buFont typeface="Lucida Grande"/>
              <a:buChar char="+"/>
            </a:pPr>
            <a:r>
              <a:rPr lang="en-US" sz="2000" dirty="0" smtClean="0"/>
              <a:t>Selected T2Ds represent large fraction of resources</a:t>
            </a:r>
          </a:p>
          <a:p>
            <a:pPr lvl="1">
              <a:buFontTx/>
              <a:buChar char="-"/>
            </a:pPr>
            <a:r>
              <a:rPr lang="en-US" sz="2000" dirty="0" smtClean="0"/>
              <a:t>Some clouds have no T2Ds</a:t>
            </a:r>
          </a:p>
          <a:p>
            <a:pPr lvl="1">
              <a:buFontTx/>
              <a:buChar char="-"/>
            </a:pPr>
            <a:r>
              <a:rPr lang="en-US" sz="2000" dirty="0" smtClean="0"/>
              <a:t>Very permissive commissioning </a:t>
            </a:r>
            <a:r>
              <a:rPr lang="en-US" sz="2000" dirty="0"/>
              <a:t>metrics </a:t>
            </a:r>
            <a:endParaRPr lang="en-US" sz="2000" dirty="0" smtClean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0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Consequences for T2Ds and their clouds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7"/>
            <a:ext cx="8568952" cy="3456384"/>
          </a:xfrm>
        </p:spPr>
        <p:txBody>
          <a:bodyPr/>
          <a:lstStyle/>
          <a:p>
            <a:r>
              <a:rPr lang="en-US" sz="2000" dirty="0" smtClean="0"/>
              <a:t>Immediate:</a:t>
            </a:r>
            <a:r>
              <a:rPr lang="en-US" sz="2000" dirty="0"/>
              <a:t> </a:t>
            </a:r>
            <a:r>
              <a:rPr lang="en-US" sz="1800" dirty="0" smtClean="0"/>
              <a:t>FTS </a:t>
            </a:r>
            <a:r>
              <a:rPr lang="en-US" sz="1800" dirty="0"/>
              <a:t>service providers were asked to create 2 new channels to connect T2Ds to all T1s</a:t>
            </a:r>
          </a:p>
          <a:p>
            <a:pPr lvl="2"/>
            <a:r>
              <a:rPr lang="en-US" sz="1400" dirty="0"/>
              <a:t>Foreign T2Ds to local T1</a:t>
            </a:r>
          </a:p>
          <a:p>
            <a:pPr lvl="2"/>
            <a:r>
              <a:rPr lang="en-US" sz="1400" dirty="0"/>
              <a:t>Foreign T1s to local T2Ds</a:t>
            </a:r>
            <a:endParaRPr lang="en-US" sz="1400" b="1" dirty="0"/>
          </a:p>
          <a:p>
            <a:r>
              <a:rPr lang="en-US" sz="2000" dirty="0" smtClean="0"/>
              <a:t>In the medium term: </a:t>
            </a:r>
            <a:r>
              <a:rPr lang="en-US" sz="1800" dirty="0" smtClean="0"/>
              <a:t>T2Ds will be used more actively in multi-cloud analysis, dynamic data placement and local users on T2Ds will have faster data access</a:t>
            </a:r>
            <a:endParaRPr lang="en-US" sz="1800" dirty="0"/>
          </a:p>
          <a:p>
            <a:r>
              <a:rPr lang="en-US" sz="2000" dirty="0" smtClean="0"/>
              <a:t>T1-T2D links </a:t>
            </a:r>
            <a:r>
              <a:rPr lang="en-US" sz="2000" dirty="0"/>
              <a:t>need to be monitored in case they </a:t>
            </a:r>
            <a:r>
              <a:rPr lang="en-US" sz="2000" dirty="0" smtClean="0"/>
              <a:t>degrade</a:t>
            </a:r>
          </a:p>
          <a:p>
            <a:r>
              <a:rPr lang="en-US" sz="2000" dirty="0" smtClean="0"/>
              <a:t>For clouds with many T2Ds this means</a:t>
            </a:r>
          </a:p>
          <a:p>
            <a:pPr lvl="1"/>
            <a:r>
              <a:rPr lang="en-US" sz="1800" dirty="0" smtClean="0"/>
              <a:t>Less </a:t>
            </a:r>
            <a:r>
              <a:rPr lang="en-US" sz="1800" dirty="0" smtClean="0"/>
              <a:t>pressure on T1 (SRM access and buffer space)</a:t>
            </a:r>
          </a:p>
          <a:p>
            <a:pPr lvl="1"/>
            <a:r>
              <a:rPr lang="en-US" sz="1800" dirty="0"/>
              <a:t>Faster cross-cloud </a:t>
            </a:r>
            <a:r>
              <a:rPr lang="en-US" sz="1800" dirty="0" smtClean="0"/>
              <a:t>subscriptions</a:t>
            </a:r>
          </a:p>
          <a:p>
            <a:pPr lvl="1"/>
            <a:r>
              <a:rPr lang="en-US" sz="1800" dirty="0"/>
              <a:t>Local users </a:t>
            </a:r>
            <a:r>
              <a:rPr lang="en-US" sz="1800" dirty="0" smtClean="0"/>
              <a:t>of T2Ds </a:t>
            </a:r>
            <a:r>
              <a:rPr lang="en-US" sz="1800" dirty="0" smtClean="0"/>
              <a:t>will receive their outputs faster</a:t>
            </a:r>
            <a:endParaRPr 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10304" y="5157192"/>
            <a:ext cx="5870008" cy="936571"/>
            <a:chOff x="827584" y="2060848"/>
            <a:chExt cx="6556740" cy="1453626"/>
          </a:xfrm>
        </p:grpSpPr>
        <p:grpSp>
          <p:nvGrpSpPr>
            <p:cNvPr id="5" name="Group 4"/>
            <p:cNvGrpSpPr/>
            <p:nvPr/>
          </p:nvGrpSpPr>
          <p:grpSpPr>
            <a:xfrm>
              <a:off x="827584" y="2276872"/>
              <a:ext cx="6556740" cy="1237602"/>
              <a:chOff x="1475656" y="2204864"/>
              <a:chExt cx="7440795" cy="1383202"/>
            </a:xfrm>
          </p:grpSpPr>
          <p:sp>
            <p:nvSpPr>
              <p:cNvPr id="9" name="Cloud 8"/>
              <p:cNvSpPr/>
              <p:nvPr/>
            </p:nvSpPr>
            <p:spPr>
              <a:xfrm>
                <a:off x="1475656" y="2204864"/>
                <a:ext cx="3384376" cy="1368152"/>
              </a:xfrm>
              <a:prstGeom prst="cloud">
                <a:avLst/>
              </a:prstGeom>
              <a:ln>
                <a:solidFill>
                  <a:schemeClr val="dk1">
                    <a:alpha val="29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0" name="Cloud 9"/>
              <p:cNvSpPr/>
              <p:nvPr/>
            </p:nvSpPr>
            <p:spPr>
              <a:xfrm>
                <a:off x="5292080" y="2204864"/>
                <a:ext cx="3456384" cy="1368152"/>
              </a:xfrm>
              <a:prstGeom prst="cloud">
                <a:avLst/>
              </a:prstGeom>
              <a:ln>
                <a:solidFill>
                  <a:schemeClr val="dk1">
                    <a:alpha val="29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707904" y="2492896"/>
                <a:ext cx="864096" cy="648072"/>
              </a:xfrm>
              <a:prstGeom prst="roundRect">
                <a:avLst/>
              </a:prstGeom>
              <a:ln>
                <a:solidFill>
                  <a:srgbClr val="45996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Tier1</a:t>
                </a:r>
                <a:endParaRPr lang="en-US" sz="1400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979712" y="2560712"/>
                <a:ext cx="648072" cy="512440"/>
              </a:xfrm>
              <a:prstGeom prst="roundRect">
                <a:avLst/>
              </a:prstGeom>
              <a:ln>
                <a:solidFill>
                  <a:srgbClr val="45996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Tier2</a:t>
                </a:r>
                <a:endParaRPr lang="en-US" sz="9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5796136" y="2492896"/>
                <a:ext cx="864096" cy="648072"/>
              </a:xfrm>
              <a:prstGeom prst="round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Tier1’</a:t>
                </a:r>
                <a:endParaRPr lang="en-US" sz="1400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7740352" y="2560712"/>
                <a:ext cx="721526" cy="512440"/>
              </a:xfrm>
              <a:prstGeom prst="roundRect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/>
                  <a:t>Tier2D’</a:t>
                </a:r>
                <a:endParaRPr lang="en-US" sz="9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31197" y="3251099"/>
                <a:ext cx="725967" cy="30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/>
                  <a:t>Cloud1</a:t>
                </a:r>
                <a:endParaRPr lang="en-US" sz="105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190484" y="3280628"/>
                <a:ext cx="725967" cy="30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50" dirty="0" smtClean="0"/>
                  <a:t>Cloud2</a:t>
                </a:r>
                <a:endParaRPr lang="en-US" sz="1050" dirty="0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1827808" y="2564904"/>
              <a:ext cx="979488" cy="216024"/>
            </a:xfrm>
            <a:custGeom>
              <a:avLst/>
              <a:gdLst>
                <a:gd name="connsiteX0" fmla="*/ 0 w 965200"/>
                <a:gd name="connsiteY0" fmla="*/ 203200 h 203200"/>
                <a:gd name="connsiteX1" fmla="*/ 495300 w 965200"/>
                <a:gd name="connsiteY1" fmla="*/ 0 h 203200"/>
                <a:gd name="connsiteX2" fmla="*/ 965200 w 9652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03200">
                  <a:moveTo>
                    <a:pt x="0" y="203200"/>
                  </a:moveTo>
                  <a:cubicBezTo>
                    <a:pt x="167216" y="101600"/>
                    <a:pt x="334433" y="0"/>
                    <a:pt x="495300" y="0"/>
                  </a:cubicBezTo>
                  <a:cubicBezTo>
                    <a:pt x="656167" y="0"/>
                    <a:pt x="965200" y="203200"/>
                    <a:pt x="965200" y="203200"/>
                  </a:cubicBezTo>
                </a:path>
              </a:pathLst>
            </a:custGeom>
            <a:ln w="38100" cmpd="sng">
              <a:solidFill>
                <a:srgbClr val="FF8B2B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599384" y="2420888"/>
              <a:ext cx="2772816" cy="360040"/>
            </a:xfrm>
            <a:custGeom>
              <a:avLst/>
              <a:gdLst>
                <a:gd name="connsiteX0" fmla="*/ 0 w 965200"/>
                <a:gd name="connsiteY0" fmla="*/ 203200 h 203200"/>
                <a:gd name="connsiteX1" fmla="*/ 495300 w 965200"/>
                <a:gd name="connsiteY1" fmla="*/ 0 h 203200"/>
                <a:gd name="connsiteX2" fmla="*/ 965200 w 9652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03200">
                  <a:moveTo>
                    <a:pt x="0" y="203200"/>
                  </a:moveTo>
                  <a:cubicBezTo>
                    <a:pt x="167216" y="101600"/>
                    <a:pt x="334433" y="0"/>
                    <a:pt x="495300" y="0"/>
                  </a:cubicBezTo>
                  <a:cubicBezTo>
                    <a:pt x="656167" y="0"/>
                    <a:pt x="965200" y="203200"/>
                    <a:pt x="965200" y="203200"/>
                  </a:cubicBezTo>
                </a:path>
              </a:pathLst>
            </a:custGeom>
            <a:ln w="38100" cmpd="sng">
              <a:solidFill>
                <a:srgbClr val="FF8B2B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691680" y="2060848"/>
              <a:ext cx="4896544" cy="504056"/>
            </a:xfrm>
            <a:custGeom>
              <a:avLst/>
              <a:gdLst>
                <a:gd name="connsiteX0" fmla="*/ 0 w 965200"/>
                <a:gd name="connsiteY0" fmla="*/ 203200 h 203200"/>
                <a:gd name="connsiteX1" fmla="*/ 495300 w 965200"/>
                <a:gd name="connsiteY1" fmla="*/ 0 h 203200"/>
                <a:gd name="connsiteX2" fmla="*/ 965200 w 965200"/>
                <a:gd name="connsiteY2" fmla="*/ 20320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5200" h="203200">
                  <a:moveTo>
                    <a:pt x="0" y="203200"/>
                  </a:moveTo>
                  <a:cubicBezTo>
                    <a:pt x="167216" y="101600"/>
                    <a:pt x="334433" y="0"/>
                    <a:pt x="495300" y="0"/>
                  </a:cubicBezTo>
                  <a:cubicBezTo>
                    <a:pt x="656167" y="0"/>
                    <a:pt x="965200" y="203200"/>
                    <a:pt x="965200" y="203200"/>
                  </a:cubicBezTo>
                </a:path>
              </a:pathLst>
            </a:custGeom>
            <a:ln w="38100" cmpd="sng">
              <a:solidFill>
                <a:srgbClr val="3366FF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998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25963"/>
          </a:xfrm>
        </p:spPr>
        <p:txBody>
          <a:bodyPr/>
          <a:lstStyle/>
          <a:p>
            <a:r>
              <a:rPr lang="en-US" sz="2800" dirty="0"/>
              <a:t>David </a:t>
            </a:r>
            <a:r>
              <a:rPr lang="en-US" sz="2800" dirty="0" err="1"/>
              <a:t>Tuckett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err="1" smtClean="0"/>
              <a:t>Andrii</a:t>
            </a:r>
            <a:r>
              <a:rPr lang="en-US" sz="2800" dirty="0" smtClean="0"/>
              <a:t> </a:t>
            </a:r>
            <a:r>
              <a:rPr lang="en-US" sz="2800" dirty="0" err="1" smtClean="0"/>
              <a:t>Thykonov</a:t>
            </a:r>
            <a:endParaRPr lang="en-US" sz="2800" dirty="0" smtClean="0"/>
          </a:p>
          <a:p>
            <a:r>
              <a:rPr lang="en-US" sz="2800" dirty="0" smtClean="0"/>
              <a:t>Some slides are courtesy of Simone </a:t>
            </a:r>
            <a:r>
              <a:rPr lang="en-US" sz="2800" dirty="0" err="1" smtClean="0"/>
              <a:t>Campana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357898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4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04056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Still at an early stage</a:t>
            </a:r>
          </a:p>
          <a:p>
            <a:r>
              <a:rPr lang="en-US" dirty="0" smtClean="0"/>
              <a:t>Immediate consequences of link commissioning</a:t>
            </a:r>
          </a:p>
          <a:p>
            <a:pPr lvl="1"/>
            <a:r>
              <a:rPr lang="en-US" dirty="0" smtClean="0"/>
              <a:t>Creation of T2D category: reduce cloud boundaries in a controlled fashion</a:t>
            </a:r>
          </a:p>
          <a:p>
            <a:pPr lvl="1"/>
            <a:r>
              <a:rPr lang="en-US" dirty="0" smtClean="0"/>
              <a:t>Sites optimizing network connections</a:t>
            </a:r>
          </a:p>
          <a:p>
            <a:pPr lvl="2"/>
            <a:r>
              <a:rPr lang="en-US" dirty="0" smtClean="0"/>
              <a:t>E.g. UK experience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://tinyurl.com/</a:t>
            </a:r>
            <a:r>
              <a:rPr lang="en-US" dirty="0" smtClean="0">
                <a:hlinkClick r:id="rId2"/>
              </a:rPr>
              <a:t>3p23m2p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Revealed different network issues</a:t>
            </a:r>
          </a:p>
          <a:p>
            <a:pPr lvl="2"/>
            <a:r>
              <a:rPr lang="en-US" dirty="0" smtClean="0"/>
              <a:t>E.g. asymmetric network throughput for various sites</a:t>
            </a:r>
          </a:p>
          <a:p>
            <a:r>
              <a:rPr lang="en-US" dirty="0" smtClean="0"/>
              <a:t>Gradual flattening of the ATLAS Computing Model in order to reduce limitations on</a:t>
            </a:r>
          </a:p>
          <a:p>
            <a:pPr lvl="1"/>
            <a:r>
              <a:rPr lang="en-US" dirty="0" smtClean="0"/>
              <a:t>multi-cloud dynamic data placement</a:t>
            </a:r>
          </a:p>
          <a:p>
            <a:pPr lvl="1"/>
            <a:r>
              <a:rPr lang="en-US" dirty="0" smtClean="0"/>
              <a:t>output collection of multi-cloud analysis</a:t>
            </a:r>
          </a:p>
          <a:p>
            <a:pPr lvl="1"/>
            <a:r>
              <a:rPr lang="en-US" dirty="0" smtClean="0"/>
              <a:t>multi-cloud Monte Carlo simulations</a:t>
            </a:r>
          </a:p>
          <a:p>
            <a:r>
              <a:rPr lang="en-US" dirty="0" smtClean="0"/>
              <a:t>Generic and detailed FTS monitor available in the future(under discussion)</a:t>
            </a:r>
          </a:p>
          <a:p>
            <a:pPr lvl="1"/>
            <a:r>
              <a:rPr lang="en-US" dirty="0" smtClean="0"/>
              <a:t>FTS servers publishing file level information</a:t>
            </a:r>
          </a:p>
          <a:p>
            <a:pPr lvl="1"/>
            <a:r>
              <a:rPr lang="en-US" dirty="0" smtClean="0"/>
              <a:t>Expose them through generic web interface and API</a:t>
            </a:r>
          </a:p>
        </p:txBody>
      </p:sp>
    </p:spTree>
    <p:extLst>
      <p:ext uri="{BB962C8B-B14F-4D97-AF65-F5344CB8AC3E}">
        <p14:creationId xmlns:p14="http://schemas.microsoft.com/office/powerpoint/2010/main" val="219384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525963"/>
          </a:xfrm>
        </p:spPr>
        <p:txBody>
          <a:bodyPr/>
          <a:lstStyle/>
          <a:p>
            <a:r>
              <a:rPr lang="en-US" sz="2800" dirty="0" smtClean="0"/>
              <a:t>Overview of the situation</a:t>
            </a:r>
          </a:p>
          <a:p>
            <a:r>
              <a:rPr lang="en-US" sz="2800" dirty="0" smtClean="0"/>
              <a:t>Optimizing data transfers and enabling cross cloud transfers</a:t>
            </a:r>
          </a:p>
          <a:p>
            <a:r>
              <a:rPr lang="en-GB" sz="2800" dirty="0"/>
              <a:t>Sonar tests: measurements of the full ATLAS Grid mesh</a:t>
            </a:r>
            <a:r>
              <a:rPr lang="en-US" sz="2800" dirty="0" smtClean="0"/>
              <a:t> </a:t>
            </a:r>
          </a:p>
          <a:p>
            <a:r>
              <a:rPr lang="en-GB" sz="2800" dirty="0"/>
              <a:t>T2Ds: “Directly connected T2s</a:t>
            </a:r>
            <a:r>
              <a:rPr lang="en-GB" sz="2800" dirty="0" smtClean="0"/>
              <a:t>”</a:t>
            </a:r>
          </a:p>
          <a:p>
            <a:r>
              <a:rPr lang="en-GB" sz="2800" dirty="0" smtClean="0"/>
              <a:t>Conclusions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693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1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4" y="115888"/>
            <a:ext cx="7019925" cy="865187"/>
          </a:xfrm>
        </p:spPr>
        <p:txBody>
          <a:bodyPr/>
          <a:lstStyle/>
          <a:p>
            <a:r>
              <a:rPr lang="en-US" sz="3600" dirty="0" smtClean="0"/>
              <a:t>Original data distribution model</a:t>
            </a:r>
            <a:endParaRPr lang="en-US" sz="36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6698" y="526724"/>
            <a:ext cx="5659438" cy="5804552"/>
            <a:chOff x="207962" y="526724"/>
            <a:chExt cx="5659438" cy="5804552"/>
          </a:xfrm>
        </p:grpSpPr>
        <p:pic>
          <p:nvPicPr>
            <p:cNvPr id="17" name="Picture 16" descr="Cloud model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962" y="526724"/>
              <a:ext cx="5659438" cy="580455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rot="16200000" flipH="1">
              <a:off x="4572001" y="3733799"/>
              <a:ext cx="685800" cy="76202"/>
            </a:xfrm>
            <a:prstGeom prst="line">
              <a:avLst/>
            </a:prstGeom>
            <a:ln>
              <a:solidFill>
                <a:schemeClr val="tx1"/>
              </a:solidFill>
              <a:headEnd type="triangle" w="lg"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ultiply 20"/>
            <p:cNvSpPr/>
            <p:nvPr/>
          </p:nvSpPr>
          <p:spPr>
            <a:xfrm>
              <a:off x="4724400" y="3505200"/>
              <a:ext cx="385977" cy="431313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Rectangle 2"/>
          <p:cNvSpPr/>
          <p:nvPr/>
        </p:nvSpPr>
        <p:spPr>
          <a:xfrm>
            <a:off x="5220072" y="1052736"/>
            <a:ext cx="3923928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Hierarchical </a:t>
            </a:r>
            <a:r>
              <a:rPr lang="en-US" b="1" dirty="0"/>
              <a:t>tier organization</a:t>
            </a:r>
            <a:r>
              <a:rPr lang="en-US" dirty="0"/>
              <a:t> </a:t>
            </a:r>
            <a:r>
              <a:rPr lang="en-US" dirty="0" smtClean="0"/>
              <a:t>based on </a:t>
            </a:r>
            <a:r>
              <a:rPr lang="en-US" dirty="0" err="1" smtClean="0"/>
              <a:t>Monarc</a:t>
            </a:r>
            <a:r>
              <a:rPr lang="en-US" dirty="0" smtClean="0"/>
              <a:t> network topology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Sites are grouped into </a:t>
            </a:r>
            <a:r>
              <a:rPr lang="en-US" b="1" dirty="0" smtClean="0"/>
              <a:t>clouds</a:t>
            </a:r>
            <a:r>
              <a:rPr lang="en-US" i="1" dirty="0" smtClean="0"/>
              <a:t> </a:t>
            </a:r>
            <a:r>
              <a:rPr lang="en-US" dirty="0" smtClean="0"/>
              <a:t>for organizational reasons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Possible communications: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Optical Private Network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T0-T1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T1-T1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National networks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Intra-cloud T1-T2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Restricted communications: General public network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Inter-cloud T1-T2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Inter-cloud </a:t>
            </a:r>
            <a:r>
              <a:rPr lang="en-US" dirty="0" smtClean="0"/>
              <a:t>T2-T2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563888" y="4221088"/>
            <a:ext cx="1224136" cy="648072"/>
          </a:xfrm>
          <a:prstGeom prst="line">
            <a:avLst/>
          </a:prstGeom>
          <a:ln>
            <a:solidFill>
              <a:schemeClr val="tx1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Multiply 9"/>
          <p:cNvSpPr/>
          <p:nvPr/>
        </p:nvSpPr>
        <p:spPr>
          <a:xfrm>
            <a:off x="3995936" y="4365104"/>
            <a:ext cx="385977" cy="431313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Reasons to reduce cloud boundaries</a:t>
            </a:r>
            <a:endParaRPr lang="en-US" sz="3200" dirty="0"/>
          </a:p>
        </p:txBody>
      </p:sp>
      <p:sp>
        <p:nvSpPr>
          <p:cNvPr id="13" name="Rectangle 13"/>
          <p:cNvSpPr txBox="1">
            <a:spLocks noChangeArrowheads="1"/>
          </p:cNvSpPr>
          <p:nvPr/>
        </p:nvSpPr>
        <p:spPr bwMode="auto">
          <a:xfrm>
            <a:off x="251520" y="1268760"/>
            <a:ext cx="8568952" cy="48245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2400" dirty="0" smtClean="0">
                <a:latin typeface="Arial" charset="0"/>
              </a:rPr>
              <a:t>Data </a:t>
            </a:r>
            <a:r>
              <a:rPr lang="fi-FI" sz="2400" dirty="0" err="1" smtClean="0">
                <a:latin typeface="Arial" charset="0"/>
              </a:rPr>
              <a:t>distribution</a:t>
            </a:r>
            <a:r>
              <a:rPr lang="fi-FI" sz="2400" dirty="0" smtClean="0">
                <a:latin typeface="Arial" charset="0"/>
              </a:rPr>
              <a:t> is </a:t>
            </a:r>
            <a:r>
              <a:rPr lang="fi-FI" sz="2400" dirty="0" err="1" smtClean="0">
                <a:latin typeface="Arial" charset="0"/>
              </a:rPr>
              <a:t>moving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from</a:t>
            </a:r>
            <a:r>
              <a:rPr lang="fi-FI" sz="2400" dirty="0" smtClean="0">
                <a:latin typeface="Arial" charset="0"/>
              </a:rPr>
              <a:t> a </a:t>
            </a:r>
            <a:r>
              <a:rPr lang="fi-FI" sz="2400" dirty="0" err="1">
                <a:solidFill>
                  <a:srgbClr val="E36C69"/>
                </a:solidFill>
                <a:latin typeface="Arial" charset="0"/>
              </a:rPr>
              <a:t>f</a:t>
            </a:r>
            <a:r>
              <a:rPr lang="fi-FI" sz="2400" dirty="0" err="1" smtClean="0">
                <a:solidFill>
                  <a:srgbClr val="E36C69"/>
                </a:solidFill>
                <a:latin typeface="Arial" charset="0"/>
              </a:rPr>
              <a:t>ixed</a:t>
            </a:r>
            <a:r>
              <a:rPr lang="fi-FI" sz="2400" dirty="0" smtClean="0">
                <a:solidFill>
                  <a:srgbClr val="E36C69"/>
                </a:solidFill>
                <a:latin typeface="Arial" charset="0"/>
              </a:rPr>
              <a:t> </a:t>
            </a:r>
            <a:r>
              <a:rPr lang="fi-FI" sz="2400" dirty="0">
                <a:solidFill>
                  <a:srgbClr val="E36C69"/>
                </a:solidFill>
                <a:latin typeface="Arial" charset="0"/>
              </a:rPr>
              <a:t>d</a:t>
            </a:r>
            <a:r>
              <a:rPr lang="fi-FI" sz="2400" dirty="0" smtClean="0">
                <a:solidFill>
                  <a:srgbClr val="E36C69"/>
                </a:solidFill>
                <a:latin typeface="Arial" charset="0"/>
              </a:rPr>
              <a:t>ata </a:t>
            </a:r>
            <a:r>
              <a:rPr lang="fi-FI" sz="2400" dirty="0" err="1" smtClean="0">
                <a:solidFill>
                  <a:srgbClr val="E36C69"/>
                </a:solidFill>
                <a:latin typeface="Arial" charset="0"/>
              </a:rPr>
              <a:t>pre-placement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towards</a:t>
            </a:r>
            <a:r>
              <a:rPr lang="fi-FI" sz="2400" dirty="0" smtClean="0">
                <a:latin typeface="Arial" charset="0"/>
              </a:rPr>
              <a:t> a </a:t>
            </a:r>
            <a:r>
              <a:rPr lang="fi-FI" sz="2400" dirty="0" err="1" smtClean="0">
                <a:solidFill>
                  <a:srgbClr val="86CE69"/>
                </a:solidFill>
                <a:latin typeface="Arial" charset="0"/>
              </a:rPr>
              <a:t>dynamic</a:t>
            </a:r>
            <a:r>
              <a:rPr lang="fi-FI" sz="2400" dirty="0" smtClean="0">
                <a:solidFill>
                  <a:srgbClr val="86CE69"/>
                </a:solidFill>
                <a:latin typeface="Arial" charset="0"/>
              </a:rPr>
              <a:t> data </a:t>
            </a:r>
            <a:r>
              <a:rPr lang="fi-FI" sz="2400" dirty="0" err="1" smtClean="0">
                <a:solidFill>
                  <a:srgbClr val="86CE69"/>
                </a:solidFill>
                <a:latin typeface="Arial" charset="0"/>
              </a:rPr>
              <a:t>caching</a:t>
            </a:r>
            <a:r>
              <a:rPr lang="fi-FI" sz="2400" dirty="0" smtClean="0">
                <a:solidFill>
                  <a:srgbClr val="86CE69"/>
                </a:solidFill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model</a:t>
            </a:r>
            <a:endParaRPr lang="fi-FI" sz="2400" dirty="0" smtClean="0">
              <a:latin typeface="Arial" charset="0"/>
            </a:endParaRPr>
          </a:p>
          <a:p>
            <a:pPr lvl="1"/>
            <a:r>
              <a:rPr lang="fi-FI" sz="1800" dirty="0" err="1" smtClean="0">
                <a:latin typeface="Arial" charset="0"/>
              </a:rPr>
              <a:t>maintain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minimal</a:t>
            </a:r>
            <a:r>
              <a:rPr lang="fi-FI" sz="1800" dirty="0" smtClean="0">
                <a:latin typeface="Arial" charset="0"/>
              </a:rPr>
              <a:t> data </a:t>
            </a:r>
            <a:r>
              <a:rPr lang="fi-FI" sz="1800" dirty="0" err="1" smtClean="0">
                <a:latin typeface="Arial" charset="0"/>
              </a:rPr>
              <a:t>repositories</a:t>
            </a:r>
            <a:r>
              <a:rPr lang="fi-FI" sz="1800" dirty="0" smtClean="0">
                <a:latin typeface="Arial" charset="0"/>
              </a:rPr>
              <a:t> and </a:t>
            </a:r>
            <a:r>
              <a:rPr lang="fi-FI" sz="1800" dirty="0" err="1" smtClean="0">
                <a:latin typeface="Arial" charset="0"/>
              </a:rPr>
              <a:t>replicate</a:t>
            </a:r>
            <a:r>
              <a:rPr lang="fi-FI" sz="1800" dirty="0" smtClean="0">
                <a:latin typeface="Arial" charset="0"/>
              </a:rPr>
              <a:t> ”</a:t>
            </a:r>
            <a:r>
              <a:rPr lang="fi-FI" sz="1800" dirty="0" err="1" smtClean="0">
                <a:latin typeface="Arial" charset="0"/>
              </a:rPr>
              <a:t>hot</a:t>
            </a:r>
            <a:r>
              <a:rPr lang="fi-FI" sz="1800" dirty="0" smtClean="0">
                <a:latin typeface="Arial" charset="0"/>
              </a:rPr>
              <a:t>” data for </a:t>
            </a:r>
            <a:r>
              <a:rPr lang="fi-FI" sz="1800" dirty="0" err="1" smtClean="0">
                <a:latin typeface="Arial" charset="0"/>
              </a:rPr>
              <a:t>analysis</a:t>
            </a:r>
            <a:endParaRPr lang="fi-FI" sz="1800" dirty="0" smtClean="0">
              <a:latin typeface="Arial" charset="0"/>
            </a:endParaRPr>
          </a:p>
          <a:p>
            <a:pPr lvl="1"/>
            <a:r>
              <a:rPr lang="fi-FI" sz="1800" dirty="0" err="1">
                <a:latin typeface="Arial" charset="0"/>
              </a:rPr>
              <a:t>t</a:t>
            </a:r>
            <a:r>
              <a:rPr lang="fi-FI" sz="1800" dirty="0" err="1" smtClean="0">
                <a:latin typeface="Arial" charset="0"/>
              </a:rPr>
              <a:t>his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model</a:t>
            </a:r>
            <a:r>
              <a:rPr lang="fi-FI" sz="1800" dirty="0" smtClean="0">
                <a:latin typeface="Arial" charset="0"/>
              </a:rPr>
              <a:t> is </a:t>
            </a:r>
            <a:r>
              <a:rPr lang="fi-FI" sz="1800" dirty="0" err="1" smtClean="0">
                <a:latin typeface="Arial" charset="0"/>
              </a:rPr>
              <a:t>less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flexible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if</a:t>
            </a:r>
            <a:r>
              <a:rPr lang="fi-FI" sz="1800" dirty="0" smtClean="0">
                <a:latin typeface="Arial" charset="0"/>
              </a:rPr>
              <a:t> the </a:t>
            </a:r>
            <a:r>
              <a:rPr lang="fi-FI" sz="1800" dirty="0" err="1" smtClean="0">
                <a:latin typeface="Arial" charset="0"/>
              </a:rPr>
              <a:t>replication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can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only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be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done</a:t>
            </a:r>
            <a:r>
              <a:rPr lang="fi-FI" sz="1800" dirty="0" smtClean="0">
                <a:latin typeface="Arial" charset="0"/>
              </a:rPr>
              <a:t> in the </a:t>
            </a:r>
            <a:r>
              <a:rPr lang="fi-FI" sz="1800" dirty="0" err="1" smtClean="0">
                <a:latin typeface="Arial" charset="0"/>
              </a:rPr>
              <a:t>same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cloud</a:t>
            </a:r>
            <a:endParaRPr lang="fi-FI" sz="2400" dirty="0" smtClean="0">
              <a:latin typeface="Arial" charset="0"/>
            </a:endParaRPr>
          </a:p>
          <a:p>
            <a:r>
              <a:rPr lang="fi-FI" sz="2400" dirty="0" smtClean="0">
                <a:latin typeface="Arial" charset="0"/>
              </a:rPr>
              <a:t>User </a:t>
            </a:r>
            <a:r>
              <a:rPr lang="fi-FI" sz="2400" dirty="0" err="1" smtClean="0">
                <a:latin typeface="Arial" charset="0"/>
              </a:rPr>
              <a:t>analysis</a:t>
            </a:r>
            <a:r>
              <a:rPr lang="fi-FI" sz="2400" dirty="0" smtClean="0">
                <a:latin typeface="Arial" charset="0"/>
              </a:rPr>
              <a:t> output </a:t>
            </a:r>
            <a:r>
              <a:rPr lang="fi-FI" sz="2400" dirty="0" err="1" smtClean="0">
                <a:latin typeface="Arial" charset="0"/>
              </a:rPr>
              <a:t>aggregation</a:t>
            </a:r>
            <a:endParaRPr lang="fi-FI" sz="2400" dirty="0" smtClean="0">
              <a:latin typeface="Arial" charset="0"/>
            </a:endParaRPr>
          </a:p>
          <a:p>
            <a:pPr lvl="1"/>
            <a:r>
              <a:rPr lang="fi-FI" sz="1800" dirty="0" smtClean="0">
                <a:latin typeface="Arial" charset="0"/>
              </a:rPr>
              <a:t>No </a:t>
            </a:r>
            <a:r>
              <a:rPr lang="fi-FI" sz="1800" dirty="0" err="1" smtClean="0">
                <a:latin typeface="Arial" charset="0"/>
              </a:rPr>
              <a:t>complete</a:t>
            </a:r>
            <a:r>
              <a:rPr lang="fi-FI" sz="1800" dirty="0" smtClean="0">
                <a:latin typeface="Arial" charset="0"/>
              </a:rPr>
              <a:t> copy of input data in </a:t>
            </a:r>
            <a:r>
              <a:rPr lang="fi-FI" sz="1800" dirty="0" err="1" smtClean="0">
                <a:latin typeface="Arial" charset="0"/>
              </a:rPr>
              <a:t>each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cloud</a:t>
            </a:r>
            <a:endParaRPr lang="fi-FI" sz="1800" dirty="0" smtClean="0">
              <a:latin typeface="Arial" charset="0"/>
            </a:endParaRPr>
          </a:p>
          <a:p>
            <a:pPr lvl="1"/>
            <a:r>
              <a:rPr lang="fi-FI" sz="1800" dirty="0" err="1" smtClean="0">
                <a:latin typeface="Arial" charset="0"/>
              </a:rPr>
              <a:t>Jobs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produce</a:t>
            </a:r>
            <a:r>
              <a:rPr lang="fi-FI" sz="1800" dirty="0" smtClean="0">
                <a:latin typeface="Arial" charset="0"/>
              </a:rPr>
              <a:t> output in </a:t>
            </a:r>
            <a:r>
              <a:rPr lang="fi-FI" sz="1800" dirty="0" err="1" smtClean="0">
                <a:latin typeface="Arial" charset="0"/>
              </a:rPr>
              <a:t>many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clouds</a:t>
            </a:r>
            <a:endParaRPr lang="fi-FI" sz="1800" dirty="0" smtClean="0">
              <a:latin typeface="Arial" charset="0"/>
            </a:endParaRPr>
          </a:p>
          <a:p>
            <a:pPr lvl="1"/>
            <a:r>
              <a:rPr lang="fi-FI" sz="1800" dirty="0" err="1" smtClean="0">
                <a:latin typeface="Arial" charset="0"/>
              </a:rPr>
              <a:t>Need</a:t>
            </a:r>
            <a:r>
              <a:rPr lang="fi-FI" sz="1800" dirty="0" smtClean="0">
                <a:latin typeface="Arial" charset="0"/>
              </a:rPr>
              <a:t> to hop the data </a:t>
            </a:r>
            <a:r>
              <a:rPr lang="fi-FI" sz="1800" dirty="0" err="1" smtClean="0">
                <a:latin typeface="Arial" charset="0"/>
              </a:rPr>
              <a:t>through</a:t>
            </a:r>
            <a:r>
              <a:rPr lang="fi-FI" sz="1800" dirty="0" smtClean="0">
                <a:latin typeface="Arial" charset="0"/>
              </a:rPr>
              <a:t> the Tier1s for </a:t>
            </a:r>
            <a:r>
              <a:rPr lang="fi-FI" sz="1800" dirty="0" err="1" smtClean="0">
                <a:latin typeface="Arial" charset="0"/>
              </a:rPr>
              <a:t>final</a:t>
            </a:r>
            <a:r>
              <a:rPr lang="fi-FI" sz="1800" dirty="0" smtClean="0">
                <a:latin typeface="Arial" charset="0"/>
              </a:rPr>
              <a:t> </a:t>
            </a:r>
            <a:r>
              <a:rPr lang="fi-FI" sz="1800" dirty="0" err="1" smtClean="0">
                <a:latin typeface="Arial" charset="0"/>
              </a:rPr>
              <a:t>consolidation</a:t>
            </a:r>
            <a:endParaRPr lang="fi-FI" sz="2400" dirty="0" smtClean="0">
              <a:latin typeface="Arial" charset="0"/>
            </a:endParaRPr>
          </a:p>
          <a:p>
            <a:r>
              <a:rPr lang="fi-FI" sz="2400" dirty="0" err="1" smtClean="0">
                <a:latin typeface="Arial" charset="0"/>
              </a:rPr>
              <a:t>MonteCarlo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production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must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confine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one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task</a:t>
            </a:r>
            <a:r>
              <a:rPr lang="fi-FI" sz="2400" dirty="0" smtClean="0">
                <a:latin typeface="Arial" charset="0"/>
              </a:rPr>
              <a:t> to </a:t>
            </a:r>
            <a:r>
              <a:rPr lang="fi-FI" sz="2400" dirty="0" err="1" smtClean="0">
                <a:latin typeface="Arial" charset="0"/>
              </a:rPr>
              <a:t>one</a:t>
            </a:r>
            <a:r>
              <a:rPr lang="fi-FI" sz="2400" dirty="0" smtClean="0">
                <a:latin typeface="Arial" charset="0"/>
              </a:rPr>
              <a:t> </a:t>
            </a:r>
            <a:r>
              <a:rPr lang="fi-FI" sz="2400" dirty="0" err="1" smtClean="0">
                <a:latin typeface="Arial" charset="0"/>
              </a:rPr>
              <a:t>cloud</a:t>
            </a:r>
            <a:r>
              <a:rPr lang="fi-FI" sz="2400" dirty="0" smtClean="0">
                <a:latin typeface="Arial" charset="0"/>
              </a:rPr>
              <a:t> to </a:t>
            </a:r>
            <a:r>
              <a:rPr lang="fi-FI" sz="2400" dirty="0" err="1" smtClean="0">
                <a:latin typeface="Arial" charset="0"/>
              </a:rPr>
              <a:t>facilitate</a:t>
            </a:r>
            <a:r>
              <a:rPr lang="fi-FI" sz="2400" dirty="0" smtClean="0">
                <a:latin typeface="Arial" charset="0"/>
              </a:rPr>
              <a:t> the output </a:t>
            </a:r>
            <a:r>
              <a:rPr lang="fi-FI" sz="2400" dirty="0" err="1" smtClean="0">
                <a:latin typeface="Arial" charset="0"/>
              </a:rPr>
              <a:t>aggregation</a:t>
            </a:r>
            <a:r>
              <a:rPr lang="fi-FI" sz="2400" dirty="0" smtClean="0">
                <a:latin typeface="Arial" charset="0"/>
              </a:rPr>
              <a:t> at </a:t>
            </a:r>
            <a:r>
              <a:rPr lang="fi-FI" sz="2400" dirty="0" smtClean="0">
                <a:latin typeface="Arial" charset="0"/>
              </a:rPr>
              <a:t>Tier1s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High priority production tasks should use as many CPUs </a:t>
            </a:r>
            <a:r>
              <a:rPr lang="en-US" sz="1800" dirty="0" smtClean="0">
                <a:latin typeface="Arial"/>
                <a:cs typeface="Arial"/>
              </a:rPr>
              <a:t>as possible</a:t>
            </a:r>
            <a:endParaRPr lang="en-US" sz="1800" dirty="0">
              <a:latin typeface="Arial"/>
              <a:cs typeface="Arial"/>
            </a:endParaRPr>
          </a:p>
          <a:p>
            <a:endParaRPr lang="fi-FI" sz="2400" dirty="0" smtClean="0">
              <a:latin typeface="Arial" charset="0"/>
            </a:endParaRPr>
          </a:p>
          <a:p>
            <a:pPr lvl="1"/>
            <a:endParaRPr lang="fi-FI" sz="2000" dirty="0" smtClean="0">
              <a:latin typeface="Arial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Having said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23317"/>
            <a:ext cx="8784976" cy="4958011"/>
          </a:xfrm>
        </p:spPr>
        <p:txBody>
          <a:bodyPr>
            <a:normAutofit fontScale="92500" lnSpcReduction="20000"/>
          </a:bodyPr>
          <a:lstStyle/>
          <a:p>
            <a:r>
              <a:rPr lang="fi-FI" dirty="0" err="1">
                <a:latin typeface="Arial" charset="0"/>
              </a:rPr>
              <a:t>Network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bandwidth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has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significantly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increased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since</a:t>
            </a:r>
            <a:r>
              <a:rPr lang="fi-FI" dirty="0">
                <a:latin typeface="Arial" charset="0"/>
              </a:rPr>
              <a:t> Computing </a:t>
            </a:r>
            <a:r>
              <a:rPr lang="fi-FI" dirty="0" err="1">
                <a:latin typeface="Arial" charset="0"/>
              </a:rPr>
              <a:t>Model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was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first</a:t>
            </a:r>
            <a:r>
              <a:rPr lang="fi-FI" dirty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published</a:t>
            </a:r>
            <a:endParaRPr lang="fi-FI" dirty="0" smtClean="0">
              <a:latin typeface="Arial" charset="0"/>
            </a:endParaRPr>
          </a:p>
          <a:p>
            <a:r>
              <a:rPr lang="fi-FI" dirty="0" smtClean="0">
                <a:latin typeface="Arial" charset="0"/>
              </a:rPr>
              <a:t>The </a:t>
            </a:r>
            <a:r>
              <a:rPr lang="fi-FI" dirty="0" err="1" smtClean="0">
                <a:latin typeface="Arial" charset="0"/>
              </a:rPr>
              <a:t>current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connectivity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between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sites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does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not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really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resemble</a:t>
            </a:r>
            <a:r>
              <a:rPr lang="fi-FI" dirty="0" smtClean="0">
                <a:latin typeface="Arial" charset="0"/>
              </a:rPr>
              <a:t> the </a:t>
            </a:r>
            <a:r>
              <a:rPr lang="fi-FI" dirty="0" err="1" smtClean="0">
                <a:latin typeface="Arial" charset="0"/>
              </a:rPr>
              <a:t>Monarc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model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anymore</a:t>
            </a:r>
            <a:endParaRPr lang="fi-FI" dirty="0" smtClean="0">
              <a:latin typeface="Arial" charset="0"/>
            </a:endParaRPr>
          </a:p>
          <a:p>
            <a:pPr lvl="1"/>
            <a:r>
              <a:rPr lang="fi-FI" dirty="0" err="1" smtClean="0">
                <a:latin typeface="Arial" charset="0"/>
              </a:rPr>
              <a:t>Many</a:t>
            </a:r>
            <a:r>
              <a:rPr lang="fi-FI" dirty="0" smtClean="0">
                <a:latin typeface="Arial" charset="0"/>
              </a:rPr>
              <a:t> Tier2s </a:t>
            </a:r>
            <a:r>
              <a:rPr lang="fi-FI" dirty="0" err="1" smtClean="0">
                <a:latin typeface="Arial" charset="0"/>
              </a:rPr>
              <a:t>are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connected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very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well</a:t>
            </a:r>
            <a:r>
              <a:rPr lang="fi-FI" dirty="0" smtClean="0">
                <a:latin typeface="Arial" charset="0"/>
              </a:rPr>
              <a:t> with </a:t>
            </a:r>
            <a:r>
              <a:rPr lang="fi-FI" dirty="0" err="1" smtClean="0">
                <a:latin typeface="Arial" charset="0"/>
              </a:rPr>
              <a:t>many</a:t>
            </a:r>
            <a:r>
              <a:rPr lang="fi-FI" dirty="0" smtClean="0">
                <a:latin typeface="Arial" charset="0"/>
              </a:rPr>
              <a:t> Tier1s</a:t>
            </a:r>
          </a:p>
          <a:p>
            <a:pPr lvl="1"/>
            <a:r>
              <a:rPr lang="fi-FI" dirty="0" err="1" smtClean="0">
                <a:latin typeface="Arial" charset="0"/>
              </a:rPr>
              <a:t>Many</a:t>
            </a:r>
            <a:r>
              <a:rPr lang="fi-FI" dirty="0" smtClean="0">
                <a:latin typeface="Arial" charset="0"/>
              </a:rPr>
              <a:t> Tier2s </a:t>
            </a:r>
            <a:r>
              <a:rPr lang="fi-FI" dirty="0" err="1" smtClean="0">
                <a:latin typeface="Arial" charset="0"/>
              </a:rPr>
              <a:t>are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not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that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well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connected</a:t>
            </a:r>
            <a:r>
              <a:rPr lang="fi-FI" dirty="0" smtClean="0">
                <a:latin typeface="Arial" charset="0"/>
              </a:rPr>
              <a:t> with </a:t>
            </a:r>
            <a:r>
              <a:rPr lang="fi-FI" dirty="0" err="1" smtClean="0">
                <a:latin typeface="Arial" charset="0"/>
              </a:rPr>
              <a:t>their</a:t>
            </a:r>
            <a:r>
              <a:rPr lang="fi-FI" dirty="0" smtClean="0">
                <a:latin typeface="Arial" charset="0"/>
              </a:rPr>
              <a:t> Tier1</a:t>
            </a:r>
          </a:p>
          <a:p>
            <a:r>
              <a:rPr lang="fi-FI" dirty="0" err="1" smtClean="0">
                <a:latin typeface="Arial" charset="0"/>
              </a:rPr>
              <a:t>Therefore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>
                <a:latin typeface="Arial" charset="0"/>
              </a:rPr>
              <a:t>i</a:t>
            </a:r>
            <a:r>
              <a:rPr lang="fi-FI" dirty="0" err="1" smtClean="0">
                <a:latin typeface="Arial" charset="0"/>
              </a:rPr>
              <a:t>t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seems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reasonable</a:t>
            </a:r>
            <a:r>
              <a:rPr lang="fi-FI" dirty="0" smtClean="0">
                <a:latin typeface="Arial" charset="0"/>
              </a:rPr>
              <a:t> to</a:t>
            </a:r>
          </a:p>
          <a:p>
            <a:pPr lvl="1"/>
            <a:r>
              <a:rPr lang="fi-FI" dirty="0" err="1" smtClean="0">
                <a:latin typeface="Arial" charset="0"/>
              </a:rPr>
              <a:t>reduce</a:t>
            </a:r>
            <a:r>
              <a:rPr lang="fi-FI" dirty="0" smtClean="0">
                <a:latin typeface="Arial" charset="0"/>
              </a:rPr>
              <a:t> the </a:t>
            </a:r>
            <a:r>
              <a:rPr lang="fi-FI" dirty="0" err="1" smtClean="0">
                <a:latin typeface="Arial" charset="0"/>
              </a:rPr>
              <a:t>cloud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boundaries</a:t>
            </a:r>
            <a:endParaRPr lang="fi-FI" dirty="0">
              <a:latin typeface="Arial" charset="0"/>
            </a:endParaRPr>
          </a:p>
          <a:p>
            <a:pPr lvl="1"/>
            <a:r>
              <a:rPr lang="fi-FI" dirty="0" err="1" smtClean="0">
                <a:latin typeface="Arial" charset="0"/>
              </a:rPr>
              <a:t>let</a:t>
            </a:r>
            <a:r>
              <a:rPr lang="fi-FI" dirty="0" smtClean="0">
                <a:latin typeface="Arial" charset="0"/>
              </a:rPr>
              <a:t> DDM </a:t>
            </a:r>
            <a:r>
              <a:rPr lang="fi-FI" dirty="0" err="1" smtClean="0">
                <a:latin typeface="Arial" charset="0"/>
              </a:rPr>
              <a:t>optimize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cross-cloud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transfers</a:t>
            </a:r>
            <a:endParaRPr lang="fi-FI" dirty="0">
              <a:latin typeface="Arial" charset="0"/>
            </a:endParaRPr>
          </a:p>
          <a:p>
            <a:pPr lvl="1"/>
            <a:r>
              <a:rPr lang="fi-FI" dirty="0" err="1" smtClean="0">
                <a:latin typeface="Arial" charset="0"/>
              </a:rPr>
              <a:t>evolve</a:t>
            </a:r>
            <a:r>
              <a:rPr lang="fi-FI" dirty="0" smtClean="0">
                <a:latin typeface="Arial" charset="0"/>
              </a:rPr>
              <a:t> the Computing </a:t>
            </a:r>
            <a:r>
              <a:rPr lang="fi-FI" dirty="0" err="1" smtClean="0">
                <a:latin typeface="Arial" charset="0"/>
              </a:rPr>
              <a:t>Model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where</a:t>
            </a:r>
            <a:r>
              <a:rPr lang="fi-FI" dirty="0" smtClean="0">
                <a:latin typeface="Arial" charset="0"/>
              </a:rPr>
              <a:t> </a:t>
            </a:r>
            <a:r>
              <a:rPr lang="fi-FI" dirty="0" err="1" smtClean="0">
                <a:latin typeface="Arial" charset="0"/>
              </a:rPr>
              <a:t>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19672" y="2751063"/>
            <a:ext cx="7200800" cy="1470025"/>
          </a:xfrm>
        </p:spPr>
        <p:txBody>
          <a:bodyPr/>
          <a:lstStyle/>
          <a:p>
            <a:r>
              <a:rPr lang="en-GB" dirty="0" smtClean="0"/>
              <a:t>DDM Transfer Service: Optimizing data transfers and enabling cross-cloud transfers </a:t>
            </a:r>
            <a:endParaRPr lang="en-GB" dirty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887163-61FB-4675-9153-F0293FEAB010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07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4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0"/>
          <p:cNvSpPr>
            <a:spLocks noGrp="1"/>
          </p:cNvSpPr>
          <p:nvPr>
            <p:ph type="title"/>
          </p:nvPr>
        </p:nvSpPr>
        <p:spPr>
          <a:xfrm>
            <a:off x="1907704" y="115888"/>
            <a:ext cx="7236296" cy="865187"/>
          </a:xfrm>
        </p:spPr>
        <p:txBody>
          <a:bodyPr/>
          <a:lstStyle/>
          <a:p>
            <a:r>
              <a:rPr lang="en-US" sz="4000" dirty="0" smtClean="0"/>
              <a:t>Machinery in place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4E401-527D-4353-91A3-F0375D3D15B5}" type="datetime1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4/12/11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9512" y="5589240"/>
            <a:ext cx="8784976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Purpose: Generate transfer statistics for monitoring and for feedback to the system</a:t>
            </a:r>
            <a:endParaRPr lang="en-US" b="1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EGI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</a:rPr>
              <a:t>U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ser Forum – Vilnius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15 April 2011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43608" y="1068035"/>
            <a:ext cx="6840565" cy="4493759"/>
            <a:chOff x="413481" y="347954"/>
            <a:chExt cx="8760840" cy="6372208"/>
          </a:xfrm>
        </p:grpSpPr>
        <p:sp>
          <p:nvSpPr>
            <p:cNvPr id="10" name="Rounded Rectangle 9"/>
            <p:cNvSpPr/>
            <p:nvPr/>
          </p:nvSpPr>
          <p:spPr>
            <a:xfrm>
              <a:off x="2274662" y="399823"/>
              <a:ext cx="2957351" cy="2693652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915806" y="399823"/>
              <a:ext cx="2957351" cy="2693652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74662" y="3655544"/>
              <a:ext cx="2957351" cy="2693652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915806" y="3655544"/>
              <a:ext cx="2957351" cy="2693652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3481" y="1303234"/>
              <a:ext cx="1123399" cy="1275576"/>
              <a:chOff x="357511" y="1049198"/>
              <a:chExt cx="1123399" cy="127557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/>
              <a:srcRect l="6989" t="1779" r="5894" b="3262"/>
              <a:stretch/>
            </p:blipFill>
            <p:spPr>
              <a:xfrm>
                <a:off x="357511" y="1049198"/>
                <a:ext cx="986029" cy="983833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357511" y="1953808"/>
                <a:ext cx="1123399" cy="370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The Sonar</a:t>
                </a:r>
                <a:endParaRPr lang="en-US" sz="1100" b="1" dirty="0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3069543" y="870923"/>
              <a:ext cx="1367588" cy="581261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Scheduling agent</a:t>
              </a:r>
              <a:endParaRPr lang="en-US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69543" y="2023728"/>
              <a:ext cx="1367588" cy="549559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Polling agent</a:t>
              </a:r>
              <a:endParaRPr 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529826" y="1328789"/>
              <a:ext cx="1811938" cy="828051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FTS</a:t>
              </a:r>
              <a:endParaRPr lang="en-US" sz="1400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56140" y="3913463"/>
              <a:ext cx="1339678" cy="580612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Callback collector</a:t>
              </a:r>
              <a:endParaRPr lang="en-US" sz="1400" dirty="0"/>
            </a:p>
          </p:txBody>
        </p:sp>
        <p:sp>
          <p:nvSpPr>
            <p:cNvPr id="21" name="Can 20"/>
            <p:cNvSpPr/>
            <p:nvPr/>
          </p:nvSpPr>
          <p:spPr>
            <a:xfrm>
              <a:off x="2637491" y="4926734"/>
              <a:ext cx="795434" cy="976973"/>
            </a:xfrm>
            <a:prstGeom prst="ca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Event DB</a:t>
              </a:r>
              <a:endParaRPr lang="en-US" sz="14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4879" y="4698134"/>
              <a:ext cx="1339678" cy="563177"/>
            </a:xfrm>
            <a:prstGeom prst="roundRect">
              <a:avLst>
                <a:gd name="adj" fmla="val 6400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Web service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96146" y="347954"/>
              <a:ext cx="2026717" cy="436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Transfer Service</a:t>
              </a:r>
              <a:endParaRPr lang="en-US" sz="14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15806" y="347954"/>
              <a:ext cx="3258515" cy="436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WLCG File Transfer Service</a:t>
              </a:r>
              <a:endParaRPr lang="en-US" sz="1400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83446" y="5990325"/>
              <a:ext cx="2025017" cy="436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DDM Dashboard</a:t>
              </a:r>
              <a:endParaRPr lang="en-US" sz="1400" b="1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27101" y="5990325"/>
              <a:ext cx="2190958" cy="4364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DDM FTS </a:t>
              </a:r>
              <a:r>
                <a:rPr lang="en-US" sz="1400" b="1" dirty="0" smtClean="0"/>
                <a:t>monitor</a:t>
              </a:r>
              <a:endParaRPr lang="en-US" sz="1400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437131" y="1145545"/>
              <a:ext cx="2092695" cy="4292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4882083" y="991655"/>
              <a:ext cx="1481655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1. Transfer jobs</a:t>
              </a:r>
              <a:endParaRPr lang="en-US" sz="1100" dirty="0"/>
            </a:p>
          </p:txBody>
        </p:sp>
        <p:cxnSp>
          <p:nvCxnSpPr>
            <p:cNvPr id="29" name="Straight Arrow Connector 28"/>
            <p:cNvCxnSpPr>
              <a:endCxn id="18" idx="3"/>
            </p:cNvCxnSpPr>
            <p:nvPr/>
          </p:nvCxnSpPr>
          <p:spPr>
            <a:xfrm flipH="1">
              <a:off x="4437131" y="1930400"/>
              <a:ext cx="2092696" cy="3681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882083" y="2134199"/>
              <a:ext cx="1260854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2. Job status</a:t>
              </a:r>
              <a:endParaRPr lang="en-US" sz="1100" dirty="0"/>
            </a:p>
          </p:txBody>
        </p:sp>
        <p:cxnSp>
          <p:nvCxnSpPr>
            <p:cNvPr id="31" name="Straight Arrow Connector 30"/>
            <p:cNvCxnSpPr>
              <a:stCxn id="18" idx="2"/>
            </p:cNvCxnSpPr>
            <p:nvPr/>
          </p:nvCxnSpPr>
          <p:spPr>
            <a:xfrm flipH="1">
              <a:off x="3743962" y="2573287"/>
              <a:ext cx="9375" cy="13550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725979" y="3140268"/>
              <a:ext cx="2582590" cy="611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3. Event callbacks (with </a:t>
              </a:r>
            </a:p>
            <a:p>
              <a:r>
                <a:rPr lang="en-US" sz="1100" dirty="0" smtClean="0"/>
                <a:t>transfer duration on success)</a:t>
              </a:r>
              <a:endParaRPr lang="en-US" sz="1100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3046766" y="4494075"/>
              <a:ext cx="267934" cy="52441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755199" y="4520844"/>
              <a:ext cx="1692576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/>
                <a:t>4</a:t>
              </a:r>
              <a:r>
                <a:rPr lang="en-US" sz="1100" dirty="0" smtClean="0"/>
                <a:t>. Event callbacks</a:t>
              </a:r>
              <a:endParaRPr lang="en-US" sz="11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429000" y="5320944"/>
              <a:ext cx="1210307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5. FTS stats</a:t>
              </a:r>
              <a:endParaRPr lang="en-US" sz="1100" dirty="0"/>
            </a:p>
          </p:txBody>
        </p:sp>
        <p:cxnSp>
          <p:nvCxnSpPr>
            <p:cNvPr id="36" name="Straight Arrow Connector 35"/>
            <p:cNvCxnSpPr>
              <a:endCxn id="22" idx="1"/>
            </p:cNvCxnSpPr>
            <p:nvPr/>
          </p:nvCxnSpPr>
          <p:spPr>
            <a:xfrm flipV="1">
              <a:off x="3445625" y="4979723"/>
              <a:ext cx="369254" cy="3920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161134" y="4990744"/>
              <a:ext cx="1009442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FTS stats</a:t>
              </a:r>
              <a:endParaRPr lang="en-US" sz="1100" dirty="0"/>
            </a:p>
          </p:txBody>
        </p:sp>
        <p:cxnSp>
          <p:nvCxnSpPr>
            <p:cNvPr id="38" name="Straight Arrow Connector 37"/>
            <p:cNvCxnSpPr>
              <a:stCxn id="22" idx="3"/>
            </p:cNvCxnSpPr>
            <p:nvPr/>
          </p:nvCxnSpPr>
          <p:spPr>
            <a:xfrm>
              <a:off x="5154557" y="4979723"/>
              <a:ext cx="77394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22" idx="2"/>
              <a:endCxn id="17" idx="1"/>
            </p:cNvCxnSpPr>
            <p:nvPr/>
          </p:nvCxnSpPr>
          <p:spPr>
            <a:xfrm rot="5400000" flipH="1">
              <a:off x="1727252" y="2503846"/>
              <a:ext cx="4099757" cy="1415175"/>
            </a:xfrm>
            <a:prstGeom prst="bentConnector4">
              <a:avLst>
                <a:gd name="adj1" fmla="val -34385"/>
                <a:gd name="adj2" fmla="val 306405"/>
              </a:avLst>
            </a:prstGeom>
            <a:ln>
              <a:headEnd type="non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444228" y="1716092"/>
              <a:ext cx="77461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1444228" y="2107417"/>
              <a:ext cx="1521881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0. Subscriptions</a:t>
              </a:r>
              <a:endParaRPr lang="en-US" sz="11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43555" y="6349196"/>
              <a:ext cx="1210307" cy="3709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dirty="0" smtClean="0"/>
                <a:t>6. FTS stats</a:t>
              </a:r>
              <a:endParaRPr lang="en-US" sz="1100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3"/>
            <a:srcRect l="6120"/>
            <a:stretch/>
          </p:blipFill>
          <p:spPr>
            <a:xfrm>
              <a:off x="6134100" y="3765088"/>
              <a:ext cx="2637456" cy="22474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EGI-InSPIRE-Slide-Template_v4.potx</Template>
  <TotalTime>2110</TotalTime>
  <Words>1423</Words>
  <Application>Microsoft Macintosh PowerPoint</Application>
  <PresentationFormat>On-screen Show (4:3)</PresentationFormat>
  <Paragraphs>284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EGI-InSPIRE-Slide-Template_v4</vt:lpstr>
      <vt:lpstr>Reducing cloud boundaries in the ATLAS experiment</vt:lpstr>
      <vt:lpstr>Acknowledgements</vt:lpstr>
      <vt:lpstr>Outline</vt:lpstr>
      <vt:lpstr>Overview</vt:lpstr>
      <vt:lpstr>Original data distribution model</vt:lpstr>
      <vt:lpstr>Reasons to reduce cloud boundaries</vt:lpstr>
      <vt:lpstr>Having said that…</vt:lpstr>
      <vt:lpstr>DDM Transfer Service: Optimizing data transfers and enabling cross-cloud transfers </vt:lpstr>
      <vt:lpstr>Machinery in place</vt:lpstr>
      <vt:lpstr>Collected FTS Statistics</vt:lpstr>
      <vt:lpstr>Optimized source selection</vt:lpstr>
      <vt:lpstr>Cross-cloud transfers</vt:lpstr>
      <vt:lpstr>Sonar tests: measurements of the full ATLAS Grid mesh</vt:lpstr>
      <vt:lpstr>Sonar tests</vt:lpstr>
      <vt:lpstr>Sonar monitoring</vt:lpstr>
      <vt:lpstr>Channel history</vt:lpstr>
      <vt:lpstr>T2Ds: “Directly connected T2s”</vt:lpstr>
      <vt:lpstr>Commissioning work – T2Ds</vt:lpstr>
      <vt:lpstr>Consequences for T2Ds and their clouds</vt:lpstr>
      <vt:lpstr>Conclusions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 commissioning in ATLAS</dc:title>
  <dc:creator>Fernando Barreiro</dc:creator>
  <cp:lastModifiedBy>Fernando Barreiro</cp:lastModifiedBy>
  <cp:revision>441</cp:revision>
  <cp:lastPrinted>2011-04-11T13:40:54Z</cp:lastPrinted>
  <dcterms:created xsi:type="dcterms:W3CDTF">2011-01-21T16:18:20Z</dcterms:created>
  <dcterms:modified xsi:type="dcterms:W3CDTF">2011-04-12T07:08:18Z</dcterms:modified>
</cp:coreProperties>
</file>