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87" r:id="rId1"/>
  </p:sldMasterIdLst>
  <p:notesMasterIdLst>
    <p:notesMasterId r:id="rId69"/>
  </p:notesMasterIdLst>
  <p:sldIdLst>
    <p:sldId id="374" r:id="rId2"/>
    <p:sldId id="552" r:id="rId3"/>
    <p:sldId id="410" r:id="rId4"/>
    <p:sldId id="397" r:id="rId5"/>
    <p:sldId id="413" r:id="rId6"/>
    <p:sldId id="418" r:id="rId7"/>
    <p:sldId id="417" r:id="rId8"/>
    <p:sldId id="434" r:id="rId9"/>
    <p:sldId id="415" r:id="rId10"/>
    <p:sldId id="416" r:id="rId11"/>
    <p:sldId id="400" r:id="rId12"/>
    <p:sldId id="401" r:id="rId13"/>
    <p:sldId id="553" r:id="rId14"/>
    <p:sldId id="555" r:id="rId15"/>
    <p:sldId id="554" r:id="rId16"/>
    <p:sldId id="550" r:id="rId17"/>
    <p:sldId id="406" r:id="rId18"/>
    <p:sldId id="551" r:id="rId19"/>
    <p:sldId id="407" r:id="rId20"/>
    <p:sldId id="408" r:id="rId21"/>
    <p:sldId id="561" r:id="rId22"/>
    <p:sldId id="533" r:id="rId23"/>
    <p:sldId id="534" r:id="rId24"/>
    <p:sldId id="535" r:id="rId25"/>
    <p:sldId id="536" r:id="rId26"/>
    <p:sldId id="537" r:id="rId27"/>
    <p:sldId id="546" r:id="rId28"/>
    <p:sldId id="547" r:id="rId29"/>
    <p:sldId id="544" r:id="rId30"/>
    <p:sldId id="548" r:id="rId31"/>
    <p:sldId id="556" r:id="rId32"/>
    <p:sldId id="557" r:id="rId33"/>
    <p:sldId id="490" r:id="rId34"/>
    <p:sldId id="493" r:id="rId35"/>
    <p:sldId id="558" r:id="rId36"/>
    <p:sldId id="559" r:id="rId37"/>
    <p:sldId id="532" r:id="rId38"/>
    <p:sldId id="439" r:id="rId39"/>
    <p:sldId id="538" r:id="rId40"/>
    <p:sldId id="448" r:id="rId41"/>
    <p:sldId id="479" r:id="rId42"/>
    <p:sldId id="445" r:id="rId43"/>
    <p:sldId id="482" r:id="rId44"/>
    <p:sldId id="480" r:id="rId45"/>
    <p:sldId id="481" r:id="rId46"/>
    <p:sldId id="483" r:id="rId47"/>
    <p:sldId id="484" r:id="rId48"/>
    <p:sldId id="487" r:id="rId49"/>
    <p:sldId id="539" r:id="rId50"/>
    <p:sldId id="521" r:id="rId51"/>
    <p:sldId id="510" r:id="rId52"/>
    <p:sldId id="511" r:id="rId53"/>
    <p:sldId id="512" r:id="rId54"/>
    <p:sldId id="501" r:id="rId55"/>
    <p:sldId id="522" r:id="rId56"/>
    <p:sldId id="503" r:id="rId57"/>
    <p:sldId id="515" r:id="rId58"/>
    <p:sldId id="527" r:id="rId59"/>
    <p:sldId id="528" r:id="rId60"/>
    <p:sldId id="529" r:id="rId61"/>
    <p:sldId id="530" r:id="rId62"/>
    <p:sldId id="531" r:id="rId63"/>
    <p:sldId id="540" r:id="rId64"/>
    <p:sldId id="542" r:id="rId65"/>
    <p:sldId id="560" r:id="rId66"/>
    <p:sldId id="469" r:id="rId67"/>
    <p:sldId id="524" r:id="rId68"/>
  </p:sldIdLst>
  <p:sldSz cx="9144000" cy="6858000" type="screen4x3"/>
  <p:notesSz cx="6858000" cy="9144000"/>
  <p:defaultTextStyle>
    <a:defPPr>
      <a:defRPr lang="en-GB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00"/>
    <a:srgbClr val="FF9900"/>
    <a:srgbClr val="FF0000"/>
    <a:srgbClr val="4D4D4D"/>
    <a:srgbClr val="5F5F5F"/>
    <a:srgbClr val="CC6600"/>
    <a:srgbClr val="669900"/>
    <a:srgbClr val="DDDDD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627" autoAdjust="0"/>
    <p:restoredTop sz="94576" autoAdjust="0"/>
  </p:normalViewPr>
  <p:slideViewPr>
    <p:cSldViewPr snapToGrid="0">
      <p:cViewPr varScale="1">
        <p:scale>
          <a:sx n="73" d="100"/>
          <a:sy n="73" d="100"/>
        </p:scale>
        <p:origin x="-1026" y="-102"/>
      </p:cViewPr>
      <p:guideLst>
        <p:guide orient="horz" pos="2160"/>
        <p:guide pos="2856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60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EA2198A-496D-4195-8EFF-6D079A90E4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B7AA94-17D0-467F-8969-4AF0051E4608}" type="slidenum">
              <a:rPr lang="en-GB" smtClean="0">
                <a:latin typeface="Arial" pitchFamily="34" charset="0"/>
              </a:rPr>
              <a:pPr/>
              <a:t>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15FD479-9D12-4228-A218-ABCC3FE38C52}" type="slidenum">
              <a:rPr lang="en-GB" smtClean="0">
                <a:latin typeface="Arial" pitchFamily="34" charset="0"/>
              </a:rPr>
              <a:pPr/>
              <a:t>14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553373-2C19-4E55-B8FA-1C768D2E249F}" type="slidenum">
              <a:rPr lang="en-GB" smtClean="0">
                <a:latin typeface="Arial" pitchFamily="34" charset="0"/>
              </a:rPr>
              <a:pPr/>
              <a:t>21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4354CD-6D6C-4845-8F0E-BEFFA4C81C2A}" type="slidenum">
              <a:rPr lang="en-GB" smtClean="0">
                <a:latin typeface="Arial" pitchFamily="34" charset="0"/>
              </a:rPr>
              <a:pPr/>
              <a:t>22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246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708E5E67-49D3-4581-B690-AC263B1AA9BF}" type="slidenum">
              <a:rPr lang="en-GB" sz="1200"/>
              <a:pPr algn="r"/>
              <a:t>22</a:t>
            </a:fld>
            <a:endParaRPr lang="en-GB" sz="1200"/>
          </a:p>
        </p:txBody>
      </p:sp>
      <p:sp>
        <p:nvSpPr>
          <p:cNvPr id="62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AAAD6A-5B15-4CCC-AD76-E111CC093F6D}" type="slidenum">
              <a:rPr lang="en-GB" smtClean="0">
                <a:latin typeface="Arial" pitchFamily="34" charset="0"/>
              </a:rPr>
              <a:pPr/>
              <a:t>23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7305A71-F959-4AE7-9D29-BFB01095EC9F}" type="slidenum">
              <a:rPr lang="en-GB" sz="1200"/>
              <a:pPr algn="r"/>
              <a:t>23</a:t>
            </a:fld>
            <a:endParaRPr lang="en-GB" sz="1200"/>
          </a:p>
        </p:txBody>
      </p:sp>
      <p:sp>
        <p:nvSpPr>
          <p:cNvPr id="634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A9FBE9F-22FF-4B0A-B8DC-E578A1AD8E4D}" type="slidenum">
              <a:rPr lang="en-GB" smtClean="0">
                <a:latin typeface="Arial" pitchFamily="34" charset="0"/>
              </a:rPr>
              <a:pPr/>
              <a:t>24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13066D2-EC38-483B-836C-8A77F95F3231}" type="slidenum">
              <a:rPr lang="en-GB" smtClean="0">
                <a:latin typeface="Arial" pitchFamily="34" charset="0"/>
              </a:rPr>
              <a:pPr/>
              <a:t>25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4BF735-E02F-46E7-87D1-E452B7F5A278}" type="slidenum">
              <a:rPr lang="en-GB" smtClean="0">
                <a:latin typeface="Arial" pitchFamily="34" charset="0"/>
              </a:rPr>
              <a:pPr/>
              <a:t>29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E129A58-9808-472D-95D5-2CF023D7D5AB}" type="slidenum">
              <a:rPr lang="en-GB" smtClean="0">
                <a:latin typeface="Arial" pitchFamily="34" charset="0"/>
              </a:rPr>
              <a:pPr/>
              <a:t>31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9E9E7F-C437-4B29-9DB0-B5A42F527C08}" type="slidenum">
              <a:rPr lang="en-GB" smtClean="0">
                <a:latin typeface="Arial" pitchFamily="34" charset="0"/>
              </a:rPr>
              <a:pPr/>
              <a:t>32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5ABBE9-7483-4F06-8D09-4EFA2007CF38}" type="slidenum">
              <a:rPr lang="en-GB" smtClean="0">
                <a:latin typeface="Arial" pitchFamily="34" charset="0"/>
              </a:rPr>
              <a:pPr/>
              <a:t>33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A73EC5-F9CC-4F80-8486-6072C0A8DE1B}" type="slidenum">
              <a:rPr lang="en-GB" smtClean="0">
                <a:latin typeface="Arial" pitchFamily="34" charset="0"/>
              </a:rPr>
              <a:pPr/>
              <a:t>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2AC063-3B13-48D6-89F3-2CAB004690E6}" type="slidenum">
              <a:rPr lang="en-GB" smtClean="0">
                <a:latin typeface="Arial" pitchFamily="34" charset="0"/>
              </a:rPr>
              <a:pPr/>
              <a:t>34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EA2198A-496D-4195-8EFF-6D079A90E42B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latin typeface="Arial" pitchFamily="34" charset="0"/>
                <a:cs typeface="Arial" pitchFamily="34" charset="0"/>
              </a:rPr>
              <a:t>A typical IT setup for bioinformatics</a:t>
            </a:r>
          </a:p>
        </p:txBody>
      </p:sp>
      <p:sp>
        <p:nvSpPr>
          <p:cNvPr id="593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CDFFAE-8ADF-427C-AEF7-097379D24BBD}" type="slidenum">
              <a:rPr lang="fi-FI">
                <a:solidFill>
                  <a:srgbClr val="000000"/>
                </a:solidFill>
              </a:rPr>
              <a:pPr/>
              <a:t>52</a:t>
            </a:fld>
            <a:endParaRPr lang="fi-FI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AF4FE5-5CB5-4205-A82B-B4224E40453B}" type="slidenum">
              <a:rPr lang="en-GB" smtClean="0">
                <a:latin typeface="Arial" pitchFamily="34" charset="0"/>
              </a:rPr>
              <a:pPr/>
              <a:t>11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632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1899BF92-76C8-4BC5-AC95-098567B3D9AF}" type="slidenum">
              <a:rPr lang="en-GB" sz="1200"/>
              <a:pPr algn="r"/>
              <a:t>11</a:t>
            </a:fld>
            <a:endParaRPr lang="en-GB" sz="1200"/>
          </a:p>
        </p:txBody>
      </p:sp>
      <p:sp>
        <p:nvSpPr>
          <p:cNvPr id="563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DA8AB9D-A4CA-486B-B10F-5BC96D76CB7A}" type="slidenum">
              <a:rPr lang="en-GB" smtClean="0">
                <a:latin typeface="Arial" pitchFamily="34" charset="0"/>
              </a:rPr>
              <a:pPr/>
              <a:t>12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C8162FA1-9C1B-45C8-BA62-2EDE518AD120}" type="slidenum">
              <a:rPr lang="en-GB" sz="1200"/>
              <a:pPr algn="r"/>
              <a:t>12</a:t>
            </a:fld>
            <a:endParaRPr lang="en-GB" sz="1200"/>
          </a:p>
        </p:txBody>
      </p:sp>
      <p:sp>
        <p:nvSpPr>
          <p:cNvPr id="5734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7B79D08-2795-4F73-8238-6829CAA4E8B9}" type="slidenum">
              <a:rPr lang="en-GB" smtClean="0">
                <a:latin typeface="Arial" pitchFamily="34" charset="0"/>
              </a:rPr>
              <a:pPr/>
              <a:t>13</a:t>
            </a:fld>
            <a:endParaRPr lang="en-GB" smtClean="0">
              <a:latin typeface="Arial" pitchFamily="34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63726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5548265"/>
            <a:ext cx="1574800" cy="130973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44040" y="6432550"/>
            <a:ext cx="6278880" cy="36512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24420" y="6371590"/>
            <a:ext cx="16891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1A2DEC0A-AF34-4984-93B7-7DA17424B1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1034" y="6375400"/>
            <a:ext cx="610565" cy="30003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9" name="Picture 3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992813"/>
            <a:ext cx="9144000" cy="333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86018" name="Picture 2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1034" y="6375400"/>
            <a:ext cx="610565" cy="30003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44040" y="6432550"/>
            <a:ext cx="6278880" cy="36512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7424420" y="6371590"/>
            <a:ext cx="16891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2DEC0A-AF34-4984-93B7-7DA17424B16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44040" y="6432550"/>
            <a:ext cx="6278880" cy="36512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TOP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0823" y="3193684"/>
            <a:ext cx="8229600" cy="1143000"/>
          </a:xfrm>
        </p:spPr>
        <p:txBody>
          <a:bodyPr>
            <a:normAutofit/>
          </a:bodyPr>
          <a:lstStyle>
            <a:lvl1pPr>
              <a:defRPr sz="3600" i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8E6BCA-00AD-413C-BAE4-3E3517E344E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 userDrawn="1"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6083300"/>
            <a:ext cx="931484" cy="774700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pic>
        <p:nvPicPr>
          <p:cNvPr id="9" name="Picture 3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5992813"/>
            <a:ext cx="9144000" cy="333375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4420" y="6371590"/>
            <a:ext cx="16891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1A2DEC0A-AF34-4984-93B7-7DA17424B169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2"/>
          <p:cNvPicPr>
            <a:picLocks noChangeAspect="1" noChangeArrowheads="1"/>
          </p:cNvPicPr>
          <p:nvPr userDrawn="1"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381034" y="6375400"/>
            <a:ext cx="610565" cy="300037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844040" y="6432550"/>
            <a:ext cx="6278880" cy="365125"/>
          </a:xfrm>
          <a:prstGeom prst="rect">
            <a:avLst/>
          </a:prstGeom>
        </p:spPr>
        <p:txBody>
          <a:bodyPr/>
          <a:lstStyle>
            <a:lvl1pPr>
              <a:defRPr sz="8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90" r:id="rId2"/>
    <p:sldLayoutId id="2147483789" r:id="rId3"/>
    <p:sldLayoutId id="2147483791" r:id="rId4"/>
    <p:sldLayoutId id="2147483792" r:id="rId5"/>
    <p:sldLayoutId id="2147483793" r:id="rId6"/>
  </p:sldLayoutIdLst>
  <p:timing>
    <p:tnLst>
      <p:par>
        <p:cTn id="1" dur="indefinite" restart="never" nodeType="tmRoot"/>
      </p:par>
    </p:tnLst>
  </p:timing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ls.se/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bi.ac.uk/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bsrc.ac.uk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oleObject" Target="file:///C:\Users\nyronen\Desktop\ELIXIR_Presentations\Visio\BioMedInfra_Cloud_Service_Piecewise.vsd\Drawing\~Service%20for%20SP%20Outline\Predefined%20process.3863" TargetMode="External"/><Relationship Id="rId4" Type="http://schemas.openxmlformats.org/officeDocument/2006/relationships/image" Target="../media/image3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uengage.org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2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1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1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wmf"/><Relationship Id="rId4" Type="http://schemas.openxmlformats.org/officeDocument/2006/relationships/image" Target="../media/image15.emf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 txBox="1">
            <a:spLocks/>
          </p:cNvSpPr>
          <p:nvPr/>
        </p:nvSpPr>
        <p:spPr>
          <a:xfrm>
            <a:off x="1463041" y="3886200"/>
            <a:ext cx="6400800" cy="17526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6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ELIXIR needs for e-Infrastructure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Tommi Nyrönen (CSC), EGI </a:t>
            </a:r>
            <a:r>
              <a:rPr kumimoji="0" lang="fi-F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User</a:t>
            </a: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Forum </a:t>
            </a:r>
            <a:r>
              <a:rPr kumimoji="0" lang="fi-F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April</a:t>
            </a: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12 in </a:t>
            </a:r>
            <a:r>
              <a:rPr kumimoji="0" lang="fi-FI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Vilnus</a:t>
            </a:r>
            <a:r>
              <a:rPr kumimoji="0" lang="fi-FI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2011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GB" sz="4000" dirty="0" smtClean="0"/>
              <a:t>Data growth exceeds growth in IT capability</a:t>
            </a:r>
            <a:endParaRPr lang="en-US" sz="4000" dirty="0" smtClean="0"/>
          </a:p>
        </p:txBody>
      </p:sp>
      <p:pic>
        <p:nvPicPr>
          <p:cNvPr id="14339" name="Picture 4" descr="originalgrap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7263" y="1430338"/>
            <a:ext cx="2800350" cy="172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Hard_drive_capacity_over_tim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27588" y="1368425"/>
            <a:ext cx="3028950" cy="1863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6" descr="trend-internet-connectivity-bandwidth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1013" y="3781425"/>
            <a:ext cx="3143250" cy="2030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705014" y="3176588"/>
            <a:ext cx="325563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 dirty="0">
                <a:latin typeface="+mn-lt"/>
              </a:rPr>
              <a:t>CPU Power doubles &lt;&gt; 24 months (</a:t>
            </a:r>
            <a:r>
              <a:rPr lang="en-GB" sz="1200" b="1" dirty="0" err="1">
                <a:latin typeface="+mn-lt"/>
              </a:rPr>
              <a:t>Moores</a:t>
            </a:r>
            <a:r>
              <a:rPr lang="en-GB" sz="1200" b="1" dirty="0">
                <a:latin typeface="+mn-lt"/>
              </a:rPr>
              <a:t> Law)</a:t>
            </a:r>
            <a:endParaRPr lang="en-US" sz="1200" b="1" dirty="0">
              <a:latin typeface="+mn-lt"/>
            </a:endParaRPr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5230195" y="3186113"/>
            <a:ext cx="2465034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>
                <a:latin typeface="+mn-lt"/>
              </a:rPr>
              <a:t>Disk capacity doubles &lt;&gt; 18 months</a:t>
            </a:r>
            <a:endParaRPr lang="en-US" sz="1200" b="1">
              <a:latin typeface="+mn-lt"/>
            </a:endParaRP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907501" y="5815013"/>
            <a:ext cx="2923685" cy="2769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1200" b="1">
                <a:latin typeface="+mn-lt"/>
              </a:rPr>
              <a:t>Network bandwidth doubles &lt;&gt; 20 months</a:t>
            </a:r>
            <a:endParaRPr lang="en-US" sz="1200" b="1">
              <a:latin typeface="+mn-lt"/>
            </a:endParaRPr>
          </a:p>
        </p:txBody>
      </p:sp>
      <p:sp>
        <p:nvSpPr>
          <p:cNvPr id="14345" name="AutoShape 12"/>
          <p:cNvSpPr>
            <a:spLocks noChangeAspect="1" noChangeArrowheads="1" noTextEdit="1"/>
          </p:cNvSpPr>
          <p:nvPr/>
        </p:nvSpPr>
        <p:spPr bwMode="auto">
          <a:xfrm>
            <a:off x="4997450" y="3589338"/>
            <a:ext cx="2835275" cy="238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6" name="Rectangle 15"/>
          <p:cNvSpPr>
            <a:spLocks noChangeArrowheads="1"/>
          </p:cNvSpPr>
          <p:nvPr/>
        </p:nvSpPr>
        <p:spPr bwMode="auto">
          <a:xfrm>
            <a:off x="4995863" y="3587750"/>
            <a:ext cx="2830512" cy="2386013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7" name="Rectangle 16"/>
          <p:cNvSpPr>
            <a:spLocks noChangeArrowheads="1"/>
          </p:cNvSpPr>
          <p:nvPr/>
        </p:nvSpPr>
        <p:spPr bwMode="auto">
          <a:xfrm>
            <a:off x="4997450" y="3587750"/>
            <a:ext cx="2828925" cy="23876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8" name="Rectangle 19"/>
          <p:cNvSpPr>
            <a:spLocks noChangeArrowheads="1"/>
          </p:cNvSpPr>
          <p:nvPr/>
        </p:nvSpPr>
        <p:spPr bwMode="auto">
          <a:xfrm>
            <a:off x="5619750" y="3840163"/>
            <a:ext cx="1989138" cy="1517650"/>
          </a:xfrm>
          <a:prstGeom prst="rect">
            <a:avLst/>
          </a:prstGeom>
          <a:solidFill>
            <a:srgbClr val="C0C0C0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49" name="Freeform 20"/>
          <p:cNvSpPr>
            <a:spLocks/>
          </p:cNvSpPr>
          <p:nvPr/>
        </p:nvSpPr>
        <p:spPr bwMode="auto">
          <a:xfrm>
            <a:off x="5619750" y="3840163"/>
            <a:ext cx="1989138" cy="1517650"/>
          </a:xfrm>
          <a:custGeom>
            <a:avLst/>
            <a:gdLst>
              <a:gd name="T0" fmla="*/ 2147483647 w 1253"/>
              <a:gd name="T1" fmla="*/ 2147483647 h 956"/>
              <a:gd name="T2" fmla="*/ 0 w 1253"/>
              <a:gd name="T3" fmla="*/ 2147483647 h 956"/>
              <a:gd name="T4" fmla="*/ 0 w 1253"/>
              <a:gd name="T5" fmla="*/ 0 h 956"/>
              <a:gd name="T6" fmla="*/ 2147483647 w 1253"/>
              <a:gd name="T7" fmla="*/ 0 h 956"/>
              <a:gd name="T8" fmla="*/ 2147483647 w 1253"/>
              <a:gd name="T9" fmla="*/ 2147483647 h 956"/>
              <a:gd name="T10" fmla="*/ 2147483647 w 1253"/>
              <a:gd name="T11" fmla="*/ 2147483647 h 95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253"/>
              <a:gd name="T19" fmla="*/ 0 h 956"/>
              <a:gd name="T20" fmla="*/ 1253 w 1253"/>
              <a:gd name="T21" fmla="*/ 956 h 95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253" h="956">
                <a:moveTo>
                  <a:pt x="623" y="956"/>
                </a:moveTo>
                <a:lnTo>
                  <a:pt x="0" y="956"/>
                </a:lnTo>
                <a:lnTo>
                  <a:pt x="0" y="0"/>
                </a:lnTo>
                <a:lnTo>
                  <a:pt x="1253" y="0"/>
                </a:lnTo>
                <a:lnTo>
                  <a:pt x="1253" y="956"/>
                </a:lnTo>
                <a:lnTo>
                  <a:pt x="623" y="956"/>
                </a:lnTo>
              </a:path>
            </a:pathLst>
          </a:custGeom>
          <a:noFill/>
          <a:ln w="0">
            <a:solidFill>
              <a:srgbClr val="80808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0" name="Line 21"/>
          <p:cNvSpPr>
            <a:spLocks noChangeShapeType="1"/>
          </p:cNvSpPr>
          <p:nvPr/>
        </p:nvSpPr>
        <p:spPr bwMode="auto">
          <a:xfrm flipH="1">
            <a:off x="5619750" y="5357813"/>
            <a:ext cx="1989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1" name="Line 22"/>
          <p:cNvSpPr>
            <a:spLocks noChangeShapeType="1"/>
          </p:cNvSpPr>
          <p:nvPr/>
        </p:nvSpPr>
        <p:spPr bwMode="auto">
          <a:xfrm flipH="1">
            <a:off x="5619750" y="5053013"/>
            <a:ext cx="1989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2" name="Line 23"/>
          <p:cNvSpPr>
            <a:spLocks noChangeShapeType="1"/>
          </p:cNvSpPr>
          <p:nvPr/>
        </p:nvSpPr>
        <p:spPr bwMode="auto">
          <a:xfrm flipH="1">
            <a:off x="5619750" y="4756150"/>
            <a:ext cx="1989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3" name="Line 24"/>
          <p:cNvSpPr>
            <a:spLocks noChangeShapeType="1"/>
          </p:cNvSpPr>
          <p:nvPr/>
        </p:nvSpPr>
        <p:spPr bwMode="auto">
          <a:xfrm flipH="1">
            <a:off x="5619750" y="4451350"/>
            <a:ext cx="1989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4" name="Line 25"/>
          <p:cNvSpPr>
            <a:spLocks noChangeShapeType="1"/>
          </p:cNvSpPr>
          <p:nvPr/>
        </p:nvSpPr>
        <p:spPr bwMode="auto">
          <a:xfrm flipH="1">
            <a:off x="5619750" y="4144963"/>
            <a:ext cx="1989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5" name="Line 26"/>
          <p:cNvSpPr>
            <a:spLocks noChangeShapeType="1"/>
          </p:cNvSpPr>
          <p:nvPr/>
        </p:nvSpPr>
        <p:spPr bwMode="auto">
          <a:xfrm flipH="1">
            <a:off x="5619750" y="3840163"/>
            <a:ext cx="1989138" cy="0"/>
          </a:xfrm>
          <a:prstGeom prst="line">
            <a:avLst/>
          </a:prstGeom>
          <a:noFill/>
          <a:ln w="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56" name="Rectangle 27"/>
          <p:cNvSpPr>
            <a:spLocks noChangeArrowheads="1"/>
          </p:cNvSpPr>
          <p:nvPr/>
        </p:nvSpPr>
        <p:spPr bwMode="auto">
          <a:xfrm>
            <a:off x="5621338" y="5383213"/>
            <a:ext cx="228600" cy="122237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2009</a:t>
            </a:r>
          </a:p>
        </p:txBody>
      </p:sp>
      <p:sp>
        <p:nvSpPr>
          <p:cNvPr id="14357" name="Rectangle 36"/>
          <p:cNvSpPr>
            <a:spLocks noChangeArrowheads="1"/>
          </p:cNvSpPr>
          <p:nvPr/>
        </p:nvSpPr>
        <p:spPr bwMode="auto">
          <a:xfrm>
            <a:off x="7391400" y="5381625"/>
            <a:ext cx="228600" cy="12223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800">
                <a:solidFill>
                  <a:srgbClr val="000000"/>
                </a:solidFill>
              </a:rPr>
              <a:t>2018</a:t>
            </a:r>
          </a:p>
        </p:txBody>
      </p:sp>
      <p:sp>
        <p:nvSpPr>
          <p:cNvPr id="14358" name="Rectangle 37"/>
          <p:cNvSpPr>
            <a:spLocks noChangeArrowheads="1"/>
          </p:cNvSpPr>
          <p:nvPr/>
        </p:nvSpPr>
        <p:spPr bwMode="auto">
          <a:xfrm>
            <a:off x="5481638" y="5286375"/>
            <a:ext cx="77787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14359" name="Rectangle 38"/>
          <p:cNvSpPr>
            <a:spLocks noChangeArrowheads="1"/>
          </p:cNvSpPr>
          <p:nvPr/>
        </p:nvSpPr>
        <p:spPr bwMode="auto">
          <a:xfrm>
            <a:off x="5330825" y="4981575"/>
            <a:ext cx="233363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200</a:t>
            </a:r>
            <a:endParaRPr lang="en-US"/>
          </a:p>
        </p:txBody>
      </p:sp>
      <p:sp>
        <p:nvSpPr>
          <p:cNvPr id="14360" name="Rectangle 39"/>
          <p:cNvSpPr>
            <a:spLocks noChangeArrowheads="1"/>
          </p:cNvSpPr>
          <p:nvPr/>
        </p:nvSpPr>
        <p:spPr bwMode="auto">
          <a:xfrm>
            <a:off x="5340350" y="4675188"/>
            <a:ext cx="233363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400</a:t>
            </a:r>
            <a:endParaRPr lang="en-US"/>
          </a:p>
        </p:txBody>
      </p:sp>
      <p:sp>
        <p:nvSpPr>
          <p:cNvPr id="14361" name="Rectangle 40"/>
          <p:cNvSpPr>
            <a:spLocks noChangeArrowheads="1"/>
          </p:cNvSpPr>
          <p:nvPr/>
        </p:nvSpPr>
        <p:spPr bwMode="auto">
          <a:xfrm>
            <a:off x="5330825" y="4370388"/>
            <a:ext cx="233363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600</a:t>
            </a:r>
            <a:endParaRPr lang="en-US"/>
          </a:p>
        </p:txBody>
      </p:sp>
      <p:sp>
        <p:nvSpPr>
          <p:cNvPr id="14362" name="Rectangle 41"/>
          <p:cNvSpPr>
            <a:spLocks noChangeArrowheads="1"/>
          </p:cNvSpPr>
          <p:nvPr/>
        </p:nvSpPr>
        <p:spPr bwMode="auto">
          <a:xfrm>
            <a:off x="5322888" y="4065588"/>
            <a:ext cx="233362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800</a:t>
            </a:r>
            <a:endParaRPr lang="en-US"/>
          </a:p>
        </p:txBody>
      </p:sp>
      <p:sp>
        <p:nvSpPr>
          <p:cNvPr id="14363" name="Rectangle 42"/>
          <p:cNvSpPr>
            <a:spLocks noChangeArrowheads="1"/>
          </p:cNvSpPr>
          <p:nvPr/>
        </p:nvSpPr>
        <p:spPr bwMode="auto">
          <a:xfrm>
            <a:off x="5251450" y="3759200"/>
            <a:ext cx="311150" cy="16827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1100">
                <a:solidFill>
                  <a:srgbClr val="000000"/>
                </a:solidFill>
              </a:rPr>
              <a:t>1000</a:t>
            </a:r>
            <a:endParaRPr lang="en-US"/>
          </a:p>
        </p:txBody>
      </p:sp>
      <p:sp>
        <p:nvSpPr>
          <p:cNvPr id="14364" name="Line 43"/>
          <p:cNvSpPr>
            <a:spLocks noChangeShapeType="1"/>
          </p:cNvSpPr>
          <p:nvPr/>
        </p:nvSpPr>
        <p:spPr bwMode="auto">
          <a:xfrm>
            <a:off x="5565775" y="5357813"/>
            <a:ext cx="53975" cy="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5" name="Line 44"/>
          <p:cNvSpPr>
            <a:spLocks noChangeShapeType="1"/>
          </p:cNvSpPr>
          <p:nvPr/>
        </p:nvSpPr>
        <p:spPr bwMode="auto">
          <a:xfrm>
            <a:off x="5565775" y="5053013"/>
            <a:ext cx="53975" cy="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6" name="Line 45"/>
          <p:cNvSpPr>
            <a:spLocks noChangeShapeType="1"/>
          </p:cNvSpPr>
          <p:nvPr/>
        </p:nvSpPr>
        <p:spPr bwMode="auto">
          <a:xfrm>
            <a:off x="5565775" y="4756150"/>
            <a:ext cx="53975" cy="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7" name="Line 46"/>
          <p:cNvSpPr>
            <a:spLocks noChangeShapeType="1"/>
          </p:cNvSpPr>
          <p:nvPr/>
        </p:nvSpPr>
        <p:spPr bwMode="auto">
          <a:xfrm>
            <a:off x="5565775" y="4451350"/>
            <a:ext cx="53975" cy="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8" name="Line 47"/>
          <p:cNvSpPr>
            <a:spLocks noChangeShapeType="1"/>
          </p:cNvSpPr>
          <p:nvPr/>
        </p:nvSpPr>
        <p:spPr bwMode="auto">
          <a:xfrm>
            <a:off x="5565775" y="4144963"/>
            <a:ext cx="53975" cy="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69" name="Line 48"/>
          <p:cNvSpPr>
            <a:spLocks noChangeShapeType="1"/>
          </p:cNvSpPr>
          <p:nvPr/>
        </p:nvSpPr>
        <p:spPr bwMode="auto">
          <a:xfrm>
            <a:off x="5565775" y="3840163"/>
            <a:ext cx="53975" cy="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0" name="Line 49"/>
          <p:cNvSpPr>
            <a:spLocks noChangeShapeType="1"/>
          </p:cNvSpPr>
          <p:nvPr/>
        </p:nvSpPr>
        <p:spPr bwMode="auto">
          <a:xfrm flipV="1">
            <a:off x="5619750" y="3840163"/>
            <a:ext cx="0" cy="1517650"/>
          </a:xfrm>
          <a:prstGeom prst="line">
            <a:avLst/>
          </a:prstGeom>
          <a:noFill/>
          <a:ln w="0">
            <a:solidFill>
              <a:srgbClr val="B3B3B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1" name="Freeform 50"/>
          <p:cNvSpPr>
            <a:spLocks/>
          </p:cNvSpPr>
          <p:nvPr/>
        </p:nvSpPr>
        <p:spPr bwMode="auto">
          <a:xfrm>
            <a:off x="5619750" y="3992563"/>
            <a:ext cx="1989138" cy="1365250"/>
          </a:xfrm>
          <a:custGeom>
            <a:avLst/>
            <a:gdLst>
              <a:gd name="T0" fmla="*/ 0 w 1253"/>
              <a:gd name="T1" fmla="*/ 2147483647 h 860"/>
              <a:gd name="T2" fmla="*/ 2147483647 w 1253"/>
              <a:gd name="T3" fmla="*/ 2147483647 h 860"/>
              <a:gd name="T4" fmla="*/ 2147483647 w 1253"/>
              <a:gd name="T5" fmla="*/ 2147483647 h 860"/>
              <a:gd name="T6" fmla="*/ 2147483647 w 1253"/>
              <a:gd name="T7" fmla="*/ 2147483647 h 860"/>
              <a:gd name="T8" fmla="*/ 2147483647 w 1253"/>
              <a:gd name="T9" fmla="*/ 2147483647 h 860"/>
              <a:gd name="T10" fmla="*/ 2147483647 w 1253"/>
              <a:gd name="T11" fmla="*/ 2147483647 h 860"/>
              <a:gd name="T12" fmla="*/ 2147483647 w 1253"/>
              <a:gd name="T13" fmla="*/ 2147483647 h 860"/>
              <a:gd name="T14" fmla="*/ 2147483647 w 1253"/>
              <a:gd name="T15" fmla="*/ 2147483647 h 860"/>
              <a:gd name="T16" fmla="*/ 2147483647 w 1253"/>
              <a:gd name="T17" fmla="*/ 2147483647 h 860"/>
              <a:gd name="T18" fmla="*/ 2147483647 w 1253"/>
              <a:gd name="T19" fmla="*/ 0 h 860"/>
              <a:gd name="T20" fmla="*/ 2147483647 w 1253"/>
              <a:gd name="T21" fmla="*/ 2147483647 h 860"/>
              <a:gd name="T22" fmla="*/ 0 w 1253"/>
              <a:gd name="T23" fmla="*/ 2147483647 h 860"/>
              <a:gd name="T24" fmla="*/ 0 w 1253"/>
              <a:gd name="T25" fmla="*/ 2147483647 h 8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53"/>
              <a:gd name="T40" fmla="*/ 0 h 860"/>
              <a:gd name="T41" fmla="*/ 1253 w 1253"/>
              <a:gd name="T42" fmla="*/ 860 h 8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53" h="860">
                <a:moveTo>
                  <a:pt x="0" y="793"/>
                </a:moveTo>
                <a:lnTo>
                  <a:pt x="136" y="764"/>
                </a:lnTo>
                <a:lnTo>
                  <a:pt x="277" y="742"/>
                </a:lnTo>
                <a:lnTo>
                  <a:pt x="414" y="679"/>
                </a:lnTo>
                <a:lnTo>
                  <a:pt x="555" y="634"/>
                </a:lnTo>
                <a:lnTo>
                  <a:pt x="691" y="538"/>
                </a:lnTo>
                <a:lnTo>
                  <a:pt x="833" y="442"/>
                </a:lnTo>
                <a:lnTo>
                  <a:pt x="975" y="334"/>
                </a:lnTo>
                <a:lnTo>
                  <a:pt x="1111" y="193"/>
                </a:lnTo>
                <a:lnTo>
                  <a:pt x="1253" y="0"/>
                </a:lnTo>
                <a:lnTo>
                  <a:pt x="1253" y="860"/>
                </a:lnTo>
                <a:lnTo>
                  <a:pt x="0" y="860"/>
                </a:lnTo>
                <a:lnTo>
                  <a:pt x="0" y="793"/>
                </a:lnTo>
                <a:close/>
              </a:path>
            </a:pathLst>
          </a:custGeom>
          <a:solidFill>
            <a:srgbClr val="9999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2" name="Freeform 51"/>
          <p:cNvSpPr>
            <a:spLocks/>
          </p:cNvSpPr>
          <p:nvPr/>
        </p:nvSpPr>
        <p:spPr bwMode="auto">
          <a:xfrm>
            <a:off x="5619750" y="3992563"/>
            <a:ext cx="1989138" cy="1365250"/>
          </a:xfrm>
          <a:custGeom>
            <a:avLst/>
            <a:gdLst>
              <a:gd name="T0" fmla="*/ 0 w 1253"/>
              <a:gd name="T1" fmla="*/ 2147483647 h 860"/>
              <a:gd name="T2" fmla="*/ 2147483647 w 1253"/>
              <a:gd name="T3" fmla="*/ 2147483647 h 860"/>
              <a:gd name="T4" fmla="*/ 2147483647 w 1253"/>
              <a:gd name="T5" fmla="*/ 2147483647 h 860"/>
              <a:gd name="T6" fmla="*/ 2147483647 w 1253"/>
              <a:gd name="T7" fmla="*/ 2147483647 h 860"/>
              <a:gd name="T8" fmla="*/ 2147483647 w 1253"/>
              <a:gd name="T9" fmla="*/ 2147483647 h 860"/>
              <a:gd name="T10" fmla="*/ 2147483647 w 1253"/>
              <a:gd name="T11" fmla="*/ 2147483647 h 860"/>
              <a:gd name="T12" fmla="*/ 2147483647 w 1253"/>
              <a:gd name="T13" fmla="*/ 2147483647 h 860"/>
              <a:gd name="T14" fmla="*/ 2147483647 w 1253"/>
              <a:gd name="T15" fmla="*/ 2147483647 h 860"/>
              <a:gd name="T16" fmla="*/ 2147483647 w 1253"/>
              <a:gd name="T17" fmla="*/ 2147483647 h 860"/>
              <a:gd name="T18" fmla="*/ 2147483647 w 1253"/>
              <a:gd name="T19" fmla="*/ 0 h 860"/>
              <a:gd name="T20" fmla="*/ 2147483647 w 1253"/>
              <a:gd name="T21" fmla="*/ 2147483647 h 860"/>
              <a:gd name="T22" fmla="*/ 0 w 1253"/>
              <a:gd name="T23" fmla="*/ 2147483647 h 860"/>
              <a:gd name="T24" fmla="*/ 0 w 1253"/>
              <a:gd name="T25" fmla="*/ 2147483647 h 860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253"/>
              <a:gd name="T40" fmla="*/ 0 h 860"/>
              <a:gd name="T41" fmla="*/ 1253 w 1253"/>
              <a:gd name="T42" fmla="*/ 860 h 860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253" h="860">
                <a:moveTo>
                  <a:pt x="0" y="793"/>
                </a:moveTo>
                <a:lnTo>
                  <a:pt x="136" y="764"/>
                </a:lnTo>
                <a:lnTo>
                  <a:pt x="277" y="742"/>
                </a:lnTo>
                <a:lnTo>
                  <a:pt x="414" y="679"/>
                </a:lnTo>
                <a:lnTo>
                  <a:pt x="555" y="634"/>
                </a:lnTo>
                <a:lnTo>
                  <a:pt x="691" y="538"/>
                </a:lnTo>
                <a:lnTo>
                  <a:pt x="833" y="442"/>
                </a:lnTo>
                <a:lnTo>
                  <a:pt x="975" y="334"/>
                </a:lnTo>
                <a:lnTo>
                  <a:pt x="1111" y="193"/>
                </a:lnTo>
                <a:lnTo>
                  <a:pt x="1253" y="0"/>
                </a:lnTo>
                <a:lnTo>
                  <a:pt x="1253" y="860"/>
                </a:lnTo>
                <a:lnTo>
                  <a:pt x="0" y="860"/>
                </a:lnTo>
                <a:lnTo>
                  <a:pt x="0" y="793"/>
                </a:lnTo>
              </a:path>
            </a:pathLst>
          </a:custGeom>
          <a:noFill/>
          <a:ln w="0">
            <a:solidFill>
              <a:srgbClr val="00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4373" name="Rectangle 52"/>
          <p:cNvSpPr>
            <a:spLocks noChangeArrowheads="1"/>
          </p:cNvSpPr>
          <p:nvPr/>
        </p:nvSpPr>
        <p:spPr bwMode="auto">
          <a:xfrm>
            <a:off x="4465989" y="5512905"/>
            <a:ext cx="4579643" cy="7386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+mn-lt"/>
              </a:rPr>
              <a:t>Racks </a:t>
            </a:r>
            <a:r>
              <a:rPr lang="en-US" sz="2400" b="1" dirty="0" smtClean="0">
                <a:solidFill>
                  <a:srgbClr val="000000"/>
                </a:solidFill>
                <a:latin typeface="+mn-lt"/>
              </a:rPr>
              <a:t>in EMBL-EBI </a:t>
            </a:r>
            <a:r>
              <a:rPr lang="en-US" sz="2400" b="1" dirty="0">
                <a:solidFill>
                  <a:srgbClr val="000000"/>
                </a:solidFill>
                <a:latin typeface="+mn-lt"/>
              </a:rPr>
              <a:t>machine room double &lt;&gt; 12 months</a:t>
            </a:r>
            <a:endParaRPr lang="en-US" sz="2400" dirty="0">
              <a:latin typeface="+mn-lt"/>
            </a:endParaRPr>
          </a:p>
        </p:txBody>
      </p:sp>
      <p:sp>
        <p:nvSpPr>
          <p:cNvPr id="14374" name="Rectangle 54"/>
          <p:cNvSpPr>
            <a:spLocks noChangeArrowheads="1"/>
          </p:cNvSpPr>
          <p:nvPr/>
        </p:nvSpPr>
        <p:spPr bwMode="auto">
          <a:xfrm rot="-5400000">
            <a:off x="4900613" y="4772025"/>
            <a:ext cx="381000" cy="76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r>
              <a:rPr lang="en-US" sz="500" b="1">
                <a:solidFill>
                  <a:srgbClr val="000000"/>
                </a:solidFill>
              </a:rPr>
              <a:t>No. of Racks</a:t>
            </a:r>
            <a:endParaRPr lang="en-US"/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Visits during consultation phase</a:t>
            </a:r>
          </a:p>
        </p:txBody>
      </p:sp>
      <p:pic>
        <p:nvPicPr>
          <p:cNvPr id="16389" name="Picture 4" descr="ELIXIR Visits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76363" y="1423988"/>
            <a:ext cx="6391275" cy="46307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08378"/>
            <a:ext cx="82296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dirty="0" smtClean="0"/>
              <a:t>Sites of ELIXIR </a:t>
            </a:r>
            <a:r>
              <a:rPr lang="en-GB" sz="3600" dirty="0" smtClean="0"/>
              <a:t>survey: data providers and collections</a:t>
            </a:r>
            <a:endParaRPr lang="en-GB" sz="3600" dirty="0" smtClean="0"/>
          </a:p>
        </p:txBody>
      </p:sp>
      <p:pic>
        <p:nvPicPr>
          <p:cNvPr id="17413" name="Picture 4" descr="Data Survery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5413" y="1314450"/>
            <a:ext cx="6334125" cy="4695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eaLnBrk="1" hangingPunct="1"/>
            <a:r>
              <a:rPr lang="en-GB" dirty="0" smtClean="0"/>
              <a:t>A reliable </a:t>
            </a:r>
            <a:r>
              <a:rPr lang="en-GB" b="1" i="1" dirty="0" smtClean="0"/>
              <a:t>distributed</a:t>
            </a:r>
            <a:r>
              <a:rPr lang="en-GB" dirty="0" smtClean="0"/>
              <a:t> infrastructure to provide equality of access to biological information across all of Europe</a:t>
            </a:r>
          </a:p>
          <a:p>
            <a:pPr eaLnBrk="1" hangingPunct="1"/>
            <a:r>
              <a:rPr lang="en-GB" dirty="0" smtClean="0"/>
              <a:t>Sustainable funding for the </a:t>
            </a:r>
            <a:r>
              <a:rPr lang="en-GB" b="1" i="1" dirty="0" smtClean="0"/>
              <a:t>core</a:t>
            </a:r>
            <a:r>
              <a:rPr lang="en-GB" dirty="0" smtClean="0"/>
              <a:t> European biological data collections (genomes, sequences, structures etc)</a:t>
            </a:r>
          </a:p>
          <a:p>
            <a:pPr eaLnBrk="1" hangingPunct="1"/>
            <a:r>
              <a:rPr lang="en-GB" dirty="0" smtClean="0"/>
              <a:t>Sustainable funding for the </a:t>
            </a:r>
            <a:r>
              <a:rPr lang="en-GB" b="1" i="1" dirty="0" smtClean="0"/>
              <a:t>global</a:t>
            </a:r>
            <a:r>
              <a:rPr lang="en-GB" dirty="0" smtClean="0"/>
              <a:t> biological data collaborations (</a:t>
            </a:r>
            <a:r>
              <a:rPr lang="en-GB" dirty="0" err="1" smtClean="0"/>
              <a:t>UniProt</a:t>
            </a:r>
            <a:r>
              <a:rPr lang="en-GB" dirty="0" smtClean="0"/>
              <a:t>, </a:t>
            </a:r>
            <a:r>
              <a:rPr lang="en-GB" dirty="0" err="1" smtClean="0"/>
              <a:t>ww</a:t>
            </a:r>
            <a:r>
              <a:rPr lang="en-GB" dirty="0" smtClean="0"/>
              <a:t>-PDB, INSDC etc)</a:t>
            </a:r>
          </a:p>
          <a:p>
            <a:pPr eaLnBrk="1" hangingPunct="1"/>
            <a:r>
              <a:rPr lang="en-GB" dirty="0" smtClean="0"/>
              <a:t>Processes for</a:t>
            </a:r>
            <a:br>
              <a:rPr lang="en-GB" dirty="0" smtClean="0"/>
            </a:br>
            <a:r>
              <a:rPr lang="en-GB" dirty="0" smtClean="0"/>
              <a:t>	developing </a:t>
            </a:r>
            <a:r>
              <a:rPr lang="en-GB" b="1" i="1" dirty="0" smtClean="0"/>
              <a:t>new</a:t>
            </a:r>
            <a:r>
              <a:rPr lang="en-GB" dirty="0" smtClean="0"/>
              <a:t> core data collections</a:t>
            </a:r>
            <a:br>
              <a:rPr lang="en-GB" dirty="0" smtClean="0"/>
            </a:br>
            <a:r>
              <a:rPr lang="en-GB" dirty="0" smtClean="0"/>
              <a:t>	supporting </a:t>
            </a:r>
            <a:r>
              <a:rPr lang="en-GB" b="1" i="1" dirty="0" smtClean="0"/>
              <a:t>interoperability</a:t>
            </a:r>
            <a:r>
              <a:rPr lang="en-GB" dirty="0" smtClean="0"/>
              <a:t> of bioinformatics tools</a:t>
            </a:r>
            <a:br>
              <a:rPr lang="en-GB" dirty="0" smtClean="0"/>
            </a:br>
            <a:r>
              <a:rPr lang="en-GB" dirty="0" smtClean="0"/>
              <a:t>	developing bioinformatics </a:t>
            </a:r>
            <a:r>
              <a:rPr lang="en-GB" b="1" i="1" dirty="0" smtClean="0"/>
              <a:t>standards</a:t>
            </a:r>
            <a:r>
              <a:rPr lang="en-GB" dirty="0" smtClean="0"/>
              <a:t> and </a:t>
            </a:r>
            <a:r>
              <a:rPr lang="en-GB" b="1" i="1" dirty="0" err="1" smtClean="0"/>
              <a:t>ontologies</a:t>
            </a:r>
            <a:endParaRPr lang="en-GB" b="1" i="1" dirty="0" smtClean="0"/>
          </a:p>
          <a:p>
            <a:pPr eaLnBrk="1" hangingPunct="1"/>
            <a:r>
              <a:rPr lang="en-GB" b="1" i="1" dirty="0" smtClean="0"/>
              <a:t>Enhanced</a:t>
            </a:r>
            <a:r>
              <a:rPr lang="en-GB" dirty="0" smtClean="0"/>
              <a:t> use of biological information in Academic Research, the Pharmaceutical Industry, Biotechnology, Agriculture and for the Protection of the Environment</a:t>
            </a:r>
          </a:p>
          <a:p>
            <a:pPr eaLnBrk="1" hangingPunct="1"/>
            <a:endParaRPr lang="en-US" dirty="0" smtClean="0"/>
          </a:p>
        </p:txBody>
      </p:sp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What might ELIXIR be?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eaLnBrk="1" hangingPunct="1"/>
            <a:r>
              <a:rPr lang="en-GB" smtClean="0"/>
              <a:t>Elixir will be constructed by enhancing and linking existing infrastructures in the member states.</a:t>
            </a:r>
          </a:p>
          <a:p>
            <a:pPr eaLnBrk="1" hangingPunct="1"/>
            <a:r>
              <a:rPr lang="en-GB" smtClean="0"/>
              <a:t>It will integrate member state infrastructures into a single infrastructure or a ‘Grid’.</a:t>
            </a:r>
          </a:p>
          <a:p>
            <a:pPr eaLnBrk="1" hangingPunct="1"/>
            <a:r>
              <a:rPr lang="en-GB" smtClean="0"/>
              <a:t>Each member-state will</a:t>
            </a:r>
          </a:p>
          <a:p>
            <a:pPr lvl="1" eaLnBrk="1" hangingPunct="1"/>
            <a:r>
              <a:rPr lang="en-GB" smtClean="0"/>
              <a:t>Identify and catalogue its requirements </a:t>
            </a:r>
          </a:p>
          <a:p>
            <a:pPr lvl="1" eaLnBrk="1" hangingPunct="1"/>
            <a:r>
              <a:rPr lang="en-GB" smtClean="0"/>
              <a:t>Identify funding agencies that are prepared to fund bioinformatics </a:t>
            </a:r>
          </a:p>
          <a:p>
            <a:pPr lvl="1" eaLnBrk="1" hangingPunct="1"/>
            <a:r>
              <a:rPr lang="en-GB" smtClean="0"/>
              <a:t>Identify projects and organisations that could become part of Elixir</a:t>
            </a:r>
          </a:p>
          <a:p>
            <a:pPr lvl="1" eaLnBrk="1" hangingPunct="1"/>
            <a:r>
              <a:rPr lang="en-GB" smtClean="0"/>
              <a:t>Include funding for Elixir in its National Research Infrastructure Plan</a:t>
            </a:r>
          </a:p>
          <a:p>
            <a:pPr lvl="1" eaLnBrk="1" hangingPunct="1"/>
            <a:r>
              <a:rPr lang="en-GB" smtClean="0"/>
              <a:t>Where appropriate, identify structural funds that can be used for Elixir</a:t>
            </a:r>
          </a:p>
          <a:p>
            <a:pPr lvl="1" eaLnBrk="1" hangingPunct="1"/>
            <a:r>
              <a:rPr lang="en-GB" smtClean="0"/>
              <a:t>Make suggestions for ELIXIR Nodes</a:t>
            </a:r>
          </a:p>
          <a:p>
            <a:pPr lvl="1" eaLnBrk="1" hangingPunct="1"/>
            <a:r>
              <a:rPr lang="en-GB" smtClean="0"/>
              <a:t>Take part in the ELIXIR Construction Phase</a:t>
            </a:r>
          </a:p>
          <a:p>
            <a:pPr lvl="1" eaLnBrk="1" hangingPunct="1"/>
            <a:endParaRPr lang="en-GB" smtClean="0"/>
          </a:p>
          <a:p>
            <a:pPr lvl="1" eaLnBrk="1" hangingPunct="1"/>
            <a:endParaRPr lang="en-GB" smtClean="0"/>
          </a:p>
        </p:txBody>
      </p:sp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GB" dirty="0" smtClean="0"/>
              <a:t>A </a:t>
            </a:r>
            <a:r>
              <a:rPr lang="en-GB" dirty="0" smtClean="0"/>
              <a:t>reliable distributed </a:t>
            </a:r>
            <a:r>
              <a:rPr lang="en-GB" dirty="0" smtClean="0"/>
              <a:t>I</a:t>
            </a:r>
            <a:r>
              <a:rPr lang="en-GB" dirty="0" smtClean="0"/>
              <a:t>nfrastructure</a:t>
            </a:r>
            <a:endParaRPr lang="en-GB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ELIXIR </a:t>
            </a:r>
            <a:r>
              <a:rPr lang="en-GB" dirty="0" smtClean="0"/>
              <a:t>Technical </a:t>
            </a:r>
            <a:r>
              <a:rPr lang="en-GB" dirty="0" smtClean="0"/>
              <a:t>s</a:t>
            </a:r>
            <a:r>
              <a:rPr lang="en-GB" dirty="0" smtClean="0"/>
              <a:t>tructure</a:t>
            </a:r>
            <a:endParaRPr lang="en-GB" dirty="0" smtClean="0"/>
          </a:p>
        </p:txBody>
      </p:sp>
      <p:pic>
        <p:nvPicPr>
          <p:cNvPr id="20484" name="Picture 40" descr="2011_Feb_Rad_correct1"/>
          <p:cNvPicPr>
            <a:picLocks noChangeAspect="1" noChangeArrowheads="1"/>
          </p:cNvPicPr>
          <p:nvPr/>
        </p:nvPicPr>
        <p:blipFill>
          <a:blip r:embed="rId2" cstate="print"/>
          <a:srcRect l="16624" t="16624" r="16373" b="16373"/>
          <a:stretch>
            <a:fillRect/>
          </a:stretch>
        </p:blipFill>
        <p:spPr bwMode="auto">
          <a:xfrm>
            <a:off x="1555750" y="1454150"/>
            <a:ext cx="6205538" cy="4387850"/>
          </a:xfrm>
          <a:prstGeom prst="rect">
            <a:avLst/>
          </a:prstGeom>
          <a:noFill/>
          <a:ln w="9525">
            <a:noFill/>
            <a:prstDash val="lgDashDotDot"/>
            <a:miter lim="800000"/>
            <a:headEnd/>
            <a:tailEnd/>
          </a:ln>
        </p:spPr>
      </p:pic>
      <p:sp>
        <p:nvSpPr>
          <p:cNvPr id="20485" name="Text Box 11"/>
          <p:cNvSpPr txBox="1">
            <a:spLocks noChangeArrowheads="1"/>
          </p:cNvSpPr>
          <p:nvPr/>
        </p:nvSpPr>
        <p:spPr bwMode="auto">
          <a:xfrm>
            <a:off x="6964517" y="2690813"/>
            <a:ext cx="141256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>
                <a:latin typeface="+mn-lt"/>
              </a:rPr>
              <a:t>ELIXIR hub</a:t>
            </a:r>
          </a:p>
          <a:p>
            <a:r>
              <a:rPr lang="de-DE" sz="2000" dirty="0">
                <a:latin typeface="+mn-lt"/>
              </a:rPr>
              <a:t>@EMBL-EBI</a:t>
            </a:r>
          </a:p>
        </p:txBody>
      </p:sp>
      <p:sp>
        <p:nvSpPr>
          <p:cNvPr id="20486" name="Text Box 22"/>
          <p:cNvSpPr txBox="1">
            <a:spLocks noChangeArrowheads="1"/>
          </p:cNvSpPr>
          <p:nvPr/>
        </p:nvSpPr>
        <p:spPr bwMode="auto">
          <a:xfrm>
            <a:off x="1483124" y="5183188"/>
            <a:ext cx="1775614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>
                <a:latin typeface="+mn-lt"/>
              </a:rPr>
              <a:t>ELIXIR </a:t>
            </a:r>
            <a:r>
              <a:rPr lang="de-DE" sz="2000" dirty="0" err="1">
                <a:latin typeface="+mn-lt"/>
              </a:rPr>
              <a:t>node</a:t>
            </a:r>
            <a:endParaRPr lang="de-DE" sz="2000" dirty="0">
              <a:latin typeface="+mn-lt"/>
            </a:endParaRPr>
          </a:p>
          <a:p>
            <a:r>
              <a:rPr lang="de-DE" dirty="0">
                <a:latin typeface="+mn-lt"/>
              </a:rPr>
              <a:t>+ national </a:t>
            </a:r>
            <a:r>
              <a:rPr lang="de-DE" dirty="0" err="1">
                <a:latin typeface="+mn-lt"/>
              </a:rPr>
              <a:t>centre</a:t>
            </a:r>
            <a:endParaRPr lang="de-DE" dirty="0">
              <a:latin typeface="+mn-lt"/>
            </a:endParaRPr>
          </a:p>
        </p:txBody>
      </p:sp>
      <p:sp>
        <p:nvSpPr>
          <p:cNvPr id="20487" name="Text Box 24"/>
          <p:cNvSpPr txBox="1">
            <a:spLocks noChangeArrowheads="1"/>
          </p:cNvSpPr>
          <p:nvPr/>
        </p:nvSpPr>
        <p:spPr bwMode="auto">
          <a:xfrm>
            <a:off x="544034" y="2125663"/>
            <a:ext cx="2285369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de-DE" sz="2000" dirty="0">
                <a:latin typeface="+mn-lt"/>
              </a:rPr>
              <a:t>ELIXIR </a:t>
            </a:r>
            <a:r>
              <a:rPr lang="de-DE" sz="2000" dirty="0" err="1">
                <a:latin typeface="+mn-lt"/>
              </a:rPr>
              <a:t>node</a:t>
            </a:r>
            <a:endParaRPr lang="de-DE" sz="2000" dirty="0">
              <a:latin typeface="+mn-lt"/>
            </a:endParaRPr>
          </a:p>
          <a:p>
            <a:r>
              <a:rPr lang="de-DE" dirty="0">
                <a:latin typeface="+mn-lt"/>
              </a:rPr>
              <a:t>(not a national </a:t>
            </a:r>
            <a:r>
              <a:rPr lang="de-DE" dirty="0" err="1">
                <a:latin typeface="+mn-lt"/>
              </a:rPr>
              <a:t>centre</a:t>
            </a:r>
            <a:r>
              <a:rPr lang="de-DE" dirty="0">
                <a:latin typeface="+mn-lt"/>
              </a:rPr>
              <a:t>)</a:t>
            </a:r>
          </a:p>
        </p:txBody>
      </p:sp>
      <p:cxnSp>
        <p:nvCxnSpPr>
          <p:cNvPr id="20488" name="Straight Arrow Connector 9"/>
          <p:cNvCxnSpPr>
            <a:cxnSpLocks noChangeShapeType="1"/>
          </p:cNvCxnSpPr>
          <p:nvPr/>
        </p:nvCxnSpPr>
        <p:spPr bwMode="auto">
          <a:xfrm flipH="1">
            <a:off x="4937125" y="2989263"/>
            <a:ext cx="2192338" cy="603250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20489" name="TextBox 10"/>
          <p:cNvSpPr txBox="1">
            <a:spLocks noChangeArrowheads="1"/>
          </p:cNvSpPr>
          <p:nvPr/>
        </p:nvSpPr>
        <p:spPr bwMode="auto">
          <a:xfrm>
            <a:off x="6699250" y="4684713"/>
            <a:ext cx="1339850" cy="523875"/>
          </a:xfrm>
          <a:prstGeom prst="rect">
            <a:avLst/>
          </a:prstGeom>
          <a:solidFill>
            <a:srgbClr val="FF66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 sz="2800" b="1">
                <a:solidFill>
                  <a:schemeClr val="bg1"/>
                </a:solidFill>
              </a:rPr>
              <a:t>ELIXIR</a:t>
            </a: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19100" y="442379"/>
            <a:ext cx="7451725" cy="1143000"/>
          </a:xfrm>
        </p:spPr>
        <p:txBody>
          <a:bodyPr>
            <a:noAutofit/>
          </a:bodyPr>
          <a:lstStyle/>
          <a:p>
            <a:pPr eaLnBrk="1" hangingPunct="1"/>
            <a:r>
              <a:rPr lang="de-DE" dirty="0" err="1" smtClean="0"/>
              <a:t>Requirements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ELIXIR N</a:t>
            </a:r>
            <a:r>
              <a:rPr lang="de-DE" dirty="0" smtClean="0"/>
              <a:t>odes</a:t>
            </a:r>
            <a:r>
              <a:rPr lang="de-DE" dirty="0" smtClean="0"/>
              <a:t/>
            </a:r>
            <a:br>
              <a:rPr lang="de-DE" dirty="0" smtClean="0"/>
            </a:br>
            <a:endParaRPr lang="en-US" dirty="0" smtClean="0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447800"/>
            <a:ext cx="8229600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de-DE" sz="1800" dirty="0" smtClean="0"/>
              <a:t>Scientific</a:t>
            </a:r>
          </a:p>
          <a:p>
            <a:pPr lvl="1">
              <a:lnSpc>
                <a:spcPct val="80000"/>
              </a:lnSpc>
            </a:pPr>
            <a:r>
              <a:rPr lang="de-DE" sz="1400" dirty="0" smtClean="0"/>
              <a:t>Scientific excellence </a:t>
            </a:r>
          </a:p>
          <a:p>
            <a:pPr lvl="1">
              <a:lnSpc>
                <a:spcPct val="80000"/>
              </a:lnSpc>
            </a:pPr>
            <a:r>
              <a:rPr lang="de-DE" sz="1400" dirty="0" smtClean="0"/>
              <a:t>Fit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thematic</a:t>
            </a:r>
            <a:r>
              <a:rPr lang="de-DE" sz="1400" dirty="0" smtClean="0"/>
              <a:t> </a:t>
            </a:r>
            <a:r>
              <a:rPr lang="de-DE" sz="1400" dirty="0" err="1" smtClean="0"/>
              <a:t>area</a:t>
            </a:r>
            <a:r>
              <a:rPr lang="de-DE" sz="1400" dirty="0" smtClean="0"/>
              <a:t>: </a:t>
            </a:r>
            <a:r>
              <a:rPr lang="de-DE" sz="1400" dirty="0" err="1" smtClean="0"/>
              <a:t>data</a:t>
            </a:r>
            <a:r>
              <a:rPr lang="de-DE" sz="1400" dirty="0" smtClean="0"/>
              <a:t>; </a:t>
            </a:r>
            <a:r>
              <a:rPr lang="de-DE" sz="1400" dirty="0" err="1" smtClean="0"/>
              <a:t>compute</a:t>
            </a:r>
            <a:r>
              <a:rPr lang="de-DE" sz="1400" dirty="0" smtClean="0"/>
              <a:t>; </a:t>
            </a:r>
            <a:r>
              <a:rPr lang="de-DE" sz="1400" dirty="0" err="1" smtClean="0"/>
              <a:t>tools</a:t>
            </a:r>
            <a:r>
              <a:rPr lang="de-DE" sz="1400" dirty="0" smtClean="0"/>
              <a:t> </a:t>
            </a:r>
            <a:r>
              <a:rPr lang="de-DE" sz="1400" dirty="0" err="1" smtClean="0"/>
              <a:t>infrastructure</a:t>
            </a:r>
            <a:r>
              <a:rPr lang="de-DE" sz="1400" dirty="0" smtClean="0"/>
              <a:t>; BMS links; </a:t>
            </a:r>
            <a:r>
              <a:rPr lang="de-DE" sz="1400" dirty="0" err="1" smtClean="0"/>
              <a:t>training</a:t>
            </a:r>
            <a:r>
              <a:rPr lang="de-DE" sz="1400" dirty="0" smtClean="0"/>
              <a:t> </a:t>
            </a:r>
            <a:endParaRPr lang="de-DE" sz="1400" dirty="0" smtClean="0"/>
          </a:p>
          <a:p>
            <a:pPr lvl="1">
              <a:lnSpc>
                <a:spcPct val="80000"/>
              </a:lnSpc>
            </a:pPr>
            <a:endParaRPr lang="de-DE" sz="1800" dirty="0" smtClean="0"/>
          </a:p>
          <a:p>
            <a:pPr>
              <a:lnSpc>
                <a:spcPct val="80000"/>
              </a:lnSpc>
            </a:pPr>
            <a:r>
              <a:rPr lang="de-DE" sz="1800" dirty="0" smtClean="0"/>
              <a:t>Service</a:t>
            </a:r>
          </a:p>
          <a:p>
            <a:pPr lvl="1">
              <a:lnSpc>
                <a:spcPct val="80000"/>
              </a:lnSpc>
            </a:pPr>
            <a:r>
              <a:rPr lang="de-DE" sz="1400" dirty="0" smtClean="0"/>
              <a:t>High </a:t>
            </a:r>
            <a:r>
              <a:rPr lang="de-DE" sz="1400" dirty="0" err="1" smtClean="0"/>
              <a:t>reliability</a:t>
            </a:r>
            <a:endParaRPr lang="de-DE" sz="1400" dirty="0" smtClean="0"/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service-mentality</a:t>
            </a:r>
            <a:endParaRPr lang="de-DE" sz="1400" dirty="0" smtClean="0"/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Eager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interoperate</a:t>
            </a:r>
            <a:endParaRPr lang="de-DE" sz="1400" dirty="0" smtClean="0"/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participation</a:t>
            </a:r>
            <a:r>
              <a:rPr lang="de-DE" sz="1400" dirty="0" smtClean="0"/>
              <a:t> in </a:t>
            </a:r>
            <a:r>
              <a:rPr lang="de-DE" sz="1400" dirty="0" err="1" smtClean="0"/>
              <a:t>software</a:t>
            </a:r>
            <a:r>
              <a:rPr lang="de-DE" sz="1400" dirty="0" smtClean="0"/>
              <a:t>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dirty="0" err="1" smtClean="0"/>
              <a:t>standards</a:t>
            </a:r>
            <a:r>
              <a:rPr lang="de-DE" sz="1400" dirty="0" smtClean="0"/>
              <a:t> </a:t>
            </a:r>
            <a:r>
              <a:rPr lang="de-DE" sz="1400" dirty="0" err="1" smtClean="0"/>
              <a:t>development</a:t>
            </a:r>
            <a:endParaRPr lang="de-DE" sz="14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de-DE" sz="1800" dirty="0" smtClean="0"/>
              <a:t>National </a:t>
            </a:r>
            <a:r>
              <a:rPr lang="de-DE" sz="1800" dirty="0" err="1" smtClean="0"/>
              <a:t>role</a:t>
            </a:r>
            <a:endParaRPr lang="de-DE" sz="1800" dirty="0" smtClean="0"/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coordinator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national </a:t>
            </a:r>
            <a:r>
              <a:rPr lang="de-DE" sz="1400" dirty="0" err="1" smtClean="0"/>
              <a:t>activities</a:t>
            </a:r>
            <a:endParaRPr lang="de-DE" sz="1400" dirty="0" smtClean="0"/>
          </a:p>
          <a:p>
            <a:pPr lvl="1">
              <a:lnSpc>
                <a:spcPct val="80000"/>
              </a:lnSpc>
            </a:pPr>
            <a:r>
              <a:rPr lang="de-DE" sz="1400" dirty="0" smtClean="0"/>
              <a:t>national </a:t>
            </a:r>
            <a:r>
              <a:rPr lang="de-DE" sz="1400" dirty="0" err="1" smtClean="0"/>
              <a:t>contact</a:t>
            </a:r>
            <a:r>
              <a:rPr lang="de-DE" sz="1400" dirty="0" smtClean="0"/>
              <a:t> </a:t>
            </a:r>
            <a:r>
              <a:rPr lang="de-DE" sz="1400" dirty="0" err="1" smtClean="0"/>
              <a:t>point</a:t>
            </a:r>
            <a:r>
              <a:rPr lang="de-DE" sz="1400" dirty="0" smtClean="0"/>
              <a:t> </a:t>
            </a:r>
            <a:r>
              <a:rPr lang="de-DE" sz="1400" dirty="0" err="1" smtClean="0"/>
              <a:t>for</a:t>
            </a:r>
            <a:r>
              <a:rPr lang="de-DE" sz="1400" dirty="0" smtClean="0"/>
              <a:t> ELIXIR</a:t>
            </a:r>
          </a:p>
          <a:p>
            <a:pPr>
              <a:lnSpc>
                <a:spcPct val="80000"/>
              </a:lnSpc>
            </a:pPr>
            <a:endParaRPr lang="en-US" sz="1800" dirty="0" smtClean="0"/>
          </a:p>
          <a:p>
            <a:pPr>
              <a:lnSpc>
                <a:spcPct val="80000"/>
              </a:lnSpc>
            </a:pPr>
            <a:r>
              <a:rPr lang="de-DE" sz="1800" dirty="0" err="1" smtClean="0"/>
              <a:t>Funding</a:t>
            </a:r>
            <a:endParaRPr lang="de-DE" sz="1800" dirty="0" smtClean="0"/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availability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</a:t>
            </a:r>
            <a:r>
              <a:rPr lang="de-DE" sz="1400" dirty="0" err="1" smtClean="0"/>
              <a:t>funding</a:t>
            </a:r>
            <a:r>
              <a:rPr lang="de-DE" sz="1400" dirty="0" smtClean="0"/>
              <a:t> </a:t>
            </a:r>
          </a:p>
          <a:p>
            <a:pPr lvl="1">
              <a:lnSpc>
                <a:spcPct val="80000"/>
              </a:lnSpc>
            </a:pPr>
            <a:r>
              <a:rPr lang="de-DE" sz="1400" dirty="0" smtClean="0"/>
              <a:t>multi-</a:t>
            </a:r>
            <a:r>
              <a:rPr lang="de-DE" sz="1400" dirty="0" err="1" smtClean="0"/>
              <a:t>year</a:t>
            </a:r>
            <a:r>
              <a:rPr lang="de-DE" sz="1400" dirty="0" smtClean="0"/>
              <a:t> </a:t>
            </a:r>
            <a:r>
              <a:rPr lang="de-DE" sz="1400" dirty="0" err="1" smtClean="0"/>
              <a:t>commitment</a:t>
            </a:r>
            <a:r>
              <a:rPr lang="de-DE" sz="1400" dirty="0" smtClean="0"/>
              <a:t> (min. 5 </a:t>
            </a:r>
            <a:r>
              <a:rPr lang="de-DE" sz="1400" dirty="0" err="1" smtClean="0"/>
              <a:t>years</a:t>
            </a:r>
            <a:r>
              <a:rPr lang="de-DE" sz="1400" dirty="0" smtClean="0"/>
              <a:t>)</a:t>
            </a:r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supported</a:t>
            </a:r>
            <a:r>
              <a:rPr lang="de-DE" sz="1400" dirty="0" smtClean="0"/>
              <a:t> </a:t>
            </a:r>
            <a:r>
              <a:rPr lang="de-DE" sz="1400" dirty="0" err="1" smtClean="0"/>
              <a:t>by</a:t>
            </a:r>
            <a:r>
              <a:rPr lang="de-DE" sz="1400" dirty="0" smtClean="0"/>
              <a:t> </a:t>
            </a:r>
            <a:r>
              <a:rPr lang="de-DE" sz="1400" dirty="0" err="1" smtClean="0"/>
              <a:t>host</a:t>
            </a:r>
            <a:r>
              <a:rPr lang="de-DE" sz="1400" dirty="0" smtClean="0"/>
              <a:t> </a:t>
            </a:r>
            <a:r>
              <a:rPr lang="de-DE" sz="1400" dirty="0" err="1" smtClean="0"/>
              <a:t>country</a:t>
            </a:r>
            <a:r>
              <a:rPr lang="de-DE" sz="1400" dirty="0" smtClean="0"/>
              <a:t> </a:t>
            </a:r>
            <a:r>
              <a:rPr lang="de-DE" sz="1400" dirty="0" err="1" smtClean="0"/>
              <a:t>government</a:t>
            </a:r>
            <a:endParaRPr lang="de-DE" sz="1400" dirty="0" smtClean="0"/>
          </a:p>
          <a:p>
            <a:pPr lvl="1">
              <a:lnSpc>
                <a:spcPct val="80000"/>
              </a:lnSpc>
            </a:pPr>
            <a:r>
              <a:rPr lang="de-DE" sz="1400" dirty="0" err="1" smtClean="0"/>
              <a:t>subject</a:t>
            </a:r>
            <a:r>
              <a:rPr lang="de-DE" sz="1400" dirty="0" smtClean="0"/>
              <a:t> </a:t>
            </a:r>
            <a:r>
              <a:rPr lang="de-DE" sz="1400" dirty="0" err="1" smtClean="0"/>
              <a:t>to</a:t>
            </a:r>
            <a:r>
              <a:rPr lang="de-DE" sz="1400" dirty="0" smtClean="0"/>
              <a:t> </a:t>
            </a:r>
            <a:r>
              <a:rPr lang="de-DE" sz="1400" dirty="0" err="1" smtClean="0"/>
              <a:t>regular</a:t>
            </a:r>
            <a:r>
              <a:rPr lang="de-DE" sz="1400" dirty="0" smtClean="0"/>
              <a:t> </a:t>
            </a:r>
            <a:r>
              <a:rPr lang="de-DE" sz="1400" dirty="0" err="1" smtClean="0"/>
              <a:t>reviews</a:t>
            </a:r>
            <a:endParaRPr lang="de-DE" sz="1400" dirty="0" smtClean="0"/>
          </a:p>
          <a:p>
            <a:pPr>
              <a:lnSpc>
                <a:spcPct val="80000"/>
              </a:lnSpc>
            </a:pPr>
            <a:endParaRPr lang="en-US" sz="18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 bwMode="auto">
          <a:xfrm>
            <a:off x="457200" y="1600200"/>
            <a:ext cx="24765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defRPr/>
            </a:pPr>
            <a:endParaRPr lang="en-GB" sz="2000" kern="0" dirty="0">
              <a:latin typeface="+mn-lt"/>
            </a:endParaRP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Medical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Agriculture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Environmental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Pharmaceutical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General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r>
              <a:rPr lang="en-GB" sz="2000" kern="0" dirty="0">
                <a:latin typeface="+mn-lt"/>
              </a:rPr>
              <a:t>Training</a:t>
            </a:r>
          </a:p>
          <a:p>
            <a:pPr marL="342900" indent="-342900" algn="l">
              <a:spcBef>
                <a:spcPct val="20000"/>
              </a:spcBef>
              <a:buFontTx/>
              <a:buChar char="•"/>
              <a:defRPr/>
            </a:pPr>
            <a:endParaRPr lang="en-GB" sz="2000" kern="0" dirty="0">
              <a:latin typeface="+mn-lt"/>
            </a:endParaRPr>
          </a:p>
        </p:txBody>
      </p:sp>
      <p:sp>
        <p:nvSpPr>
          <p:cNvPr id="2457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Locations of suggestions for Nodes</a:t>
            </a:r>
          </a:p>
        </p:txBody>
      </p:sp>
      <p:pic>
        <p:nvPicPr>
          <p:cNvPr id="2458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9450" y="1323975"/>
            <a:ext cx="5324475" cy="4762500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4582" name="Oval 5"/>
          <p:cNvSpPr>
            <a:spLocks noChangeArrowheads="1"/>
          </p:cNvSpPr>
          <p:nvPr/>
        </p:nvSpPr>
        <p:spPr bwMode="auto">
          <a:xfrm>
            <a:off x="523875" y="2047875"/>
            <a:ext cx="161925" cy="238125"/>
          </a:xfrm>
          <a:prstGeom prst="ellipse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3" name="Oval 7"/>
          <p:cNvSpPr>
            <a:spLocks noChangeArrowheads="1"/>
          </p:cNvSpPr>
          <p:nvPr/>
        </p:nvSpPr>
        <p:spPr bwMode="auto">
          <a:xfrm>
            <a:off x="523875" y="2419350"/>
            <a:ext cx="161925" cy="238125"/>
          </a:xfrm>
          <a:prstGeom prst="ellipse">
            <a:avLst/>
          </a:prstGeom>
          <a:solidFill>
            <a:srgbClr val="92D05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4" name="Oval 8"/>
          <p:cNvSpPr>
            <a:spLocks noChangeArrowheads="1"/>
          </p:cNvSpPr>
          <p:nvPr/>
        </p:nvSpPr>
        <p:spPr bwMode="auto">
          <a:xfrm>
            <a:off x="523875" y="2800350"/>
            <a:ext cx="161925" cy="238125"/>
          </a:xfrm>
          <a:prstGeom prst="ellipse">
            <a:avLst/>
          </a:prstGeom>
          <a:solidFill>
            <a:srgbClr val="0070C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5" name="Oval 9"/>
          <p:cNvSpPr>
            <a:spLocks noChangeArrowheads="1"/>
          </p:cNvSpPr>
          <p:nvPr/>
        </p:nvSpPr>
        <p:spPr bwMode="auto">
          <a:xfrm>
            <a:off x="523875" y="3152775"/>
            <a:ext cx="161925" cy="238125"/>
          </a:xfrm>
          <a:prstGeom prst="ellipse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6" name="Oval 10"/>
          <p:cNvSpPr>
            <a:spLocks noChangeArrowheads="1"/>
          </p:cNvSpPr>
          <p:nvPr/>
        </p:nvSpPr>
        <p:spPr bwMode="auto">
          <a:xfrm>
            <a:off x="523875" y="3524250"/>
            <a:ext cx="161925" cy="238125"/>
          </a:xfrm>
          <a:prstGeom prst="ellipse">
            <a:avLst/>
          </a:prstGeom>
          <a:solidFill>
            <a:srgbClr val="7030A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4587" name="Text Box 13"/>
          <p:cNvSpPr txBox="1">
            <a:spLocks noChangeArrowheads="1"/>
          </p:cNvSpPr>
          <p:nvPr/>
        </p:nvSpPr>
        <p:spPr bwMode="auto">
          <a:xfrm>
            <a:off x="768350" y="4837113"/>
            <a:ext cx="1583319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GB">
                <a:latin typeface="+mn-lt"/>
              </a:rPr>
              <a:t>53 Suggestions</a:t>
            </a:r>
          </a:p>
          <a:p>
            <a:pPr algn="l"/>
            <a:r>
              <a:rPr lang="en-GB">
                <a:latin typeface="+mn-lt"/>
              </a:rPr>
              <a:t>23 Countries</a:t>
            </a:r>
            <a:endParaRPr lang="en-US">
              <a:latin typeface="+mn-lt"/>
            </a:endParaRPr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53 Node </a:t>
            </a:r>
            <a:r>
              <a:rPr lang="en-GB" dirty="0" smtClean="0"/>
              <a:t>suggestions</a:t>
            </a:r>
            <a:endParaRPr lang="en-GB" dirty="0" smtClean="0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22284"/>
            <a:ext cx="3743739" cy="4525963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GB" sz="2000" dirty="0" smtClean="0"/>
              <a:t>Very varied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Content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Size</a:t>
            </a:r>
          </a:p>
          <a:p>
            <a:pPr lvl="1">
              <a:lnSpc>
                <a:spcPct val="80000"/>
              </a:lnSpc>
            </a:pPr>
            <a:r>
              <a:rPr lang="en-GB" sz="1200" dirty="0" smtClean="0"/>
              <a:t>Funding commitment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Cover all node types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Almost all include training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Some countries have coordinated internally; others have not</a:t>
            </a:r>
          </a:p>
          <a:p>
            <a:pPr>
              <a:lnSpc>
                <a:spcPct val="80000"/>
              </a:lnSpc>
            </a:pPr>
            <a:endParaRPr lang="en-GB" sz="2000" dirty="0" smtClean="0"/>
          </a:p>
          <a:p>
            <a:pPr>
              <a:lnSpc>
                <a:spcPct val="80000"/>
              </a:lnSpc>
            </a:pPr>
            <a:r>
              <a:rPr lang="en-GB" sz="2000" dirty="0" smtClean="0"/>
              <a:t>Domains addressed include clinical, biomedical, genomics, agriculture, fisheries etc</a:t>
            </a:r>
          </a:p>
          <a:p>
            <a:pPr>
              <a:lnSpc>
                <a:spcPct val="80000"/>
              </a:lnSpc>
              <a:buFontTx/>
              <a:buNone/>
            </a:pPr>
            <a:endParaRPr lang="en-GB" sz="2000" dirty="0" smtClean="0"/>
          </a:p>
          <a:p>
            <a:pPr>
              <a:lnSpc>
                <a:spcPct val="80000"/>
              </a:lnSpc>
              <a:buFontTx/>
              <a:buNone/>
            </a:pPr>
            <a:endParaRPr lang="en-GB" sz="1050" dirty="0" smtClean="0"/>
          </a:p>
        </p:txBody>
      </p:sp>
      <p:pic>
        <p:nvPicPr>
          <p:cNvPr id="40964" name="Picture 5" descr="europe_outline_map-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21125" y="2051050"/>
            <a:ext cx="4710113" cy="3275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GB" dirty="0" smtClean="0"/>
              <a:t>Read </a:t>
            </a:r>
            <a:r>
              <a:rPr lang="en-GB" dirty="0" smtClean="0"/>
              <a:t>node suggestions on </a:t>
            </a:r>
            <a:r>
              <a:rPr lang="en-US" dirty="0" smtClean="0"/>
              <a:t>22nd and 23rd July 2010 </a:t>
            </a:r>
            <a:endParaRPr lang="en-GB" dirty="0" smtClean="0"/>
          </a:p>
          <a:p>
            <a:pPr lvl="1"/>
            <a:r>
              <a:rPr lang="en-GB" dirty="0" smtClean="0"/>
              <a:t>Prepared recommendations for Node </a:t>
            </a:r>
            <a:r>
              <a:rPr lang="en-GB" dirty="0" smtClean="0"/>
              <a:t>Principal Investigators</a:t>
            </a:r>
            <a:endParaRPr lang="en-GB" dirty="0" smtClean="0"/>
          </a:p>
          <a:p>
            <a:pPr lvl="1"/>
            <a:r>
              <a:rPr lang="en-GB" dirty="0" smtClean="0"/>
              <a:t>Proposed </a:t>
            </a:r>
            <a:r>
              <a:rPr lang="en-GB" dirty="0" smtClean="0"/>
              <a:t>a mechanism for the construction process</a:t>
            </a:r>
          </a:p>
          <a:p>
            <a:pPr lvl="1"/>
            <a:r>
              <a:rPr lang="en-US" dirty="0" smtClean="0"/>
              <a:t>Made s</a:t>
            </a:r>
            <a:r>
              <a:rPr lang="en-US" dirty="0" smtClean="0"/>
              <a:t>uggestions </a:t>
            </a:r>
            <a:r>
              <a:rPr lang="en-US" dirty="0" smtClean="0"/>
              <a:t>as a group</a:t>
            </a:r>
          </a:p>
          <a:p>
            <a:r>
              <a:rPr lang="en-US" dirty="0" smtClean="0"/>
              <a:t>In general </a:t>
            </a:r>
            <a:r>
              <a:rPr lang="en-US" dirty="0" smtClean="0"/>
              <a:t>committee was impressed </a:t>
            </a:r>
            <a:r>
              <a:rPr lang="en-US" dirty="0" smtClean="0"/>
              <a:t>with the quality of the </a:t>
            </a:r>
            <a:r>
              <a:rPr lang="en-US" dirty="0" smtClean="0"/>
              <a:t>node suggestions</a:t>
            </a:r>
            <a:endParaRPr lang="en-US" dirty="0" smtClean="0"/>
          </a:p>
          <a:p>
            <a:pPr lvl="1"/>
            <a:r>
              <a:rPr lang="en-US" dirty="0" smtClean="0"/>
              <a:t>Generic observations that </a:t>
            </a:r>
            <a:r>
              <a:rPr lang="en-GB" dirty="0" smtClean="0"/>
              <a:t>were </a:t>
            </a:r>
            <a:r>
              <a:rPr lang="en-GB" dirty="0" smtClean="0"/>
              <a:t>made into a document and send to the Node PIs</a:t>
            </a:r>
            <a:endParaRPr lang="en-US" dirty="0" smtClean="0"/>
          </a:p>
          <a:p>
            <a:endParaRPr lang="en-GB" dirty="0" smtClean="0"/>
          </a:p>
          <a:p>
            <a:endParaRPr lang="en-GB" dirty="0" smtClean="0"/>
          </a:p>
          <a:p>
            <a:endParaRPr lang="en-US" dirty="0" smtClean="0"/>
          </a:p>
        </p:txBody>
      </p:sp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Role of ELIXIR steering committee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378129"/>
            <a:ext cx="8229600" cy="4525963"/>
          </a:xfrm>
        </p:spPr>
        <p:txBody>
          <a:bodyPr lIns="0" tIns="0" rIns="0" bIns="0">
            <a:normAutofit/>
          </a:bodyPr>
          <a:lstStyle/>
          <a:p>
            <a:pPr eaLnBrk="1" hangingPunct="1">
              <a:buFontTx/>
              <a:buNone/>
            </a:pPr>
            <a:endParaRPr lang="en-GB" sz="1200" dirty="0" smtClean="0"/>
          </a:p>
          <a:p>
            <a:pPr eaLnBrk="1" hangingPunct="1">
              <a:buFontTx/>
              <a:buNone/>
            </a:pPr>
            <a:r>
              <a:rPr lang="en-GB" sz="2400" b="1" dirty="0" smtClean="0"/>
              <a:t>To construct and operate a sustainable infrastructure for biological information in Europe, to support life science research and its translation to medicine and the environment, the bio-industries and society.</a:t>
            </a:r>
          </a:p>
          <a:p>
            <a:pPr eaLnBrk="1" hangingPunct="1">
              <a:buFontTx/>
              <a:buNone/>
            </a:pPr>
            <a:endParaRPr lang="en-GB" sz="2400" b="1" dirty="0" smtClean="0"/>
          </a:p>
          <a:p>
            <a:pPr eaLnBrk="1" hangingPunct="1"/>
            <a:endParaRPr lang="en-US" sz="2400" b="1" dirty="0" smtClean="0"/>
          </a:p>
        </p:txBody>
      </p:sp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0" tIns="0" rIns="0" bIns="0" anchor="t"/>
          <a:lstStyle/>
          <a:p>
            <a:pPr eaLnBrk="1" hangingPunct="1"/>
            <a:r>
              <a:rPr lang="en-GB" smtClean="0"/>
              <a:t>ELIXIR Mission</a:t>
            </a:r>
            <a:endParaRPr lang="en-US" smtClean="0"/>
          </a:p>
        </p:txBody>
      </p:sp>
      <p:pic>
        <p:nvPicPr>
          <p:cNvPr id="21508" name="Picture 4" descr="circular_gen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9413" y="3357563"/>
            <a:ext cx="895350" cy="68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26" name="Text Box 6"/>
          <p:cNvSpPr txBox="1">
            <a:spLocks noChangeArrowheads="1"/>
          </p:cNvSpPr>
          <p:nvPr/>
        </p:nvSpPr>
        <p:spPr bwMode="auto">
          <a:xfrm>
            <a:off x="3576638" y="3463925"/>
            <a:ext cx="18415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endParaRPr lang="en-GB" sz="2400" b="1">
              <a:effectLst>
                <a:outerShdw blurRad="38100" dist="38100" dir="2700000" algn="tl">
                  <a:srgbClr val="C0C0C0"/>
                </a:outerShdw>
              </a:effectLst>
              <a:latin typeface="Times" charset="0"/>
              <a:cs typeface="Arial" charset="0"/>
            </a:endParaRPr>
          </a:p>
          <a:p>
            <a:pPr eaLnBrk="0" hangingPunct="0">
              <a:defRPr/>
            </a:pPr>
            <a:endParaRPr lang="en-GB" sz="2400" b="1">
              <a:effectLst>
                <a:outerShdw blurRad="38100" dist="38100" dir="2700000" algn="tl">
                  <a:srgbClr val="C0C0C0"/>
                </a:outerShdw>
              </a:effectLst>
              <a:latin typeface="Times" charset="0"/>
              <a:cs typeface="Arial" charset="0"/>
            </a:endParaRPr>
          </a:p>
          <a:p>
            <a:pPr eaLnBrk="0" hangingPunct="0">
              <a:defRPr/>
            </a:pPr>
            <a:endParaRPr lang="en-GB" sz="2400" b="1">
              <a:effectLst>
                <a:outerShdw blurRad="38100" dist="38100" dir="2700000" algn="tl">
                  <a:srgbClr val="C0C0C0"/>
                </a:outerShdw>
              </a:effectLst>
              <a:latin typeface="Times" charset="0"/>
              <a:cs typeface="Arial" charset="0"/>
            </a:endParaRPr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49675" y="4448175"/>
            <a:ext cx="1052513" cy="65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1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0425" y="4384675"/>
            <a:ext cx="1282700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2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45100" y="4460875"/>
            <a:ext cx="900113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3" name="Picture 1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10075" y="3406775"/>
            <a:ext cx="7175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4" name="Picture 1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59450" y="3406775"/>
            <a:ext cx="76835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15" name="Picture 12" descr="1tsrB1"/>
          <p:cNvPicPr>
            <a:picLocks noChangeAspect="1" noChangeArrowheads="1"/>
          </p:cNvPicPr>
          <p:nvPr/>
        </p:nvPicPr>
        <p:blipFill>
          <a:blip r:embed="rId8" cstate="print"/>
          <a:srcRect l="3404" t="3409" r="4878"/>
          <a:stretch>
            <a:fillRect/>
          </a:stretch>
        </p:blipFill>
        <p:spPr bwMode="auto">
          <a:xfrm>
            <a:off x="3014663" y="3406775"/>
            <a:ext cx="7461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6" name="Text Box 13"/>
          <p:cNvSpPr txBox="1">
            <a:spLocks noChangeArrowheads="1"/>
          </p:cNvSpPr>
          <p:nvPr/>
        </p:nvSpPr>
        <p:spPr bwMode="auto">
          <a:xfrm>
            <a:off x="2940050" y="3214688"/>
            <a:ext cx="947738" cy="274637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GB" sz="1200">
                <a:cs typeface="Times New Roman" pitchFamily="18" charset="0"/>
              </a:rPr>
              <a:t> </a:t>
            </a:r>
            <a:endParaRPr lang="en-US" sz="1200">
              <a:cs typeface="Times New Roman" pitchFamily="18" charset="0"/>
            </a:endParaRPr>
          </a:p>
        </p:txBody>
      </p:sp>
      <p:sp>
        <p:nvSpPr>
          <p:cNvPr id="21517" name="Line 20"/>
          <p:cNvSpPr>
            <a:spLocks noChangeShapeType="1"/>
          </p:cNvSpPr>
          <p:nvPr/>
        </p:nvSpPr>
        <p:spPr bwMode="auto">
          <a:xfrm>
            <a:off x="2513013" y="3678238"/>
            <a:ext cx="333375" cy="0"/>
          </a:xfrm>
          <a:prstGeom prst="line">
            <a:avLst/>
          </a:prstGeom>
          <a:noFill/>
          <a:ln w="57150">
            <a:solidFill>
              <a:srgbClr val="D91D15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8" name="Line 21"/>
          <p:cNvSpPr>
            <a:spLocks noChangeShapeType="1"/>
          </p:cNvSpPr>
          <p:nvPr/>
        </p:nvSpPr>
        <p:spPr bwMode="auto">
          <a:xfrm>
            <a:off x="3984625" y="3678238"/>
            <a:ext cx="331788" cy="0"/>
          </a:xfrm>
          <a:prstGeom prst="line">
            <a:avLst/>
          </a:prstGeom>
          <a:noFill/>
          <a:ln w="57150">
            <a:solidFill>
              <a:srgbClr val="D91D15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19" name="Line 22"/>
          <p:cNvSpPr>
            <a:spLocks noChangeShapeType="1"/>
          </p:cNvSpPr>
          <p:nvPr/>
        </p:nvSpPr>
        <p:spPr bwMode="auto">
          <a:xfrm>
            <a:off x="5246688" y="3665538"/>
            <a:ext cx="331787" cy="0"/>
          </a:xfrm>
          <a:prstGeom prst="line">
            <a:avLst/>
          </a:prstGeom>
          <a:noFill/>
          <a:ln w="57150">
            <a:solidFill>
              <a:srgbClr val="D91D15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1520" name="Rectangle 24"/>
          <p:cNvSpPr>
            <a:spLocks noChangeArrowheads="1"/>
          </p:cNvSpPr>
          <p:nvPr/>
        </p:nvSpPr>
        <p:spPr bwMode="auto">
          <a:xfrm>
            <a:off x="2563813" y="5502275"/>
            <a:ext cx="3213100" cy="533400"/>
          </a:xfrm>
          <a:prstGeom prst="rect">
            <a:avLst/>
          </a:prstGeom>
          <a:solidFill>
            <a:schemeClr val="bg1"/>
          </a:solidFill>
          <a:ln w="76200">
            <a:solidFill>
              <a:srgbClr val="FF9900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</a:pPr>
            <a:r>
              <a:rPr lang="en-GB" sz="2400"/>
              <a:t>www.elixir-europe.org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36700"/>
            <a:ext cx="8229600" cy="4525963"/>
          </a:xfrm>
        </p:spPr>
        <p:txBody>
          <a:bodyPr>
            <a:normAutofit fontScale="70000" lnSpcReduction="20000"/>
          </a:bodyPr>
          <a:lstStyle/>
          <a:p>
            <a:endParaRPr lang="en-GB" dirty="0" smtClean="0"/>
          </a:p>
          <a:p>
            <a:r>
              <a:rPr lang="en-GB" dirty="0" smtClean="0"/>
              <a:t>No attempt was made to review the scientific or technical aspects of the suggestions</a:t>
            </a:r>
          </a:p>
          <a:p>
            <a:endParaRPr lang="en-GB" dirty="0" smtClean="0"/>
          </a:p>
          <a:p>
            <a:r>
              <a:rPr lang="en-GB" dirty="0" smtClean="0"/>
              <a:t>No specific comments were made about any particular suggestion</a:t>
            </a:r>
          </a:p>
          <a:p>
            <a:endParaRPr lang="en-GB" dirty="0" smtClean="0"/>
          </a:p>
          <a:p>
            <a:r>
              <a:rPr lang="en-GB" dirty="0" smtClean="0"/>
              <a:t>Funding agencies have their own processes and procedures for reviewing proposals for activities</a:t>
            </a:r>
          </a:p>
          <a:p>
            <a:endParaRPr lang="en-GB" dirty="0" smtClean="0"/>
          </a:p>
          <a:p>
            <a:r>
              <a:rPr lang="en-GB" dirty="0" smtClean="0"/>
              <a:t>Suggestions leading to funding proposals will have to fit the strategic priorities of their state funding agencies as well as meeting the ELIXIR criteria</a:t>
            </a:r>
          </a:p>
          <a:p>
            <a:endParaRPr lang="en-US" dirty="0" smtClean="0"/>
          </a:p>
        </p:txBody>
      </p:sp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The ELIXIR node suggestions have not been reviewed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826000" cy="4525963"/>
          </a:xfrm>
        </p:spPr>
        <p:txBody>
          <a:bodyPr>
            <a:normAutofit fontScale="70000" lnSpcReduction="20000"/>
          </a:bodyPr>
          <a:lstStyle/>
          <a:p>
            <a:pPr eaLnBrk="1" hangingPunct="1"/>
            <a:r>
              <a:rPr lang="en-GB" dirty="0" smtClean="0"/>
              <a:t>Request for suggestions for nodes</a:t>
            </a:r>
          </a:p>
          <a:p>
            <a:pPr eaLnBrk="1" hangingPunct="1">
              <a:buNone/>
            </a:pPr>
            <a:endParaRPr lang="en-GB" dirty="0" smtClean="0"/>
          </a:p>
          <a:p>
            <a:pPr eaLnBrk="1" hangingPunct="1"/>
            <a:r>
              <a:rPr lang="en-GB" dirty="0" smtClean="0"/>
              <a:t>Advertisement </a:t>
            </a:r>
            <a:r>
              <a:rPr lang="en-GB" dirty="0" smtClean="0"/>
              <a:t>in </a:t>
            </a:r>
            <a:r>
              <a:rPr lang="en-GB" dirty="0" smtClean="0"/>
              <a:t>Nature and WWW</a:t>
            </a:r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Funders meeting </a:t>
            </a:r>
            <a:r>
              <a:rPr lang="en-GB" dirty="0" smtClean="0"/>
              <a:t>fall </a:t>
            </a:r>
            <a:r>
              <a:rPr lang="en-GB" dirty="0" smtClean="0"/>
              <a:t>2010</a:t>
            </a:r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One </a:t>
            </a:r>
            <a:r>
              <a:rPr lang="en-GB" dirty="0" smtClean="0"/>
              <a:t>year extension to Preparatory </a:t>
            </a:r>
            <a:r>
              <a:rPr lang="en-GB" dirty="0" smtClean="0"/>
              <a:t>Phase until end of 2011</a:t>
            </a:r>
            <a:endParaRPr lang="en-GB" dirty="0" smtClean="0"/>
          </a:p>
          <a:p>
            <a:pPr eaLnBrk="1" hangingPunct="1"/>
            <a:endParaRPr lang="en-GB" dirty="0" smtClean="0"/>
          </a:p>
          <a:p>
            <a:pPr eaLnBrk="1" hangingPunct="1"/>
            <a:r>
              <a:rPr lang="en-GB" dirty="0" smtClean="0"/>
              <a:t>Elixir </a:t>
            </a:r>
            <a:r>
              <a:rPr lang="en-GB" dirty="0" err="1" smtClean="0"/>
              <a:t>MoU</a:t>
            </a:r>
            <a:r>
              <a:rPr lang="en-GB" dirty="0" smtClean="0"/>
              <a:t> suggestion targeting ICA</a:t>
            </a:r>
            <a:endParaRPr lang="en-US" dirty="0" smtClean="0"/>
          </a:p>
        </p:txBody>
      </p:sp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ELIXIR Construction phase</a:t>
            </a:r>
            <a:endParaRPr lang="en-US" dirty="0" smtClean="0"/>
          </a:p>
        </p:txBody>
      </p:sp>
      <p:pic>
        <p:nvPicPr>
          <p:cNvPr id="23557" name="Picture 4" descr="ELIXIR Nodes Nature Adve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3050" y="1343025"/>
            <a:ext cx="3276600" cy="47323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Sweden is first country to commit</a:t>
            </a:r>
          </a:p>
        </p:txBody>
      </p:sp>
      <p:sp>
        <p:nvSpPr>
          <p:cNvPr id="28677" name="Text Box 4"/>
          <p:cNvSpPr txBox="1">
            <a:spLocks noChangeArrowheads="1"/>
          </p:cNvSpPr>
          <p:nvPr/>
        </p:nvSpPr>
        <p:spPr bwMode="auto">
          <a:xfrm>
            <a:off x="555625" y="1676400"/>
            <a:ext cx="7969250" cy="4271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GB" sz="2000" b="1" dirty="0"/>
              <a:t>Sweden to be the first country to pledge long-term funding</a:t>
            </a:r>
          </a:p>
          <a:p>
            <a:pPr algn="l"/>
            <a:r>
              <a:rPr lang="en-GB" sz="2000" b="1" dirty="0"/>
              <a:t>for ELIXIR</a:t>
            </a:r>
            <a:r>
              <a:rPr lang="en-GB" sz="2000" dirty="0"/>
              <a:t> </a:t>
            </a:r>
            <a:br>
              <a:rPr lang="en-GB" sz="2000" dirty="0"/>
            </a:br>
            <a:r>
              <a:rPr lang="en-GB" i="1" dirty="0"/>
              <a:t>Posted on Tue Jun 23, 2009 7:32 am</a:t>
            </a:r>
            <a:r>
              <a:rPr lang="en-GB" dirty="0"/>
              <a:t/>
            </a:r>
            <a:br>
              <a:rPr lang="en-GB" dirty="0"/>
            </a:br>
            <a:r>
              <a:rPr lang="en-GB" dirty="0">
                <a:solidFill>
                  <a:schemeClr val="bg2"/>
                </a:solidFill>
              </a:rPr>
              <a:t>The Swedish funding agencies (the Swedish Energy Agency, </a:t>
            </a:r>
            <a:r>
              <a:rPr lang="en-GB" dirty="0" err="1">
                <a:solidFill>
                  <a:schemeClr val="bg2"/>
                </a:solidFill>
              </a:rPr>
              <a:t>Fas</a:t>
            </a:r>
            <a:r>
              <a:rPr lang="en-GB" dirty="0">
                <a:solidFill>
                  <a:schemeClr val="bg2"/>
                </a:solidFill>
              </a:rPr>
              <a:t>, </a:t>
            </a:r>
            <a:r>
              <a:rPr lang="en-GB" dirty="0" err="1">
                <a:solidFill>
                  <a:schemeClr val="bg2"/>
                </a:solidFill>
              </a:rPr>
              <a:t>Formas</a:t>
            </a:r>
            <a:r>
              <a:rPr lang="en-GB" dirty="0">
                <a:solidFill>
                  <a:schemeClr val="bg2"/>
                </a:solidFill>
              </a:rPr>
              <a:t>, </a:t>
            </a:r>
          </a:p>
          <a:p>
            <a:pPr algn="l"/>
            <a:r>
              <a:rPr lang="en-GB" dirty="0">
                <a:solidFill>
                  <a:schemeClr val="bg2"/>
                </a:solidFill>
              </a:rPr>
              <a:t>the Swedish Research Council and VINNOVA) have suggested that the</a:t>
            </a:r>
          </a:p>
          <a:p>
            <a:pPr algn="l"/>
            <a:r>
              <a:rPr lang="en-GB" dirty="0">
                <a:solidFill>
                  <a:schemeClr val="bg2"/>
                </a:solidFill>
              </a:rPr>
              <a:t>Government allocate a total of </a:t>
            </a:r>
            <a:r>
              <a:rPr lang="en-GB" b="1" dirty="0">
                <a:solidFill>
                  <a:schemeClr val="tx2"/>
                </a:solidFill>
              </a:rPr>
              <a:t>19 million SEK (1.7 million Euro) </a:t>
            </a:r>
            <a:r>
              <a:rPr lang="en-GB" dirty="0">
                <a:solidFill>
                  <a:schemeClr val="bg2"/>
                </a:solidFill>
              </a:rPr>
              <a:t>over three</a:t>
            </a:r>
          </a:p>
          <a:p>
            <a:pPr algn="l"/>
            <a:r>
              <a:rPr lang="en-GB" dirty="0">
                <a:solidFill>
                  <a:schemeClr val="bg2"/>
                </a:solidFill>
              </a:rPr>
              <a:t>years to ELIXIR &amp; the Swedish Bioinformatics Infrastructure for Life Sciences</a:t>
            </a:r>
          </a:p>
          <a:p>
            <a:pPr algn="l"/>
            <a:r>
              <a:rPr lang="en-GB" dirty="0">
                <a:solidFill>
                  <a:schemeClr val="bg2"/>
                </a:solidFill>
              </a:rPr>
              <a:t>(BILS), which would make Sweden the first country to secure long-term</a:t>
            </a:r>
          </a:p>
          <a:p>
            <a:pPr algn="l"/>
            <a:r>
              <a:rPr lang="en-GB" dirty="0">
                <a:solidFill>
                  <a:schemeClr val="bg2"/>
                </a:solidFill>
              </a:rPr>
              <a:t>funding for ELIXIR.   A final decision along these lines is expected during the</a:t>
            </a:r>
          </a:p>
          <a:p>
            <a:pPr algn="l"/>
            <a:r>
              <a:rPr lang="en-GB" dirty="0">
                <a:solidFill>
                  <a:schemeClr val="bg2"/>
                </a:solidFill>
              </a:rPr>
              <a:t>Autumn 2009.</a:t>
            </a:r>
          </a:p>
          <a:p>
            <a:pPr algn="l"/>
            <a:endParaRPr lang="en-GB" dirty="0">
              <a:solidFill>
                <a:schemeClr val="bg2"/>
              </a:solidFill>
            </a:endParaRPr>
          </a:p>
          <a:p>
            <a:pPr algn="l"/>
            <a:r>
              <a:rPr lang="en-GB" b="1" dirty="0"/>
              <a:t>Contact:</a:t>
            </a:r>
            <a:r>
              <a:rPr lang="en-GB" dirty="0"/>
              <a:t>  Prof. Bengt Persson, </a:t>
            </a:r>
            <a:r>
              <a:rPr lang="en-GB" dirty="0" err="1"/>
              <a:t>Linköping</a:t>
            </a:r>
            <a:r>
              <a:rPr lang="en-GB" dirty="0"/>
              <a:t> University &amp; </a:t>
            </a:r>
            <a:r>
              <a:rPr lang="en-GB" dirty="0" err="1"/>
              <a:t>Karolinska</a:t>
            </a:r>
            <a:r>
              <a:rPr lang="en-GB" dirty="0"/>
              <a:t> </a:t>
            </a:r>
            <a:r>
              <a:rPr lang="en-GB" dirty="0" err="1"/>
              <a:t>Institutet</a:t>
            </a:r>
            <a:r>
              <a:rPr lang="en-GB" dirty="0"/>
              <a:t> </a:t>
            </a:r>
            <a:endParaRPr lang="en-GB" dirty="0">
              <a:solidFill>
                <a:schemeClr val="bg2"/>
              </a:solidFill>
            </a:endParaRPr>
          </a:p>
          <a:p>
            <a:pPr algn="l"/>
            <a:endParaRPr lang="en-GB" b="1" dirty="0"/>
          </a:p>
          <a:p>
            <a:pPr algn="l"/>
            <a:r>
              <a:rPr lang="en-GB" b="1" dirty="0"/>
              <a:t>Web site:</a:t>
            </a:r>
            <a:r>
              <a:rPr lang="en-GB" dirty="0"/>
              <a:t> </a:t>
            </a:r>
            <a:r>
              <a:rPr lang="en-GB" dirty="0">
                <a:solidFill>
                  <a:schemeClr val="bg2"/>
                </a:solidFill>
                <a:hlinkClick r:id="rId3"/>
              </a:rPr>
              <a:t>www.bils.se</a:t>
            </a:r>
            <a:endParaRPr lang="en-GB" dirty="0">
              <a:solidFill>
                <a:schemeClr val="bg2"/>
              </a:solidFill>
            </a:endParaRPr>
          </a:p>
          <a:p>
            <a:pPr algn="l"/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UK commits to ELIXIR</a:t>
            </a:r>
          </a:p>
        </p:txBody>
      </p:sp>
      <p:sp>
        <p:nvSpPr>
          <p:cNvPr id="29701" name="Text Box 4"/>
          <p:cNvSpPr txBox="1">
            <a:spLocks noChangeArrowheads="1"/>
          </p:cNvSpPr>
          <p:nvPr/>
        </p:nvSpPr>
        <p:spPr bwMode="auto">
          <a:xfrm>
            <a:off x="555625" y="1579563"/>
            <a:ext cx="9802748" cy="430887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sz="2000" b="1" dirty="0"/>
              <a:t>UK leads European research </a:t>
            </a:r>
            <a:r>
              <a:rPr lang="en-US" sz="2000" b="1" dirty="0" err="1"/>
              <a:t>programme</a:t>
            </a:r>
            <a:r>
              <a:rPr lang="en-US" sz="2000" b="1" dirty="0"/>
              <a:t> with £</a:t>
            </a:r>
            <a:r>
              <a:rPr lang="en-US" sz="2000" b="1" dirty="0" smtClean="0"/>
              <a:t>10M investment </a:t>
            </a:r>
            <a:r>
              <a:rPr lang="en-US" sz="2000" b="1" dirty="0"/>
              <a:t>in</a:t>
            </a:r>
          </a:p>
          <a:p>
            <a:pPr algn="l"/>
            <a:r>
              <a:rPr lang="en-US" sz="2000" b="1" dirty="0"/>
              <a:t>bioscience data handling capacity</a:t>
            </a:r>
            <a:r>
              <a:rPr lang="en-US" sz="2000" dirty="0"/>
              <a:t> </a:t>
            </a:r>
            <a:br>
              <a:rPr lang="en-US" sz="2000" dirty="0"/>
            </a:br>
            <a:r>
              <a:rPr lang="en-US" i="1" dirty="0"/>
              <a:t>Posted on Tue Aug 25, 2009 8:35 am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bg2"/>
                </a:solidFill>
              </a:rPr>
              <a:t>The UK has made its first substantial commitment to ELIXIR with a </a:t>
            </a:r>
            <a:endParaRPr lang="en-US" dirty="0" smtClean="0">
              <a:solidFill>
                <a:schemeClr val="bg2"/>
              </a:solidFill>
            </a:endParaRPr>
          </a:p>
          <a:p>
            <a:pPr algn="l"/>
            <a:r>
              <a:rPr lang="en-US" b="1" dirty="0" smtClean="0">
                <a:solidFill>
                  <a:schemeClr val="tx2"/>
                </a:solidFill>
              </a:rPr>
              <a:t>£10M (11,4 </a:t>
            </a:r>
            <a:r>
              <a:rPr lang="en-US" b="1" dirty="0" err="1" smtClean="0">
                <a:solidFill>
                  <a:schemeClr val="tx2"/>
                </a:solidFill>
              </a:rPr>
              <a:t>Meur</a:t>
            </a:r>
            <a:r>
              <a:rPr lang="en-US" b="1" dirty="0" smtClean="0">
                <a:solidFill>
                  <a:schemeClr val="tx2"/>
                </a:solidFill>
              </a:rPr>
              <a:t>)</a:t>
            </a:r>
            <a:r>
              <a:rPr lang="en-US" b="1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bg2"/>
                </a:solidFill>
              </a:rPr>
              <a:t>investment </a:t>
            </a:r>
            <a:r>
              <a:rPr lang="en-US" dirty="0">
                <a:solidFill>
                  <a:schemeClr val="bg2"/>
                </a:solidFill>
              </a:rPr>
              <a:t>by the Biotechnology and Biological Sciences Research Council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(BBSRC). BBSRC has awarded funding to the European Molecular Biology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Laboratory’s European Bioinformatics Institute to permit a dramatic increase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in the institute’s data storage and handling capacity. The funding is the first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step in developing the existing data resources and IT infrastructure of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EMBL-EBI towards its planned role as the central hub of the emerging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European Life-Science Infrastructure for Biological Information.</a:t>
            </a:r>
          </a:p>
          <a:p>
            <a:pPr algn="l"/>
            <a:endParaRPr lang="en-GB" dirty="0">
              <a:solidFill>
                <a:schemeClr val="bg2"/>
              </a:solidFill>
            </a:endParaRPr>
          </a:p>
          <a:p>
            <a:pPr algn="l"/>
            <a:r>
              <a:rPr lang="en-GB" b="1" dirty="0"/>
              <a:t>Contact:</a:t>
            </a:r>
            <a:r>
              <a:rPr lang="en-GB" dirty="0"/>
              <a:t>  Matt Goode, BBSRC External Relations</a:t>
            </a:r>
            <a:endParaRPr lang="en-GB" dirty="0">
              <a:solidFill>
                <a:schemeClr val="bg2"/>
              </a:solidFill>
            </a:endParaRPr>
          </a:p>
          <a:p>
            <a:pPr algn="l"/>
            <a:endParaRPr lang="en-GB" b="1" dirty="0"/>
          </a:p>
          <a:p>
            <a:pPr algn="l"/>
            <a:r>
              <a:rPr lang="en-GB" b="1" dirty="0"/>
              <a:t>Web site:</a:t>
            </a:r>
            <a:r>
              <a:rPr lang="en-GB" dirty="0"/>
              <a:t> </a:t>
            </a:r>
            <a:r>
              <a:rPr lang="en-GB" dirty="0">
                <a:solidFill>
                  <a:schemeClr val="bg2"/>
                </a:solidFill>
                <a:hlinkClick r:id="rId3"/>
              </a:rPr>
              <a:t>www.ebi.ac.uk</a:t>
            </a:r>
            <a:endParaRPr lang="en-GB" dirty="0">
              <a:solidFill>
                <a:schemeClr val="bg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Denmark commits to ELIXIR</a:t>
            </a:r>
            <a:endParaRPr lang="en-US" smtClean="0"/>
          </a:p>
        </p:txBody>
      </p:sp>
      <p:sp>
        <p:nvSpPr>
          <p:cNvPr id="30724" name="Text Box 3"/>
          <p:cNvSpPr txBox="1">
            <a:spLocks noChangeArrowheads="1"/>
          </p:cNvSpPr>
          <p:nvPr/>
        </p:nvSpPr>
        <p:spPr bwMode="auto">
          <a:xfrm>
            <a:off x="457200" y="1582738"/>
            <a:ext cx="8045450" cy="3997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/>
              <a:t>Denmark invests €5 million in pan-European infrastructure for</a:t>
            </a:r>
          </a:p>
          <a:p>
            <a:pPr algn="l"/>
            <a:r>
              <a:rPr lang="en-US" sz="2000" b="1"/>
              <a:t>biology</a:t>
            </a:r>
          </a:p>
          <a:p>
            <a:pPr algn="l"/>
            <a:r>
              <a:rPr lang="en-US" i="1"/>
              <a:t>Posted on Jan 10, 2010 9:00 am</a:t>
            </a:r>
            <a:r>
              <a:rPr lang="en-US"/>
              <a:t/>
            </a:r>
            <a:br>
              <a:rPr lang="en-US"/>
            </a:br>
            <a:r>
              <a:rPr lang="en-US">
                <a:solidFill>
                  <a:schemeClr val="bg2"/>
                </a:solidFill>
              </a:rPr>
              <a:t>Denmark has made its first substantial commitment to the European</a:t>
            </a:r>
          </a:p>
          <a:p>
            <a:pPr algn="l"/>
            <a:r>
              <a:rPr lang="en-US">
                <a:solidFill>
                  <a:schemeClr val="bg2"/>
                </a:solidFill>
              </a:rPr>
              <a:t>Life-Science Infrastructure for Biological Information (ELIXIR), a major</a:t>
            </a:r>
          </a:p>
          <a:p>
            <a:pPr algn="l"/>
            <a:r>
              <a:rPr lang="en-US">
                <a:solidFill>
                  <a:schemeClr val="bg2"/>
                </a:solidFill>
              </a:rPr>
              <a:t>emerging pan-European science project, with a €3.5M investment by the</a:t>
            </a:r>
          </a:p>
          <a:p>
            <a:pPr algn="l"/>
            <a:r>
              <a:rPr lang="en-US">
                <a:solidFill>
                  <a:schemeClr val="bg2"/>
                </a:solidFill>
              </a:rPr>
              <a:t>Danish Agency for Science, Technology and Innovation.   Substantial</a:t>
            </a:r>
          </a:p>
          <a:p>
            <a:pPr algn="l"/>
            <a:r>
              <a:rPr lang="en-US">
                <a:solidFill>
                  <a:schemeClr val="bg2"/>
                </a:solidFill>
              </a:rPr>
              <a:t>co-financing from the University of Copenhagen, Aarhus University, the</a:t>
            </a:r>
          </a:p>
          <a:p>
            <a:pPr algn="l"/>
            <a:r>
              <a:rPr lang="en-US">
                <a:solidFill>
                  <a:schemeClr val="bg2"/>
                </a:solidFill>
              </a:rPr>
              <a:t>University of Southern Denmark, and the Technical University of Denmark</a:t>
            </a:r>
          </a:p>
          <a:p>
            <a:pPr algn="l"/>
            <a:r>
              <a:rPr lang="en-US">
                <a:solidFill>
                  <a:schemeClr val="bg2"/>
                </a:solidFill>
              </a:rPr>
              <a:t>will increase the total amount invested in ELIXIR to €5 million.</a:t>
            </a:r>
          </a:p>
          <a:p>
            <a:pPr algn="l"/>
            <a:endParaRPr lang="en-GB" b="1"/>
          </a:p>
          <a:p>
            <a:pPr algn="l"/>
            <a:r>
              <a:rPr lang="en-GB" b="1"/>
              <a:t>Contact:</a:t>
            </a:r>
            <a:r>
              <a:rPr lang="en-GB"/>
              <a:t> </a:t>
            </a:r>
            <a:r>
              <a:rPr lang="en-US"/>
              <a:t>Katrina Pavelin, EMBL-EBI Scientific Outreach Officer - Hinxton, UK</a:t>
            </a:r>
            <a:endParaRPr lang="en-GB">
              <a:solidFill>
                <a:schemeClr val="bg2"/>
              </a:solidFill>
            </a:endParaRPr>
          </a:p>
          <a:p>
            <a:pPr algn="l"/>
            <a:endParaRPr lang="en-GB" b="1"/>
          </a:p>
          <a:p>
            <a:pPr algn="l"/>
            <a:r>
              <a:rPr lang="en-GB" b="1"/>
              <a:t>Web site:</a:t>
            </a:r>
            <a:r>
              <a:rPr lang="en-GB"/>
              <a:t> </a:t>
            </a:r>
            <a:r>
              <a:rPr lang="en-GB">
                <a:solidFill>
                  <a:schemeClr val="bg2"/>
                </a:solidFill>
                <a:hlinkClick r:id="rId3"/>
              </a:rPr>
              <a:t>www.ebi.ac.uk</a:t>
            </a:r>
            <a:endParaRPr lang="en-US">
              <a:solidFill>
                <a:schemeClr val="bg2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Finland commits to ELIXIR</a:t>
            </a:r>
            <a:endParaRPr lang="en-US" smtClean="0"/>
          </a:p>
        </p:txBody>
      </p:sp>
      <p:sp>
        <p:nvSpPr>
          <p:cNvPr id="31748" name="Text Box 3"/>
          <p:cNvSpPr txBox="1">
            <a:spLocks noChangeArrowheads="1"/>
          </p:cNvSpPr>
          <p:nvPr/>
        </p:nvSpPr>
        <p:spPr bwMode="auto">
          <a:xfrm>
            <a:off x="1393825" y="4408488"/>
            <a:ext cx="184150" cy="366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31749" name="Text Box 4"/>
          <p:cNvSpPr txBox="1">
            <a:spLocks noChangeArrowheads="1"/>
          </p:cNvSpPr>
          <p:nvPr/>
        </p:nvSpPr>
        <p:spPr bwMode="auto">
          <a:xfrm>
            <a:off x="623888" y="1514475"/>
            <a:ext cx="8118569" cy="45858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en-US" sz="2000" b="1" dirty="0"/>
              <a:t>Finland invests €1.85 </a:t>
            </a:r>
            <a:r>
              <a:rPr lang="en-US" sz="2000" b="1" dirty="0" smtClean="0"/>
              <a:t>million in 2010, and €5 million in 2011 in </a:t>
            </a:r>
          </a:p>
          <a:p>
            <a:pPr algn="l"/>
            <a:r>
              <a:rPr lang="en-US" sz="2000" b="1" dirty="0" smtClean="0"/>
              <a:t>pan-European infrastructure </a:t>
            </a:r>
            <a:r>
              <a:rPr lang="en-US" sz="2000" b="1" dirty="0"/>
              <a:t>for </a:t>
            </a:r>
            <a:r>
              <a:rPr lang="en-US" sz="2000" b="1" dirty="0" smtClean="0"/>
              <a:t>biomedical </a:t>
            </a:r>
            <a:r>
              <a:rPr lang="en-US" sz="2000" b="1" dirty="0"/>
              <a:t>research</a:t>
            </a:r>
          </a:p>
          <a:p>
            <a:pPr algn="l"/>
            <a:r>
              <a:rPr lang="en-US" i="1" dirty="0"/>
              <a:t>Posted on Feb 3, 2010 9:00 am</a:t>
            </a:r>
            <a:r>
              <a:rPr lang="en-US" dirty="0"/>
              <a:t/>
            </a:r>
            <a:br>
              <a:rPr lang="en-US" dirty="0"/>
            </a:br>
            <a:r>
              <a:rPr lang="en-US" dirty="0">
                <a:solidFill>
                  <a:schemeClr val="bg2"/>
                </a:solidFill>
              </a:rPr>
              <a:t>Finland has made its first specific commitment to the development of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European biomedical research infrastructures (BMS ESFRIs) by supporting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a joint pilot infrastructure project in bioinformatics (ELIXIR), </a:t>
            </a:r>
            <a:r>
              <a:rPr lang="en-US" dirty="0" err="1">
                <a:solidFill>
                  <a:schemeClr val="bg2"/>
                </a:solidFill>
              </a:rPr>
              <a:t>biobanking</a:t>
            </a:r>
            <a:endParaRPr lang="en-US" dirty="0">
              <a:solidFill>
                <a:schemeClr val="bg2"/>
              </a:solidFill>
            </a:endParaRPr>
          </a:p>
          <a:p>
            <a:pPr algn="l"/>
            <a:r>
              <a:rPr lang="en-US" dirty="0">
                <a:solidFill>
                  <a:schemeClr val="bg2"/>
                </a:solidFill>
              </a:rPr>
              <a:t>(BBMRI) and translational research (EATRIS).  The initial commitment of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1.85 M€ is to support preparation and pilot studies in 2010.   The purpose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of the funding is to ensure Finland's commitment to the building of these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European infrastructures.   The level of funding in future years was left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open as this depends on the outcome and structures that will be developed</a:t>
            </a:r>
          </a:p>
          <a:p>
            <a:pPr algn="l"/>
            <a:r>
              <a:rPr lang="en-US" dirty="0">
                <a:solidFill>
                  <a:schemeClr val="bg2"/>
                </a:solidFill>
              </a:rPr>
              <a:t>in the pilot phase.</a:t>
            </a:r>
          </a:p>
          <a:p>
            <a:pPr algn="l"/>
            <a:endParaRPr lang="en-US" dirty="0">
              <a:solidFill>
                <a:schemeClr val="bg2"/>
              </a:solidFill>
            </a:endParaRPr>
          </a:p>
          <a:p>
            <a:pPr algn="l"/>
            <a:r>
              <a:rPr lang="en-GB" b="1" dirty="0"/>
              <a:t>Contact:</a:t>
            </a:r>
            <a:r>
              <a:rPr lang="en-GB" dirty="0"/>
              <a:t> </a:t>
            </a:r>
            <a:r>
              <a:rPr lang="en-US" dirty="0"/>
              <a:t>Katrina </a:t>
            </a:r>
            <a:r>
              <a:rPr lang="en-US" dirty="0" err="1"/>
              <a:t>Pavelin</a:t>
            </a:r>
            <a:r>
              <a:rPr lang="en-US" dirty="0"/>
              <a:t>, EMBL-EBI Scientific Outreach Officer - </a:t>
            </a:r>
            <a:r>
              <a:rPr lang="en-US" dirty="0" err="1"/>
              <a:t>Hinxton</a:t>
            </a:r>
            <a:r>
              <a:rPr lang="en-US" dirty="0"/>
              <a:t>, UK</a:t>
            </a:r>
            <a:endParaRPr lang="en-GB" dirty="0">
              <a:solidFill>
                <a:schemeClr val="bg2"/>
              </a:solidFill>
            </a:endParaRPr>
          </a:p>
          <a:p>
            <a:pPr algn="l"/>
            <a:endParaRPr lang="en-GB" b="1" dirty="0"/>
          </a:p>
          <a:p>
            <a:pPr algn="l"/>
            <a:r>
              <a:rPr lang="en-GB" b="1" dirty="0"/>
              <a:t>Web site:</a:t>
            </a:r>
            <a:r>
              <a:rPr lang="en-GB" dirty="0"/>
              <a:t> </a:t>
            </a:r>
            <a:r>
              <a:rPr lang="en-GB" dirty="0">
                <a:solidFill>
                  <a:schemeClr val="bg2"/>
                </a:solidFill>
                <a:hlinkClick r:id="rId3"/>
              </a:rPr>
              <a:t>www.bbsrc.ac.uk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ocs.google.com/File?id=dc6gjqvk_350cfkxqrph_b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0379" y="1858856"/>
            <a:ext cx="8422309" cy="3588355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533400"/>
            <a:ext cx="487680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ELIXIR </a:t>
            </a:r>
            <a:r>
              <a:rPr lang="en-GB" dirty="0" smtClean="0"/>
              <a:t>Management </a:t>
            </a:r>
            <a:r>
              <a:rPr lang="en-GB" dirty="0" smtClean="0"/>
              <a:t>structure</a:t>
            </a:r>
            <a:endParaRPr lang="en-GB" dirty="0" smtClean="0"/>
          </a:p>
        </p:txBody>
      </p:sp>
      <p:pic>
        <p:nvPicPr>
          <p:cNvPr id="10" name="Picture 0" descr="BC_2011_fig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0725" y="1333500"/>
            <a:ext cx="7661275" cy="47545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Elixir</a:t>
            </a:r>
            <a:r>
              <a:rPr lang="fi-FI" dirty="0" smtClean="0"/>
              <a:t> </a:t>
            </a:r>
            <a:r>
              <a:rPr lang="fi-FI" dirty="0" err="1" smtClean="0"/>
              <a:t>Funding</a:t>
            </a:r>
            <a:r>
              <a:rPr lang="fi-FI" dirty="0" smtClean="0"/>
              <a:t> </a:t>
            </a:r>
            <a:r>
              <a:rPr lang="fi-FI" dirty="0" err="1" smtClean="0"/>
              <a:t>structure</a:t>
            </a:r>
            <a:endParaRPr lang="en-US" dirty="0"/>
          </a:p>
        </p:txBody>
      </p:sp>
      <p:pic>
        <p:nvPicPr>
          <p:cNvPr id="22531" name="Picture 1" descr="BC_2011_fig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1200" y="1476179"/>
            <a:ext cx="7937500" cy="46243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0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eaLnBrk="1" hangingPunct="1"/>
            <a:r>
              <a:rPr lang="en-GB" smtClean="0"/>
              <a:t>Biomolecular and related data collections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Computational resources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Standards and ontology development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Training infrastructure</a:t>
            </a:r>
          </a:p>
          <a:p>
            <a:pPr eaLnBrk="1" hangingPunct="1"/>
            <a:endParaRPr lang="en-GB" smtClean="0"/>
          </a:p>
          <a:p>
            <a:pPr eaLnBrk="1" hangingPunct="1"/>
            <a:r>
              <a:rPr lang="en-GB" smtClean="0"/>
              <a:t>Tools and services integration infrastructure</a:t>
            </a:r>
          </a:p>
        </p:txBody>
      </p:sp>
      <p:sp>
        <p:nvSpPr>
          <p:cNvPr id="1945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dirty="0" smtClean="0"/>
              <a:t>Summary of ELIXIR </a:t>
            </a:r>
            <a:r>
              <a:rPr lang="en-GB" dirty="0" smtClean="0"/>
              <a:t>components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400050" eaLnBrk="1" hangingPunct="1">
              <a:buFontTx/>
              <a:buAutoNum type="arabicPeriod"/>
            </a:pPr>
            <a:r>
              <a:rPr lang="en-GB" sz="1800" b="1" dirty="0" smtClean="0"/>
              <a:t>November 2007: Mobilisation and planning</a:t>
            </a:r>
            <a:r>
              <a:rPr lang="en-GB" sz="1800" dirty="0" smtClean="0"/>
              <a:t> (3 months)</a:t>
            </a:r>
          </a:p>
          <a:p>
            <a:pPr marL="400050" eaLnBrk="1" hangingPunct="1">
              <a:buFontTx/>
              <a:buAutoNum type="arabicPeriod"/>
            </a:pPr>
            <a:r>
              <a:rPr lang="en-GB" sz="1800" b="1" dirty="0" smtClean="0"/>
              <a:t>January 2008: Committee and recommendations phase</a:t>
            </a:r>
            <a:r>
              <a:rPr lang="en-GB" sz="1800" dirty="0" smtClean="0"/>
              <a:t> (18 months)</a:t>
            </a:r>
            <a:br>
              <a:rPr lang="en-GB" sz="1800" dirty="0" smtClean="0"/>
            </a:br>
            <a:r>
              <a:rPr lang="en-GB" sz="1400" dirty="0" smtClean="0"/>
              <a:t>Hold stakeholder meetings </a:t>
            </a:r>
            <a:br>
              <a:rPr lang="en-GB" sz="1400" dirty="0" smtClean="0"/>
            </a:br>
            <a:r>
              <a:rPr lang="en-GB" sz="1400" dirty="0" smtClean="0"/>
              <a:t>Establish working committees to write reports</a:t>
            </a:r>
            <a:br>
              <a:rPr lang="en-GB" sz="1400" dirty="0" smtClean="0"/>
            </a:br>
            <a:r>
              <a:rPr lang="en-GB" sz="1400" dirty="0" smtClean="0"/>
              <a:t>Present the reports at an open stakeholders meeting for wider discussion </a:t>
            </a:r>
            <a:br>
              <a:rPr lang="en-GB" sz="1400" dirty="0" smtClean="0"/>
            </a:br>
            <a:r>
              <a:rPr lang="en-GB" sz="1400" dirty="0" smtClean="0"/>
              <a:t>Define ELIXIR</a:t>
            </a:r>
          </a:p>
          <a:p>
            <a:pPr marL="400050" eaLnBrk="1" hangingPunct="1">
              <a:buFontTx/>
              <a:buAutoNum type="arabicPeriod"/>
            </a:pPr>
            <a:r>
              <a:rPr lang="en-GB" sz="1800" b="1" dirty="0" smtClean="0"/>
              <a:t>July 2009: Documentation and negotiation phase</a:t>
            </a:r>
            <a:r>
              <a:rPr lang="en-GB" sz="1800" dirty="0" smtClean="0"/>
              <a:t> (18 months)</a:t>
            </a:r>
            <a:br>
              <a:rPr lang="en-GB" sz="1800" dirty="0" smtClean="0"/>
            </a:br>
            <a:r>
              <a:rPr lang="en-GB" sz="1400" dirty="0" smtClean="0"/>
              <a:t>Consolidate reports into a proposal to be sent to all the member states and funding agencies with a draft Memorandum of Understanding by month 26.</a:t>
            </a:r>
            <a:br>
              <a:rPr lang="en-GB" sz="1400" dirty="0" smtClean="0"/>
            </a:br>
            <a:r>
              <a:rPr lang="en-GB" sz="1400" dirty="0" smtClean="0"/>
              <a:t>Define how or which parts will be funded by whom</a:t>
            </a:r>
            <a:br>
              <a:rPr lang="en-GB" sz="1400" dirty="0" smtClean="0"/>
            </a:br>
            <a:r>
              <a:rPr lang="en-GB" sz="1400" dirty="0" smtClean="0"/>
              <a:t>Reach agreement after 38 months, so that “construction” can start</a:t>
            </a:r>
          </a:p>
          <a:p>
            <a:pPr marL="400050" eaLnBrk="1" hangingPunct="1">
              <a:buFontTx/>
              <a:buAutoNum type="arabicPeriod"/>
            </a:pPr>
            <a:r>
              <a:rPr lang="en-GB" sz="1800" b="1" dirty="0" smtClean="0">
                <a:solidFill>
                  <a:srgbClr val="7575D1"/>
                </a:solidFill>
              </a:rPr>
              <a:t>November 2010: Extension  (lasting 12 months)</a:t>
            </a:r>
            <a:br>
              <a:rPr lang="en-GB" sz="1800" b="1" dirty="0" smtClean="0">
                <a:solidFill>
                  <a:srgbClr val="7575D1"/>
                </a:solidFill>
              </a:rPr>
            </a:br>
            <a:r>
              <a:rPr lang="en-GB" sz="1400" dirty="0" smtClean="0">
                <a:solidFill>
                  <a:srgbClr val="7575D1"/>
                </a:solidFill>
              </a:rPr>
              <a:t>Initiate construction of Hub building and European Data Centre</a:t>
            </a:r>
            <a:br>
              <a:rPr lang="en-GB" sz="1400" dirty="0" smtClean="0">
                <a:solidFill>
                  <a:srgbClr val="7575D1"/>
                </a:solidFill>
              </a:rPr>
            </a:br>
            <a:r>
              <a:rPr lang="en-GB" sz="1400" dirty="0" smtClean="0">
                <a:solidFill>
                  <a:srgbClr val="7575D1"/>
                </a:solidFill>
              </a:rPr>
              <a:t>Issue call for nodes</a:t>
            </a:r>
            <a:br>
              <a:rPr lang="en-GB" sz="1400" dirty="0" smtClean="0">
                <a:solidFill>
                  <a:srgbClr val="7575D1"/>
                </a:solidFill>
              </a:rPr>
            </a:br>
            <a:r>
              <a:rPr lang="en-GB" sz="1400" dirty="0" smtClean="0">
                <a:solidFill>
                  <a:srgbClr val="7575D1"/>
                </a:solidFill>
              </a:rPr>
              <a:t>Prepare business case</a:t>
            </a:r>
            <a:br>
              <a:rPr lang="en-GB" sz="1400" dirty="0" smtClean="0">
                <a:solidFill>
                  <a:srgbClr val="7575D1"/>
                </a:solidFill>
              </a:rPr>
            </a:br>
            <a:r>
              <a:rPr lang="en-GB" sz="1400" dirty="0" smtClean="0">
                <a:solidFill>
                  <a:srgbClr val="7575D1"/>
                </a:solidFill>
              </a:rPr>
              <a:t>Prepare MOU and get six signatories to sign it</a:t>
            </a:r>
            <a:br>
              <a:rPr lang="en-GB" sz="1400" dirty="0" smtClean="0">
                <a:solidFill>
                  <a:srgbClr val="7575D1"/>
                </a:solidFill>
              </a:rPr>
            </a:br>
            <a:r>
              <a:rPr lang="en-GB" sz="1400" dirty="0" smtClean="0">
                <a:solidFill>
                  <a:srgbClr val="7575D1"/>
                </a:solidFill>
              </a:rPr>
              <a:t>Create ELIXIR Council</a:t>
            </a:r>
          </a:p>
        </p:txBody>
      </p:sp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GB" dirty="0" smtClean="0"/>
              <a:t>ELIXIR preparatory phase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Currently insufficient </a:t>
            </a:r>
            <a:r>
              <a:rPr lang="en-GB" dirty="0" smtClean="0"/>
              <a:t>capacity </a:t>
            </a:r>
            <a:r>
              <a:rPr lang="en-GB" dirty="0" smtClean="0"/>
              <a:t>at</a:t>
            </a:r>
            <a:r>
              <a:rPr lang="en-GB" dirty="0" smtClean="0"/>
              <a:t> the ELIXIR Hub EMBL-EBI </a:t>
            </a:r>
            <a:r>
              <a:rPr lang="en-GB" dirty="0" smtClean="0"/>
              <a:t>data centre</a:t>
            </a:r>
          </a:p>
          <a:p>
            <a:pPr lvl="1"/>
            <a:r>
              <a:rPr lang="en-GB" dirty="0" smtClean="0"/>
              <a:t>Tape is no longer feasible for Backup and </a:t>
            </a:r>
            <a:r>
              <a:rPr lang="en-GB" dirty="0" smtClean="0"/>
              <a:t>Disaster Recovery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dirty="0" smtClean="0"/>
              <a:t>Geographical separation </a:t>
            </a:r>
            <a:r>
              <a:rPr lang="en-GB" dirty="0" smtClean="0"/>
              <a:t>provides </a:t>
            </a:r>
            <a:r>
              <a:rPr lang="en-GB" dirty="0" smtClean="0"/>
              <a:t>resilience </a:t>
            </a:r>
            <a:r>
              <a:rPr lang="en-GB" dirty="0" smtClean="0"/>
              <a:t>against disasters </a:t>
            </a:r>
          </a:p>
          <a:p>
            <a:pPr marL="342900" lvl="1" indent="-342900">
              <a:buFont typeface="Arial" pitchFamily="34" charset="0"/>
              <a:buChar char="•"/>
            </a:pPr>
            <a:r>
              <a:rPr lang="en-GB" dirty="0" smtClean="0"/>
              <a:t>Data </a:t>
            </a:r>
            <a:r>
              <a:rPr lang="en-GB" dirty="0" err="1" smtClean="0"/>
              <a:t>Center</a:t>
            </a:r>
            <a:r>
              <a:rPr lang="en-GB" dirty="0" smtClean="0"/>
              <a:t> </a:t>
            </a:r>
            <a:r>
              <a:rPr lang="en-GB" dirty="0" smtClean="0"/>
              <a:t>99,98% availability </a:t>
            </a:r>
            <a:r>
              <a:rPr lang="en-GB" dirty="0" smtClean="0"/>
              <a:t>is sufficient </a:t>
            </a:r>
            <a:r>
              <a:rPr lang="en-GB" dirty="0" smtClean="0"/>
              <a:t>confirmed </a:t>
            </a:r>
            <a:r>
              <a:rPr lang="en-GB" dirty="0" smtClean="0"/>
              <a:t>by consultation with Industrial and Academic Users)</a:t>
            </a:r>
          </a:p>
          <a:p>
            <a:endParaRPr lang="en-US" dirty="0" smtClean="0"/>
          </a:p>
        </p:txBody>
      </p:sp>
      <p:sp>
        <p:nvSpPr>
          <p:cNvPr id="32771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ELIXIR European </a:t>
            </a:r>
            <a:r>
              <a:rPr lang="en-GB" dirty="0" smtClean="0"/>
              <a:t>Data Centre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778000" y="4768850"/>
            <a:ext cx="5454650" cy="1223963"/>
            <a:chOff x="1236" y="2734"/>
            <a:chExt cx="3470" cy="771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1236" y="2734"/>
              <a:ext cx="3470" cy="771"/>
              <a:chOff x="1092" y="2686"/>
              <a:chExt cx="3470" cy="771"/>
            </a:xfrm>
          </p:grpSpPr>
          <p:sp>
            <p:nvSpPr>
              <p:cNvPr id="35864" name="AutoShape 4"/>
              <p:cNvSpPr>
                <a:spLocks noChangeArrowheads="1"/>
              </p:cNvSpPr>
              <p:nvPr/>
            </p:nvSpPr>
            <p:spPr bwMode="auto">
              <a:xfrm>
                <a:off x="2915" y="2686"/>
                <a:ext cx="1647" cy="771"/>
              </a:xfrm>
              <a:prstGeom prst="cloudCallout">
                <a:avLst>
                  <a:gd name="adj1" fmla="val -135366"/>
                  <a:gd name="adj2" fmla="val 35472"/>
                </a:avLst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5865" name="Rectangle 5"/>
              <p:cNvSpPr>
                <a:spLocks noChangeArrowheads="1"/>
              </p:cNvSpPr>
              <p:nvPr/>
            </p:nvSpPr>
            <p:spPr bwMode="auto">
              <a:xfrm>
                <a:off x="1092" y="3004"/>
                <a:ext cx="1709" cy="403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35863" name="Text Box 6"/>
            <p:cNvSpPr txBox="1">
              <a:spLocks noChangeArrowheads="1"/>
            </p:cNvSpPr>
            <p:nvPr/>
          </p:nvSpPr>
          <p:spPr bwMode="auto">
            <a:xfrm>
              <a:off x="3568" y="2981"/>
              <a:ext cx="604" cy="23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GB"/>
                <a:t>Internet</a:t>
              </a:r>
              <a:endParaRPr lang="en-US"/>
            </a:p>
          </p:txBody>
        </p:sp>
      </p:grpSp>
      <p:sp>
        <p:nvSpPr>
          <p:cNvPr id="26" name="Content Placeholder 25"/>
          <p:cNvSpPr>
            <a:spLocks noGrp="1"/>
          </p:cNvSpPr>
          <p:nvPr>
            <p:ph idx="1"/>
          </p:nvPr>
        </p:nvSpPr>
        <p:spPr>
          <a:xfrm>
            <a:off x="457200" y="1600200"/>
            <a:ext cx="3644900" cy="4525963"/>
          </a:xfrm>
        </p:spPr>
        <p:txBody>
          <a:bodyPr>
            <a:normAutofit lnSpcReduction="10000"/>
          </a:bodyPr>
          <a:lstStyle/>
          <a:p>
            <a:pPr>
              <a:buFontTx/>
              <a:buChar char="•"/>
            </a:pPr>
            <a:r>
              <a:rPr lang="en-GB" dirty="0" smtClean="0"/>
              <a:t>Both systems active</a:t>
            </a:r>
          </a:p>
          <a:p>
            <a:pPr>
              <a:buFontTx/>
              <a:buChar char="•"/>
            </a:pPr>
            <a:r>
              <a:rPr lang="en-GB" dirty="0" smtClean="0"/>
              <a:t>Less </a:t>
            </a:r>
            <a:r>
              <a:rPr lang="en-GB" dirty="0" smtClean="0"/>
              <a:t>than 2h/y downtime</a:t>
            </a:r>
          </a:p>
          <a:p>
            <a:pPr>
              <a:buFontTx/>
              <a:buChar char="•"/>
            </a:pPr>
            <a:r>
              <a:rPr lang="en-GB" dirty="0" smtClean="0"/>
              <a:t>No planned downtime</a:t>
            </a:r>
          </a:p>
          <a:p>
            <a:pPr>
              <a:buFontTx/>
              <a:buChar char="•"/>
            </a:pPr>
            <a:r>
              <a:rPr lang="en-GB" dirty="0" smtClean="0"/>
              <a:t>Protection from local &amp; regional disaster</a:t>
            </a:r>
          </a:p>
          <a:p>
            <a:endParaRPr lang="en-US" dirty="0"/>
          </a:p>
        </p:txBody>
      </p:sp>
      <p:sp>
        <p:nvSpPr>
          <p:cNvPr id="35844" name="Rectangle 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Resilient data service provision</a:t>
            </a:r>
          </a:p>
        </p:txBody>
      </p:sp>
      <p:sp>
        <p:nvSpPr>
          <p:cNvPr id="35845" name="AutoShape 8"/>
          <p:cNvSpPr>
            <a:spLocks noChangeArrowheads="1"/>
          </p:cNvSpPr>
          <p:nvPr/>
        </p:nvSpPr>
        <p:spPr bwMode="auto">
          <a:xfrm>
            <a:off x="4113213" y="1943100"/>
            <a:ext cx="1322387" cy="957263"/>
          </a:xfrm>
          <a:prstGeom prst="can">
            <a:avLst>
              <a:gd name="adj" fmla="val 12583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defTabSz="449263" hangingPunct="0">
              <a:lnSpc>
                <a:spcPct val="124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>
                <a:solidFill>
                  <a:srgbClr val="000000"/>
                </a:solidFill>
              </a:rPr>
              <a:t>DC1</a:t>
            </a:r>
            <a:endParaRPr lang="en-GB" b="1">
              <a:solidFill>
                <a:srgbClr val="FF9900"/>
              </a:solidFill>
            </a:endParaRPr>
          </a:p>
        </p:txBody>
      </p:sp>
      <p:sp>
        <p:nvSpPr>
          <p:cNvPr id="35846" name="modem"/>
          <p:cNvSpPr>
            <a:spLocks noEditPoints="1" noChangeArrowheads="1"/>
          </p:cNvSpPr>
          <p:nvPr/>
        </p:nvSpPr>
        <p:spPr bwMode="auto">
          <a:xfrm>
            <a:off x="4597400" y="3557588"/>
            <a:ext cx="2711450" cy="481012"/>
          </a:xfrm>
          <a:custGeom>
            <a:avLst/>
            <a:gdLst>
              <a:gd name="T0" fmla="*/ 0 w 21600"/>
              <a:gd name="T1" fmla="*/ 2147483647 h 21600"/>
              <a:gd name="T2" fmla="*/ 2147483647 w 21600"/>
              <a:gd name="T3" fmla="*/ 0 h 21600"/>
              <a:gd name="T4" fmla="*/ 2147483647 w 21600"/>
              <a:gd name="T5" fmla="*/ 0 h 21600"/>
              <a:gd name="T6" fmla="*/ 2147483647 w 21600"/>
              <a:gd name="T7" fmla="*/ 2147483647 h 21600"/>
              <a:gd name="T8" fmla="*/ 2147483647 w 21600"/>
              <a:gd name="T9" fmla="*/ 2147483647 h 21600"/>
              <a:gd name="T10" fmla="*/ 0 w 21600"/>
              <a:gd name="T11" fmla="*/ 2147483647 h 21600"/>
              <a:gd name="T12" fmla="*/ 2147483647 w 21600"/>
              <a:gd name="T13" fmla="*/ 0 h 21600"/>
              <a:gd name="T14" fmla="*/ 2147483647 w 21600"/>
              <a:gd name="T15" fmla="*/ 2147483647 h 21600"/>
              <a:gd name="T16" fmla="*/ 0 w 21600"/>
              <a:gd name="T17" fmla="*/ 2147483647 h 21600"/>
              <a:gd name="T18" fmla="*/ 2147483647 w 21600"/>
              <a:gd name="T19" fmla="*/ 2147483647 h 21600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400 w 21600"/>
              <a:gd name="T31" fmla="*/ 22400 h 21600"/>
              <a:gd name="T32" fmla="*/ 21200 w 21600"/>
              <a:gd name="T33" fmla="*/ 30000 h 21600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1600" h="21600" extrusionOk="0">
                <a:moveTo>
                  <a:pt x="0" y="5152"/>
                </a:moveTo>
                <a:lnTo>
                  <a:pt x="2941" y="0"/>
                </a:lnTo>
                <a:lnTo>
                  <a:pt x="18625" y="0"/>
                </a:lnTo>
                <a:lnTo>
                  <a:pt x="21600" y="5152"/>
                </a:lnTo>
                <a:lnTo>
                  <a:pt x="21600" y="21600"/>
                </a:lnTo>
                <a:lnTo>
                  <a:pt x="0" y="21600"/>
                </a:lnTo>
                <a:lnTo>
                  <a:pt x="0" y="5152"/>
                </a:lnTo>
                <a:close/>
              </a:path>
              <a:path w="21600" h="21600" extrusionOk="0">
                <a:moveTo>
                  <a:pt x="0" y="5251"/>
                </a:moveTo>
                <a:lnTo>
                  <a:pt x="21600" y="5251"/>
                </a:lnTo>
                <a:moveTo>
                  <a:pt x="1961" y="11791"/>
                </a:moveTo>
                <a:lnTo>
                  <a:pt x="1961" y="14268"/>
                </a:lnTo>
                <a:lnTo>
                  <a:pt x="2806" y="14268"/>
                </a:lnTo>
                <a:lnTo>
                  <a:pt x="2806" y="11791"/>
                </a:lnTo>
                <a:lnTo>
                  <a:pt x="1961" y="11791"/>
                </a:lnTo>
                <a:close/>
              </a:path>
              <a:path w="21600" h="21600" extrusionOk="0">
                <a:moveTo>
                  <a:pt x="3685" y="11791"/>
                </a:moveTo>
                <a:lnTo>
                  <a:pt x="3685" y="14268"/>
                </a:lnTo>
                <a:lnTo>
                  <a:pt x="4530" y="14268"/>
                </a:lnTo>
                <a:lnTo>
                  <a:pt x="4530" y="11791"/>
                </a:lnTo>
                <a:lnTo>
                  <a:pt x="3685" y="11791"/>
                </a:lnTo>
                <a:close/>
              </a:path>
              <a:path w="21600" h="21600" extrusionOk="0">
                <a:moveTo>
                  <a:pt x="5408" y="11791"/>
                </a:moveTo>
                <a:lnTo>
                  <a:pt x="5408" y="14268"/>
                </a:lnTo>
                <a:lnTo>
                  <a:pt x="6254" y="14268"/>
                </a:lnTo>
                <a:lnTo>
                  <a:pt x="6254" y="11791"/>
                </a:lnTo>
                <a:lnTo>
                  <a:pt x="5408" y="11791"/>
                </a:lnTo>
                <a:close/>
              </a:path>
              <a:path w="21600" h="21600" extrusionOk="0">
                <a:moveTo>
                  <a:pt x="7132" y="11791"/>
                </a:moveTo>
                <a:lnTo>
                  <a:pt x="7132" y="14268"/>
                </a:lnTo>
                <a:lnTo>
                  <a:pt x="7977" y="14268"/>
                </a:lnTo>
                <a:lnTo>
                  <a:pt x="7977" y="11791"/>
                </a:lnTo>
                <a:lnTo>
                  <a:pt x="7132" y="11791"/>
                </a:lnTo>
                <a:close/>
              </a:path>
            </a:pathLst>
          </a:custGeom>
          <a:solidFill>
            <a:srgbClr val="C0C0C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5588000" y="3714750"/>
            <a:ext cx="1682750" cy="2746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90000" tIns="46800" rIns="90000" bIns="46800">
            <a:spAutoFit/>
          </a:bodyPr>
          <a:lstStyle/>
          <a:p>
            <a:pPr algn="l" eaLnBrk="0" hangingPunct="0"/>
            <a:r>
              <a:rPr lang="en-GB" sz="1200" b="1">
                <a:ea typeface="Geneva"/>
                <a:cs typeface="Geneva"/>
              </a:rPr>
              <a:t>Global load balancer</a:t>
            </a:r>
          </a:p>
        </p:txBody>
      </p:sp>
      <p:sp>
        <p:nvSpPr>
          <p:cNvPr id="35848" name="Rectangle 3"/>
          <p:cNvSpPr>
            <a:spLocks noChangeArrowheads="1"/>
          </p:cNvSpPr>
          <p:nvPr/>
        </p:nvSpPr>
        <p:spPr bwMode="auto">
          <a:xfrm>
            <a:off x="457200" y="1971675"/>
            <a:ext cx="3533775" cy="297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endParaRPr lang="en-GB" sz="2000" dirty="0"/>
          </a:p>
        </p:txBody>
      </p:sp>
      <p:pic>
        <p:nvPicPr>
          <p:cNvPr id="35849" name="Picture 12" descr="j01953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4950" y="4987925"/>
            <a:ext cx="7143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50" name="AutoShape 13"/>
          <p:cNvSpPr>
            <a:spLocks noChangeArrowheads="1"/>
          </p:cNvSpPr>
          <p:nvPr/>
        </p:nvSpPr>
        <p:spPr bwMode="auto">
          <a:xfrm>
            <a:off x="6456363" y="1933575"/>
            <a:ext cx="1322387" cy="957263"/>
          </a:xfrm>
          <a:prstGeom prst="can">
            <a:avLst>
              <a:gd name="adj" fmla="val 12583"/>
            </a:avLst>
          </a:prstGeom>
          <a:solidFill>
            <a:schemeClr val="accent1"/>
          </a:solidFill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lIns="90000" tIns="45000" rIns="90000" bIns="45000" anchor="ctr"/>
          <a:lstStyle/>
          <a:p>
            <a:pPr defTabSz="449263" hangingPunct="0">
              <a:lnSpc>
                <a:spcPct val="124000"/>
              </a:lnSpc>
              <a:buClr>
                <a:srgbClr val="000000"/>
              </a:buClr>
              <a:buSzPct val="45000"/>
              <a:buFont typeface="StarSymbol"/>
              <a:buNone/>
              <a:tabLst>
                <a:tab pos="723900" algn="l"/>
              </a:tabLst>
            </a:pPr>
            <a:r>
              <a:rPr lang="en-GB">
                <a:solidFill>
                  <a:srgbClr val="000000"/>
                </a:solidFill>
              </a:rPr>
              <a:t>DC2</a:t>
            </a:r>
            <a:endParaRPr lang="en-GB" b="1">
              <a:solidFill>
                <a:srgbClr val="FF9900"/>
              </a:solidFill>
            </a:endParaRPr>
          </a:p>
        </p:txBody>
      </p:sp>
      <p:sp>
        <p:nvSpPr>
          <p:cNvPr id="35851" name="Line 14"/>
          <p:cNvSpPr>
            <a:spLocks noChangeShapeType="1"/>
          </p:cNvSpPr>
          <p:nvPr/>
        </p:nvSpPr>
        <p:spPr bwMode="auto">
          <a:xfrm>
            <a:off x="5162550" y="2990850"/>
            <a:ext cx="0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2" name="Line 15"/>
          <p:cNvSpPr>
            <a:spLocks noChangeShapeType="1"/>
          </p:cNvSpPr>
          <p:nvPr/>
        </p:nvSpPr>
        <p:spPr bwMode="auto">
          <a:xfrm>
            <a:off x="6705600" y="2990850"/>
            <a:ext cx="0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35853" name="Line 16"/>
          <p:cNvSpPr>
            <a:spLocks noChangeShapeType="1"/>
          </p:cNvSpPr>
          <p:nvPr/>
        </p:nvSpPr>
        <p:spPr bwMode="auto">
          <a:xfrm>
            <a:off x="5953125" y="4219575"/>
            <a:ext cx="0" cy="4524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5810250" y="1828800"/>
            <a:ext cx="247650" cy="1538288"/>
            <a:chOff x="3606" y="1086"/>
            <a:chExt cx="156" cy="969"/>
          </a:xfrm>
        </p:grpSpPr>
        <p:sp>
          <p:nvSpPr>
            <p:cNvPr id="35857" name="Line 18"/>
            <p:cNvSpPr>
              <a:spLocks noChangeShapeType="1"/>
            </p:cNvSpPr>
            <p:nvPr/>
          </p:nvSpPr>
          <p:spPr bwMode="auto">
            <a:xfrm flipH="1">
              <a:off x="3606" y="1086"/>
              <a:ext cx="144" cy="48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858" name="Line 19"/>
            <p:cNvSpPr>
              <a:spLocks noChangeShapeType="1"/>
            </p:cNvSpPr>
            <p:nvPr/>
          </p:nvSpPr>
          <p:spPr bwMode="auto">
            <a:xfrm flipV="1">
              <a:off x="3606" y="1356"/>
              <a:ext cx="144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859" name="Line 20"/>
            <p:cNvSpPr>
              <a:spLocks noChangeShapeType="1"/>
            </p:cNvSpPr>
            <p:nvPr/>
          </p:nvSpPr>
          <p:spPr bwMode="auto">
            <a:xfrm flipH="1">
              <a:off x="3606" y="1356"/>
              <a:ext cx="144" cy="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860" name="Line 21"/>
            <p:cNvSpPr>
              <a:spLocks noChangeShapeType="1"/>
            </p:cNvSpPr>
            <p:nvPr/>
          </p:nvSpPr>
          <p:spPr bwMode="auto">
            <a:xfrm flipV="1">
              <a:off x="3618" y="1590"/>
              <a:ext cx="144" cy="2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3618" y="1590"/>
              <a:ext cx="144" cy="4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5855" name="Text Box 23"/>
          <p:cNvSpPr txBox="1">
            <a:spLocks noChangeArrowheads="1"/>
          </p:cNvSpPr>
          <p:nvPr/>
        </p:nvSpPr>
        <p:spPr bwMode="auto">
          <a:xfrm>
            <a:off x="4606925" y="1343025"/>
            <a:ext cx="2787650" cy="3667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/>
              <a:t>Geographically separated</a:t>
            </a:r>
            <a:endParaRPr lang="en-US"/>
          </a:p>
        </p:txBody>
      </p:sp>
      <p:sp>
        <p:nvSpPr>
          <p:cNvPr id="35856" name="Line 24"/>
          <p:cNvSpPr>
            <a:spLocks noChangeShapeType="1"/>
          </p:cNvSpPr>
          <p:nvPr/>
        </p:nvSpPr>
        <p:spPr bwMode="auto">
          <a:xfrm rot="-5400000">
            <a:off x="7543007" y="5087144"/>
            <a:ext cx="0" cy="4524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ELIXIR European Data Centre</a:t>
            </a:r>
            <a:endParaRPr lang="en-US" smtClean="0"/>
          </a:p>
        </p:txBody>
      </p:sp>
      <p:pic>
        <p:nvPicPr>
          <p:cNvPr id="3379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41438" y="1466850"/>
            <a:ext cx="6176962" cy="447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3797" name="Text Box 4"/>
          <p:cNvSpPr txBox="1">
            <a:spLocks noChangeArrowheads="1"/>
          </p:cNvSpPr>
          <p:nvPr/>
        </p:nvSpPr>
        <p:spPr bwMode="auto">
          <a:xfrm>
            <a:off x="6019800" y="3244850"/>
            <a:ext cx="1123950" cy="366713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/>
              <a:t>Internet</a:t>
            </a:r>
            <a:endParaRPr lang="en-US"/>
          </a:p>
        </p:txBody>
      </p:sp>
      <p:pic>
        <p:nvPicPr>
          <p:cNvPr id="33798" name="Picture 5" descr="j019538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1775" y="5218113"/>
            <a:ext cx="7143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9" name="Line 6"/>
          <p:cNvSpPr>
            <a:spLocks noChangeShapeType="1"/>
          </p:cNvSpPr>
          <p:nvPr/>
        </p:nvSpPr>
        <p:spPr bwMode="auto">
          <a:xfrm>
            <a:off x="7172325" y="4829175"/>
            <a:ext cx="647700" cy="4762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7" name="Picture 2" descr="London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5" y="209550"/>
            <a:ext cx="8782050" cy="6438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03107" name="AutoShape 3"/>
          <p:cNvSpPr>
            <a:spLocks noChangeArrowheads="1"/>
          </p:cNvSpPr>
          <p:nvPr/>
        </p:nvSpPr>
        <p:spPr bwMode="auto">
          <a:xfrm>
            <a:off x="1371600" y="2743200"/>
            <a:ext cx="381000" cy="409575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03108" name="AutoShape 4"/>
          <p:cNvSpPr>
            <a:spLocks noChangeArrowheads="1"/>
          </p:cNvSpPr>
          <p:nvPr/>
        </p:nvSpPr>
        <p:spPr bwMode="auto">
          <a:xfrm>
            <a:off x="5715000" y="2743200"/>
            <a:ext cx="381000" cy="409575"/>
          </a:xfrm>
          <a:prstGeom prst="star5">
            <a:avLst/>
          </a:prstGeom>
          <a:solidFill>
            <a:srgbClr val="FF00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36870" name="Text Box 5"/>
          <p:cNvSpPr txBox="1">
            <a:spLocks noChangeArrowheads="1"/>
          </p:cNvSpPr>
          <p:nvPr/>
        </p:nvSpPr>
        <p:spPr bwMode="auto">
          <a:xfrm>
            <a:off x="1757363" y="993775"/>
            <a:ext cx="5621337" cy="466725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2400"/>
              <a:t>Data centre topology provides resilience</a:t>
            </a:r>
            <a:endParaRPr lang="en-US" sz="2400"/>
          </a:p>
        </p:txBody>
      </p:sp>
      <p:sp>
        <p:nvSpPr>
          <p:cNvPr id="303110" name="AutoShape 6"/>
          <p:cNvSpPr>
            <a:spLocks noChangeArrowheads="1"/>
          </p:cNvSpPr>
          <p:nvPr/>
        </p:nvSpPr>
        <p:spPr bwMode="auto">
          <a:xfrm>
            <a:off x="7696200" y="4191000"/>
            <a:ext cx="381000" cy="409575"/>
          </a:xfrm>
          <a:prstGeom prst="star5">
            <a:avLst/>
          </a:prstGeom>
          <a:solidFill>
            <a:srgbClr val="FFFF00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36872" name="Text Box 7"/>
          <p:cNvSpPr txBox="1">
            <a:spLocks noChangeArrowheads="1"/>
          </p:cNvSpPr>
          <p:nvPr/>
        </p:nvSpPr>
        <p:spPr bwMode="auto">
          <a:xfrm>
            <a:off x="1166813" y="3182938"/>
            <a:ext cx="796925" cy="25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/>
              <a:t>Powergate</a:t>
            </a:r>
            <a:endParaRPr lang="en-US" sz="1000"/>
          </a:p>
        </p:txBody>
      </p:sp>
      <p:sp>
        <p:nvSpPr>
          <p:cNvPr id="36873" name="Text Box 8"/>
          <p:cNvSpPr txBox="1">
            <a:spLocks noChangeArrowheads="1"/>
          </p:cNvSpPr>
          <p:nvPr/>
        </p:nvSpPr>
        <p:spPr bwMode="auto">
          <a:xfrm>
            <a:off x="5443538" y="3181350"/>
            <a:ext cx="919162" cy="25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/>
              <a:t>Oliver’s Yard</a:t>
            </a:r>
            <a:endParaRPr lang="en-US" sz="1000"/>
          </a:p>
        </p:txBody>
      </p:sp>
      <p:sp>
        <p:nvSpPr>
          <p:cNvPr id="36874" name="Text Box 9"/>
          <p:cNvSpPr txBox="1">
            <a:spLocks noChangeArrowheads="1"/>
          </p:cNvSpPr>
          <p:nvPr/>
        </p:nvSpPr>
        <p:spPr bwMode="auto">
          <a:xfrm>
            <a:off x="7258050" y="4619625"/>
            <a:ext cx="1246188" cy="2540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sz="1000"/>
              <a:t>Harbour Exchange</a:t>
            </a:r>
            <a:endParaRPr lang="en-US" sz="100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631766"/>
            <a:ext cx="8229600" cy="4525963"/>
          </a:xfrm>
        </p:spPr>
        <p:txBody>
          <a:bodyPr>
            <a:normAutofit/>
          </a:bodyPr>
          <a:lstStyle/>
          <a:p>
            <a:r>
              <a:rPr lang="fi-FI" dirty="0" smtClean="0"/>
              <a:t>ELIXIR </a:t>
            </a:r>
            <a:r>
              <a:rPr lang="fi-FI" dirty="0" err="1" smtClean="0"/>
              <a:t>preparative</a:t>
            </a:r>
            <a:r>
              <a:rPr lang="fi-FI" dirty="0" smtClean="0"/>
              <a:t> </a:t>
            </a:r>
            <a:r>
              <a:rPr lang="fi-FI" dirty="0" err="1" smtClean="0"/>
              <a:t>stage</a:t>
            </a:r>
            <a:r>
              <a:rPr lang="fi-FI" dirty="0" smtClean="0"/>
              <a:t> </a:t>
            </a:r>
            <a:r>
              <a:rPr lang="fi-FI" dirty="0" err="1" smtClean="0"/>
              <a:t>technical</a:t>
            </a:r>
            <a:r>
              <a:rPr lang="fi-FI" dirty="0" smtClean="0"/>
              <a:t> </a:t>
            </a:r>
            <a:r>
              <a:rPr lang="fi-FI" dirty="0" err="1" smtClean="0"/>
              <a:t>feasibility</a:t>
            </a:r>
            <a:r>
              <a:rPr lang="fi-FI" dirty="0" smtClean="0"/>
              <a:t> </a:t>
            </a:r>
            <a:r>
              <a:rPr lang="fi-FI" dirty="0" err="1" smtClean="0"/>
              <a:t>study</a:t>
            </a:r>
            <a:endParaRPr lang="fi-FI" dirty="0" smtClean="0"/>
          </a:p>
          <a:p>
            <a:pPr lvl="1"/>
            <a:r>
              <a:rPr lang="fi-FI" dirty="0" smtClean="0"/>
              <a:t> </a:t>
            </a:r>
            <a:r>
              <a:rPr lang="fi-FI" dirty="0" err="1" smtClean="0"/>
              <a:t>use</a:t>
            </a:r>
            <a:r>
              <a:rPr lang="fi-FI" dirty="0" smtClean="0"/>
              <a:t> of </a:t>
            </a:r>
            <a:r>
              <a:rPr lang="fi-FI" dirty="0" err="1" smtClean="0"/>
              <a:t>European</a:t>
            </a:r>
            <a:r>
              <a:rPr lang="fi-FI" dirty="0" smtClean="0"/>
              <a:t> </a:t>
            </a:r>
            <a:r>
              <a:rPr lang="fi-FI" dirty="0" err="1" smtClean="0"/>
              <a:t>Supercomputing</a:t>
            </a:r>
            <a:r>
              <a:rPr lang="fi-FI" dirty="0" smtClean="0"/>
              <a:t> </a:t>
            </a:r>
            <a:r>
              <a:rPr lang="fi-FI" dirty="0" err="1" smtClean="0"/>
              <a:t>centres</a:t>
            </a:r>
            <a:r>
              <a:rPr lang="fi-FI" dirty="0" smtClean="0"/>
              <a:t> for </a:t>
            </a:r>
            <a:r>
              <a:rPr lang="fi-FI" dirty="0" err="1" smtClean="0"/>
              <a:t>distributed</a:t>
            </a:r>
            <a:r>
              <a:rPr lang="fi-FI" dirty="0" smtClean="0"/>
              <a:t> </a:t>
            </a:r>
            <a:r>
              <a:rPr lang="fi-FI" dirty="0" err="1" smtClean="0"/>
              <a:t>computing</a:t>
            </a:r>
            <a:endParaRPr lang="fi-FI" dirty="0" smtClean="0"/>
          </a:p>
          <a:p>
            <a:r>
              <a:rPr lang="fi-FI" dirty="0" err="1" smtClean="0"/>
              <a:t>Evolution</a:t>
            </a:r>
            <a:r>
              <a:rPr lang="fi-FI" dirty="0" smtClean="0"/>
              <a:t> </a:t>
            </a:r>
            <a:r>
              <a:rPr lang="fi-FI" dirty="0" err="1" smtClean="0"/>
              <a:t>towards</a:t>
            </a:r>
            <a:r>
              <a:rPr lang="fi-FI" dirty="0" smtClean="0"/>
              <a:t> an ELIXIR </a:t>
            </a:r>
            <a:r>
              <a:rPr lang="fi-FI" dirty="0" err="1" smtClean="0"/>
              <a:t>Node</a:t>
            </a:r>
            <a:r>
              <a:rPr lang="fi-FI" dirty="0" smtClean="0"/>
              <a:t> Suggestion</a:t>
            </a:r>
          </a:p>
          <a:p>
            <a:pPr lvl="1"/>
            <a:r>
              <a:rPr lang="fi-FI" dirty="0" err="1" smtClean="0"/>
              <a:t>P</a:t>
            </a:r>
            <a:r>
              <a:rPr lang="fi-FI" dirty="0" err="1" smtClean="0"/>
              <a:t>rovide</a:t>
            </a:r>
            <a:r>
              <a:rPr lang="fi-FI" dirty="0" smtClean="0"/>
              <a:t> </a:t>
            </a:r>
            <a:r>
              <a:rPr lang="fi-FI" dirty="0" err="1" smtClean="0"/>
              <a:t>biomedical</a:t>
            </a:r>
            <a:r>
              <a:rPr lang="fi-FI" dirty="0" smtClean="0"/>
              <a:t> </a:t>
            </a:r>
            <a:r>
              <a:rPr lang="fi-FI" dirty="0" err="1" smtClean="0"/>
              <a:t>institutes</a:t>
            </a:r>
            <a:r>
              <a:rPr lang="fi-FI" dirty="0" smtClean="0"/>
              <a:t> </a:t>
            </a:r>
            <a:r>
              <a:rPr lang="fi-FI" dirty="0" err="1" smtClean="0"/>
              <a:t>compute</a:t>
            </a:r>
            <a:r>
              <a:rPr lang="fi-FI" dirty="0" smtClean="0"/>
              <a:t> and </a:t>
            </a:r>
            <a:r>
              <a:rPr lang="fi-FI" dirty="0" err="1" smtClean="0"/>
              <a:t>storage</a:t>
            </a:r>
            <a:r>
              <a:rPr lang="fi-FI" dirty="0" smtClean="0"/>
              <a:t> </a:t>
            </a:r>
            <a:r>
              <a:rPr lang="fi-FI" dirty="0" err="1" smtClean="0"/>
              <a:t>through</a:t>
            </a:r>
            <a:r>
              <a:rPr lang="fi-FI" dirty="0" smtClean="0"/>
              <a:t> </a:t>
            </a:r>
            <a:r>
              <a:rPr lang="fi-FI" dirty="0" smtClean="0"/>
              <a:t>a </a:t>
            </a:r>
            <a:r>
              <a:rPr lang="fi-FI" dirty="0" err="1" smtClean="0"/>
              <a:t>cloud</a:t>
            </a:r>
            <a:r>
              <a:rPr lang="fi-FI" dirty="0" smtClean="0"/>
              <a:t> </a:t>
            </a:r>
            <a:r>
              <a:rPr lang="fi-FI" dirty="0" err="1" smtClean="0"/>
              <a:t>interface</a:t>
            </a:r>
            <a:r>
              <a:rPr lang="fi-FI" dirty="0" smtClean="0"/>
              <a:t> </a:t>
            </a:r>
          </a:p>
          <a:p>
            <a:pPr lvl="1"/>
            <a:r>
              <a:rPr lang="fi-FI" dirty="0" err="1" smtClean="0"/>
              <a:t>Role</a:t>
            </a:r>
            <a:r>
              <a:rPr lang="fi-FI" dirty="0" smtClean="0"/>
              <a:t>: </a:t>
            </a:r>
            <a:r>
              <a:rPr lang="fi-FI" dirty="0" err="1" smtClean="0"/>
              <a:t>component</a:t>
            </a:r>
            <a:r>
              <a:rPr lang="fi-FI" dirty="0" smtClean="0"/>
              <a:t> </a:t>
            </a:r>
            <a:r>
              <a:rPr lang="fi-FI" dirty="0" smtClean="0"/>
              <a:t>for </a:t>
            </a:r>
            <a:r>
              <a:rPr lang="fi-FI" dirty="0" err="1" smtClean="0"/>
              <a:t>strenghtening</a:t>
            </a:r>
            <a:r>
              <a:rPr lang="fi-FI" dirty="0" smtClean="0"/>
              <a:t> </a:t>
            </a:r>
            <a:r>
              <a:rPr lang="fi-FI" dirty="0" err="1" smtClean="0"/>
              <a:t>local</a:t>
            </a:r>
            <a:r>
              <a:rPr lang="fi-FI" dirty="0" smtClean="0"/>
              <a:t> </a:t>
            </a:r>
            <a:r>
              <a:rPr lang="fi-FI" dirty="0" smtClean="0"/>
              <a:t>IT </a:t>
            </a:r>
            <a:r>
              <a:rPr lang="fi-FI" dirty="0" err="1" smtClean="0"/>
              <a:t>operations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 smtClean="0"/>
              <a:t>ELIXIR </a:t>
            </a:r>
            <a:r>
              <a:rPr lang="fi-FI" dirty="0" err="1" smtClean="0"/>
              <a:t>Computing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oces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69503" y="1689652"/>
            <a:ext cx="3874497" cy="2743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14714"/>
            <a:ext cx="5664200" cy="452596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i-FI" dirty="0" smtClean="0">
                <a:ea typeface="ＭＳ Ｐゴシック"/>
              </a:rPr>
              <a:t>ELIXIR </a:t>
            </a:r>
            <a:r>
              <a:rPr lang="fi-FI" dirty="0" err="1" smtClean="0">
                <a:ea typeface="ＭＳ Ｐゴシック"/>
              </a:rPr>
              <a:t>technical</a:t>
            </a:r>
            <a:r>
              <a:rPr lang="fi-FI" dirty="0" smtClean="0">
                <a:ea typeface="ＭＳ Ｐゴシック"/>
              </a:rPr>
              <a:t> </a:t>
            </a:r>
            <a:r>
              <a:rPr lang="fi-FI" dirty="0" err="1" smtClean="0">
                <a:ea typeface="ＭＳ Ｐゴシック"/>
              </a:rPr>
              <a:t>feasibility</a:t>
            </a:r>
            <a:r>
              <a:rPr lang="fi-FI" dirty="0" smtClean="0">
                <a:ea typeface="ＭＳ Ｐゴシック"/>
              </a:rPr>
              <a:t> </a:t>
            </a:r>
            <a:r>
              <a:rPr lang="fi-FI" dirty="0" err="1" smtClean="0">
                <a:ea typeface="ＭＳ Ｐゴシック"/>
              </a:rPr>
              <a:t>study</a:t>
            </a:r>
            <a:r>
              <a:rPr lang="fi-FI" dirty="0" smtClean="0">
                <a:ea typeface="ＭＳ Ｐゴシック"/>
              </a:rPr>
              <a:t> : </a:t>
            </a:r>
            <a:r>
              <a:rPr lang="en-US" dirty="0" smtClean="0">
                <a:ea typeface="ＭＳ Ｐゴシック"/>
              </a:rPr>
              <a:t>Assessment of Supercomputing Facilities for genomic data</a:t>
            </a:r>
            <a:endParaRPr lang="en-GB" dirty="0" smtClean="0">
              <a:ea typeface="ＭＳ Ｐゴシック"/>
            </a:endParaRPr>
          </a:p>
          <a:p>
            <a:pPr lvl="1" eaLnBrk="1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GB" dirty="0" smtClean="0">
                <a:ea typeface="ＭＳ Ｐゴシック" pitchFamily="-107" charset="-128"/>
              </a:rPr>
              <a:t>HMMER </a:t>
            </a:r>
            <a:r>
              <a:rPr lang="en-GB" dirty="0" err="1" smtClean="0">
                <a:ea typeface="ＭＳ Ｐゴシック" pitchFamily="-107" charset="-128"/>
              </a:rPr>
              <a:t>InterProScan</a:t>
            </a:r>
            <a:r>
              <a:rPr lang="en-GB" dirty="0" smtClean="0">
                <a:ea typeface="ＭＳ Ｐゴシック" pitchFamily="-107" charset="-128"/>
              </a:rPr>
              <a:t> Calculations for the </a:t>
            </a:r>
            <a:r>
              <a:rPr lang="en-GB" dirty="0" err="1" smtClean="0">
                <a:ea typeface="ＭＳ Ｐゴシック" pitchFamily="-107" charset="-128"/>
              </a:rPr>
              <a:t>InterPro</a:t>
            </a:r>
            <a:r>
              <a:rPr lang="en-GB" dirty="0" smtClean="0">
                <a:ea typeface="ＭＳ Ｐゴシック" pitchFamily="-107" charset="-128"/>
              </a:rPr>
              <a:t> </a:t>
            </a:r>
            <a:r>
              <a:rPr lang="en-GB" dirty="0" smtClean="0">
                <a:ea typeface="ＭＳ Ｐゴシック" pitchFamily="-107" charset="-128"/>
              </a:rPr>
              <a:t>Database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lang="fi-FI" dirty="0" err="1" smtClean="0">
                <a:ea typeface="ＭＳ Ｐゴシック"/>
              </a:rPr>
              <a:t>InterPro</a:t>
            </a:r>
            <a:r>
              <a:rPr lang="fi-FI" dirty="0" smtClean="0">
                <a:ea typeface="ＭＳ Ｐゴシック"/>
              </a:rPr>
              <a:t> </a:t>
            </a:r>
            <a:r>
              <a:rPr lang="fi-FI" dirty="0" err="1" smtClean="0">
                <a:ea typeface="ＭＳ Ｐゴシック"/>
              </a:rPr>
              <a:t>f</a:t>
            </a:r>
            <a:r>
              <a:rPr lang="fi-FI" dirty="0" err="1" smtClean="0">
                <a:ea typeface="ＭＳ Ｐゴシック" pitchFamily="-107" charset="-128"/>
              </a:rPr>
              <a:t>ull</a:t>
            </a:r>
            <a:r>
              <a:rPr lang="fi-FI" dirty="0" smtClean="0">
                <a:ea typeface="ＭＳ Ｐゴシック" pitchFamily="-107" charset="-128"/>
              </a:rPr>
              <a:t> </a:t>
            </a:r>
            <a:r>
              <a:rPr lang="fi-FI" dirty="0" err="1" smtClean="0">
                <a:ea typeface="ＭＳ Ｐゴシック" pitchFamily="-107" charset="-128"/>
              </a:rPr>
              <a:t>update</a:t>
            </a:r>
            <a:r>
              <a:rPr lang="fi-FI" dirty="0" smtClean="0">
                <a:ea typeface="ＭＳ Ｐゴシック" pitchFamily="-107" charset="-128"/>
              </a:rPr>
              <a:t> </a:t>
            </a:r>
            <a:r>
              <a:rPr lang="fi-FI" dirty="0" err="1" smtClean="0">
                <a:ea typeface="ＭＳ Ｐゴシック" pitchFamily="-107" charset="-128"/>
              </a:rPr>
              <a:t>estimate</a:t>
            </a:r>
            <a:r>
              <a:rPr lang="fi-FI" dirty="0" smtClean="0">
                <a:ea typeface="ＭＳ Ｐゴシック" pitchFamily="-107" charset="-128"/>
              </a:rPr>
              <a:t> in 2008: 700 </a:t>
            </a:r>
            <a:r>
              <a:rPr lang="fi-FI" dirty="0" err="1" smtClean="0">
                <a:ea typeface="ＭＳ Ｐゴシック" pitchFamily="-107" charset="-128"/>
              </a:rPr>
              <a:t>Mcpuh/year</a:t>
            </a:r>
            <a:endParaRPr lang="en-GB" dirty="0" smtClean="0">
              <a:ea typeface="ＭＳ Ｐゴシック" pitchFamily="-107" charset="-128"/>
            </a:endParaRPr>
          </a:p>
          <a:p>
            <a:pPr>
              <a:lnSpc>
                <a:spcPct val="120000"/>
              </a:lnSpc>
              <a:spcBef>
                <a:spcPts val="0"/>
              </a:spcBef>
              <a:defRPr/>
            </a:pPr>
            <a:r>
              <a:rPr lang="fi-FI" b="1" dirty="0" err="1" smtClean="0">
                <a:ea typeface="ＭＳ Ｐゴシック" pitchFamily="-107" charset="-128"/>
              </a:rPr>
              <a:t>R</a:t>
            </a:r>
            <a:r>
              <a:rPr lang="fi-FI" b="1" dirty="0" err="1" smtClean="0">
                <a:ea typeface="ＭＳ Ｐゴシック" pitchFamily="-107" charset="-128"/>
              </a:rPr>
              <a:t>epresents</a:t>
            </a:r>
            <a:r>
              <a:rPr lang="fi-FI" b="1" dirty="0" smtClean="0">
                <a:ea typeface="ＭＳ Ｐゴシック" pitchFamily="-107" charset="-128"/>
              </a:rPr>
              <a:t> </a:t>
            </a:r>
            <a:r>
              <a:rPr lang="fi-FI" b="1" dirty="0" err="1" smtClean="0">
                <a:ea typeface="ＭＳ Ｐゴシック" pitchFamily="-107" charset="-128"/>
              </a:rPr>
              <a:t>only</a:t>
            </a:r>
            <a:r>
              <a:rPr lang="fi-FI" b="1" dirty="0" smtClean="0">
                <a:ea typeface="ＭＳ Ｐゴシック" pitchFamily="-107" charset="-128"/>
              </a:rPr>
              <a:t> a </a:t>
            </a:r>
            <a:r>
              <a:rPr lang="fi-FI" b="1" dirty="0" err="1" smtClean="0">
                <a:ea typeface="ＭＳ Ｐゴシック" pitchFamily="-107" charset="-128"/>
              </a:rPr>
              <a:t>fraction</a:t>
            </a:r>
            <a:r>
              <a:rPr lang="fi-FI" b="1" dirty="0" smtClean="0">
                <a:ea typeface="ＭＳ Ｐゴシック" pitchFamily="-107" charset="-128"/>
              </a:rPr>
              <a:t> of the </a:t>
            </a:r>
            <a:r>
              <a:rPr lang="fi-FI" b="1" dirty="0" err="1" smtClean="0">
                <a:ea typeface="ＭＳ Ｐゴシック" pitchFamily="-107" charset="-128"/>
              </a:rPr>
              <a:t>identified</a:t>
            </a:r>
            <a:r>
              <a:rPr lang="fi-FI" b="1" dirty="0" smtClean="0">
                <a:ea typeface="ＭＳ Ｐゴシック" pitchFamily="-107" charset="-128"/>
              </a:rPr>
              <a:t> ICT </a:t>
            </a:r>
            <a:r>
              <a:rPr lang="fi-FI" b="1" dirty="0" err="1" smtClean="0">
                <a:ea typeface="ＭＳ Ｐゴシック" pitchFamily="-107" charset="-128"/>
              </a:rPr>
              <a:t>needs</a:t>
            </a:r>
            <a:r>
              <a:rPr lang="fi-FI" b="1" dirty="0" smtClean="0">
                <a:ea typeface="ＭＳ Ｐゴシック" pitchFamily="-107" charset="-128"/>
              </a:rPr>
              <a:t> at EMBL </a:t>
            </a:r>
            <a:r>
              <a:rPr lang="fi-FI" b="1" dirty="0" smtClean="0">
                <a:ea typeface="ＭＳ Ｐゴシック" pitchFamily="-107" charset="-128"/>
              </a:rPr>
              <a:t>EBI</a:t>
            </a: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None/>
              <a:defRPr/>
            </a:pPr>
            <a:endParaRPr lang="en-US" dirty="0" smtClean="0">
              <a:ea typeface="ＭＳ Ｐゴシック"/>
            </a:endParaRPr>
          </a:p>
          <a:p>
            <a:pPr eaLnBrk="1" hangingPunct="1">
              <a:lnSpc>
                <a:spcPct val="120000"/>
              </a:lnSpc>
              <a:spcBef>
                <a:spcPts val="0"/>
              </a:spcBef>
              <a:buFontTx/>
              <a:buNone/>
              <a:defRPr/>
            </a:pPr>
            <a:r>
              <a:rPr lang="en-US" sz="2200" dirty="0" smtClean="0">
                <a:ea typeface="ＭＳ Ｐゴシック"/>
              </a:rPr>
              <a:t>Barcelona Supercomputing Center (BSC); CSC - IT Center for Science Ltd (CSC); European Bioinformatics Institute (EMBL-EBI).</a:t>
            </a:r>
            <a:endParaRPr lang="en-US" sz="2200" dirty="0" smtClean="0">
              <a:ea typeface="ＭＳ Ｐゴシック"/>
            </a:endParaRP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eaLnBrk="1" hangingPunct="1"/>
            <a:r>
              <a:rPr lang="en-GB" sz="4000" dirty="0" smtClean="0"/>
              <a:t>Use case: Classification </a:t>
            </a:r>
            <a:r>
              <a:rPr lang="en-GB" sz="4000" dirty="0" smtClean="0"/>
              <a:t>of </a:t>
            </a:r>
            <a:r>
              <a:rPr lang="en-GB" sz="4000" dirty="0" smtClean="0"/>
              <a:t>all </a:t>
            </a:r>
            <a:r>
              <a:rPr lang="en-GB" sz="4000" dirty="0" smtClean="0"/>
              <a:t>k</a:t>
            </a:r>
            <a:r>
              <a:rPr lang="en-GB" sz="4000" dirty="0" smtClean="0"/>
              <a:t>nown </a:t>
            </a:r>
            <a:r>
              <a:rPr lang="en-GB" sz="4000" dirty="0" smtClean="0"/>
              <a:t>p</a:t>
            </a:r>
            <a:r>
              <a:rPr lang="en-GB" sz="4000" dirty="0" smtClean="0"/>
              <a:t>roteins </a:t>
            </a:r>
            <a:r>
              <a:rPr lang="en-GB" sz="4000" dirty="0" smtClean="0"/>
              <a:t>into </a:t>
            </a:r>
            <a:r>
              <a:rPr lang="en-GB" sz="4000" dirty="0" smtClean="0"/>
              <a:t>families</a:t>
            </a:r>
            <a:endParaRPr lang="en-US" sz="4000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6" descr="Proces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68627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/>
          <p:nvPr/>
        </p:nvGrpSpPr>
        <p:grpSpPr>
          <a:xfrm>
            <a:off x="1835150" y="2276475"/>
            <a:ext cx="5546725" cy="3332689"/>
            <a:chOff x="1835150" y="2276475"/>
            <a:chExt cx="5546725" cy="3332689"/>
          </a:xfrm>
        </p:grpSpPr>
        <p:sp>
          <p:nvSpPr>
            <p:cNvPr id="7171" name="Oval 7"/>
            <p:cNvSpPr>
              <a:spLocks noChangeArrowheads="1"/>
            </p:cNvSpPr>
            <p:nvPr/>
          </p:nvSpPr>
          <p:spPr bwMode="auto">
            <a:xfrm>
              <a:off x="1835150" y="2276475"/>
              <a:ext cx="3097213" cy="2447925"/>
            </a:xfrm>
            <a:prstGeom prst="ellipse">
              <a:avLst/>
            </a:prstGeom>
            <a:solidFill>
              <a:schemeClr val="accent1">
                <a:alpha val="23137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172" name="Text Box 8"/>
            <p:cNvSpPr txBox="1">
              <a:spLocks noChangeArrowheads="1"/>
            </p:cNvSpPr>
            <p:nvPr/>
          </p:nvSpPr>
          <p:spPr bwMode="auto">
            <a:xfrm>
              <a:off x="5148263" y="3716338"/>
              <a:ext cx="2233612" cy="1892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fi-FI" dirty="0" err="1">
                  <a:latin typeface="+mn-lt"/>
                </a:rPr>
                <a:t>Compute-intensive</a:t>
              </a:r>
              <a:r>
                <a:rPr lang="fi-FI" dirty="0">
                  <a:latin typeface="+mn-lt"/>
                </a:rPr>
                <a:t> </a:t>
              </a:r>
              <a:r>
                <a:rPr lang="fi-FI" dirty="0" err="1">
                  <a:latin typeface="+mn-lt"/>
                </a:rPr>
                <a:t>part</a:t>
              </a:r>
              <a:r>
                <a:rPr lang="fi-FI" dirty="0">
                  <a:latin typeface="+mn-lt"/>
                </a:rPr>
                <a:t> of </a:t>
              </a:r>
              <a:r>
                <a:rPr lang="fi-FI" dirty="0" smtClean="0">
                  <a:latin typeface="+mn-lt"/>
                </a:rPr>
                <a:t>the SOFTWARE ENVIRONMENT</a:t>
              </a:r>
            </a:p>
            <a:p>
              <a:pPr>
                <a:spcBef>
                  <a:spcPct val="50000"/>
                </a:spcBef>
              </a:pPr>
              <a:r>
                <a:rPr lang="fi-FI" dirty="0" err="1" smtClean="0">
                  <a:latin typeface="+mn-lt"/>
                </a:rPr>
                <a:t>was</a:t>
              </a:r>
              <a:r>
                <a:rPr lang="fi-FI" dirty="0" smtClean="0">
                  <a:latin typeface="+mn-lt"/>
                </a:rPr>
                <a:t> </a:t>
              </a:r>
              <a:r>
                <a:rPr lang="fi-FI" dirty="0" err="1">
                  <a:latin typeface="+mn-lt"/>
                </a:rPr>
                <a:t>externalized</a:t>
              </a:r>
              <a:r>
                <a:rPr lang="fi-FI" dirty="0">
                  <a:latin typeface="+mn-lt"/>
                </a:rPr>
                <a:t> </a:t>
              </a:r>
              <a:r>
                <a:rPr lang="fi-FI" dirty="0" err="1">
                  <a:latin typeface="+mn-lt"/>
                </a:rPr>
                <a:t>from</a:t>
              </a:r>
              <a:r>
                <a:rPr lang="fi-FI" dirty="0">
                  <a:latin typeface="+mn-lt"/>
                </a:rPr>
                <a:t> EBI to </a:t>
              </a:r>
              <a:r>
                <a:rPr lang="fi-FI" dirty="0" smtClean="0">
                  <a:latin typeface="+mn-lt"/>
                </a:rPr>
                <a:t>CSC and BSC</a:t>
              </a:r>
              <a:endParaRPr lang="en-US" dirty="0">
                <a:latin typeface="+mn-lt"/>
              </a:endParaRPr>
            </a:p>
          </p:txBody>
        </p:sp>
      </p:grp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5400675" y="6605588"/>
            <a:ext cx="3743325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fi-FI" sz="1000" dirty="0" err="1"/>
              <a:t>Drawing</a:t>
            </a:r>
            <a:r>
              <a:rPr lang="fi-FI" sz="1000" dirty="0"/>
              <a:t> </a:t>
            </a:r>
            <a:r>
              <a:rPr lang="fi-FI" sz="1000" dirty="0" err="1"/>
              <a:t>by</a:t>
            </a:r>
            <a:r>
              <a:rPr lang="fi-FI" sz="1000" dirty="0"/>
              <a:t> Marko Myllynen, CSC, </a:t>
            </a:r>
            <a:r>
              <a:rPr lang="fi-FI" sz="1000" dirty="0" err="1"/>
              <a:t>now</a:t>
            </a:r>
            <a:r>
              <a:rPr lang="fi-FI" sz="1000" dirty="0"/>
              <a:t> at </a:t>
            </a:r>
            <a:r>
              <a:rPr lang="fi-FI" sz="1000" dirty="0" err="1"/>
              <a:t>Redhat</a:t>
            </a:r>
            <a:endParaRPr lang="en-US" sz="1000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ELIXIR European Life Sciences Infrastructure for Biological Information, Tommi Nyrönen (CSC), Data Driven Medicine Tampere April 6th 2011</a:t>
            </a:r>
            <a:endParaRPr lang="en-US" dirty="0"/>
          </a:p>
        </p:txBody>
      </p:sp>
      <p:graphicFrame>
        <p:nvGraphicFramePr>
          <p:cNvPr id="27650" name="Object 2"/>
          <p:cNvGraphicFramePr>
            <a:graphicFrameLocks noChangeAspect="1"/>
          </p:cNvGraphicFramePr>
          <p:nvPr/>
        </p:nvGraphicFramePr>
        <p:xfrm>
          <a:off x="7456192" y="4114800"/>
          <a:ext cx="1906466" cy="1169212"/>
        </p:xfrm>
        <a:graphic>
          <a:graphicData uri="http://schemas.openxmlformats.org/presentationml/2006/ole">
            <p:oleObj spid="_x0000_s34818" name="Visio" r:id="rId5" imgW="931663" imgH="571500" progId="Visio.Drawing.11">
              <p:link updateAutomatic="1"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45847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fi-FI" sz="1800" dirty="0" err="1" smtClean="0"/>
              <a:t>Funet-Nordunet-Géant-Janet</a:t>
            </a:r>
            <a:endParaRPr lang="fi-FI" sz="1800" dirty="0" smtClean="0"/>
          </a:p>
          <a:p>
            <a:pPr eaLnBrk="1" hangingPunct="1">
              <a:lnSpc>
                <a:spcPct val="90000"/>
              </a:lnSpc>
            </a:pPr>
            <a:r>
              <a:rPr lang="en-US" sz="1800" dirty="0" smtClean="0"/>
              <a:t>The performance of the </a:t>
            </a:r>
            <a:r>
              <a:rPr lang="en-US" sz="1800" b="1" dirty="0" smtClean="0"/>
              <a:t>public network </a:t>
            </a:r>
            <a:r>
              <a:rPr lang="en-US" sz="1800" b="1" dirty="0" smtClean="0"/>
              <a:t>infrastructure was sufficient</a:t>
            </a:r>
            <a:r>
              <a:rPr lang="en-US" sz="1800" dirty="0" smtClean="0"/>
              <a:t> </a:t>
            </a:r>
            <a:r>
              <a:rPr lang="en-US" sz="1800" b="1" dirty="0" smtClean="0"/>
              <a:t>for the </a:t>
            </a:r>
            <a:r>
              <a:rPr lang="en-US" sz="1800" b="1" dirty="0" err="1" smtClean="0"/>
              <a:t>Interpro</a:t>
            </a:r>
            <a:r>
              <a:rPr lang="en-US" sz="1800" b="1" dirty="0" smtClean="0"/>
              <a:t> use </a:t>
            </a:r>
            <a:r>
              <a:rPr lang="en-US" sz="1800" b="1" dirty="0" smtClean="0"/>
              <a:t>case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1800" dirty="0" err="1" smtClean="0"/>
              <a:t>Stable</a:t>
            </a:r>
            <a:r>
              <a:rPr lang="fi-FI" sz="1800" dirty="0" smtClean="0"/>
              <a:t>, </a:t>
            </a:r>
            <a:r>
              <a:rPr lang="fi-FI" sz="1800" dirty="0" err="1" smtClean="0"/>
              <a:t>optimized</a:t>
            </a:r>
            <a:r>
              <a:rPr lang="fi-FI" sz="1800" dirty="0" smtClean="0"/>
              <a:t>, </a:t>
            </a:r>
            <a:r>
              <a:rPr lang="fi-FI" sz="1800" dirty="0" err="1" smtClean="0"/>
              <a:t>average</a:t>
            </a:r>
            <a:r>
              <a:rPr lang="fi-FI" sz="1800" dirty="0" smtClean="0"/>
              <a:t> </a:t>
            </a:r>
            <a:r>
              <a:rPr lang="fi-FI" sz="1800" dirty="0" err="1" smtClean="0"/>
              <a:t>rate</a:t>
            </a:r>
            <a:r>
              <a:rPr lang="fi-FI" sz="1800" dirty="0" smtClean="0"/>
              <a:t> for </a:t>
            </a:r>
            <a:r>
              <a:rPr lang="fi-FI" sz="1800" dirty="0" err="1" smtClean="0"/>
              <a:t>bulk</a:t>
            </a:r>
            <a:r>
              <a:rPr lang="fi-FI" sz="1800" dirty="0" smtClean="0"/>
              <a:t> </a:t>
            </a:r>
            <a:r>
              <a:rPr lang="fi-FI" sz="1800" dirty="0" err="1" smtClean="0"/>
              <a:t>transfer</a:t>
            </a:r>
            <a:r>
              <a:rPr lang="fi-FI" sz="1800" dirty="0" smtClean="0"/>
              <a:t> </a:t>
            </a:r>
            <a:r>
              <a:rPr lang="fi-FI" sz="1800" dirty="0" err="1" smtClean="0"/>
              <a:t>over</a:t>
            </a:r>
            <a:r>
              <a:rPr lang="fi-FI" sz="1800" dirty="0" smtClean="0"/>
              <a:t> Internet </a:t>
            </a:r>
            <a:r>
              <a:rPr lang="fi-FI" sz="1800" dirty="0" err="1" smtClean="0"/>
              <a:t>was</a:t>
            </a:r>
            <a:r>
              <a:rPr lang="fi-FI" sz="1800" dirty="0" smtClean="0"/>
              <a:t> </a:t>
            </a:r>
            <a:r>
              <a:rPr lang="fi-FI" sz="1800" dirty="0" err="1" smtClean="0"/>
              <a:t>over</a:t>
            </a:r>
            <a:r>
              <a:rPr lang="fi-FI" sz="1800" dirty="0" smtClean="0"/>
              <a:t> 50 MB/s 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1800" dirty="0" err="1" smtClean="0"/>
              <a:t>Latency</a:t>
            </a:r>
            <a:r>
              <a:rPr lang="fi-FI" sz="1800" dirty="0" smtClean="0"/>
              <a:t> </a:t>
            </a:r>
            <a:r>
              <a:rPr lang="fi-FI" sz="1800" dirty="0" err="1" smtClean="0"/>
              <a:t>between</a:t>
            </a:r>
            <a:r>
              <a:rPr lang="fi-FI" sz="1800" dirty="0" smtClean="0"/>
              <a:t> </a:t>
            </a:r>
            <a:r>
              <a:rPr lang="fi-FI" sz="1800" dirty="0" err="1" smtClean="0"/>
              <a:t>endpoints</a:t>
            </a:r>
            <a:r>
              <a:rPr lang="fi-FI" sz="1800" dirty="0" smtClean="0"/>
              <a:t> </a:t>
            </a:r>
            <a:r>
              <a:rPr lang="fi-FI" sz="1800" dirty="0" err="1" smtClean="0"/>
              <a:t>was</a:t>
            </a:r>
            <a:r>
              <a:rPr lang="fi-FI" sz="1800" dirty="0" smtClean="0"/>
              <a:t> </a:t>
            </a:r>
            <a:r>
              <a:rPr lang="fi-FI" sz="1800" dirty="0" err="1" smtClean="0"/>
              <a:t>about</a:t>
            </a:r>
            <a:r>
              <a:rPr lang="fi-FI" sz="1800" dirty="0" smtClean="0"/>
              <a:t> 50 ms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Network upgrade is recommended if more complex services or larger data volumes are communicated between sites</a:t>
            </a:r>
          </a:p>
          <a:p>
            <a:pPr lvl="1" eaLnBrk="1" hangingPunct="1">
              <a:lnSpc>
                <a:spcPct val="90000"/>
              </a:lnSpc>
            </a:pPr>
            <a:r>
              <a:rPr lang="fi-FI" sz="1800" dirty="0" err="1" smtClean="0"/>
              <a:t>Dialogue</a:t>
            </a:r>
            <a:r>
              <a:rPr lang="fi-FI" sz="1800" dirty="0" smtClean="0"/>
              <a:t> </a:t>
            </a:r>
            <a:r>
              <a:rPr lang="fi-FI" sz="1800" dirty="0" err="1" smtClean="0"/>
              <a:t>or</a:t>
            </a:r>
            <a:r>
              <a:rPr lang="fi-FI" sz="1800" dirty="0" smtClean="0"/>
              <a:t> </a:t>
            </a:r>
            <a:r>
              <a:rPr lang="fi-FI" sz="1800" dirty="0" err="1" smtClean="0"/>
              <a:t>bulk</a:t>
            </a:r>
            <a:r>
              <a:rPr lang="fi-FI" sz="1800" dirty="0" smtClean="0"/>
              <a:t> </a:t>
            </a:r>
            <a:r>
              <a:rPr lang="fi-FI" sz="1800" dirty="0" err="1" smtClean="0"/>
              <a:t>transfer</a:t>
            </a:r>
            <a:r>
              <a:rPr lang="fi-FI" sz="1800" dirty="0" smtClean="0"/>
              <a:t>? </a:t>
            </a:r>
            <a:r>
              <a:rPr lang="fi-FI" sz="1800" dirty="0" err="1" smtClean="0"/>
              <a:t>Need</a:t>
            </a:r>
            <a:r>
              <a:rPr lang="fi-FI" sz="1800" dirty="0" smtClean="0"/>
              <a:t> to </a:t>
            </a:r>
            <a:r>
              <a:rPr lang="fi-FI" sz="1800" b="1" dirty="0" err="1" smtClean="0"/>
              <a:t>Optimize</a:t>
            </a:r>
            <a:r>
              <a:rPr lang="fi-FI" sz="1800" b="1" dirty="0" smtClean="0"/>
              <a:t> the </a:t>
            </a:r>
            <a:r>
              <a:rPr lang="fi-FI" sz="1800" b="1" dirty="0" err="1" smtClean="0"/>
              <a:t>network</a:t>
            </a:r>
            <a:r>
              <a:rPr lang="fi-FI" sz="1800" b="1" dirty="0" smtClean="0"/>
              <a:t> to a </a:t>
            </a:r>
            <a:r>
              <a:rPr lang="fi-FI" sz="1800" b="1" dirty="0" err="1" smtClean="0"/>
              <a:t>particular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biomed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service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use</a:t>
            </a:r>
            <a:r>
              <a:rPr lang="fi-FI" sz="1800" b="1" dirty="0" smtClean="0"/>
              <a:t> case</a:t>
            </a:r>
            <a:endParaRPr lang="en-US" sz="1800" dirty="0" smtClean="0"/>
          </a:p>
          <a:p>
            <a:pPr lvl="1" eaLnBrk="1" hangingPunct="1">
              <a:lnSpc>
                <a:spcPct val="90000"/>
              </a:lnSpc>
            </a:pPr>
            <a:r>
              <a:rPr lang="en-US" sz="1800" dirty="0" smtClean="0"/>
              <a:t>Simply replacing SSH with HPN-SSH on both ends </a:t>
            </a:r>
            <a:r>
              <a:rPr lang="en-US" sz="1800" dirty="0" smtClean="0"/>
              <a:t>means better </a:t>
            </a:r>
            <a:r>
              <a:rPr lang="en-US" sz="1800" dirty="0" smtClean="0"/>
              <a:t>performance</a:t>
            </a: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fi-FI" sz="4000" dirty="0" err="1" smtClean="0"/>
              <a:t>How</a:t>
            </a:r>
            <a:r>
              <a:rPr lang="fi-FI" sz="4000" dirty="0" smtClean="0"/>
              <a:t> </a:t>
            </a:r>
            <a:r>
              <a:rPr lang="fi-FI" sz="4000" dirty="0" err="1" smtClean="0"/>
              <a:t>does</a:t>
            </a:r>
            <a:r>
              <a:rPr lang="fi-FI" sz="4000" dirty="0" smtClean="0"/>
              <a:t> the </a:t>
            </a:r>
            <a:r>
              <a:rPr lang="fi-FI" sz="4000" dirty="0" err="1" smtClean="0"/>
              <a:t>Network</a:t>
            </a:r>
            <a:r>
              <a:rPr lang="fi-FI" sz="4000" dirty="0" smtClean="0"/>
              <a:t> </a:t>
            </a:r>
            <a:r>
              <a:rPr lang="fi-FI" sz="4000" dirty="0" err="1" smtClean="0"/>
              <a:t>perform</a:t>
            </a:r>
            <a:r>
              <a:rPr lang="fi-FI" sz="4000" dirty="0" smtClean="0"/>
              <a:t>?</a:t>
            </a:r>
            <a:endParaRPr lang="en-US" sz="4000" dirty="0" smtClean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3635" y="1701799"/>
            <a:ext cx="3631765" cy="2964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316583" y="4807131"/>
            <a:ext cx="35661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latin typeface="+mj-lt"/>
              </a:rPr>
              <a:t>What</a:t>
            </a:r>
            <a:r>
              <a:rPr lang="fi-FI" dirty="0" smtClean="0">
                <a:latin typeface="+mj-lt"/>
              </a:rPr>
              <a:t> </a:t>
            </a:r>
            <a:r>
              <a:rPr lang="fi-FI" dirty="0" err="1" smtClean="0">
                <a:latin typeface="+mj-lt"/>
              </a:rPr>
              <a:t>will</a:t>
            </a:r>
            <a:r>
              <a:rPr lang="fi-FI" dirty="0" smtClean="0">
                <a:latin typeface="+mj-lt"/>
              </a:rPr>
              <a:t> </a:t>
            </a:r>
            <a:r>
              <a:rPr lang="fi-FI" dirty="0" err="1" smtClean="0">
                <a:latin typeface="+mj-lt"/>
              </a:rPr>
              <a:t>be</a:t>
            </a:r>
            <a:r>
              <a:rPr lang="fi-FI" dirty="0" smtClean="0">
                <a:latin typeface="+mj-lt"/>
              </a:rPr>
              <a:t> the ELIXIR </a:t>
            </a:r>
            <a:r>
              <a:rPr lang="fi-FI" dirty="0" err="1" smtClean="0">
                <a:latin typeface="+mj-lt"/>
              </a:rPr>
              <a:t>service</a:t>
            </a:r>
            <a:r>
              <a:rPr lang="fi-FI" dirty="0" smtClean="0">
                <a:latin typeface="+mj-lt"/>
              </a:rPr>
              <a:t> </a:t>
            </a:r>
            <a:r>
              <a:rPr lang="fi-FI" dirty="0" err="1" smtClean="0">
                <a:latin typeface="+mj-lt"/>
              </a:rPr>
              <a:t>provider’s</a:t>
            </a:r>
            <a:r>
              <a:rPr lang="fi-FI" dirty="0" smtClean="0">
                <a:latin typeface="+mj-lt"/>
              </a:rPr>
              <a:t> </a:t>
            </a:r>
            <a:r>
              <a:rPr lang="fi-FI" dirty="0" err="1" smtClean="0">
                <a:latin typeface="+mj-lt"/>
              </a:rPr>
              <a:t>network</a:t>
            </a:r>
            <a:r>
              <a:rPr lang="fi-FI" dirty="0" smtClean="0">
                <a:latin typeface="+mj-lt"/>
              </a:rPr>
              <a:t> </a:t>
            </a:r>
            <a:r>
              <a:rPr lang="fi-FI" dirty="0" err="1" smtClean="0">
                <a:latin typeface="+mj-lt"/>
              </a:rPr>
              <a:t>solution</a:t>
            </a:r>
            <a:r>
              <a:rPr lang="fi-FI" dirty="0" smtClean="0">
                <a:latin typeface="+mj-lt"/>
              </a:rPr>
              <a:t>? </a:t>
            </a:r>
            <a:endParaRPr lang="en-US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521822"/>
            <a:ext cx="8229600" cy="4525963"/>
          </a:xfrm>
        </p:spPr>
        <p:txBody>
          <a:bodyPr>
            <a:noAutofit/>
          </a:bodyPr>
          <a:lstStyle/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CSC and EBI IT expert involvement focusing on the use case was the key to success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necessary to set up and </a:t>
            </a:r>
            <a:r>
              <a:rPr lang="en-US" sz="1800" dirty="0" err="1" smtClean="0"/>
              <a:t>optimise</a:t>
            </a:r>
            <a:r>
              <a:rPr lang="en-US" sz="1800" dirty="0" smtClean="0"/>
              <a:t> workflow and service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800" dirty="0" smtClean="0"/>
              <a:t>once this was established, the amount of expert support reduces (running </a:t>
            </a:r>
            <a:r>
              <a:rPr lang="en-US" sz="1800" i="1" dirty="0" err="1" smtClean="0"/>
              <a:t>hmmer</a:t>
            </a:r>
            <a:r>
              <a:rPr lang="en-US" sz="1800" dirty="0" smtClean="0"/>
              <a:t> in </a:t>
            </a:r>
            <a:r>
              <a:rPr lang="en-US" sz="1800" dirty="0" err="1" smtClean="0"/>
              <a:t>hpc</a:t>
            </a:r>
            <a:r>
              <a:rPr lang="en-US" sz="1800" dirty="0" smtClean="0"/>
              <a:t> cluster and grid “</a:t>
            </a:r>
            <a:r>
              <a:rPr lang="en-US" sz="1800" i="1" dirty="0" err="1" smtClean="0"/>
              <a:t>gsub</a:t>
            </a:r>
            <a:r>
              <a:rPr lang="en-US" sz="1800" dirty="0" smtClean="0"/>
              <a:t>”)</a:t>
            </a:r>
          </a:p>
          <a:p>
            <a:pPr eaLnBrk="1" hangingPunct="1">
              <a:lnSpc>
                <a:spcPct val="80000"/>
              </a:lnSpc>
            </a:pPr>
            <a:endParaRPr lang="en-US" sz="2400" dirty="0" smtClean="0"/>
          </a:p>
          <a:p>
            <a:pPr eaLnBrk="1" hangingPunct="1">
              <a:lnSpc>
                <a:spcPct val="80000"/>
              </a:lnSpc>
            </a:pPr>
            <a:r>
              <a:rPr lang="en-US" sz="2400" dirty="0" smtClean="0"/>
              <a:t>Higher-level scientific and technical topical expertise is required to design/build/develop service compared to maintaining/supporting it</a:t>
            </a:r>
          </a:p>
          <a:p>
            <a:pPr lvl="1">
              <a:lnSpc>
                <a:spcPct val="80000"/>
              </a:lnSpc>
            </a:pPr>
            <a:r>
              <a:rPr lang="en-US" sz="1800" dirty="0" smtClean="0"/>
              <a:t>Keeping critical mass of highest-level topical expertise staff anywhere is a challenge in terms of costs and development of competences</a:t>
            </a:r>
            <a:endParaRPr lang="fi-FI" sz="1800" dirty="0" smtClean="0"/>
          </a:p>
          <a:p>
            <a:pPr>
              <a:lnSpc>
                <a:spcPct val="80000"/>
              </a:lnSpc>
            </a:pPr>
            <a:endParaRPr lang="en-US" sz="2400" dirty="0" smtClean="0"/>
          </a:p>
          <a:p>
            <a:pPr>
              <a:lnSpc>
                <a:spcPct val="80000"/>
              </a:lnSpc>
            </a:pPr>
            <a:r>
              <a:rPr lang="en-US" sz="2400" dirty="0" smtClean="0"/>
              <a:t>There is a need to evolve supercomputing </a:t>
            </a:r>
            <a:r>
              <a:rPr lang="en-US" sz="2400" dirty="0" err="1" smtClean="0"/>
              <a:t>centres’</a:t>
            </a:r>
            <a:r>
              <a:rPr lang="en-US" sz="2400" dirty="0" smtClean="0"/>
              <a:t> interface offering according to demands placed upon the ELIXIR infrastructure</a:t>
            </a:r>
            <a:endParaRPr lang="fi-FI" sz="2400" dirty="0" smtClean="0"/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sz="4000" dirty="0" err="1" smtClean="0"/>
              <a:t>Conclusions</a:t>
            </a:r>
            <a:r>
              <a:rPr lang="fi-FI" sz="4000" dirty="0" smtClean="0"/>
              <a:t> of the ELIXIR </a:t>
            </a:r>
            <a:r>
              <a:rPr lang="fi-FI" sz="4000" dirty="0" err="1" smtClean="0"/>
              <a:t>technical</a:t>
            </a:r>
            <a:r>
              <a:rPr lang="fi-FI" sz="4000" dirty="0" smtClean="0"/>
              <a:t> </a:t>
            </a:r>
            <a:r>
              <a:rPr lang="fi-FI" sz="4000" dirty="0" err="1" smtClean="0"/>
              <a:t>feasibility</a:t>
            </a:r>
            <a:r>
              <a:rPr lang="fi-FI" sz="4000" dirty="0" smtClean="0"/>
              <a:t> </a:t>
            </a:r>
            <a:r>
              <a:rPr lang="fi-FI" sz="4000" dirty="0" err="1" smtClean="0"/>
              <a:t>study</a:t>
            </a:r>
            <a:endParaRPr lang="en-US" sz="4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ELIXIR European Life Sciences Infrastructure for Biological Information, Tommi Nyrönen (CSC), Data Driven Medicine Tampere April 6th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2" descr="22052010 WP Figure interrelation BMS SPACE"/>
          <p:cNvPicPr>
            <a:picLocks noChangeAspect="1" noChangeArrowheads="1"/>
          </p:cNvPicPr>
          <p:nvPr/>
        </p:nvPicPr>
        <p:blipFill>
          <a:blip r:embed="rId2" cstate="print"/>
          <a:srcRect l="11810" t="13124" r="15749" b="23622"/>
          <a:stretch>
            <a:fillRect/>
          </a:stretch>
        </p:blipFill>
        <p:spPr bwMode="auto">
          <a:xfrm>
            <a:off x="558963" y="863600"/>
            <a:ext cx="8018300" cy="523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ESFRI </a:t>
            </a:r>
            <a:r>
              <a:rPr lang="fi-FI" dirty="0" err="1" smtClean="0"/>
              <a:t>biomedical</a:t>
            </a:r>
            <a:r>
              <a:rPr lang="fi-FI" dirty="0" smtClean="0"/>
              <a:t> </a:t>
            </a:r>
            <a:r>
              <a:rPr lang="fi-FI" dirty="0" err="1" smtClean="0"/>
              <a:t>RIs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417" y="1068254"/>
            <a:ext cx="3945284" cy="3392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15900" y="198438"/>
            <a:ext cx="8229600" cy="1143000"/>
          </a:xfrm>
        </p:spPr>
        <p:txBody>
          <a:bodyPr>
            <a:noAutofit/>
          </a:bodyPr>
          <a:lstStyle/>
          <a:p>
            <a:r>
              <a:rPr lang="fi-FI" sz="4000" dirty="0" smtClean="0"/>
              <a:t>ELIXIR </a:t>
            </a:r>
            <a:r>
              <a:rPr lang="fi-FI" sz="4000" dirty="0" err="1" smtClean="0"/>
              <a:t>Compute</a:t>
            </a:r>
            <a:r>
              <a:rPr lang="fi-FI" sz="4000" dirty="0" smtClean="0"/>
              <a:t> </a:t>
            </a:r>
            <a:r>
              <a:rPr lang="fi-FI" sz="4000" dirty="0" err="1" smtClean="0"/>
              <a:t>Node</a:t>
            </a:r>
            <a:r>
              <a:rPr lang="fi-FI" sz="4000" dirty="0" smtClean="0"/>
              <a:t> Suggestion</a:t>
            </a:r>
            <a:endParaRPr lang="en-US" sz="4000" dirty="0"/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3504" y="1983482"/>
            <a:ext cx="5380748" cy="3979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38938"/>
            <a:ext cx="9067897" cy="337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381000" y="4742134"/>
            <a:ext cx="5006340" cy="1143000"/>
          </a:xfrm>
        </p:spPr>
        <p:txBody>
          <a:bodyPr>
            <a:noAutofit/>
          </a:bodyPr>
          <a:lstStyle/>
          <a:p>
            <a:r>
              <a:rPr lang="fi-FI" sz="4000" dirty="0" smtClean="0"/>
              <a:t>EMBL EBI – ELIXIR </a:t>
            </a:r>
            <a:r>
              <a:rPr lang="fi-FI" sz="4000" dirty="0" err="1" smtClean="0"/>
              <a:t>hub</a:t>
            </a:r>
            <a:r>
              <a:rPr lang="fi-FI" sz="4000" dirty="0" smtClean="0"/>
              <a:t/>
            </a:r>
            <a:br>
              <a:rPr lang="fi-FI" sz="4000" dirty="0" smtClean="0"/>
            </a:br>
            <a:r>
              <a:rPr lang="fi-FI" sz="4000" dirty="0" err="1" smtClean="0"/>
              <a:t>operations</a:t>
            </a:r>
            <a:r>
              <a:rPr lang="fi-FI" sz="4000" dirty="0" smtClean="0"/>
              <a:t> </a:t>
            </a:r>
            <a:r>
              <a:rPr lang="fi-FI" sz="4000" dirty="0" smtClean="0"/>
              <a:t>as of</a:t>
            </a:r>
            <a:r>
              <a:rPr lang="fi-FI" sz="4000" dirty="0" smtClean="0"/>
              <a:t> </a:t>
            </a:r>
            <a:r>
              <a:rPr lang="fi-FI" sz="4000" dirty="0" smtClean="0"/>
              <a:t>2009</a:t>
            </a:r>
            <a:endParaRPr lang="en-US" sz="40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1960"/>
            <a:ext cx="9114893" cy="563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0391" y="4490670"/>
            <a:ext cx="4137660" cy="1143000"/>
          </a:xfrm>
        </p:spPr>
        <p:txBody>
          <a:bodyPr>
            <a:noAutofit/>
          </a:bodyPr>
          <a:lstStyle/>
          <a:p>
            <a:r>
              <a:rPr lang="fi-FI" dirty="0" err="1" smtClean="0"/>
              <a:t>Ecosystem</a:t>
            </a:r>
            <a:r>
              <a:rPr lang="fi-FI" dirty="0" smtClean="0"/>
              <a:t> </a:t>
            </a:r>
            <a:r>
              <a:rPr lang="fi-FI" dirty="0" smtClean="0"/>
              <a:t>of </a:t>
            </a:r>
            <a:br>
              <a:rPr lang="fi-FI" dirty="0" smtClean="0"/>
            </a:br>
            <a:r>
              <a:rPr lang="fi-FI" dirty="0" smtClean="0"/>
              <a:t>data </a:t>
            </a:r>
            <a:r>
              <a:rPr lang="fi-FI" dirty="0" err="1" smtClean="0"/>
              <a:t>collections</a:t>
            </a:r>
            <a:r>
              <a:rPr lang="fi-FI" dirty="0" smtClean="0"/>
              <a:t> and </a:t>
            </a:r>
            <a:r>
              <a:rPr lang="fi-FI" dirty="0" err="1" smtClean="0"/>
              <a:t>providers</a:t>
            </a:r>
            <a:r>
              <a:rPr lang="fi-FI" dirty="0" smtClean="0"/>
              <a:t>!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1300"/>
            <a:ext cx="9161603" cy="588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83820" y="4562519"/>
            <a:ext cx="413766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Data </a:t>
            </a:r>
            <a:r>
              <a:rPr kumimoji="0" lang="fi-FI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production</a:t>
            </a:r>
            <a:r>
              <a:rPr kumimoji="0" lang="fi-F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i-FI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rate</a:t>
            </a:r>
            <a:r>
              <a:rPr kumimoji="0" lang="fi-FI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i-FI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increases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8602"/>
            <a:ext cx="9144000" cy="586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88474" y="4458016"/>
            <a:ext cx="31775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Resilience</a:t>
            </a:r>
            <a:r>
              <a:rPr kumimoji="0" lang="fi-FI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i-FI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r>
              <a:rPr kumimoji="0" lang="fi-FI" sz="4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4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distribution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48604"/>
            <a:ext cx="9143999" cy="5868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-281940" y="4602798"/>
            <a:ext cx="33147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Integration</a:t>
            </a:r>
            <a:r>
              <a:rPr kumimoji="0" lang="fi-FI" sz="3200" b="0" i="0" u="none" strike="noStrike" kern="1200" cap="none" spc="0" normalizeH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i-FI" sz="3200" b="0" i="0" u="none" strike="noStrike" kern="1200" cap="none" spc="0" normalizeH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with</a:t>
            </a:r>
            <a:endParaRPr kumimoji="0" lang="fi-FI" sz="3200" b="0" i="0" u="none" strike="noStrike" kern="1200" cap="none" spc="0" normalizeH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3200" baseline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specialized</a:t>
            </a:r>
            <a:r>
              <a:rPr lang="fi-FI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fi-FI" sz="320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organizations</a:t>
            </a:r>
            <a:r>
              <a:rPr lang="fi-FI" sz="320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6201"/>
            <a:ext cx="8900115" cy="6065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200"/>
            <a:ext cx="8902700" cy="60672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1" y="25401"/>
            <a:ext cx="8242299" cy="6096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idx="1"/>
          </p:nvPr>
        </p:nvSpPr>
        <p:spPr>
          <a:xfrm>
            <a:off x="496389" y="1752409"/>
            <a:ext cx="8229600" cy="4525963"/>
          </a:xfrm>
        </p:spPr>
        <p:txBody>
          <a:bodyPr>
            <a:noAutofit/>
          </a:bodyPr>
          <a:lstStyle/>
          <a:p>
            <a:r>
              <a:rPr lang="fi-FI" sz="2000" dirty="0" smtClean="0"/>
              <a:t>Finland in BMS ESFRI : </a:t>
            </a:r>
            <a:r>
              <a:rPr lang="fi-FI" sz="2000" dirty="0" err="1" smtClean="0"/>
              <a:t>integrated</a:t>
            </a:r>
            <a:r>
              <a:rPr lang="fi-FI" sz="2000" dirty="0" smtClean="0"/>
              <a:t> </a:t>
            </a:r>
            <a:r>
              <a:rPr lang="fi-FI" sz="2000" dirty="0" err="1" smtClean="0"/>
              <a:t>approach</a:t>
            </a:r>
            <a:endParaRPr lang="fi-FI" sz="2000" dirty="0" smtClean="0"/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400" dirty="0" smtClean="0"/>
              <a:t>CSC – </a:t>
            </a:r>
            <a:r>
              <a:rPr lang="fi-FI" sz="1400" dirty="0" err="1" smtClean="0"/>
              <a:t>Computing</a:t>
            </a:r>
            <a:r>
              <a:rPr lang="fi-FI" sz="1400" dirty="0" smtClean="0"/>
              <a:t> &amp; ICT – ELIXIR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400" dirty="0" smtClean="0"/>
              <a:t>FIMM – </a:t>
            </a:r>
            <a:r>
              <a:rPr lang="fi-FI" sz="1400" dirty="0" err="1" smtClean="0"/>
              <a:t>Diagnostics</a:t>
            </a:r>
            <a:r>
              <a:rPr lang="fi-FI" sz="1400" dirty="0" smtClean="0"/>
              <a:t> </a:t>
            </a:r>
            <a:r>
              <a:rPr lang="fi-FI" sz="1400" dirty="0" err="1" smtClean="0"/>
              <a:t>development</a:t>
            </a:r>
            <a:r>
              <a:rPr lang="fi-FI" sz="1400" dirty="0" smtClean="0"/>
              <a:t> – EATRIS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fi-FI" sz="1400" dirty="0" smtClean="0"/>
              <a:t>THL – Health &amp; </a:t>
            </a:r>
            <a:r>
              <a:rPr lang="fi-FI" sz="1400" dirty="0" err="1" smtClean="0"/>
              <a:t>Biobank</a:t>
            </a:r>
            <a:r>
              <a:rPr lang="fi-FI" sz="1400" dirty="0" smtClean="0"/>
              <a:t> </a:t>
            </a:r>
            <a:r>
              <a:rPr lang="fi-FI" sz="1400" dirty="0" err="1" smtClean="0"/>
              <a:t>collections</a:t>
            </a:r>
            <a:r>
              <a:rPr lang="fi-FI" sz="1400" dirty="0" smtClean="0"/>
              <a:t> – </a:t>
            </a:r>
            <a:r>
              <a:rPr lang="fi-FI" sz="1400" dirty="0" smtClean="0"/>
              <a:t>BBMRI</a:t>
            </a:r>
            <a:endParaRPr lang="fi-FI" sz="2000" dirty="0" smtClean="0"/>
          </a:p>
          <a:p>
            <a:r>
              <a:rPr lang="fi-FI" sz="2000" dirty="0" err="1" smtClean="0"/>
              <a:t>Biomedical</a:t>
            </a:r>
            <a:r>
              <a:rPr lang="fi-FI" sz="2000" dirty="0" smtClean="0"/>
              <a:t> </a:t>
            </a:r>
            <a:r>
              <a:rPr lang="fi-FI" sz="2000" dirty="0" err="1" smtClean="0"/>
              <a:t>researchers</a:t>
            </a:r>
            <a:r>
              <a:rPr lang="fi-FI" sz="2000" dirty="0" smtClean="0"/>
              <a:t> </a:t>
            </a:r>
            <a:r>
              <a:rPr lang="fi-FI" sz="2000" dirty="0" err="1" smtClean="0"/>
              <a:t>have</a:t>
            </a:r>
            <a:r>
              <a:rPr lang="fi-FI" sz="2000" dirty="0" smtClean="0"/>
              <a:t> to </a:t>
            </a:r>
            <a:r>
              <a:rPr lang="fi-FI" sz="2000" dirty="0" err="1" smtClean="0"/>
              <a:t>construct</a:t>
            </a:r>
            <a:r>
              <a:rPr lang="fi-FI" sz="2000" dirty="0" smtClean="0"/>
              <a:t> </a:t>
            </a:r>
            <a:r>
              <a:rPr lang="fi-FI" sz="2000" dirty="0" err="1" smtClean="0"/>
              <a:t>complex</a:t>
            </a:r>
            <a:r>
              <a:rPr lang="fi-FI" sz="2000" dirty="0" smtClean="0"/>
              <a:t>, </a:t>
            </a:r>
            <a:r>
              <a:rPr lang="fi-FI" sz="2000" dirty="0" err="1" smtClean="0"/>
              <a:t>rapidly</a:t>
            </a:r>
            <a:r>
              <a:rPr lang="fi-FI" sz="2000" dirty="0" smtClean="0"/>
              <a:t> </a:t>
            </a:r>
            <a:r>
              <a:rPr lang="fi-FI" sz="2000" dirty="0" err="1" smtClean="0"/>
              <a:t>evolving</a:t>
            </a:r>
            <a:r>
              <a:rPr lang="fi-FI" sz="2000" dirty="0" smtClean="0"/>
              <a:t> (</a:t>
            </a:r>
            <a:r>
              <a:rPr lang="fi-FI" sz="2000" dirty="0" err="1" smtClean="0"/>
              <a:t>fragile</a:t>
            </a:r>
            <a:r>
              <a:rPr lang="fi-FI" sz="2000" dirty="0" smtClean="0"/>
              <a:t>?) software </a:t>
            </a:r>
            <a:r>
              <a:rPr lang="fi-FI" sz="2000" dirty="0" err="1" smtClean="0"/>
              <a:t>stacks</a:t>
            </a:r>
            <a:r>
              <a:rPr lang="fi-FI" sz="2000" dirty="0" smtClean="0"/>
              <a:t> </a:t>
            </a:r>
            <a:endParaRPr lang="fi-FI" sz="2000" dirty="0" smtClean="0"/>
          </a:p>
          <a:p>
            <a:r>
              <a:rPr lang="fi-FI" sz="2000" dirty="0" err="1" smtClean="0"/>
              <a:t>Large</a:t>
            </a:r>
            <a:r>
              <a:rPr lang="fi-FI" sz="2000" dirty="0" smtClean="0"/>
              <a:t> </a:t>
            </a:r>
            <a:r>
              <a:rPr lang="fi-FI" sz="2000" dirty="0" smtClean="0"/>
              <a:t>data </a:t>
            </a:r>
            <a:r>
              <a:rPr lang="fi-FI" sz="2000" dirty="0" err="1" smtClean="0"/>
              <a:t>files</a:t>
            </a:r>
            <a:r>
              <a:rPr lang="fi-FI" sz="2000" dirty="0" smtClean="0"/>
              <a:t> and </a:t>
            </a:r>
            <a:r>
              <a:rPr lang="fi-FI" sz="2000" dirty="0" err="1" smtClean="0"/>
              <a:t>short</a:t>
            </a:r>
            <a:r>
              <a:rPr lang="fi-FI" sz="2000" dirty="0" smtClean="0"/>
              <a:t> </a:t>
            </a:r>
            <a:r>
              <a:rPr lang="fi-FI" sz="2000" dirty="0" err="1" smtClean="0"/>
              <a:t>update</a:t>
            </a:r>
            <a:r>
              <a:rPr lang="fi-FI" sz="2000" dirty="0" smtClean="0"/>
              <a:t> </a:t>
            </a:r>
            <a:r>
              <a:rPr lang="fi-FI" sz="2000" dirty="0" err="1" smtClean="0"/>
              <a:t>periods</a:t>
            </a:r>
            <a:r>
              <a:rPr lang="fi-FI" sz="2000" dirty="0" smtClean="0"/>
              <a:t> </a:t>
            </a:r>
          </a:p>
          <a:p>
            <a:pPr lvl="1"/>
            <a:r>
              <a:rPr lang="fi-FI" sz="1400" dirty="0" smtClean="0"/>
              <a:t>For </a:t>
            </a:r>
            <a:r>
              <a:rPr lang="en-US" sz="1400" dirty="0" smtClean="0"/>
              <a:t>example: research on Finnish Gene Atlas with genome-wide gene marker data for more than 40,000 Finns. </a:t>
            </a:r>
            <a:r>
              <a:rPr lang="fi-FI" sz="1400" dirty="0" smtClean="0"/>
              <a:t>(</a:t>
            </a:r>
            <a:r>
              <a:rPr lang="fi-FI" sz="1400" dirty="0" err="1" smtClean="0">
                <a:hlinkClick r:id="rId2"/>
              </a:rPr>
              <a:t>www.euengage.org</a:t>
            </a:r>
            <a:r>
              <a:rPr lang="fi-FI" sz="1400" dirty="0" smtClean="0"/>
              <a:t>)</a:t>
            </a:r>
            <a:endParaRPr lang="fi-FI" sz="1400" dirty="0" smtClean="0"/>
          </a:p>
          <a:p>
            <a:r>
              <a:rPr lang="fi-FI" sz="2000" dirty="0" err="1" smtClean="0"/>
              <a:t>Requirement</a:t>
            </a:r>
            <a:r>
              <a:rPr lang="fi-FI" sz="2000" dirty="0" smtClean="0"/>
              <a:t> : </a:t>
            </a:r>
            <a:r>
              <a:rPr lang="fi-FI" sz="2000" dirty="0" err="1" smtClean="0"/>
              <a:t>biomedical</a:t>
            </a:r>
            <a:r>
              <a:rPr lang="fi-FI" sz="2000" dirty="0" smtClean="0"/>
              <a:t> software and </a:t>
            </a:r>
            <a:r>
              <a:rPr lang="fi-FI" sz="2000" dirty="0" err="1" smtClean="0"/>
              <a:t>workflows</a:t>
            </a:r>
            <a:r>
              <a:rPr lang="fi-FI" sz="2000" dirty="0" smtClean="0"/>
              <a:t>  </a:t>
            </a:r>
            <a:r>
              <a:rPr lang="fi-FI" sz="2000" dirty="0" err="1" smtClean="0"/>
              <a:t>should</a:t>
            </a:r>
            <a:r>
              <a:rPr lang="fi-FI" sz="2000" dirty="0" smtClean="0"/>
              <a:t> </a:t>
            </a:r>
            <a:r>
              <a:rPr lang="fi-FI" sz="2000" dirty="0" err="1" smtClean="0"/>
              <a:t>not</a:t>
            </a:r>
            <a:r>
              <a:rPr lang="fi-FI" sz="2000" dirty="0" smtClean="0"/>
              <a:t> </a:t>
            </a:r>
            <a:r>
              <a:rPr lang="fi-FI" sz="2000" dirty="0" err="1" smtClean="0"/>
              <a:t>need</a:t>
            </a:r>
            <a:r>
              <a:rPr lang="fi-FI" sz="2000" dirty="0" smtClean="0"/>
              <a:t> to </a:t>
            </a:r>
            <a:r>
              <a:rPr lang="fi-FI" sz="2000" dirty="0" err="1" smtClean="0"/>
              <a:t>be</a:t>
            </a:r>
            <a:r>
              <a:rPr lang="fi-FI" sz="2000" dirty="0" smtClean="0"/>
              <a:t> </a:t>
            </a:r>
            <a:r>
              <a:rPr lang="fi-FI" sz="2000" dirty="0" err="1" smtClean="0"/>
              <a:t>changed</a:t>
            </a:r>
            <a:r>
              <a:rPr lang="fi-FI" sz="2000" dirty="0" smtClean="0"/>
              <a:t> to </a:t>
            </a:r>
            <a:r>
              <a:rPr lang="fi-FI" sz="2000" dirty="0" err="1" smtClean="0"/>
              <a:t>use</a:t>
            </a:r>
            <a:r>
              <a:rPr lang="fi-FI" sz="2000" dirty="0" smtClean="0"/>
              <a:t> </a:t>
            </a:r>
            <a:r>
              <a:rPr lang="fi-FI" sz="2000" dirty="0" err="1" smtClean="0"/>
              <a:t>e-Infrastructure</a:t>
            </a:r>
            <a:r>
              <a:rPr lang="fi-FI" sz="2000" dirty="0" smtClean="0"/>
              <a:t> </a:t>
            </a:r>
            <a:r>
              <a:rPr lang="fi-FI" sz="2000" dirty="0" err="1" smtClean="0"/>
              <a:t>services</a:t>
            </a:r>
            <a:endParaRPr lang="fi-FI" sz="2000" dirty="0" smtClean="0"/>
          </a:p>
          <a:p>
            <a:pPr lvl="1">
              <a:defRPr/>
            </a:pPr>
            <a:r>
              <a:rPr lang="fi-FI" sz="1400" dirty="0" smtClean="0"/>
              <a:t>Metadata! (</a:t>
            </a:r>
            <a:r>
              <a:rPr lang="fi-FI" sz="1400" dirty="0" err="1" smtClean="0"/>
              <a:t>e.g</a:t>
            </a:r>
            <a:r>
              <a:rPr lang="fi-FI" sz="1400" dirty="0" smtClean="0"/>
              <a:t>. </a:t>
            </a:r>
            <a:r>
              <a:rPr lang="fi-FI" sz="1400" dirty="0" err="1" smtClean="0"/>
              <a:t>biobank</a:t>
            </a:r>
            <a:r>
              <a:rPr lang="fi-FI" sz="1400" dirty="0" smtClean="0"/>
              <a:t> </a:t>
            </a:r>
            <a:r>
              <a:rPr lang="fi-FI" sz="1400" dirty="0" err="1" smtClean="0"/>
              <a:t>descriptions</a:t>
            </a:r>
            <a:r>
              <a:rPr lang="fi-FI" sz="1400" dirty="0" smtClean="0"/>
              <a:t>) </a:t>
            </a:r>
          </a:p>
          <a:p>
            <a:pPr lvl="1">
              <a:defRPr/>
            </a:pPr>
            <a:r>
              <a:rPr lang="fi-FI" sz="1400" dirty="0" err="1" smtClean="0"/>
              <a:t>Security</a:t>
            </a:r>
            <a:r>
              <a:rPr lang="fi-FI" sz="1400" dirty="0" smtClean="0"/>
              <a:t>! is an </a:t>
            </a:r>
            <a:r>
              <a:rPr lang="fi-FI" sz="1400" dirty="0" err="1" smtClean="0"/>
              <a:t>added</a:t>
            </a:r>
            <a:r>
              <a:rPr lang="fi-FI" sz="1400" dirty="0" smtClean="0"/>
              <a:t> </a:t>
            </a:r>
            <a:r>
              <a:rPr lang="fi-FI" sz="1400" dirty="0" err="1" smtClean="0"/>
              <a:t>cost</a:t>
            </a:r>
            <a:r>
              <a:rPr lang="fi-FI" sz="1400" dirty="0" smtClean="0"/>
              <a:t> to </a:t>
            </a:r>
            <a:r>
              <a:rPr lang="fi-FI" sz="1400" dirty="0" err="1" smtClean="0"/>
              <a:t>compute</a:t>
            </a:r>
            <a:r>
              <a:rPr lang="fi-FI" sz="1400" dirty="0" smtClean="0"/>
              <a:t> </a:t>
            </a:r>
            <a:r>
              <a:rPr lang="fi-FI" sz="1400" dirty="0" err="1" smtClean="0"/>
              <a:t>service</a:t>
            </a:r>
            <a:r>
              <a:rPr lang="fi-FI" sz="1400" dirty="0" smtClean="0"/>
              <a:t> </a:t>
            </a:r>
            <a:r>
              <a:rPr lang="fi-FI" sz="1400" dirty="0" err="1" smtClean="0"/>
              <a:t>provider</a:t>
            </a:r>
            <a:r>
              <a:rPr lang="fi-FI" sz="1400" dirty="0" smtClean="0"/>
              <a:t> in </a:t>
            </a:r>
            <a:r>
              <a:rPr lang="fi-FI" sz="1400" dirty="0" err="1" smtClean="0"/>
              <a:t>biomedical</a:t>
            </a:r>
            <a:r>
              <a:rPr lang="fi-FI" sz="1400" dirty="0" smtClean="0"/>
              <a:t> </a:t>
            </a:r>
            <a:r>
              <a:rPr lang="fi-FI" sz="1400" dirty="0" err="1" smtClean="0"/>
              <a:t>arena</a:t>
            </a:r>
            <a:endParaRPr lang="fi-FI" sz="1400" dirty="0" smtClean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35898"/>
            <a:ext cx="8229600" cy="1143000"/>
          </a:xfrm>
        </p:spPr>
        <p:txBody>
          <a:bodyPr>
            <a:noAutofit/>
          </a:bodyPr>
          <a:lstStyle/>
          <a:p>
            <a:r>
              <a:rPr lang="fi-FI" sz="3600" dirty="0" err="1" smtClean="0"/>
              <a:t>Pilot</a:t>
            </a:r>
            <a:r>
              <a:rPr lang="fi-FI" sz="3600" dirty="0" smtClean="0"/>
              <a:t> </a:t>
            </a:r>
            <a:r>
              <a:rPr lang="fi-FI" sz="3600" dirty="0" err="1" smtClean="0"/>
              <a:t>implementation</a:t>
            </a:r>
            <a:r>
              <a:rPr lang="fi-FI" sz="3600" dirty="0" smtClean="0"/>
              <a:t> </a:t>
            </a:r>
            <a:r>
              <a:rPr lang="fi-FI" sz="3600" dirty="0" err="1" smtClean="0"/>
              <a:t>with</a:t>
            </a:r>
            <a:r>
              <a:rPr lang="fi-FI" sz="3600" dirty="0" smtClean="0"/>
              <a:t> the </a:t>
            </a:r>
            <a:r>
              <a:rPr lang="fi-FI" sz="3600" dirty="0" err="1" smtClean="0"/>
              <a:t>Finnish</a:t>
            </a:r>
            <a:r>
              <a:rPr lang="fi-FI" sz="3600" dirty="0" smtClean="0"/>
              <a:t> Institute for </a:t>
            </a:r>
            <a:r>
              <a:rPr lang="fi-FI" sz="3600" dirty="0" err="1" smtClean="0"/>
              <a:t>Molecular</a:t>
            </a:r>
            <a:r>
              <a:rPr lang="fi-FI" sz="3600" dirty="0" smtClean="0"/>
              <a:t> </a:t>
            </a:r>
            <a:r>
              <a:rPr lang="fi-FI" sz="3600" dirty="0" err="1" smtClean="0"/>
              <a:t>Medicine</a:t>
            </a:r>
            <a:r>
              <a:rPr lang="fi-FI" sz="3600" dirty="0" smtClean="0"/>
              <a:t> - FIMM</a:t>
            </a:r>
            <a:r>
              <a:rPr lang="en-US" sz="4800" dirty="0" smtClean="0"/>
              <a:t/>
            </a:r>
            <a:br>
              <a:rPr lang="en-US" sz="4800" dirty="0" smtClean="0"/>
            </a:br>
            <a:endParaRPr lang="en-US" sz="36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ELIXIR European Life Sciences Infrastructure for Biological Information, Tommi Nyrönen (CSC), Data Driven Medicine Tampere April 6th 2011</a:t>
            </a:r>
            <a:endParaRPr lang="en-US" dirty="0"/>
          </a:p>
        </p:txBody>
      </p:sp>
      <p:sp>
        <p:nvSpPr>
          <p:cNvPr id="12291" name="Rectangle 8"/>
          <p:cNvSpPr>
            <a:spLocks noChangeArrowheads="1"/>
          </p:cNvSpPr>
          <p:nvPr/>
        </p:nvSpPr>
        <p:spPr bwMode="auto">
          <a:xfrm>
            <a:off x="323528" y="341784"/>
            <a:ext cx="756084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endParaRPr lang="en-US" sz="4000" dirty="0">
              <a:solidFill>
                <a:srgbClr val="99135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European Grand Challenges</a:t>
            </a:r>
          </a:p>
        </p:txBody>
      </p:sp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75" y="1126435"/>
            <a:ext cx="8852810" cy="49165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/>
          <p:cNvSpPr/>
          <p:nvPr/>
        </p:nvSpPr>
        <p:spPr>
          <a:xfrm>
            <a:off x="2514600" y="3810000"/>
            <a:ext cx="3733800" cy="1981200"/>
          </a:xfrm>
          <a:prstGeom prst="roundRect">
            <a:avLst/>
          </a:prstGeom>
          <a:effectLst>
            <a:outerShdw blurRad="4826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b"/>
          <a:lstStyle/>
          <a:p>
            <a:pPr algn="ct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4267200" y="1828800"/>
            <a:ext cx="4572000" cy="1981200"/>
          </a:xfrm>
          <a:prstGeom prst="roundRect">
            <a:avLst/>
          </a:prstGeom>
          <a:effectLst>
            <a:outerShdw blurRad="4826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 algn="r"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533400" y="1828800"/>
            <a:ext cx="3733800" cy="1981200"/>
          </a:xfrm>
          <a:prstGeom prst="roundRect">
            <a:avLst/>
          </a:prstGeom>
          <a:effectLst>
            <a:outerShdw blurRad="4826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/>
          <a:lstStyle/>
          <a:p>
            <a:pPr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515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Biomedical perspective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85800" y="2628900"/>
            <a:ext cx="1600200" cy="762000"/>
          </a:xfrm>
          <a:prstGeom prst="roundRect">
            <a:avLst/>
          </a:prstGeom>
          <a:solidFill>
            <a:srgbClr val="F46F2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err="1" smtClean="0"/>
              <a:t>Biobanks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248400" y="2590800"/>
            <a:ext cx="2438400" cy="838200"/>
          </a:xfrm>
          <a:prstGeom prst="roundRect">
            <a:avLst/>
          </a:prstGeom>
          <a:solidFill>
            <a:srgbClr val="2E3436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Bioinformatics &amp; IT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048000" y="2590800"/>
            <a:ext cx="2438400" cy="838200"/>
          </a:xfrm>
          <a:prstGeom prst="roundRect">
            <a:avLst/>
          </a:prstGeom>
          <a:solidFill>
            <a:srgbClr val="80000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/>
              <a:t>Biomedical</a:t>
            </a:r>
          </a:p>
          <a:p>
            <a:pPr algn="ctr">
              <a:defRPr/>
            </a:pPr>
            <a:r>
              <a:rPr lang="en-US" dirty="0" smtClean="0"/>
              <a:t>research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3048000" y="4114800"/>
            <a:ext cx="2514600" cy="838200"/>
          </a:xfrm>
          <a:prstGeom prst="roundRect">
            <a:avLst/>
          </a:prstGeom>
          <a:solidFill>
            <a:srgbClr val="33B6D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 smtClean="0">
                <a:solidFill>
                  <a:schemeClr val="tx1"/>
                </a:solidFill>
              </a:rPr>
              <a:t>Translational research &amp; personalized medicine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2" name="Elbow Connector 11"/>
          <p:cNvCxnSpPr/>
          <p:nvPr/>
        </p:nvCxnSpPr>
        <p:spPr>
          <a:xfrm>
            <a:off x="2286000" y="3009900"/>
            <a:ext cx="762000" cy="1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Elbow Connector 12"/>
          <p:cNvCxnSpPr/>
          <p:nvPr/>
        </p:nvCxnSpPr>
        <p:spPr>
          <a:xfrm rot="10800000">
            <a:off x="5486400" y="3009900"/>
            <a:ext cx="762000" cy="1588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Elbow Connector 17"/>
          <p:cNvCxnSpPr/>
          <p:nvPr/>
        </p:nvCxnSpPr>
        <p:spPr>
          <a:xfrm>
            <a:off x="2286000" y="3009900"/>
            <a:ext cx="762000" cy="1524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Elbow Connector 21"/>
          <p:cNvCxnSpPr/>
          <p:nvPr/>
        </p:nvCxnSpPr>
        <p:spPr>
          <a:xfrm rot="10800000" flipV="1">
            <a:off x="5486400" y="3009900"/>
            <a:ext cx="762000" cy="1524000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Elbow Connector 24"/>
          <p:cNvCxnSpPr/>
          <p:nvPr/>
        </p:nvCxnSpPr>
        <p:spPr>
          <a:xfrm rot="5400000">
            <a:off x="3924301" y="3771900"/>
            <a:ext cx="685800" cy="3175"/>
          </a:xfrm>
          <a:prstGeom prst="bentConnector3">
            <a:avLst>
              <a:gd name="adj1" fmla="val 50000"/>
            </a:avLst>
          </a:prstGeom>
          <a:ln>
            <a:solidFill>
              <a:schemeClr val="tx1"/>
            </a:solidFill>
            <a:headEnd type="none"/>
            <a:tailEnd type="non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1535" name="Picture 32" descr="BBMRI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1439863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6" name="Picture 33" descr="ELIXIR logo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2800" y="1905000"/>
            <a:ext cx="1439863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37" name="Picture 34" descr="EATRIS_Logo_L_RG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81400" y="5181600"/>
            <a:ext cx="1439863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Rectangle 19"/>
          <p:cNvSpPr/>
          <p:nvPr/>
        </p:nvSpPr>
        <p:spPr>
          <a:xfrm>
            <a:off x="633870" y="1295400"/>
            <a:ext cx="105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+mn-lt"/>
              </a:rPr>
              <a:t>Medicine</a:t>
            </a:r>
            <a:endParaRPr lang="en-US" dirty="0">
              <a:latin typeface="+mn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045019" y="1307068"/>
            <a:ext cx="17455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e-Infrastructures</a:t>
            </a:r>
            <a:endParaRPr lang="en-US" dirty="0">
              <a:latin typeface="+mn-l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24600" y="4191000"/>
            <a:ext cx="14478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IPR</a:t>
            </a:r>
          </a:p>
          <a:p>
            <a:pPr algn="r"/>
            <a:r>
              <a:rPr lang="en-US" dirty="0" smtClean="0">
                <a:latin typeface="+mn-lt"/>
              </a:rPr>
              <a:t>Spinoffs</a:t>
            </a:r>
          </a:p>
          <a:p>
            <a:pPr algn="r"/>
            <a:r>
              <a:rPr lang="en-US" dirty="0" smtClean="0">
                <a:latin typeface="+mn-lt"/>
              </a:rPr>
              <a:t>Companies</a:t>
            </a:r>
            <a:endParaRPr lang="en-US" dirty="0">
              <a:latin typeface="+mn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366775" y="4382869"/>
            <a:ext cx="9385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dirty="0" smtClean="0">
                <a:latin typeface="+mn-lt"/>
              </a:rPr>
              <a:t>Patients</a:t>
            </a:r>
          </a:p>
          <a:p>
            <a:pPr algn="r"/>
            <a:r>
              <a:rPr lang="en-US" dirty="0" smtClean="0">
                <a:latin typeface="+mn-lt"/>
              </a:rPr>
              <a:t>Society</a:t>
            </a: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/>
          <p:cNvSpPr>
            <a:spLocks noGrp="1"/>
          </p:cNvSpPr>
          <p:nvPr>
            <p:ph idx="1"/>
          </p:nvPr>
        </p:nvSpPr>
        <p:spPr>
          <a:xfrm>
            <a:off x="533400" y="3896519"/>
            <a:ext cx="5880100" cy="2085182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2010:</a:t>
            </a:r>
            <a:r>
              <a:rPr lang="en-US" sz="2400" dirty="0" smtClean="0"/>
              <a:t> 9000 genetic traits to be correlated with 4 500 000 markers </a:t>
            </a:r>
          </a:p>
          <a:p>
            <a:r>
              <a:rPr lang="en-US" sz="2400" b="1" dirty="0" smtClean="0"/>
              <a:t>3 000 000 CPU hours</a:t>
            </a: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~3.4 “CPU centuries”</a:t>
            </a:r>
            <a:endParaRPr lang="en-US" sz="2400" dirty="0"/>
          </a:p>
        </p:txBody>
      </p:sp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344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What do </a:t>
            </a:r>
            <a:r>
              <a:rPr lang="en-US" sz="3600" dirty="0" err="1" smtClean="0"/>
              <a:t>biomed’s</a:t>
            </a:r>
            <a:r>
              <a:rPr lang="en-US" sz="3600" dirty="0" smtClean="0"/>
              <a:t> compute with </a:t>
            </a:r>
            <a:r>
              <a:rPr lang="en-US" sz="3600" dirty="0" smtClean="0"/>
              <a:t>next generation gene sequences?</a:t>
            </a:r>
            <a:endParaRPr lang="en-US" sz="3600" dirty="0" smtClean="0"/>
          </a:p>
        </p:txBody>
      </p:sp>
      <p:sp>
        <p:nvSpPr>
          <p:cNvPr id="48131" name="Content Placeholder 7"/>
          <p:cNvSpPr>
            <a:spLocks noGrp="1"/>
          </p:cNvSpPr>
          <p:nvPr>
            <p:ph sz="half" idx="4294967295"/>
          </p:nvPr>
        </p:nvSpPr>
        <p:spPr>
          <a:xfrm>
            <a:off x="584200" y="1493838"/>
            <a:ext cx="5975350" cy="2160587"/>
          </a:xfrm>
        </p:spPr>
        <p:txBody>
          <a:bodyPr>
            <a:normAutofit/>
          </a:bodyPr>
          <a:lstStyle/>
          <a:p>
            <a:r>
              <a:rPr lang="en-US" sz="2400" u="sng" dirty="0" smtClean="0"/>
              <a:t>2008</a:t>
            </a:r>
            <a:r>
              <a:rPr lang="en-US" sz="2400" dirty="0" smtClean="0"/>
              <a:t>: 4 genetic traits to be correlated with  300 000 markers (observables)</a:t>
            </a:r>
          </a:p>
          <a:p>
            <a:r>
              <a:rPr lang="en-US" sz="2400" dirty="0" smtClean="0"/>
              <a:t> 132 CPU wall-clock hours</a:t>
            </a:r>
          </a:p>
          <a:p>
            <a:endParaRPr lang="fi-FI" sz="2400" dirty="0" smtClean="0"/>
          </a:p>
          <a:p>
            <a:endParaRPr lang="en-US" sz="24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3407916"/>
            <a:ext cx="19431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1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096" y="2794000"/>
            <a:ext cx="5766054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0835" name="Picture 3" descr="S:\presentations\Pictures\Scientis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200" y="1484784"/>
            <a:ext cx="2645018" cy="1564258"/>
          </a:xfrm>
          <a:prstGeom prst="rect">
            <a:avLst/>
          </a:prstGeom>
          <a:noFill/>
        </p:spPr>
      </p:pic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152400" y="1589504"/>
            <a:ext cx="2620296" cy="1459030"/>
            <a:chOff x="152400" y="1604744"/>
            <a:chExt cx="2620296" cy="1459030"/>
          </a:xfrm>
        </p:grpSpPr>
        <p:pic>
          <p:nvPicPr>
            <p:cNvPr id="30" name="Picture 3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53915" y="1604744"/>
              <a:ext cx="2618781" cy="79186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1" name="Picture 3" descr="S:\presentations\Pictures\Scientist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262" y="2403972"/>
              <a:ext cx="1115665" cy="659802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2" name="Picture 8" descr="_MG_4454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2400" y="2133600"/>
              <a:ext cx="1049338" cy="68580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  <p:sp>
        <p:nvSpPr>
          <p:cNvPr id="35" name="Rounded Rectangle 34"/>
          <p:cNvSpPr>
            <a:spLocks noChangeArrowheads="1"/>
          </p:cNvSpPr>
          <p:nvPr/>
        </p:nvSpPr>
        <p:spPr bwMode="auto">
          <a:xfrm>
            <a:off x="76200" y="1584960"/>
            <a:ext cx="4724400" cy="2438400"/>
          </a:xfrm>
          <a:prstGeom prst="roundRect">
            <a:avLst>
              <a:gd name="adj" fmla="val 7292"/>
            </a:avLst>
          </a:prstGeom>
          <a:noFill/>
          <a:ln w="25400">
            <a:solidFill>
              <a:schemeClr val="bg2"/>
            </a:solidFill>
            <a:round/>
            <a:headEnd/>
            <a:tailEnd/>
          </a:ln>
          <a:effectLst>
            <a:outerShdw dist="38100" dir="2700000" rotWithShape="0">
              <a:srgbClr val="808080">
                <a:alpha val="42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rgbClr val="333333"/>
              </a:solidFill>
              <a:latin typeface="+mn-lt"/>
              <a:cs typeface="+mn-cs"/>
            </a:endParaRPr>
          </a:p>
        </p:txBody>
      </p:sp>
      <p:cxnSp>
        <p:nvCxnSpPr>
          <p:cNvPr id="14" name="Elbow Connector 13"/>
          <p:cNvCxnSpPr>
            <a:cxnSpLocks noChangeShapeType="1"/>
          </p:cNvCxnSpPr>
          <p:nvPr/>
        </p:nvCxnSpPr>
        <p:spPr bwMode="auto">
          <a:xfrm>
            <a:off x="1201738" y="2537460"/>
            <a:ext cx="2673350" cy="762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2A2A2A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17" name="Elbow Connector 16"/>
          <p:cNvCxnSpPr>
            <a:cxnSpLocks noChangeShapeType="1"/>
          </p:cNvCxnSpPr>
          <p:nvPr/>
        </p:nvCxnSpPr>
        <p:spPr bwMode="auto">
          <a:xfrm>
            <a:off x="1201738" y="2537460"/>
            <a:ext cx="550862" cy="1096963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Elbow Connector 19"/>
          <p:cNvCxnSpPr>
            <a:cxnSpLocks noChangeShapeType="1"/>
          </p:cNvCxnSpPr>
          <p:nvPr/>
        </p:nvCxnSpPr>
        <p:spPr bwMode="auto">
          <a:xfrm flipV="1">
            <a:off x="3276600" y="2613660"/>
            <a:ext cx="598488" cy="1020763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2A2A2A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 rot="16200000" flipH="1">
            <a:off x="2133600" y="1424623"/>
            <a:ext cx="2125663" cy="5037137"/>
          </a:xfrm>
          <a:prstGeom prst="bentConnector2">
            <a:avLst/>
          </a:prstGeom>
          <a:noFill/>
          <a:ln w="50800">
            <a:solidFill>
              <a:srgbClr val="2A2A2A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pic>
        <p:nvPicPr>
          <p:cNvPr id="58380" name="Picture 7"/>
          <p:cNvPicPr>
            <a:picLocks noChangeAspect="1"/>
          </p:cNvPicPr>
          <p:nvPr/>
        </p:nvPicPr>
        <p:blipFill>
          <a:blip r:embed="rId6" cstate="print"/>
          <a:srcRect l="8028" r="8495"/>
          <a:stretch>
            <a:fillRect/>
          </a:stretch>
        </p:blipFill>
        <p:spPr bwMode="auto">
          <a:xfrm>
            <a:off x="1752600" y="3337560"/>
            <a:ext cx="1524000" cy="59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81" name="TextBox 35"/>
          <p:cNvSpPr txBox="1">
            <a:spLocks noChangeArrowheads="1"/>
          </p:cNvSpPr>
          <p:nvPr/>
        </p:nvSpPr>
        <p:spPr bwMode="auto">
          <a:xfrm>
            <a:off x="1614992" y="1325880"/>
            <a:ext cx="176682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rgbClr val="333333"/>
                </a:solidFill>
                <a:latin typeface="+mn-lt"/>
              </a:rPr>
              <a:t>Develop &amp; test locally</a:t>
            </a:r>
          </a:p>
        </p:txBody>
      </p:sp>
      <p:sp>
        <p:nvSpPr>
          <p:cNvPr id="58382" name="TextBox 36"/>
          <p:cNvSpPr txBox="1">
            <a:spLocks noChangeArrowheads="1"/>
          </p:cNvSpPr>
          <p:nvPr/>
        </p:nvSpPr>
        <p:spPr bwMode="auto">
          <a:xfrm>
            <a:off x="1181487" y="5101273"/>
            <a:ext cx="265194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n-lt"/>
              </a:rPr>
              <a:t>Deploy 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at </a:t>
            </a:r>
            <a:r>
              <a:rPr lang="en-US" dirty="0" smtClean="0">
                <a:solidFill>
                  <a:srgbClr val="333333"/>
                </a:solidFill>
                <a:latin typeface="+mn-lt"/>
              </a:rPr>
              <a:t>Compute centre</a:t>
            </a:r>
            <a:endParaRPr lang="en-US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58383" name="TextBox 37"/>
          <p:cNvSpPr txBox="1">
            <a:spLocks noChangeArrowheads="1"/>
          </p:cNvSpPr>
          <p:nvPr/>
        </p:nvSpPr>
        <p:spPr bwMode="auto">
          <a:xfrm>
            <a:off x="5371759" y="1661160"/>
            <a:ext cx="342914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 dirty="0" smtClean="0">
                <a:solidFill>
                  <a:srgbClr val="333333"/>
                </a:solidFill>
                <a:latin typeface="+mn-lt"/>
              </a:rPr>
              <a:t>Challenge</a:t>
            </a:r>
            <a:r>
              <a:rPr lang="en-US" dirty="0" smtClean="0">
                <a:solidFill>
                  <a:srgbClr val="333333"/>
                </a:solidFill>
                <a:latin typeface="+mn-lt"/>
              </a:rPr>
              <a:t>:</a:t>
            </a:r>
            <a:endParaRPr lang="en-US" dirty="0">
              <a:solidFill>
                <a:srgbClr val="333333"/>
              </a:solidFill>
              <a:latin typeface="+mn-lt"/>
            </a:endParaRPr>
          </a:p>
          <a:p>
            <a:pPr algn="l"/>
            <a:r>
              <a:rPr lang="en-US" dirty="0">
                <a:solidFill>
                  <a:srgbClr val="333333"/>
                </a:solidFill>
                <a:latin typeface="+mn-lt"/>
              </a:rPr>
              <a:t>Need to </a:t>
            </a:r>
            <a:r>
              <a:rPr lang="en-US" dirty="0" smtClean="0">
                <a:solidFill>
                  <a:srgbClr val="333333"/>
                </a:solidFill>
                <a:latin typeface="+mn-lt"/>
              </a:rPr>
              <a:t>maintain 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2 environments</a:t>
            </a:r>
          </a:p>
          <a:p>
            <a:pPr algn="l"/>
            <a:r>
              <a:rPr lang="en-US" dirty="0" smtClean="0">
                <a:solidFill>
                  <a:srgbClr val="333333"/>
                </a:solidFill>
                <a:latin typeface="+mn-lt"/>
              </a:rPr>
              <a:t>Need dedicated </a:t>
            </a:r>
            <a:r>
              <a:rPr lang="en-US" dirty="0" err="1">
                <a:solidFill>
                  <a:srgbClr val="333333"/>
                </a:solidFill>
                <a:latin typeface="+mn-lt"/>
              </a:rPr>
              <a:t>sysadmin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333333"/>
                </a:solidFill>
                <a:latin typeface="+mn-lt"/>
              </a:rPr>
              <a:t>support </a:t>
            </a:r>
          </a:p>
          <a:p>
            <a:pPr algn="l"/>
            <a:endParaRPr lang="en-US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58385" name="TextBox 42"/>
          <p:cNvSpPr txBox="1">
            <a:spLocks noChangeArrowheads="1"/>
          </p:cNvSpPr>
          <p:nvPr/>
        </p:nvSpPr>
        <p:spPr bwMode="auto">
          <a:xfrm>
            <a:off x="2123915" y="3061335"/>
            <a:ext cx="82105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dirty="0">
                <a:solidFill>
                  <a:srgbClr val="333333"/>
                </a:solidFill>
                <a:latin typeface="+mj-lt"/>
              </a:rPr>
              <a:t>IT support</a:t>
            </a:r>
          </a:p>
        </p:txBody>
      </p:sp>
      <p:sp>
        <p:nvSpPr>
          <p:cNvPr id="58386" name="TextBox 43"/>
          <p:cNvSpPr txBox="1">
            <a:spLocks noChangeArrowheads="1"/>
          </p:cNvSpPr>
          <p:nvPr/>
        </p:nvSpPr>
        <p:spPr bwMode="auto">
          <a:xfrm>
            <a:off x="100062" y="1323975"/>
            <a:ext cx="119148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rgbClr val="333333"/>
                </a:solidFill>
                <a:latin typeface="+mn-lt"/>
              </a:rPr>
              <a:t>Biomed Users</a:t>
            </a:r>
            <a:endParaRPr lang="en-US" sz="1400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457200" y="183197"/>
            <a:ext cx="8229600" cy="1143000"/>
          </a:xfrm>
        </p:spPr>
        <p:txBody>
          <a:bodyPr>
            <a:noAutofit/>
          </a:bodyPr>
          <a:lstStyle/>
          <a:p>
            <a:r>
              <a:rPr lang="fi-FI" dirty="0" err="1" smtClean="0"/>
              <a:t>Available</a:t>
            </a:r>
            <a:r>
              <a:rPr lang="fi-FI" dirty="0" smtClean="0"/>
              <a:t> </a:t>
            </a:r>
            <a:r>
              <a:rPr lang="fi-FI" dirty="0" err="1" smtClean="0"/>
              <a:t>service</a:t>
            </a:r>
            <a:r>
              <a:rPr lang="fi-FI" dirty="0" smtClean="0"/>
              <a:t> </a:t>
            </a:r>
            <a:r>
              <a:rPr lang="fi-FI" dirty="0" err="1" smtClean="0"/>
              <a:t>level</a:t>
            </a:r>
            <a:endParaRPr lang="en-US" dirty="0" smtClean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1479" y="2016760"/>
            <a:ext cx="1501734" cy="1252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21350" y="3748723"/>
            <a:ext cx="255270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38"/>
          <p:cNvSpPr>
            <a:spLocks noChangeArrowheads="1"/>
          </p:cNvSpPr>
          <p:nvPr/>
        </p:nvSpPr>
        <p:spPr bwMode="auto">
          <a:xfrm>
            <a:off x="5375628" y="2694940"/>
            <a:ext cx="37159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3333"/>
                </a:solidFill>
                <a:latin typeface="+mn-lt"/>
              </a:rPr>
              <a:t>How to combine </a:t>
            </a:r>
            <a:r>
              <a:rPr lang="en-US" dirty="0">
                <a:solidFill>
                  <a:srgbClr val="333333"/>
                </a:solidFill>
                <a:latin typeface="+mn-lt"/>
              </a:rPr>
              <a:t>best of both </a:t>
            </a:r>
            <a:r>
              <a:rPr lang="en-US" dirty="0" smtClean="0">
                <a:solidFill>
                  <a:srgbClr val="333333"/>
                </a:solidFill>
                <a:latin typeface="+mn-lt"/>
              </a:rPr>
              <a:t>worlds?</a:t>
            </a:r>
            <a:endParaRPr lang="en-US" dirty="0">
              <a:solidFill>
                <a:srgbClr val="333333"/>
              </a:solidFill>
              <a:latin typeface="+mn-lt"/>
            </a:endParaRPr>
          </a:p>
        </p:txBody>
      </p:sp>
      <p:sp>
        <p:nvSpPr>
          <p:cNvPr id="34" name="Footer Placeholder 3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dirty="0" smtClean="0"/>
              <a:t>ELIXIR </a:t>
            </a:r>
            <a:r>
              <a:rPr lang="fi-FI" dirty="0" err="1" smtClean="0"/>
              <a:t>needs</a:t>
            </a:r>
            <a:r>
              <a:rPr lang="fi-FI" dirty="0" smtClean="0"/>
              <a:t> for </a:t>
            </a:r>
            <a:r>
              <a:rPr lang="fi-FI" dirty="0" err="1" smtClean="0"/>
              <a:t>e-Infrastructure</a:t>
            </a:r>
            <a:r>
              <a:rPr lang="fi-FI" dirty="0" smtClean="0"/>
              <a:t>, Tommi Nyrönen (CSC), EGI </a:t>
            </a:r>
            <a:r>
              <a:rPr lang="fi-FI" dirty="0" err="1" smtClean="0"/>
              <a:t>User</a:t>
            </a:r>
            <a:r>
              <a:rPr lang="fi-FI" dirty="0" smtClean="0"/>
              <a:t> Forum </a:t>
            </a:r>
            <a:r>
              <a:rPr lang="fi-FI" dirty="0" err="1" smtClean="0"/>
              <a:t>Vilnius</a:t>
            </a:r>
            <a:r>
              <a:rPr lang="fi-FI" dirty="0" smtClean="0"/>
              <a:t> </a:t>
            </a:r>
            <a:r>
              <a:rPr lang="fi-FI" dirty="0" err="1" smtClean="0"/>
              <a:t>April</a:t>
            </a:r>
            <a:r>
              <a:rPr lang="fi-FI" dirty="0" smtClean="0"/>
              <a:t>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3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3915" y="1604744"/>
            <a:ext cx="2618781" cy="7918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4" name="Picture 3" descr="S:\presentations\Pictures\Scientis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9262" y="2403972"/>
            <a:ext cx="1115665" cy="659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4" name="Cloud 43"/>
          <p:cNvSpPr>
            <a:spLocks noChangeArrowheads="1"/>
          </p:cNvSpPr>
          <p:nvPr/>
        </p:nvSpPr>
        <p:spPr bwMode="auto">
          <a:xfrm>
            <a:off x="4114800" y="838200"/>
            <a:ext cx="6172200" cy="4648200"/>
          </a:xfrm>
          <a:custGeom>
            <a:avLst/>
            <a:gdLst>
              <a:gd name="T0" fmla="*/ 2147483647 w 43200"/>
              <a:gd name="T1" fmla="*/ 2147483647 h 43200"/>
              <a:gd name="T2" fmla="*/ 2147483647 w 43200"/>
              <a:gd name="T3" fmla="*/ 2147483647 h 43200"/>
              <a:gd name="T4" fmla="*/ 390811988 w 43200"/>
              <a:gd name="T5" fmla="*/ 2147483647 h 43200"/>
              <a:gd name="T6" fmla="*/ 2147483647 w 43200"/>
              <a:gd name="T7" fmla="*/ 2147483647 h 43200"/>
              <a:gd name="T8" fmla="*/ 0 60000 65536"/>
              <a:gd name="T9" fmla="*/ 0 60000 65536"/>
              <a:gd name="T10" fmla="*/ 0 60000 65536"/>
              <a:gd name="T11" fmla="*/ 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gradFill rotWithShape="1">
            <a:gsLst>
              <a:gs pos="0">
                <a:srgbClr val="AFE0E4"/>
              </a:gs>
              <a:gs pos="20000">
                <a:srgbClr val="AFDEE2"/>
              </a:gs>
              <a:gs pos="100000">
                <a:srgbClr val="85AAAD"/>
              </a:gs>
            </a:gsLst>
            <a:lin ang="5400000"/>
          </a:gradFill>
          <a:ln w="9525">
            <a:solidFill>
              <a:srgbClr val="B6DCDF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pitchFamily="-108" charset="0"/>
              <a:cs typeface="+mn-cs"/>
            </a:endParaRPr>
          </a:p>
        </p:txBody>
      </p:sp>
      <p:sp>
        <p:nvSpPr>
          <p:cNvPr id="60421" name="Title 6"/>
          <p:cNvSpPr>
            <a:spLocks noGrp="1"/>
          </p:cNvSpPr>
          <p:nvPr>
            <p:ph type="title"/>
          </p:nvPr>
        </p:nvSpPr>
        <p:spPr>
          <a:xfrm>
            <a:off x="457200" y="117882"/>
            <a:ext cx="8229600" cy="1143000"/>
          </a:xfrm>
        </p:spPr>
        <p:txBody>
          <a:bodyPr/>
          <a:lstStyle/>
          <a:p>
            <a:r>
              <a:rPr lang="en-US" dirty="0" smtClean="0"/>
              <a:t>Biomed cloud service pilot</a:t>
            </a:r>
          </a:p>
        </p:txBody>
      </p:sp>
      <p:pic>
        <p:nvPicPr>
          <p:cNvPr id="60422" name="Picture 8" descr="_MG_445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2133600"/>
            <a:ext cx="1049338" cy="685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14" name="Elbow Connector 13"/>
          <p:cNvCxnSpPr>
            <a:cxnSpLocks noChangeShapeType="1"/>
          </p:cNvCxnSpPr>
          <p:nvPr/>
        </p:nvCxnSpPr>
        <p:spPr bwMode="auto">
          <a:xfrm>
            <a:off x="1201738" y="2476500"/>
            <a:ext cx="2673350" cy="76200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17" name="Elbow Connector 16"/>
          <p:cNvCxnSpPr>
            <a:cxnSpLocks noChangeShapeType="1"/>
          </p:cNvCxnSpPr>
          <p:nvPr/>
        </p:nvCxnSpPr>
        <p:spPr bwMode="auto">
          <a:xfrm>
            <a:off x="1201738" y="2476500"/>
            <a:ext cx="550862" cy="1096963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0" name="Elbow Connector 19"/>
          <p:cNvCxnSpPr>
            <a:cxnSpLocks noChangeShapeType="1"/>
          </p:cNvCxnSpPr>
          <p:nvPr/>
        </p:nvCxnSpPr>
        <p:spPr bwMode="auto">
          <a:xfrm flipV="1">
            <a:off x="3276600" y="2552700"/>
            <a:ext cx="598488" cy="1020763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</p:cxnSp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5397500" y="2578100"/>
            <a:ext cx="1066800" cy="3175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</p:cxnSp>
      <p:pic>
        <p:nvPicPr>
          <p:cNvPr id="60429" name="Picture 7"/>
          <p:cNvPicPr>
            <a:picLocks noChangeAspect="1"/>
          </p:cNvPicPr>
          <p:nvPr/>
        </p:nvPicPr>
        <p:blipFill>
          <a:blip r:embed="rId5" cstate="print"/>
          <a:srcRect l="8028" r="8495"/>
          <a:stretch>
            <a:fillRect/>
          </a:stretch>
        </p:blipFill>
        <p:spPr bwMode="auto">
          <a:xfrm>
            <a:off x="1752600" y="3276600"/>
            <a:ext cx="1524000" cy="5921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0430" name="Picture 20"/>
          <p:cNvPicPr>
            <a:picLocks noChangeAspect="1"/>
          </p:cNvPicPr>
          <p:nvPr/>
        </p:nvPicPr>
        <p:blipFill>
          <a:blip r:embed="rId6" cstate="print"/>
          <a:srcRect l="61070" t="20000" b="36000"/>
          <a:stretch>
            <a:fillRect/>
          </a:stretch>
        </p:blipFill>
        <p:spPr bwMode="auto">
          <a:xfrm>
            <a:off x="6032501" y="4191001"/>
            <a:ext cx="2049615" cy="620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2" name="Elbow Connector 21"/>
          <p:cNvCxnSpPr>
            <a:cxnSpLocks noChangeShapeType="1"/>
          </p:cNvCxnSpPr>
          <p:nvPr/>
        </p:nvCxnSpPr>
        <p:spPr bwMode="auto">
          <a:xfrm>
            <a:off x="3276600" y="3573463"/>
            <a:ext cx="2755900" cy="1036637"/>
          </a:xfrm>
          <a:prstGeom prst="bentConnector3">
            <a:avLst>
              <a:gd name="adj1" fmla="val 50000"/>
            </a:avLst>
          </a:prstGeom>
          <a:noFill/>
          <a:ln w="25400">
            <a:solidFill>
              <a:schemeClr val="accent2"/>
            </a:solidFill>
            <a:round/>
            <a:headEnd type="arrow" w="med" len="med"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26" name="Elbow Connector 25"/>
          <p:cNvCxnSpPr>
            <a:cxnSpLocks noChangeShapeType="1"/>
          </p:cNvCxnSpPr>
          <p:nvPr/>
        </p:nvCxnSpPr>
        <p:spPr bwMode="auto">
          <a:xfrm rot="16200000" flipV="1">
            <a:off x="7212807" y="3987006"/>
            <a:ext cx="406400" cy="1587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000000"/>
            </a:solidFill>
            <a:round/>
            <a:headEnd type="arrow" w="sm" len="sm"/>
            <a:tailEnd type="arrow" w="sm" len="sm"/>
          </a:ln>
          <a:effectLst>
            <a:outerShdw dist="23000" dir="5400000" rotWithShape="0">
              <a:srgbClr val="808080">
                <a:alpha val="34998"/>
              </a:srgbClr>
            </a:outerShdw>
          </a:effectLst>
        </p:spPr>
      </p:cxnSp>
      <p:sp>
        <p:nvSpPr>
          <p:cNvPr id="60433" name="TextBox 45"/>
          <p:cNvSpPr txBox="1">
            <a:spLocks noChangeArrowheads="1"/>
          </p:cNvSpPr>
          <p:nvPr/>
        </p:nvSpPr>
        <p:spPr bwMode="auto">
          <a:xfrm>
            <a:off x="329603" y="3810000"/>
            <a:ext cx="5435206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n-US" b="1" dirty="0">
                <a:solidFill>
                  <a:srgbClr val="000000"/>
                </a:solidFill>
                <a:latin typeface="+mn-lt"/>
              </a:rPr>
              <a:t>Benefits</a:t>
            </a:r>
            <a:r>
              <a:rPr lang="en-US" dirty="0">
                <a:solidFill>
                  <a:srgbClr val="000000"/>
                </a:solidFill>
                <a:latin typeface="+mn-lt"/>
              </a:rPr>
              <a:t>: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End user</a:t>
            </a:r>
          </a:p>
          <a:p>
            <a:pPr lvl="1" algn="l"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Maintain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only 1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environment !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pPr lvl="1" algn="l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Seemingly bigger local resources (“transparency”)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Group/department/institute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pPr lvl="1" algn="l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Less local hardware</a:t>
            </a:r>
          </a:p>
          <a:p>
            <a:pPr algn="l">
              <a:buFont typeface="Arial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+mn-lt"/>
              </a:rPr>
              <a:t>e-Infrastructure provider (CSC)</a:t>
            </a:r>
            <a:endParaRPr lang="en-US" dirty="0">
              <a:solidFill>
                <a:srgbClr val="000000"/>
              </a:solidFill>
              <a:latin typeface="+mn-lt"/>
            </a:endParaRPr>
          </a:p>
          <a:p>
            <a:pPr lvl="1" algn="l">
              <a:buFontTx/>
              <a:buChar char="-"/>
            </a:pPr>
            <a:r>
              <a:rPr lang="en-US" dirty="0">
                <a:solidFill>
                  <a:srgbClr val="000000"/>
                </a:solidFill>
                <a:latin typeface="+mn-lt"/>
              </a:rPr>
              <a:t> Less tailoring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81479" y="2032000"/>
            <a:ext cx="1501734" cy="12525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64300" y="1335515"/>
            <a:ext cx="2679700" cy="24697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5359400" y="2044700"/>
            <a:ext cx="1193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>
                <a:latin typeface="+mn-lt"/>
              </a:rPr>
              <a:t>Lightpath</a:t>
            </a:r>
            <a:endParaRPr lang="en-US" dirty="0">
              <a:latin typeface="+mn-lt"/>
            </a:endParaRPr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loud 43"/>
          <p:cNvSpPr>
            <a:spLocks noChangeArrowheads="1"/>
          </p:cNvSpPr>
          <p:nvPr/>
        </p:nvSpPr>
        <p:spPr bwMode="auto">
          <a:xfrm>
            <a:off x="3668713" y="1206500"/>
            <a:ext cx="6172200" cy="4648200"/>
          </a:xfrm>
          <a:custGeom>
            <a:avLst/>
            <a:gdLst>
              <a:gd name="T0" fmla="*/ 881118093 w 43200"/>
              <a:gd name="T1" fmla="*/ 250066721 h 43200"/>
              <a:gd name="T2" fmla="*/ 440926521 w 43200"/>
              <a:gd name="T3" fmla="*/ 499600621 h 43200"/>
              <a:gd name="T4" fmla="*/ 2735342 w 43200"/>
              <a:gd name="T5" fmla="*/ 250066721 h 43200"/>
              <a:gd name="T6" fmla="*/ 440926521 w 43200"/>
              <a:gd name="T7" fmla="*/ 28595579 h 43200"/>
              <a:gd name="T8" fmla="*/ 0 60000 65536"/>
              <a:gd name="T9" fmla="*/ 0 60000 65536"/>
              <a:gd name="T10" fmla="*/ 0 60000 65536"/>
              <a:gd name="T11" fmla="*/ 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gradFill rotWithShape="1">
            <a:gsLst>
              <a:gs pos="0">
                <a:srgbClr val="F5F5F5"/>
              </a:gs>
              <a:gs pos="100000">
                <a:srgbClr val="EBEBEB"/>
              </a:gs>
            </a:gsLst>
            <a:lin ang="5400000"/>
          </a:gradFill>
          <a:ln w="9525">
            <a:solidFill>
              <a:srgbClr val="E6E6E6"/>
            </a:solidFill>
            <a:miter lim="800000"/>
            <a:headEnd/>
            <a:tailEnd/>
          </a:ln>
          <a:effectLst>
            <a:outerShdw blurRad="63500" dist="23000" dir="5400000" rotWithShape="0">
              <a:srgbClr val="80808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333333"/>
              </a:solidFill>
              <a:latin typeface="Arial" pitchFamily="-108" charset="0"/>
              <a:ea typeface="Arial"/>
              <a:cs typeface="Arial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99100" y="1757515"/>
            <a:ext cx="3087092" cy="31973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0" name="Content Placeholder 27"/>
          <p:cNvSpPr>
            <a:spLocks noGrp="1"/>
          </p:cNvSpPr>
          <p:nvPr>
            <p:ph idx="1"/>
          </p:nvPr>
        </p:nvSpPr>
        <p:spPr>
          <a:xfrm>
            <a:off x="266700" y="2263688"/>
            <a:ext cx="3295650" cy="4525963"/>
          </a:xfrm>
        </p:spPr>
        <p:txBody>
          <a:bodyPr>
            <a:normAutofit/>
          </a:bodyPr>
          <a:lstStyle/>
          <a:p>
            <a:r>
              <a:rPr lang="en-US" dirty="0"/>
              <a:t>In operation since August 2010</a:t>
            </a:r>
          </a:p>
          <a:p>
            <a:r>
              <a:rPr lang="en-US" dirty="0"/>
              <a:t>~23 400 CPU </a:t>
            </a:r>
            <a:r>
              <a:rPr lang="en-US" dirty="0" smtClean="0"/>
              <a:t>hours / </a:t>
            </a:r>
            <a:r>
              <a:rPr lang="en-US" dirty="0"/>
              <a:t>day </a:t>
            </a:r>
          </a:p>
        </p:txBody>
      </p:sp>
      <p:sp>
        <p:nvSpPr>
          <p:cNvPr id="86019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Implementation“extends</a:t>
            </a:r>
            <a:r>
              <a:rPr lang="en-US" dirty="0" smtClean="0"/>
              <a:t>” the FIMM computing cluster </a:t>
            </a:r>
          </a:p>
        </p:txBody>
      </p:sp>
      <p:pic>
        <p:nvPicPr>
          <p:cNvPr id="86021" name="Picture 10" descr="IBM_EMC_Blu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2844800"/>
            <a:ext cx="849313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Elbow Connector 22"/>
          <p:cNvCxnSpPr>
            <a:cxnSpLocks noChangeShapeType="1"/>
          </p:cNvCxnSpPr>
          <p:nvPr/>
        </p:nvCxnSpPr>
        <p:spPr bwMode="auto">
          <a:xfrm>
            <a:off x="4278313" y="2933700"/>
            <a:ext cx="1066800" cy="3175"/>
          </a:xfrm>
          <a:prstGeom prst="bentConnector3">
            <a:avLst>
              <a:gd name="adj1" fmla="val 50000"/>
            </a:avLst>
          </a:prstGeom>
          <a:noFill/>
          <a:ln w="50800">
            <a:solidFill>
              <a:srgbClr val="2A2A2A"/>
            </a:solidFill>
            <a:round/>
            <a:headEnd type="arrow" w="med" len="med"/>
            <a:tailEnd type="arrow" w="med" len="med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</p:cxnSp>
      <p:sp>
        <p:nvSpPr>
          <p:cNvPr id="86024" name="TextBox 23"/>
          <p:cNvSpPr txBox="1">
            <a:spLocks noChangeArrowheads="1"/>
          </p:cNvSpPr>
          <p:nvPr/>
        </p:nvSpPr>
        <p:spPr bwMode="auto">
          <a:xfrm>
            <a:off x="3302000" y="4241800"/>
            <a:ext cx="1198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208 cores</a:t>
            </a:r>
          </a:p>
          <a:p>
            <a:r>
              <a:rPr lang="en-US" dirty="0">
                <a:solidFill>
                  <a:srgbClr val="333333"/>
                </a:solidFill>
              </a:rPr>
              <a:t>@FIMM</a:t>
            </a:r>
          </a:p>
        </p:txBody>
      </p:sp>
      <p:sp>
        <p:nvSpPr>
          <p:cNvPr id="86025" name="TextBox 24"/>
          <p:cNvSpPr txBox="1">
            <a:spLocks noChangeArrowheads="1"/>
          </p:cNvSpPr>
          <p:nvPr/>
        </p:nvSpPr>
        <p:spPr bwMode="auto">
          <a:xfrm>
            <a:off x="6037262" y="4991100"/>
            <a:ext cx="23828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333333"/>
                </a:solidFill>
              </a:rPr>
              <a:t>768 cores @CSC</a:t>
            </a:r>
          </a:p>
          <a:p>
            <a:r>
              <a:rPr lang="en-US" sz="1400" dirty="0">
                <a:solidFill>
                  <a:srgbClr val="333333"/>
                </a:solidFill>
              </a:rPr>
              <a:t>(on dedicated </a:t>
            </a:r>
            <a:r>
              <a:rPr lang="en-US" sz="1400" dirty="0" err="1" smtClean="0">
                <a:solidFill>
                  <a:srgbClr val="333333"/>
                </a:solidFill>
              </a:rPr>
              <a:t>Biomedinfra</a:t>
            </a:r>
            <a:r>
              <a:rPr lang="en-US" sz="1400" dirty="0" smtClean="0">
                <a:solidFill>
                  <a:srgbClr val="333333"/>
                </a:solidFill>
              </a:rPr>
              <a:t>/ ELIXIR hardware)</a:t>
            </a:r>
          </a:p>
          <a:p>
            <a:r>
              <a:rPr lang="en-US" sz="1400" dirty="0" smtClean="0">
                <a:solidFill>
                  <a:srgbClr val="333333"/>
                </a:solidFill>
              </a:rPr>
              <a:t>	</a:t>
            </a:r>
            <a:endParaRPr lang="en-US" sz="1400" dirty="0">
              <a:solidFill>
                <a:srgbClr val="333333"/>
              </a:solidFill>
            </a:endParaRPr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V="1">
            <a:off x="5523263" y="4450185"/>
            <a:ext cx="3054679" cy="49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Footer Placeholder 1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939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i-FI" dirty="0" err="1" smtClean="0"/>
              <a:t>Appears</a:t>
            </a:r>
            <a:r>
              <a:rPr lang="fi-FI" dirty="0" smtClean="0"/>
              <a:t> to </a:t>
            </a:r>
            <a:r>
              <a:rPr lang="fi-FI" dirty="0" err="1" smtClean="0"/>
              <a:t>be</a:t>
            </a:r>
            <a:r>
              <a:rPr lang="fi-FI" dirty="0" smtClean="0"/>
              <a:t> a </a:t>
            </a:r>
            <a:r>
              <a:rPr lang="fi-FI" dirty="0" err="1" smtClean="0"/>
              <a:t>good</a:t>
            </a:r>
            <a:r>
              <a:rPr lang="fi-FI" dirty="0" smtClean="0"/>
              <a:t> </a:t>
            </a:r>
            <a:r>
              <a:rPr lang="fi-FI" dirty="0" err="1" smtClean="0"/>
              <a:t>way</a:t>
            </a:r>
            <a:r>
              <a:rPr lang="fi-FI" dirty="0" smtClean="0"/>
              <a:t> to </a:t>
            </a:r>
            <a:r>
              <a:rPr lang="fi-FI" dirty="0" err="1" smtClean="0"/>
              <a:t>deliver</a:t>
            </a:r>
            <a:endParaRPr lang="en-US" dirty="0"/>
          </a:p>
        </p:txBody>
      </p:sp>
      <p:pic>
        <p:nvPicPr>
          <p:cNvPr id="52226" name="Picture 2" descr="S:\presentations\Pictures\FIMM_load_Screenshot-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6350" y="1167764"/>
            <a:ext cx="6405563" cy="4953635"/>
          </a:xfrm>
          <a:prstGeom prst="rect">
            <a:avLst/>
          </a:prstGeom>
          <a:noFill/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Cloud 43"/>
          <p:cNvSpPr>
            <a:spLocks noChangeArrowheads="1"/>
          </p:cNvSpPr>
          <p:nvPr/>
        </p:nvSpPr>
        <p:spPr bwMode="auto">
          <a:xfrm>
            <a:off x="3200400" y="0"/>
            <a:ext cx="6172200" cy="4648200"/>
          </a:xfrm>
          <a:custGeom>
            <a:avLst/>
            <a:gdLst>
              <a:gd name="T0" fmla="*/ 881118093 w 43200"/>
              <a:gd name="T1" fmla="*/ 250066721 h 43200"/>
              <a:gd name="T2" fmla="*/ 440926521 w 43200"/>
              <a:gd name="T3" fmla="*/ 499600621 h 43200"/>
              <a:gd name="T4" fmla="*/ 2735342 w 43200"/>
              <a:gd name="T5" fmla="*/ 250066721 h 43200"/>
              <a:gd name="T6" fmla="*/ 440926521 w 43200"/>
              <a:gd name="T7" fmla="*/ 28595579 h 43200"/>
              <a:gd name="T8" fmla="*/ 0 60000 65536"/>
              <a:gd name="T9" fmla="*/ 0 60000 65536"/>
              <a:gd name="T10" fmla="*/ 0 60000 65536"/>
              <a:gd name="T11" fmla="*/ 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0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3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0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49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6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7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0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09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5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7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4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gradFill rotWithShape="1">
            <a:gsLst>
              <a:gs pos="0">
                <a:srgbClr val="F5F5F5"/>
              </a:gs>
              <a:gs pos="100000">
                <a:srgbClr val="EBEBEB"/>
              </a:gs>
            </a:gsLst>
            <a:lin ang="5400000"/>
          </a:gradFill>
          <a:ln w="9525">
            <a:solidFill>
              <a:srgbClr val="E6E6E6"/>
            </a:solidFill>
            <a:miter lim="800000"/>
            <a:headEnd/>
            <a:tailEnd/>
          </a:ln>
          <a:effectLst>
            <a:outerShdw blurRad="63500" dist="23000" dir="5400000" rotWithShape="0">
              <a:srgbClr val="808080">
                <a:alpha val="34998"/>
              </a:srgbClr>
            </a:outerShdw>
          </a:effectLst>
        </p:spPr>
        <p:txBody>
          <a:bodyPr anchor="ctr">
            <a:prstTxWarp prst="textNoShape">
              <a:avLst/>
            </a:prstTxWarp>
          </a:bodyPr>
          <a:lstStyle/>
          <a:p>
            <a:pPr>
              <a:defRPr/>
            </a:pPr>
            <a:endParaRPr lang="en-US">
              <a:solidFill>
                <a:srgbClr val="333333"/>
              </a:solidFill>
              <a:latin typeface="Arial" pitchFamily="-108" charset="0"/>
              <a:ea typeface="Arial"/>
              <a:cs typeface="Arial"/>
            </a:endParaRPr>
          </a:p>
        </p:txBody>
      </p:sp>
      <p:sp>
        <p:nvSpPr>
          <p:cNvPr id="86019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next level: large-scale </a:t>
            </a:r>
            <a:r>
              <a:rPr lang="en-US" dirty="0" smtClean="0">
                <a:solidFill>
                  <a:srgbClr val="00B050"/>
                </a:solidFill>
              </a:rPr>
              <a:t>green</a:t>
            </a:r>
            <a:r>
              <a:rPr lang="en-US" dirty="0" smtClean="0"/>
              <a:t> data- </a:t>
            </a:r>
            <a:r>
              <a:rPr lang="en-US" dirty="0" smtClean="0"/>
              <a:t>and computational centers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2514600"/>
            <a:ext cx="8473708" cy="31242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57</a:t>
            </a:fld>
            <a:endParaRPr lang="en-US" dirty="0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58765" y="383858"/>
            <a:ext cx="34480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3"/>
          <p:cNvSpPr txBox="1">
            <a:spLocks/>
          </p:cNvSpPr>
          <p:nvPr/>
        </p:nvSpPr>
        <p:spPr>
          <a:xfrm>
            <a:off x="457200" y="274638"/>
            <a:ext cx="3592286" cy="11430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26567" y="323442"/>
            <a:ext cx="364454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Aft>
                <a:spcPts val="0"/>
              </a:spcAft>
              <a:defRPr/>
            </a:pP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Collaboration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opportunities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between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e-Infrastructure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and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biomedical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sciences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research</a:t>
            </a:r>
            <a:r>
              <a:rPr lang="fi-FI" sz="28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2800" dirty="0" err="1" smtClean="0">
                <a:solidFill>
                  <a:schemeClr val="tx2"/>
                </a:solidFill>
                <a:latin typeface="+mj-lt"/>
              </a:rPr>
              <a:t>infrastructures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58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44983" y="17530"/>
            <a:ext cx="5199017" cy="6090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78819" y="1930174"/>
            <a:ext cx="36445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Aft>
                <a:spcPts val="0"/>
              </a:spcAft>
              <a:defRPr/>
            </a:pP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Example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: </a:t>
            </a:r>
          </a:p>
          <a:p>
            <a:pPr lvl="0" algn="l" fontAlgn="auto">
              <a:spcAft>
                <a:spcPts val="0"/>
              </a:spcAft>
              <a:defRPr/>
            </a:pP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biological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imaging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59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33837" y="391886"/>
            <a:ext cx="5000625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58941" y="558575"/>
            <a:ext cx="36445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Aft>
                <a:spcPts val="0"/>
              </a:spcAft>
              <a:defRPr/>
            </a:pP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How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to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integrate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e-Infra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with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imaging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SP’s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workflow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?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1800" dirty="0" smtClean="0"/>
              <a:t>Life sciences</a:t>
            </a:r>
          </a:p>
          <a:p>
            <a:r>
              <a:rPr lang="en-GB" sz="1800" dirty="0" smtClean="0"/>
              <a:t>Medicine</a:t>
            </a:r>
          </a:p>
          <a:p>
            <a:r>
              <a:rPr lang="en-GB" sz="1800" dirty="0" smtClean="0"/>
              <a:t>Agriculture</a:t>
            </a:r>
          </a:p>
          <a:p>
            <a:r>
              <a:rPr lang="en-GB" sz="1800" dirty="0" smtClean="0"/>
              <a:t>Pharmaceuticals</a:t>
            </a:r>
          </a:p>
          <a:p>
            <a:r>
              <a:rPr lang="en-GB" sz="1800" dirty="0" smtClean="0"/>
              <a:t>Biotechnology</a:t>
            </a:r>
          </a:p>
          <a:p>
            <a:r>
              <a:rPr lang="en-GB" sz="1800" dirty="0" smtClean="0"/>
              <a:t>Environment</a:t>
            </a:r>
          </a:p>
          <a:p>
            <a:r>
              <a:rPr lang="en-GB" sz="1800" dirty="0" smtClean="0"/>
              <a:t>Bio-fuels</a:t>
            </a:r>
          </a:p>
          <a:p>
            <a:r>
              <a:rPr lang="en-GB" sz="1800" dirty="0" err="1" smtClean="0"/>
              <a:t>Cosmaceuticals</a:t>
            </a:r>
            <a:endParaRPr lang="en-GB" sz="1800" dirty="0" smtClean="0"/>
          </a:p>
          <a:p>
            <a:r>
              <a:rPr lang="en-GB" sz="1800" dirty="0" err="1" smtClean="0"/>
              <a:t>Neutraceuticals</a:t>
            </a:r>
            <a:endParaRPr lang="en-GB" sz="1800" dirty="0" smtClean="0"/>
          </a:p>
          <a:p>
            <a:r>
              <a:rPr lang="en-GB" sz="1800" dirty="0" smtClean="0"/>
              <a:t>Consumer products</a:t>
            </a:r>
          </a:p>
          <a:p>
            <a:r>
              <a:rPr lang="en-GB" sz="1800" dirty="0" smtClean="0"/>
              <a:t>Personal genomes</a:t>
            </a:r>
          </a:p>
          <a:p>
            <a:r>
              <a:rPr lang="en-GB" sz="1800" dirty="0" smtClean="0"/>
              <a:t>Etc…</a:t>
            </a:r>
          </a:p>
          <a:p>
            <a:pPr>
              <a:buFontTx/>
              <a:buNone/>
            </a:pPr>
            <a:endParaRPr lang="en-US" sz="1800" dirty="0" smtClean="0"/>
          </a:p>
        </p:txBody>
      </p:sp>
      <p:sp>
        <p:nvSpPr>
          <p:cNvPr id="109" name="Title 10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smtClean="0"/>
              <a:t>ELIXIR data is </a:t>
            </a:r>
            <a:r>
              <a:rPr lang="fi-FI" dirty="0" err="1" smtClean="0"/>
              <a:t>comprehensive</a:t>
            </a:r>
            <a:r>
              <a:rPr lang="fi-FI" dirty="0" smtClean="0"/>
              <a:t>, </a:t>
            </a:r>
            <a:r>
              <a:rPr lang="fi-FI" dirty="0" err="1" smtClean="0"/>
              <a:t>universal</a:t>
            </a:r>
            <a:r>
              <a:rPr lang="fi-FI" dirty="0" smtClean="0"/>
              <a:t>, </a:t>
            </a:r>
            <a:r>
              <a:rPr lang="fi-FI" dirty="0" err="1" smtClean="0"/>
              <a:t>integrated</a:t>
            </a:r>
            <a:endParaRPr lang="en-US" dirty="0"/>
          </a:p>
        </p:txBody>
      </p:sp>
      <p:grpSp>
        <p:nvGrpSpPr>
          <p:cNvPr id="10243" name="Group 3"/>
          <p:cNvGrpSpPr>
            <a:grpSpLocks/>
          </p:cNvGrpSpPr>
          <p:nvPr/>
        </p:nvGrpSpPr>
        <p:grpSpPr bwMode="auto">
          <a:xfrm>
            <a:off x="2743200" y="1476375"/>
            <a:ext cx="5889625" cy="3867150"/>
            <a:chOff x="1647" y="1064"/>
            <a:chExt cx="3710" cy="2436"/>
          </a:xfrm>
        </p:grpSpPr>
        <p:pic>
          <p:nvPicPr>
            <p:cNvPr id="1024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838" y="1382"/>
              <a:ext cx="3208" cy="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4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838" y="1382"/>
              <a:ext cx="3208" cy="2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248" name="Rectangle 6"/>
            <p:cNvSpPr>
              <a:spLocks noChangeArrowheads="1"/>
            </p:cNvSpPr>
            <p:nvPr/>
          </p:nvSpPr>
          <p:spPr bwMode="auto">
            <a:xfrm>
              <a:off x="1898" y="1490"/>
              <a:ext cx="4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Genomes</a:t>
              </a:r>
              <a:endParaRPr lang="en-US"/>
            </a:p>
          </p:txBody>
        </p:sp>
        <p:sp>
          <p:nvSpPr>
            <p:cNvPr id="10249" name="Rectangle 7"/>
            <p:cNvSpPr>
              <a:spLocks noChangeArrowheads="1"/>
            </p:cNvSpPr>
            <p:nvPr/>
          </p:nvSpPr>
          <p:spPr bwMode="auto">
            <a:xfrm>
              <a:off x="1737" y="1592"/>
              <a:ext cx="34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Ensembl</a:t>
              </a:r>
              <a:endParaRPr lang="en-US"/>
            </a:p>
          </p:txBody>
        </p:sp>
        <p:sp>
          <p:nvSpPr>
            <p:cNvPr id="10250" name="Rectangle 8"/>
            <p:cNvSpPr>
              <a:spLocks noChangeArrowheads="1"/>
            </p:cNvSpPr>
            <p:nvPr/>
          </p:nvSpPr>
          <p:spPr bwMode="auto">
            <a:xfrm>
              <a:off x="2068" y="1592"/>
              <a:ext cx="4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</a:t>
              </a:r>
              <a:endParaRPr lang="en-US"/>
            </a:p>
          </p:txBody>
        </p:sp>
        <p:sp>
          <p:nvSpPr>
            <p:cNvPr id="10251" name="Rectangle 9"/>
            <p:cNvSpPr>
              <a:spLocks noChangeArrowheads="1"/>
            </p:cNvSpPr>
            <p:nvPr/>
          </p:nvSpPr>
          <p:spPr bwMode="auto">
            <a:xfrm>
              <a:off x="2115" y="1592"/>
              <a:ext cx="34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Ensembl</a:t>
              </a:r>
              <a:endParaRPr lang="en-US"/>
            </a:p>
          </p:txBody>
        </p:sp>
        <p:sp>
          <p:nvSpPr>
            <p:cNvPr id="10252" name="Rectangle 10"/>
            <p:cNvSpPr>
              <a:spLocks noChangeArrowheads="1"/>
            </p:cNvSpPr>
            <p:nvPr/>
          </p:nvSpPr>
          <p:spPr bwMode="auto">
            <a:xfrm>
              <a:off x="1793" y="1694"/>
              <a:ext cx="4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Genomes, </a:t>
              </a:r>
              <a:endParaRPr lang="en-US"/>
            </a:p>
          </p:txBody>
        </p:sp>
        <p:sp>
          <p:nvSpPr>
            <p:cNvPr id="10253" name="Rectangle 11"/>
            <p:cNvSpPr>
              <a:spLocks noChangeArrowheads="1"/>
            </p:cNvSpPr>
            <p:nvPr/>
          </p:nvSpPr>
          <p:spPr bwMode="auto">
            <a:xfrm>
              <a:off x="2208" y="1694"/>
              <a:ext cx="18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EGA</a:t>
              </a:r>
              <a:endParaRPr lang="en-US"/>
            </a:p>
          </p:txBody>
        </p:sp>
        <p:sp>
          <p:nvSpPr>
            <p:cNvPr id="10254" name="Freeform 12"/>
            <p:cNvSpPr>
              <a:spLocks/>
            </p:cNvSpPr>
            <p:nvPr/>
          </p:nvSpPr>
          <p:spPr bwMode="auto">
            <a:xfrm>
              <a:off x="1673" y="1451"/>
              <a:ext cx="976" cy="370"/>
            </a:xfrm>
            <a:custGeom>
              <a:avLst/>
              <a:gdLst>
                <a:gd name="T0" fmla="*/ 0 w 976"/>
                <a:gd name="T1" fmla="*/ 0 h 370"/>
                <a:gd name="T2" fmla="*/ 0 w 976"/>
                <a:gd name="T3" fmla="*/ 62 h 370"/>
                <a:gd name="T4" fmla="*/ 0 w 976"/>
                <a:gd name="T5" fmla="*/ 62 h 370"/>
                <a:gd name="T6" fmla="*/ 0 w 976"/>
                <a:gd name="T7" fmla="*/ 154 h 370"/>
                <a:gd name="T8" fmla="*/ 0 w 976"/>
                <a:gd name="T9" fmla="*/ 370 h 370"/>
                <a:gd name="T10" fmla="*/ 464 w 976"/>
                <a:gd name="T11" fmla="*/ 370 h 370"/>
                <a:gd name="T12" fmla="*/ 464 w 976"/>
                <a:gd name="T13" fmla="*/ 370 h 370"/>
                <a:gd name="T14" fmla="*/ 662 w 976"/>
                <a:gd name="T15" fmla="*/ 370 h 370"/>
                <a:gd name="T16" fmla="*/ 794 w 976"/>
                <a:gd name="T17" fmla="*/ 370 h 370"/>
                <a:gd name="T18" fmla="*/ 794 w 976"/>
                <a:gd name="T19" fmla="*/ 154 h 370"/>
                <a:gd name="T20" fmla="*/ 976 w 976"/>
                <a:gd name="T21" fmla="*/ 111 h 370"/>
                <a:gd name="T22" fmla="*/ 794 w 976"/>
                <a:gd name="T23" fmla="*/ 62 h 370"/>
                <a:gd name="T24" fmla="*/ 794 w 976"/>
                <a:gd name="T25" fmla="*/ 0 h 370"/>
                <a:gd name="T26" fmla="*/ 662 w 976"/>
                <a:gd name="T27" fmla="*/ 0 h 370"/>
                <a:gd name="T28" fmla="*/ 464 w 976"/>
                <a:gd name="T29" fmla="*/ 0 h 370"/>
                <a:gd name="T30" fmla="*/ 464 w 976"/>
                <a:gd name="T31" fmla="*/ 0 h 370"/>
                <a:gd name="T32" fmla="*/ 0 w 976"/>
                <a:gd name="T33" fmla="*/ 0 h 37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6" h="370">
                  <a:moveTo>
                    <a:pt x="0" y="0"/>
                  </a:moveTo>
                  <a:lnTo>
                    <a:pt x="0" y="62"/>
                  </a:lnTo>
                  <a:lnTo>
                    <a:pt x="0" y="154"/>
                  </a:lnTo>
                  <a:lnTo>
                    <a:pt x="0" y="370"/>
                  </a:lnTo>
                  <a:lnTo>
                    <a:pt x="464" y="370"/>
                  </a:lnTo>
                  <a:lnTo>
                    <a:pt x="662" y="370"/>
                  </a:lnTo>
                  <a:lnTo>
                    <a:pt x="794" y="370"/>
                  </a:lnTo>
                  <a:lnTo>
                    <a:pt x="794" y="154"/>
                  </a:lnTo>
                  <a:lnTo>
                    <a:pt x="976" y="111"/>
                  </a:lnTo>
                  <a:lnTo>
                    <a:pt x="794" y="62"/>
                  </a:lnTo>
                  <a:lnTo>
                    <a:pt x="794" y="0"/>
                  </a:lnTo>
                  <a:lnTo>
                    <a:pt x="662" y="0"/>
                  </a:lnTo>
                  <a:lnTo>
                    <a:pt x="4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5" name="Freeform 13"/>
            <p:cNvSpPr>
              <a:spLocks/>
            </p:cNvSpPr>
            <p:nvPr/>
          </p:nvSpPr>
          <p:spPr bwMode="auto">
            <a:xfrm>
              <a:off x="1647" y="1425"/>
              <a:ext cx="975" cy="369"/>
            </a:xfrm>
            <a:custGeom>
              <a:avLst/>
              <a:gdLst>
                <a:gd name="T0" fmla="*/ 0 w 975"/>
                <a:gd name="T1" fmla="*/ 0 h 369"/>
                <a:gd name="T2" fmla="*/ 0 w 975"/>
                <a:gd name="T3" fmla="*/ 61 h 369"/>
                <a:gd name="T4" fmla="*/ 0 w 975"/>
                <a:gd name="T5" fmla="*/ 61 h 369"/>
                <a:gd name="T6" fmla="*/ 0 w 975"/>
                <a:gd name="T7" fmla="*/ 154 h 369"/>
                <a:gd name="T8" fmla="*/ 0 w 975"/>
                <a:gd name="T9" fmla="*/ 369 h 369"/>
                <a:gd name="T10" fmla="*/ 463 w 975"/>
                <a:gd name="T11" fmla="*/ 369 h 369"/>
                <a:gd name="T12" fmla="*/ 463 w 975"/>
                <a:gd name="T13" fmla="*/ 369 h 369"/>
                <a:gd name="T14" fmla="*/ 662 w 975"/>
                <a:gd name="T15" fmla="*/ 369 h 369"/>
                <a:gd name="T16" fmla="*/ 794 w 975"/>
                <a:gd name="T17" fmla="*/ 369 h 369"/>
                <a:gd name="T18" fmla="*/ 794 w 975"/>
                <a:gd name="T19" fmla="*/ 154 h 369"/>
                <a:gd name="T20" fmla="*/ 975 w 975"/>
                <a:gd name="T21" fmla="*/ 111 h 369"/>
                <a:gd name="T22" fmla="*/ 794 w 975"/>
                <a:gd name="T23" fmla="*/ 61 h 369"/>
                <a:gd name="T24" fmla="*/ 794 w 975"/>
                <a:gd name="T25" fmla="*/ 0 h 369"/>
                <a:gd name="T26" fmla="*/ 662 w 975"/>
                <a:gd name="T27" fmla="*/ 0 h 369"/>
                <a:gd name="T28" fmla="*/ 463 w 975"/>
                <a:gd name="T29" fmla="*/ 0 h 369"/>
                <a:gd name="T30" fmla="*/ 463 w 975"/>
                <a:gd name="T31" fmla="*/ 0 h 369"/>
                <a:gd name="T32" fmla="*/ 0 w 975"/>
                <a:gd name="T33" fmla="*/ 0 h 3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5" h="369">
                  <a:moveTo>
                    <a:pt x="0" y="0"/>
                  </a:moveTo>
                  <a:lnTo>
                    <a:pt x="0" y="61"/>
                  </a:lnTo>
                  <a:lnTo>
                    <a:pt x="0" y="154"/>
                  </a:lnTo>
                  <a:lnTo>
                    <a:pt x="0" y="369"/>
                  </a:lnTo>
                  <a:lnTo>
                    <a:pt x="463" y="369"/>
                  </a:lnTo>
                  <a:lnTo>
                    <a:pt x="662" y="369"/>
                  </a:lnTo>
                  <a:lnTo>
                    <a:pt x="794" y="369"/>
                  </a:lnTo>
                  <a:lnTo>
                    <a:pt x="794" y="154"/>
                  </a:lnTo>
                  <a:lnTo>
                    <a:pt x="975" y="111"/>
                  </a:lnTo>
                  <a:lnTo>
                    <a:pt x="794" y="61"/>
                  </a:lnTo>
                  <a:lnTo>
                    <a:pt x="794" y="0"/>
                  </a:lnTo>
                  <a:lnTo>
                    <a:pt x="662" y="0"/>
                  </a:lnTo>
                  <a:lnTo>
                    <a:pt x="4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6" name="Freeform 14"/>
            <p:cNvSpPr>
              <a:spLocks/>
            </p:cNvSpPr>
            <p:nvPr/>
          </p:nvSpPr>
          <p:spPr bwMode="auto">
            <a:xfrm>
              <a:off x="1647" y="1425"/>
              <a:ext cx="975" cy="369"/>
            </a:xfrm>
            <a:custGeom>
              <a:avLst/>
              <a:gdLst>
                <a:gd name="T0" fmla="*/ 0 w 975"/>
                <a:gd name="T1" fmla="*/ 0 h 369"/>
                <a:gd name="T2" fmla="*/ 0 w 975"/>
                <a:gd name="T3" fmla="*/ 61 h 369"/>
                <a:gd name="T4" fmla="*/ 0 w 975"/>
                <a:gd name="T5" fmla="*/ 61 h 369"/>
                <a:gd name="T6" fmla="*/ 0 w 975"/>
                <a:gd name="T7" fmla="*/ 154 h 369"/>
                <a:gd name="T8" fmla="*/ 0 w 975"/>
                <a:gd name="T9" fmla="*/ 369 h 369"/>
                <a:gd name="T10" fmla="*/ 463 w 975"/>
                <a:gd name="T11" fmla="*/ 369 h 369"/>
                <a:gd name="T12" fmla="*/ 463 w 975"/>
                <a:gd name="T13" fmla="*/ 369 h 369"/>
                <a:gd name="T14" fmla="*/ 662 w 975"/>
                <a:gd name="T15" fmla="*/ 369 h 369"/>
                <a:gd name="T16" fmla="*/ 794 w 975"/>
                <a:gd name="T17" fmla="*/ 369 h 369"/>
                <a:gd name="T18" fmla="*/ 794 w 975"/>
                <a:gd name="T19" fmla="*/ 154 h 369"/>
                <a:gd name="T20" fmla="*/ 975 w 975"/>
                <a:gd name="T21" fmla="*/ 111 h 369"/>
                <a:gd name="T22" fmla="*/ 794 w 975"/>
                <a:gd name="T23" fmla="*/ 61 h 369"/>
                <a:gd name="T24" fmla="*/ 794 w 975"/>
                <a:gd name="T25" fmla="*/ 0 h 369"/>
                <a:gd name="T26" fmla="*/ 662 w 975"/>
                <a:gd name="T27" fmla="*/ 0 h 369"/>
                <a:gd name="T28" fmla="*/ 463 w 975"/>
                <a:gd name="T29" fmla="*/ 0 h 369"/>
                <a:gd name="T30" fmla="*/ 463 w 975"/>
                <a:gd name="T31" fmla="*/ 0 h 369"/>
                <a:gd name="T32" fmla="*/ 0 w 975"/>
                <a:gd name="T33" fmla="*/ 0 h 3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5" h="369">
                  <a:moveTo>
                    <a:pt x="0" y="0"/>
                  </a:moveTo>
                  <a:lnTo>
                    <a:pt x="0" y="61"/>
                  </a:lnTo>
                  <a:lnTo>
                    <a:pt x="0" y="154"/>
                  </a:lnTo>
                  <a:lnTo>
                    <a:pt x="0" y="369"/>
                  </a:lnTo>
                  <a:lnTo>
                    <a:pt x="463" y="369"/>
                  </a:lnTo>
                  <a:lnTo>
                    <a:pt x="662" y="369"/>
                  </a:lnTo>
                  <a:lnTo>
                    <a:pt x="794" y="369"/>
                  </a:lnTo>
                  <a:lnTo>
                    <a:pt x="794" y="154"/>
                  </a:lnTo>
                  <a:lnTo>
                    <a:pt x="975" y="111"/>
                  </a:lnTo>
                  <a:lnTo>
                    <a:pt x="794" y="61"/>
                  </a:lnTo>
                  <a:lnTo>
                    <a:pt x="794" y="0"/>
                  </a:lnTo>
                  <a:lnTo>
                    <a:pt x="662" y="0"/>
                  </a:lnTo>
                  <a:lnTo>
                    <a:pt x="463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57" name="Rectangle 15"/>
            <p:cNvSpPr>
              <a:spLocks noChangeArrowheads="1"/>
            </p:cNvSpPr>
            <p:nvPr/>
          </p:nvSpPr>
          <p:spPr bwMode="auto">
            <a:xfrm>
              <a:off x="1872" y="1464"/>
              <a:ext cx="4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Genomes</a:t>
              </a:r>
              <a:endParaRPr lang="en-US"/>
            </a:p>
          </p:txBody>
        </p:sp>
        <p:sp>
          <p:nvSpPr>
            <p:cNvPr id="10258" name="Rectangle 16"/>
            <p:cNvSpPr>
              <a:spLocks noChangeArrowheads="1"/>
            </p:cNvSpPr>
            <p:nvPr/>
          </p:nvSpPr>
          <p:spPr bwMode="auto">
            <a:xfrm>
              <a:off x="1711" y="1565"/>
              <a:ext cx="34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Ensembl</a:t>
              </a:r>
              <a:endParaRPr lang="en-US"/>
            </a:p>
          </p:txBody>
        </p:sp>
        <p:sp>
          <p:nvSpPr>
            <p:cNvPr id="10259" name="Rectangle 17"/>
            <p:cNvSpPr>
              <a:spLocks noChangeArrowheads="1"/>
            </p:cNvSpPr>
            <p:nvPr/>
          </p:nvSpPr>
          <p:spPr bwMode="auto">
            <a:xfrm>
              <a:off x="2041" y="1565"/>
              <a:ext cx="4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</a:t>
              </a:r>
              <a:endParaRPr lang="en-US"/>
            </a:p>
          </p:txBody>
        </p:sp>
        <p:sp>
          <p:nvSpPr>
            <p:cNvPr id="10260" name="Rectangle 18"/>
            <p:cNvSpPr>
              <a:spLocks noChangeArrowheads="1"/>
            </p:cNvSpPr>
            <p:nvPr/>
          </p:nvSpPr>
          <p:spPr bwMode="auto">
            <a:xfrm>
              <a:off x="2088" y="1565"/>
              <a:ext cx="34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Ensembl</a:t>
              </a:r>
              <a:endParaRPr lang="en-US"/>
            </a:p>
          </p:txBody>
        </p:sp>
        <p:sp>
          <p:nvSpPr>
            <p:cNvPr id="10261" name="Rectangle 19"/>
            <p:cNvSpPr>
              <a:spLocks noChangeArrowheads="1"/>
            </p:cNvSpPr>
            <p:nvPr/>
          </p:nvSpPr>
          <p:spPr bwMode="auto">
            <a:xfrm>
              <a:off x="1767" y="1667"/>
              <a:ext cx="4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Genomes, </a:t>
              </a:r>
              <a:endParaRPr lang="en-US"/>
            </a:p>
          </p:txBody>
        </p:sp>
        <p:sp>
          <p:nvSpPr>
            <p:cNvPr id="10262" name="Rectangle 20"/>
            <p:cNvSpPr>
              <a:spLocks noChangeArrowheads="1"/>
            </p:cNvSpPr>
            <p:nvPr/>
          </p:nvSpPr>
          <p:spPr bwMode="auto">
            <a:xfrm>
              <a:off x="2181" y="1667"/>
              <a:ext cx="18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EGA</a:t>
              </a:r>
              <a:endParaRPr lang="en-US"/>
            </a:p>
          </p:txBody>
        </p:sp>
        <p:sp>
          <p:nvSpPr>
            <p:cNvPr id="10263" name="Rectangle 21"/>
            <p:cNvSpPr>
              <a:spLocks noChangeArrowheads="1"/>
            </p:cNvSpPr>
            <p:nvPr/>
          </p:nvSpPr>
          <p:spPr bwMode="auto">
            <a:xfrm>
              <a:off x="4050" y="1526"/>
              <a:ext cx="88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Nucleotide sequence</a:t>
              </a:r>
              <a:endParaRPr lang="en-US"/>
            </a:p>
          </p:txBody>
        </p:sp>
        <p:sp>
          <p:nvSpPr>
            <p:cNvPr id="10264" name="Rectangle 22"/>
            <p:cNvSpPr>
              <a:spLocks noChangeArrowheads="1"/>
            </p:cNvSpPr>
            <p:nvPr/>
          </p:nvSpPr>
          <p:spPr bwMode="auto">
            <a:xfrm>
              <a:off x="4247" y="1627"/>
              <a:ext cx="24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EMBL</a:t>
              </a:r>
              <a:endParaRPr lang="en-US"/>
            </a:p>
          </p:txBody>
        </p:sp>
        <p:sp>
          <p:nvSpPr>
            <p:cNvPr id="10265" name="Rectangle 23"/>
            <p:cNvSpPr>
              <a:spLocks noChangeArrowheads="1"/>
            </p:cNvSpPr>
            <p:nvPr/>
          </p:nvSpPr>
          <p:spPr bwMode="auto">
            <a:xfrm>
              <a:off x="4479" y="1627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-</a:t>
              </a:r>
              <a:endParaRPr lang="en-US"/>
            </a:p>
          </p:txBody>
        </p:sp>
        <p:sp>
          <p:nvSpPr>
            <p:cNvPr id="10266" name="Rectangle 24"/>
            <p:cNvSpPr>
              <a:spLocks noChangeArrowheads="1"/>
            </p:cNvSpPr>
            <p:nvPr/>
          </p:nvSpPr>
          <p:spPr bwMode="auto">
            <a:xfrm>
              <a:off x="4507" y="1627"/>
              <a:ext cx="2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Bank</a:t>
              </a:r>
              <a:endParaRPr lang="en-US"/>
            </a:p>
          </p:txBody>
        </p:sp>
        <p:sp>
          <p:nvSpPr>
            <p:cNvPr id="10267" name="Freeform 25"/>
            <p:cNvSpPr>
              <a:spLocks/>
            </p:cNvSpPr>
            <p:nvPr/>
          </p:nvSpPr>
          <p:spPr bwMode="auto">
            <a:xfrm>
              <a:off x="3516" y="1494"/>
              <a:ext cx="1492" cy="254"/>
            </a:xfrm>
            <a:custGeom>
              <a:avLst/>
              <a:gdLst>
                <a:gd name="T0" fmla="*/ 380 w 1492"/>
                <a:gd name="T1" fmla="*/ 0 h 254"/>
                <a:gd name="T2" fmla="*/ 380 w 1492"/>
                <a:gd name="T3" fmla="*/ 148 h 254"/>
                <a:gd name="T4" fmla="*/ 0 w 1492"/>
                <a:gd name="T5" fmla="*/ 214 h 254"/>
                <a:gd name="T6" fmla="*/ 380 w 1492"/>
                <a:gd name="T7" fmla="*/ 211 h 254"/>
                <a:gd name="T8" fmla="*/ 380 w 1492"/>
                <a:gd name="T9" fmla="*/ 254 h 254"/>
                <a:gd name="T10" fmla="*/ 566 w 1492"/>
                <a:gd name="T11" fmla="*/ 254 h 254"/>
                <a:gd name="T12" fmla="*/ 566 w 1492"/>
                <a:gd name="T13" fmla="*/ 254 h 254"/>
                <a:gd name="T14" fmla="*/ 844 w 1492"/>
                <a:gd name="T15" fmla="*/ 254 h 254"/>
                <a:gd name="T16" fmla="*/ 1492 w 1492"/>
                <a:gd name="T17" fmla="*/ 254 h 254"/>
                <a:gd name="T18" fmla="*/ 1492 w 1492"/>
                <a:gd name="T19" fmla="*/ 211 h 254"/>
                <a:gd name="T20" fmla="*/ 1492 w 1492"/>
                <a:gd name="T21" fmla="*/ 148 h 254"/>
                <a:gd name="T22" fmla="*/ 1492 w 1492"/>
                <a:gd name="T23" fmla="*/ 148 h 254"/>
                <a:gd name="T24" fmla="*/ 1492 w 1492"/>
                <a:gd name="T25" fmla="*/ 0 h 254"/>
                <a:gd name="T26" fmla="*/ 844 w 1492"/>
                <a:gd name="T27" fmla="*/ 0 h 254"/>
                <a:gd name="T28" fmla="*/ 566 w 1492"/>
                <a:gd name="T29" fmla="*/ 0 h 254"/>
                <a:gd name="T30" fmla="*/ 566 w 1492"/>
                <a:gd name="T31" fmla="*/ 0 h 254"/>
                <a:gd name="T32" fmla="*/ 380 w 1492"/>
                <a:gd name="T33" fmla="*/ 0 h 2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92" h="254">
                  <a:moveTo>
                    <a:pt x="380" y="0"/>
                  </a:moveTo>
                  <a:lnTo>
                    <a:pt x="380" y="148"/>
                  </a:lnTo>
                  <a:lnTo>
                    <a:pt x="0" y="214"/>
                  </a:lnTo>
                  <a:lnTo>
                    <a:pt x="380" y="211"/>
                  </a:lnTo>
                  <a:lnTo>
                    <a:pt x="380" y="254"/>
                  </a:lnTo>
                  <a:lnTo>
                    <a:pt x="566" y="254"/>
                  </a:lnTo>
                  <a:lnTo>
                    <a:pt x="844" y="254"/>
                  </a:lnTo>
                  <a:lnTo>
                    <a:pt x="1492" y="254"/>
                  </a:lnTo>
                  <a:lnTo>
                    <a:pt x="1492" y="211"/>
                  </a:lnTo>
                  <a:lnTo>
                    <a:pt x="1492" y="148"/>
                  </a:lnTo>
                  <a:lnTo>
                    <a:pt x="1492" y="0"/>
                  </a:lnTo>
                  <a:lnTo>
                    <a:pt x="844" y="0"/>
                  </a:lnTo>
                  <a:lnTo>
                    <a:pt x="566" y="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8" name="Freeform 26"/>
            <p:cNvSpPr>
              <a:spLocks/>
            </p:cNvSpPr>
            <p:nvPr/>
          </p:nvSpPr>
          <p:spPr bwMode="auto">
            <a:xfrm>
              <a:off x="3490" y="1467"/>
              <a:ext cx="1492" cy="254"/>
            </a:xfrm>
            <a:custGeom>
              <a:avLst/>
              <a:gdLst>
                <a:gd name="T0" fmla="*/ 380 w 1492"/>
                <a:gd name="T1" fmla="*/ 0 h 254"/>
                <a:gd name="T2" fmla="*/ 380 w 1492"/>
                <a:gd name="T3" fmla="*/ 148 h 254"/>
                <a:gd name="T4" fmla="*/ 0 w 1492"/>
                <a:gd name="T5" fmla="*/ 214 h 254"/>
                <a:gd name="T6" fmla="*/ 380 w 1492"/>
                <a:gd name="T7" fmla="*/ 212 h 254"/>
                <a:gd name="T8" fmla="*/ 380 w 1492"/>
                <a:gd name="T9" fmla="*/ 254 h 254"/>
                <a:gd name="T10" fmla="*/ 565 w 1492"/>
                <a:gd name="T11" fmla="*/ 254 h 254"/>
                <a:gd name="T12" fmla="*/ 565 w 1492"/>
                <a:gd name="T13" fmla="*/ 254 h 254"/>
                <a:gd name="T14" fmla="*/ 843 w 1492"/>
                <a:gd name="T15" fmla="*/ 254 h 254"/>
                <a:gd name="T16" fmla="*/ 1492 w 1492"/>
                <a:gd name="T17" fmla="*/ 254 h 254"/>
                <a:gd name="T18" fmla="*/ 1492 w 1492"/>
                <a:gd name="T19" fmla="*/ 212 h 254"/>
                <a:gd name="T20" fmla="*/ 1492 w 1492"/>
                <a:gd name="T21" fmla="*/ 148 h 254"/>
                <a:gd name="T22" fmla="*/ 1492 w 1492"/>
                <a:gd name="T23" fmla="*/ 148 h 254"/>
                <a:gd name="T24" fmla="*/ 1492 w 1492"/>
                <a:gd name="T25" fmla="*/ 0 h 254"/>
                <a:gd name="T26" fmla="*/ 843 w 1492"/>
                <a:gd name="T27" fmla="*/ 0 h 254"/>
                <a:gd name="T28" fmla="*/ 565 w 1492"/>
                <a:gd name="T29" fmla="*/ 0 h 254"/>
                <a:gd name="T30" fmla="*/ 565 w 1492"/>
                <a:gd name="T31" fmla="*/ 0 h 254"/>
                <a:gd name="T32" fmla="*/ 380 w 1492"/>
                <a:gd name="T33" fmla="*/ 0 h 2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92" h="254">
                  <a:moveTo>
                    <a:pt x="380" y="0"/>
                  </a:moveTo>
                  <a:lnTo>
                    <a:pt x="380" y="148"/>
                  </a:lnTo>
                  <a:lnTo>
                    <a:pt x="0" y="214"/>
                  </a:lnTo>
                  <a:lnTo>
                    <a:pt x="380" y="212"/>
                  </a:lnTo>
                  <a:lnTo>
                    <a:pt x="380" y="254"/>
                  </a:lnTo>
                  <a:lnTo>
                    <a:pt x="565" y="254"/>
                  </a:lnTo>
                  <a:lnTo>
                    <a:pt x="843" y="254"/>
                  </a:lnTo>
                  <a:lnTo>
                    <a:pt x="1492" y="254"/>
                  </a:lnTo>
                  <a:lnTo>
                    <a:pt x="1492" y="212"/>
                  </a:lnTo>
                  <a:lnTo>
                    <a:pt x="1492" y="148"/>
                  </a:lnTo>
                  <a:lnTo>
                    <a:pt x="1492" y="0"/>
                  </a:lnTo>
                  <a:lnTo>
                    <a:pt x="843" y="0"/>
                  </a:lnTo>
                  <a:lnTo>
                    <a:pt x="565" y="0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69" name="Freeform 27"/>
            <p:cNvSpPr>
              <a:spLocks/>
            </p:cNvSpPr>
            <p:nvPr/>
          </p:nvSpPr>
          <p:spPr bwMode="auto">
            <a:xfrm>
              <a:off x="3490" y="1467"/>
              <a:ext cx="1492" cy="254"/>
            </a:xfrm>
            <a:custGeom>
              <a:avLst/>
              <a:gdLst>
                <a:gd name="T0" fmla="*/ 380 w 1492"/>
                <a:gd name="T1" fmla="*/ 0 h 254"/>
                <a:gd name="T2" fmla="*/ 380 w 1492"/>
                <a:gd name="T3" fmla="*/ 148 h 254"/>
                <a:gd name="T4" fmla="*/ 0 w 1492"/>
                <a:gd name="T5" fmla="*/ 214 h 254"/>
                <a:gd name="T6" fmla="*/ 380 w 1492"/>
                <a:gd name="T7" fmla="*/ 212 h 254"/>
                <a:gd name="T8" fmla="*/ 380 w 1492"/>
                <a:gd name="T9" fmla="*/ 254 h 254"/>
                <a:gd name="T10" fmla="*/ 565 w 1492"/>
                <a:gd name="T11" fmla="*/ 254 h 254"/>
                <a:gd name="T12" fmla="*/ 565 w 1492"/>
                <a:gd name="T13" fmla="*/ 254 h 254"/>
                <a:gd name="T14" fmla="*/ 843 w 1492"/>
                <a:gd name="T15" fmla="*/ 254 h 254"/>
                <a:gd name="T16" fmla="*/ 1492 w 1492"/>
                <a:gd name="T17" fmla="*/ 254 h 254"/>
                <a:gd name="T18" fmla="*/ 1492 w 1492"/>
                <a:gd name="T19" fmla="*/ 212 h 254"/>
                <a:gd name="T20" fmla="*/ 1492 w 1492"/>
                <a:gd name="T21" fmla="*/ 148 h 254"/>
                <a:gd name="T22" fmla="*/ 1492 w 1492"/>
                <a:gd name="T23" fmla="*/ 148 h 254"/>
                <a:gd name="T24" fmla="*/ 1492 w 1492"/>
                <a:gd name="T25" fmla="*/ 0 h 254"/>
                <a:gd name="T26" fmla="*/ 843 w 1492"/>
                <a:gd name="T27" fmla="*/ 0 h 254"/>
                <a:gd name="T28" fmla="*/ 565 w 1492"/>
                <a:gd name="T29" fmla="*/ 0 h 254"/>
                <a:gd name="T30" fmla="*/ 565 w 1492"/>
                <a:gd name="T31" fmla="*/ 0 h 254"/>
                <a:gd name="T32" fmla="*/ 380 w 1492"/>
                <a:gd name="T33" fmla="*/ 0 h 2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492" h="254">
                  <a:moveTo>
                    <a:pt x="380" y="0"/>
                  </a:moveTo>
                  <a:lnTo>
                    <a:pt x="380" y="148"/>
                  </a:lnTo>
                  <a:lnTo>
                    <a:pt x="0" y="214"/>
                  </a:lnTo>
                  <a:lnTo>
                    <a:pt x="380" y="212"/>
                  </a:lnTo>
                  <a:lnTo>
                    <a:pt x="380" y="254"/>
                  </a:lnTo>
                  <a:lnTo>
                    <a:pt x="565" y="254"/>
                  </a:lnTo>
                  <a:lnTo>
                    <a:pt x="843" y="254"/>
                  </a:lnTo>
                  <a:lnTo>
                    <a:pt x="1492" y="254"/>
                  </a:lnTo>
                  <a:lnTo>
                    <a:pt x="1492" y="212"/>
                  </a:lnTo>
                  <a:lnTo>
                    <a:pt x="1492" y="148"/>
                  </a:lnTo>
                  <a:lnTo>
                    <a:pt x="1492" y="0"/>
                  </a:lnTo>
                  <a:lnTo>
                    <a:pt x="843" y="0"/>
                  </a:lnTo>
                  <a:lnTo>
                    <a:pt x="565" y="0"/>
                  </a:lnTo>
                  <a:lnTo>
                    <a:pt x="380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0" name="Rectangle 28"/>
            <p:cNvSpPr>
              <a:spLocks noChangeArrowheads="1"/>
            </p:cNvSpPr>
            <p:nvPr/>
          </p:nvSpPr>
          <p:spPr bwMode="auto">
            <a:xfrm>
              <a:off x="4024" y="1499"/>
              <a:ext cx="88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Nucleotide sequence</a:t>
              </a:r>
              <a:endParaRPr lang="en-US"/>
            </a:p>
          </p:txBody>
        </p:sp>
        <p:sp>
          <p:nvSpPr>
            <p:cNvPr id="10271" name="Rectangle 29"/>
            <p:cNvSpPr>
              <a:spLocks noChangeArrowheads="1"/>
            </p:cNvSpPr>
            <p:nvPr/>
          </p:nvSpPr>
          <p:spPr bwMode="auto">
            <a:xfrm>
              <a:off x="4220" y="1601"/>
              <a:ext cx="24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EMBL</a:t>
              </a:r>
              <a:endParaRPr lang="en-US"/>
            </a:p>
          </p:txBody>
        </p:sp>
        <p:sp>
          <p:nvSpPr>
            <p:cNvPr id="10272" name="Rectangle 30"/>
            <p:cNvSpPr>
              <a:spLocks noChangeArrowheads="1"/>
            </p:cNvSpPr>
            <p:nvPr/>
          </p:nvSpPr>
          <p:spPr bwMode="auto">
            <a:xfrm>
              <a:off x="4452" y="1601"/>
              <a:ext cx="2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-</a:t>
              </a:r>
              <a:endParaRPr lang="en-US"/>
            </a:p>
          </p:txBody>
        </p:sp>
        <p:sp>
          <p:nvSpPr>
            <p:cNvPr id="10273" name="Rectangle 31"/>
            <p:cNvSpPr>
              <a:spLocks noChangeArrowheads="1"/>
            </p:cNvSpPr>
            <p:nvPr/>
          </p:nvSpPr>
          <p:spPr bwMode="auto">
            <a:xfrm>
              <a:off x="4480" y="1601"/>
              <a:ext cx="2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Bank</a:t>
              </a:r>
              <a:endParaRPr lang="en-US"/>
            </a:p>
          </p:txBody>
        </p:sp>
        <p:sp>
          <p:nvSpPr>
            <p:cNvPr id="10274" name="Rectangle 32"/>
            <p:cNvSpPr>
              <a:spLocks noChangeArrowheads="1"/>
            </p:cNvSpPr>
            <p:nvPr/>
          </p:nvSpPr>
          <p:spPr bwMode="auto">
            <a:xfrm>
              <a:off x="1813" y="1922"/>
              <a:ext cx="70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Gene expression</a:t>
              </a:r>
              <a:endParaRPr lang="en-US"/>
            </a:p>
          </p:txBody>
        </p:sp>
        <p:sp>
          <p:nvSpPr>
            <p:cNvPr id="10275" name="Rectangle 33"/>
            <p:cNvSpPr>
              <a:spLocks noChangeArrowheads="1"/>
            </p:cNvSpPr>
            <p:nvPr/>
          </p:nvSpPr>
          <p:spPr bwMode="auto">
            <a:xfrm>
              <a:off x="1899" y="2024"/>
              <a:ext cx="52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ArrayExpress</a:t>
              </a:r>
              <a:endParaRPr lang="en-US"/>
            </a:p>
          </p:txBody>
        </p:sp>
        <p:sp>
          <p:nvSpPr>
            <p:cNvPr id="10276" name="Freeform 34"/>
            <p:cNvSpPr>
              <a:spLocks/>
            </p:cNvSpPr>
            <p:nvPr/>
          </p:nvSpPr>
          <p:spPr bwMode="auto">
            <a:xfrm>
              <a:off x="1737" y="1883"/>
              <a:ext cx="1215" cy="268"/>
            </a:xfrm>
            <a:custGeom>
              <a:avLst/>
              <a:gdLst>
                <a:gd name="T0" fmla="*/ 0 w 1215"/>
                <a:gd name="T1" fmla="*/ 0 h 268"/>
                <a:gd name="T2" fmla="*/ 0 w 1215"/>
                <a:gd name="T3" fmla="*/ 45 h 268"/>
                <a:gd name="T4" fmla="*/ 0 w 1215"/>
                <a:gd name="T5" fmla="*/ 45 h 268"/>
                <a:gd name="T6" fmla="*/ 0 w 1215"/>
                <a:gd name="T7" fmla="*/ 112 h 268"/>
                <a:gd name="T8" fmla="*/ 0 w 1215"/>
                <a:gd name="T9" fmla="*/ 268 h 268"/>
                <a:gd name="T10" fmla="*/ 463 w 1215"/>
                <a:gd name="T11" fmla="*/ 268 h 268"/>
                <a:gd name="T12" fmla="*/ 463 w 1215"/>
                <a:gd name="T13" fmla="*/ 268 h 268"/>
                <a:gd name="T14" fmla="*/ 662 w 1215"/>
                <a:gd name="T15" fmla="*/ 268 h 268"/>
                <a:gd name="T16" fmla="*/ 794 w 1215"/>
                <a:gd name="T17" fmla="*/ 268 h 268"/>
                <a:gd name="T18" fmla="*/ 794 w 1215"/>
                <a:gd name="T19" fmla="*/ 112 h 268"/>
                <a:gd name="T20" fmla="*/ 1215 w 1215"/>
                <a:gd name="T21" fmla="*/ 77 h 268"/>
                <a:gd name="T22" fmla="*/ 794 w 1215"/>
                <a:gd name="T23" fmla="*/ 45 h 268"/>
                <a:gd name="T24" fmla="*/ 794 w 1215"/>
                <a:gd name="T25" fmla="*/ 0 h 268"/>
                <a:gd name="T26" fmla="*/ 662 w 1215"/>
                <a:gd name="T27" fmla="*/ 0 h 268"/>
                <a:gd name="T28" fmla="*/ 463 w 1215"/>
                <a:gd name="T29" fmla="*/ 0 h 268"/>
                <a:gd name="T30" fmla="*/ 463 w 1215"/>
                <a:gd name="T31" fmla="*/ 0 h 268"/>
                <a:gd name="T32" fmla="*/ 0 w 1215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5" h="268">
                  <a:moveTo>
                    <a:pt x="0" y="0"/>
                  </a:moveTo>
                  <a:lnTo>
                    <a:pt x="0" y="45"/>
                  </a:lnTo>
                  <a:lnTo>
                    <a:pt x="0" y="112"/>
                  </a:lnTo>
                  <a:lnTo>
                    <a:pt x="0" y="268"/>
                  </a:lnTo>
                  <a:lnTo>
                    <a:pt x="463" y="268"/>
                  </a:lnTo>
                  <a:lnTo>
                    <a:pt x="662" y="268"/>
                  </a:lnTo>
                  <a:lnTo>
                    <a:pt x="794" y="268"/>
                  </a:lnTo>
                  <a:lnTo>
                    <a:pt x="794" y="112"/>
                  </a:lnTo>
                  <a:lnTo>
                    <a:pt x="1215" y="77"/>
                  </a:lnTo>
                  <a:lnTo>
                    <a:pt x="794" y="45"/>
                  </a:lnTo>
                  <a:lnTo>
                    <a:pt x="794" y="0"/>
                  </a:lnTo>
                  <a:lnTo>
                    <a:pt x="662" y="0"/>
                  </a:lnTo>
                  <a:lnTo>
                    <a:pt x="46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7" name="Freeform 35"/>
            <p:cNvSpPr>
              <a:spLocks/>
            </p:cNvSpPr>
            <p:nvPr/>
          </p:nvSpPr>
          <p:spPr bwMode="auto">
            <a:xfrm>
              <a:off x="1710" y="1857"/>
              <a:ext cx="1215" cy="267"/>
            </a:xfrm>
            <a:custGeom>
              <a:avLst/>
              <a:gdLst>
                <a:gd name="T0" fmla="*/ 0 w 1215"/>
                <a:gd name="T1" fmla="*/ 0 h 267"/>
                <a:gd name="T2" fmla="*/ 0 w 1215"/>
                <a:gd name="T3" fmla="*/ 44 h 267"/>
                <a:gd name="T4" fmla="*/ 0 w 1215"/>
                <a:gd name="T5" fmla="*/ 44 h 267"/>
                <a:gd name="T6" fmla="*/ 0 w 1215"/>
                <a:gd name="T7" fmla="*/ 111 h 267"/>
                <a:gd name="T8" fmla="*/ 0 w 1215"/>
                <a:gd name="T9" fmla="*/ 267 h 267"/>
                <a:gd name="T10" fmla="*/ 464 w 1215"/>
                <a:gd name="T11" fmla="*/ 267 h 267"/>
                <a:gd name="T12" fmla="*/ 464 w 1215"/>
                <a:gd name="T13" fmla="*/ 267 h 267"/>
                <a:gd name="T14" fmla="*/ 662 w 1215"/>
                <a:gd name="T15" fmla="*/ 267 h 267"/>
                <a:gd name="T16" fmla="*/ 794 w 1215"/>
                <a:gd name="T17" fmla="*/ 267 h 267"/>
                <a:gd name="T18" fmla="*/ 794 w 1215"/>
                <a:gd name="T19" fmla="*/ 111 h 267"/>
                <a:gd name="T20" fmla="*/ 1215 w 1215"/>
                <a:gd name="T21" fmla="*/ 77 h 267"/>
                <a:gd name="T22" fmla="*/ 794 w 1215"/>
                <a:gd name="T23" fmla="*/ 44 h 267"/>
                <a:gd name="T24" fmla="*/ 794 w 1215"/>
                <a:gd name="T25" fmla="*/ 0 h 267"/>
                <a:gd name="T26" fmla="*/ 662 w 1215"/>
                <a:gd name="T27" fmla="*/ 0 h 267"/>
                <a:gd name="T28" fmla="*/ 464 w 1215"/>
                <a:gd name="T29" fmla="*/ 0 h 267"/>
                <a:gd name="T30" fmla="*/ 464 w 1215"/>
                <a:gd name="T31" fmla="*/ 0 h 267"/>
                <a:gd name="T32" fmla="*/ 0 w 1215"/>
                <a:gd name="T33" fmla="*/ 0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5" h="267">
                  <a:moveTo>
                    <a:pt x="0" y="0"/>
                  </a:moveTo>
                  <a:lnTo>
                    <a:pt x="0" y="44"/>
                  </a:lnTo>
                  <a:lnTo>
                    <a:pt x="0" y="111"/>
                  </a:lnTo>
                  <a:lnTo>
                    <a:pt x="0" y="267"/>
                  </a:lnTo>
                  <a:lnTo>
                    <a:pt x="464" y="267"/>
                  </a:lnTo>
                  <a:lnTo>
                    <a:pt x="662" y="267"/>
                  </a:lnTo>
                  <a:lnTo>
                    <a:pt x="794" y="267"/>
                  </a:lnTo>
                  <a:lnTo>
                    <a:pt x="794" y="111"/>
                  </a:lnTo>
                  <a:lnTo>
                    <a:pt x="1215" y="77"/>
                  </a:lnTo>
                  <a:lnTo>
                    <a:pt x="794" y="44"/>
                  </a:lnTo>
                  <a:lnTo>
                    <a:pt x="794" y="0"/>
                  </a:lnTo>
                  <a:lnTo>
                    <a:pt x="662" y="0"/>
                  </a:lnTo>
                  <a:lnTo>
                    <a:pt x="46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8" name="Freeform 36"/>
            <p:cNvSpPr>
              <a:spLocks/>
            </p:cNvSpPr>
            <p:nvPr/>
          </p:nvSpPr>
          <p:spPr bwMode="auto">
            <a:xfrm>
              <a:off x="1710" y="1857"/>
              <a:ext cx="1215" cy="267"/>
            </a:xfrm>
            <a:custGeom>
              <a:avLst/>
              <a:gdLst>
                <a:gd name="T0" fmla="*/ 0 w 1215"/>
                <a:gd name="T1" fmla="*/ 0 h 267"/>
                <a:gd name="T2" fmla="*/ 0 w 1215"/>
                <a:gd name="T3" fmla="*/ 44 h 267"/>
                <a:gd name="T4" fmla="*/ 0 w 1215"/>
                <a:gd name="T5" fmla="*/ 44 h 267"/>
                <a:gd name="T6" fmla="*/ 0 w 1215"/>
                <a:gd name="T7" fmla="*/ 111 h 267"/>
                <a:gd name="T8" fmla="*/ 0 w 1215"/>
                <a:gd name="T9" fmla="*/ 267 h 267"/>
                <a:gd name="T10" fmla="*/ 464 w 1215"/>
                <a:gd name="T11" fmla="*/ 267 h 267"/>
                <a:gd name="T12" fmla="*/ 464 w 1215"/>
                <a:gd name="T13" fmla="*/ 267 h 267"/>
                <a:gd name="T14" fmla="*/ 662 w 1215"/>
                <a:gd name="T15" fmla="*/ 267 h 267"/>
                <a:gd name="T16" fmla="*/ 794 w 1215"/>
                <a:gd name="T17" fmla="*/ 267 h 267"/>
                <a:gd name="T18" fmla="*/ 794 w 1215"/>
                <a:gd name="T19" fmla="*/ 111 h 267"/>
                <a:gd name="T20" fmla="*/ 1215 w 1215"/>
                <a:gd name="T21" fmla="*/ 77 h 267"/>
                <a:gd name="T22" fmla="*/ 794 w 1215"/>
                <a:gd name="T23" fmla="*/ 44 h 267"/>
                <a:gd name="T24" fmla="*/ 794 w 1215"/>
                <a:gd name="T25" fmla="*/ 0 h 267"/>
                <a:gd name="T26" fmla="*/ 662 w 1215"/>
                <a:gd name="T27" fmla="*/ 0 h 267"/>
                <a:gd name="T28" fmla="*/ 464 w 1215"/>
                <a:gd name="T29" fmla="*/ 0 h 267"/>
                <a:gd name="T30" fmla="*/ 464 w 1215"/>
                <a:gd name="T31" fmla="*/ 0 h 267"/>
                <a:gd name="T32" fmla="*/ 0 w 1215"/>
                <a:gd name="T33" fmla="*/ 0 h 26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15" h="267">
                  <a:moveTo>
                    <a:pt x="0" y="0"/>
                  </a:moveTo>
                  <a:lnTo>
                    <a:pt x="0" y="44"/>
                  </a:lnTo>
                  <a:lnTo>
                    <a:pt x="0" y="111"/>
                  </a:lnTo>
                  <a:lnTo>
                    <a:pt x="0" y="267"/>
                  </a:lnTo>
                  <a:lnTo>
                    <a:pt x="464" y="267"/>
                  </a:lnTo>
                  <a:lnTo>
                    <a:pt x="662" y="267"/>
                  </a:lnTo>
                  <a:lnTo>
                    <a:pt x="794" y="267"/>
                  </a:lnTo>
                  <a:lnTo>
                    <a:pt x="794" y="111"/>
                  </a:lnTo>
                  <a:lnTo>
                    <a:pt x="1215" y="77"/>
                  </a:lnTo>
                  <a:lnTo>
                    <a:pt x="794" y="44"/>
                  </a:lnTo>
                  <a:lnTo>
                    <a:pt x="794" y="0"/>
                  </a:lnTo>
                  <a:lnTo>
                    <a:pt x="662" y="0"/>
                  </a:lnTo>
                  <a:lnTo>
                    <a:pt x="464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79" name="Rectangle 37"/>
            <p:cNvSpPr>
              <a:spLocks noChangeArrowheads="1"/>
            </p:cNvSpPr>
            <p:nvPr/>
          </p:nvSpPr>
          <p:spPr bwMode="auto">
            <a:xfrm>
              <a:off x="1787" y="1895"/>
              <a:ext cx="709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Gene expression</a:t>
              </a:r>
              <a:endParaRPr lang="en-US"/>
            </a:p>
          </p:txBody>
        </p:sp>
        <p:sp>
          <p:nvSpPr>
            <p:cNvPr id="10280" name="Rectangle 38"/>
            <p:cNvSpPr>
              <a:spLocks noChangeArrowheads="1"/>
            </p:cNvSpPr>
            <p:nvPr/>
          </p:nvSpPr>
          <p:spPr bwMode="auto">
            <a:xfrm>
              <a:off x="1872" y="1997"/>
              <a:ext cx="52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ArrayExpress</a:t>
              </a:r>
              <a:endParaRPr lang="en-US"/>
            </a:p>
          </p:txBody>
        </p:sp>
        <p:sp>
          <p:nvSpPr>
            <p:cNvPr id="10281" name="Rectangle 39"/>
            <p:cNvSpPr>
              <a:spLocks noChangeArrowheads="1"/>
            </p:cNvSpPr>
            <p:nvPr/>
          </p:nvSpPr>
          <p:spPr bwMode="auto">
            <a:xfrm>
              <a:off x="4414" y="1817"/>
              <a:ext cx="45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Proteomes</a:t>
              </a:r>
              <a:endParaRPr lang="en-US"/>
            </a:p>
          </p:txBody>
        </p:sp>
        <p:sp>
          <p:nvSpPr>
            <p:cNvPr id="10282" name="Rectangle 40"/>
            <p:cNvSpPr>
              <a:spLocks noChangeArrowheads="1"/>
            </p:cNvSpPr>
            <p:nvPr/>
          </p:nvSpPr>
          <p:spPr bwMode="auto">
            <a:xfrm>
              <a:off x="4337" y="1920"/>
              <a:ext cx="29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UniProt</a:t>
              </a:r>
              <a:endParaRPr lang="en-US"/>
            </a:p>
          </p:txBody>
        </p:sp>
        <p:sp>
          <p:nvSpPr>
            <p:cNvPr id="10283" name="Rectangle 41"/>
            <p:cNvSpPr>
              <a:spLocks noChangeArrowheads="1"/>
            </p:cNvSpPr>
            <p:nvPr/>
          </p:nvSpPr>
          <p:spPr bwMode="auto">
            <a:xfrm>
              <a:off x="4620" y="1920"/>
              <a:ext cx="31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PRIDE</a:t>
              </a:r>
              <a:endParaRPr lang="en-US"/>
            </a:p>
          </p:txBody>
        </p:sp>
        <p:sp>
          <p:nvSpPr>
            <p:cNvPr id="10284" name="Freeform 42"/>
            <p:cNvSpPr>
              <a:spLocks/>
            </p:cNvSpPr>
            <p:nvPr/>
          </p:nvSpPr>
          <p:spPr bwMode="auto">
            <a:xfrm>
              <a:off x="4074" y="1780"/>
              <a:ext cx="966" cy="265"/>
            </a:xfrm>
            <a:custGeom>
              <a:avLst/>
              <a:gdLst>
                <a:gd name="T0" fmla="*/ 108 w 966"/>
                <a:gd name="T1" fmla="*/ 0 h 265"/>
                <a:gd name="T2" fmla="*/ 108 w 966"/>
                <a:gd name="T3" fmla="*/ 155 h 265"/>
                <a:gd name="T4" fmla="*/ 0 w 966"/>
                <a:gd name="T5" fmla="*/ 249 h 265"/>
                <a:gd name="T6" fmla="*/ 108 w 966"/>
                <a:gd name="T7" fmla="*/ 221 h 265"/>
                <a:gd name="T8" fmla="*/ 108 w 966"/>
                <a:gd name="T9" fmla="*/ 265 h 265"/>
                <a:gd name="T10" fmla="*/ 251 w 966"/>
                <a:gd name="T11" fmla="*/ 265 h 265"/>
                <a:gd name="T12" fmla="*/ 251 w 966"/>
                <a:gd name="T13" fmla="*/ 265 h 265"/>
                <a:gd name="T14" fmla="*/ 466 w 966"/>
                <a:gd name="T15" fmla="*/ 265 h 265"/>
                <a:gd name="T16" fmla="*/ 966 w 966"/>
                <a:gd name="T17" fmla="*/ 265 h 265"/>
                <a:gd name="T18" fmla="*/ 966 w 966"/>
                <a:gd name="T19" fmla="*/ 221 h 265"/>
                <a:gd name="T20" fmla="*/ 966 w 966"/>
                <a:gd name="T21" fmla="*/ 155 h 265"/>
                <a:gd name="T22" fmla="*/ 966 w 966"/>
                <a:gd name="T23" fmla="*/ 155 h 265"/>
                <a:gd name="T24" fmla="*/ 966 w 966"/>
                <a:gd name="T25" fmla="*/ 0 h 265"/>
                <a:gd name="T26" fmla="*/ 466 w 966"/>
                <a:gd name="T27" fmla="*/ 0 h 265"/>
                <a:gd name="T28" fmla="*/ 251 w 966"/>
                <a:gd name="T29" fmla="*/ 0 h 265"/>
                <a:gd name="T30" fmla="*/ 251 w 966"/>
                <a:gd name="T31" fmla="*/ 0 h 265"/>
                <a:gd name="T32" fmla="*/ 108 w 966"/>
                <a:gd name="T33" fmla="*/ 0 h 26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66" h="265">
                  <a:moveTo>
                    <a:pt x="108" y="0"/>
                  </a:moveTo>
                  <a:lnTo>
                    <a:pt x="108" y="155"/>
                  </a:lnTo>
                  <a:lnTo>
                    <a:pt x="0" y="249"/>
                  </a:lnTo>
                  <a:lnTo>
                    <a:pt x="108" y="221"/>
                  </a:lnTo>
                  <a:lnTo>
                    <a:pt x="108" y="265"/>
                  </a:lnTo>
                  <a:lnTo>
                    <a:pt x="251" y="265"/>
                  </a:lnTo>
                  <a:lnTo>
                    <a:pt x="466" y="265"/>
                  </a:lnTo>
                  <a:lnTo>
                    <a:pt x="966" y="265"/>
                  </a:lnTo>
                  <a:lnTo>
                    <a:pt x="966" y="221"/>
                  </a:lnTo>
                  <a:lnTo>
                    <a:pt x="966" y="155"/>
                  </a:lnTo>
                  <a:lnTo>
                    <a:pt x="966" y="0"/>
                  </a:lnTo>
                  <a:lnTo>
                    <a:pt x="466" y="0"/>
                  </a:lnTo>
                  <a:lnTo>
                    <a:pt x="251" y="0"/>
                  </a:lnTo>
                  <a:lnTo>
                    <a:pt x="108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5" name="Freeform 43"/>
            <p:cNvSpPr>
              <a:spLocks/>
            </p:cNvSpPr>
            <p:nvPr/>
          </p:nvSpPr>
          <p:spPr bwMode="auto">
            <a:xfrm>
              <a:off x="4047" y="1753"/>
              <a:ext cx="966" cy="266"/>
            </a:xfrm>
            <a:custGeom>
              <a:avLst/>
              <a:gdLst>
                <a:gd name="T0" fmla="*/ 109 w 966"/>
                <a:gd name="T1" fmla="*/ 0 h 266"/>
                <a:gd name="T2" fmla="*/ 109 w 966"/>
                <a:gd name="T3" fmla="*/ 155 h 266"/>
                <a:gd name="T4" fmla="*/ 0 w 966"/>
                <a:gd name="T5" fmla="*/ 249 h 266"/>
                <a:gd name="T6" fmla="*/ 109 w 966"/>
                <a:gd name="T7" fmla="*/ 222 h 266"/>
                <a:gd name="T8" fmla="*/ 109 w 966"/>
                <a:gd name="T9" fmla="*/ 266 h 266"/>
                <a:gd name="T10" fmla="*/ 252 w 966"/>
                <a:gd name="T11" fmla="*/ 266 h 266"/>
                <a:gd name="T12" fmla="*/ 252 w 966"/>
                <a:gd name="T13" fmla="*/ 266 h 266"/>
                <a:gd name="T14" fmla="*/ 466 w 966"/>
                <a:gd name="T15" fmla="*/ 266 h 266"/>
                <a:gd name="T16" fmla="*/ 966 w 966"/>
                <a:gd name="T17" fmla="*/ 266 h 266"/>
                <a:gd name="T18" fmla="*/ 966 w 966"/>
                <a:gd name="T19" fmla="*/ 222 h 266"/>
                <a:gd name="T20" fmla="*/ 966 w 966"/>
                <a:gd name="T21" fmla="*/ 155 h 266"/>
                <a:gd name="T22" fmla="*/ 966 w 966"/>
                <a:gd name="T23" fmla="*/ 155 h 266"/>
                <a:gd name="T24" fmla="*/ 966 w 966"/>
                <a:gd name="T25" fmla="*/ 0 h 266"/>
                <a:gd name="T26" fmla="*/ 466 w 966"/>
                <a:gd name="T27" fmla="*/ 0 h 266"/>
                <a:gd name="T28" fmla="*/ 252 w 966"/>
                <a:gd name="T29" fmla="*/ 0 h 266"/>
                <a:gd name="T30" fmla="*/ 252 w 966"/>
                <a:gd name="T31" fmla="*/ 0 h 266"/>
                <a:gd name="T32" fmla="*/ 109 w 966"/>
                <a:gd name="T33" fmla="*/ 0 h 2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66" h="266">
                  <a:moveTo>
                    <a:pt x="109" y="0"/>
                  </a:moveTo>
                  <a:lnTo>
                    <a:pt x="109" y="155"/>
                  </a:lnTo>
                  <a:lnTo>
                    <a:pt x="0" y="249"/>
                  </a:lnTo>
                  <a:lnTo>
                    <a:pt x="109" y="222"/>
                  </a:lnTo>
                  <a:lnTo>
                    <a:pt x="109" y="266"/>
                  </a:lnTo>
                  <a:lnTo>
                    <a:pt x="252" y="266"/>
                  </a:lnTo>
                  <a:lnTo>
                    <a:pt x="466" y="266"/>
                  </a:lnTo>
                  <a:lnTo>
                    <a:pt x="966" y="266"/>
                  </a:lnTo>
                  <a:lnTo>
                    <a:pt x="966" y="222"/>
                  </a:lnTo>
                  <a:lnTo>
                    <a:pt x="966" y="155"/>
                  </a:lnTo>
                  <a:lnTo>
                    <a:pt x="966" y="0"/>
                  </a:lnTo>
                  <a:lnTo>
                    <a:pt x="466" y="0"/>
                  </a:lnTo>
                  <a:lnTo>
                    <a:pt x="252" y="0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6" name="Freeform 44"/>
            <p:cNvSpPr>
              <a:spLocks/>
            </p:cNvSpPr>
            <p:nvPr/>
          </p:nvSpPr>
          <p:spPr bwMode="auto">
            <a:xfrm>
              <a:off x="4047" y="1753"/>
              <a:ext cx="966" cy="266"/>
            </a:xfrm>
            <a:custGeom>
              <a:avLst/>
              <a:gdLst>
                <a:gd name="T0" fmla="*/ 109 w 966"/>
                <a:gd name="T1" fmla="*/ 0 h 266"/>
                <a:gd name="T2" fmla="*/ 109 w 966"/>
                <a:gd name="T3" fmla="*/ 155 h 266"/>
                <a:gd name="T4" fmla="*/ 0 w 966"/>
                <a:gd name="T5" fmla="*/ 249 h 266"/>
                <a:gd name="T6" fmla="*/ 109 w 966"/>
                <a:gd name="T7" fmla="*/ 222 h 266"/>
                <a:gd name="T8" fmla="*/ 109 w 966"/>
                <a:gd name="T9" fmla="*/ 266 h 266"/>
                <a:gd name="T10" fmla="*/ 252 w 966"/>
                <a:gd name="T11" fmla="*/ 266 h 266"/>
                <a:gd name="T12" fmla="*/ 252 w 966"/>
                <a:gd name="T13" fmla="*/ 266 h 266"/>
                <a:gd name="T14" fmla="*/ 466 w 966"/>
                <a:gd name="T15" fmla="*/ 266 h 266"/>
                <a:gd name="T16" fmla="*/ 966 w 966"/>
                <a:gd name="T17" fmla="*/ 266 h 266"/>
                <a:gd name="T18" fmla="*/ 966 w 966"/>
                <a:gd name="T19" fmla="*/ 222 h 266"/>
                <a:gd name="T20" fmla="*/ 966 w 966"/>
                <a:gd name="T21" fmla="*/ 155 h 266"/>
                <a:gd name="T22" fmla="*/ 966 w 966"/>
                <a:gd name="T23" fmla="*/ 155 h 266"/>
                <a:gd name="T24" fmla="*/ 966 w 966"/>
                <a:gd name="T25" fmla="*/ 0 h 266"/>
                <a:gd name="T26" fmla="*/ 466 w 966"/>
                <a:gd name="T27" fmla="*/ 0 h 266"/>
                <a:gd name="T28" fmla="*/ 252 w 966"/>
                <a:gd name="T29" fmla="*/ 0 h 266"/>
                <a:gd name="T30" fmla="*/ 252 w 966"/>
                <a:gd name="T31" fmla="*/ 0 h 266"/>
                <a:gd name="T32" fmla="*/ 109 w 966"/>
                <a:gd name="T33" fmla="*/ 0 h 2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66" h="266">
                  <a:moveTo>
                    <a:pt x="109" y="0"/>
                  </a:moveTo>
                  <a:lnTo>
                    <a:pt x="109" y="155"/>
                  </a:lnTo>
                  <a:lnTo>
                    <a:pt x="0" y="249"/>
                  </a:lnTo>
                  <a:lnTo>
                    <a:pt x="109" y="222"/>
                  </a:lnTo>
                  <a:lnTo>
                    <a:pt x="109" y="266"/>
                  </a:lnTo>
                  <a:lnTo>
                    <a:pt x="252" y="266"/>
                  </a:lnTo>
                  <a:lnTo>
                    <a:pt x="466" y="266"/>
                  </a:lnTo>
                  <a:lnTo>
                    <a:pt x="966" y="266"/>
                  </a:lnTo>
                  <a:lnTo>
                    <a:pt x="966" y="222"/>
                  </a:lnTo>
                  <a:lnTo>
                    <a:pt x="966" y="155"/>
                  </a:lnTo>
                  <a:lnTo>
                    <a:pt x="966" y="0"/>
                  </a:lnTo>
                  <a:lnTo>
                    <a:pt x="466" y="0"/>
                  </a:lnTo>
                  <a:lnTo>
                    <a:pt x="252" y="0"/>
                  </a:lnTo>
                  <a:lnTo>
                    <a:pt x="109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87" name="Rectangle 45"/>
            <p:cNvSpPr>
              <a:spLocks noChangeArrowheads="1"/>
            </p:cNvSpPr>
            <p:nvPr/>
          </p:nvSpPr>
          <p:spPr bwMode="auto">
            <a:xfrm>
              <a:off x="4387" y="1790"/>
              <a:ext cx="45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Proteomes</a:t>
              </a:r>
              <a:endParaRPr lang="en-US"/>
            </a:p>
          </p:txBody>
        </p:sp>
        <p:sp>
          <p:nvSpPr>
            <p:cNvPr id="10288" name="Rectangle 46"/>
            <p:cNvSpPr>
              <a:spLocks noChangeArrowheads="1"/>
            </p:cNvSpPr>
            <p:nvPr/>
          </p:nvSpPr>
          <p:spPr bwMode="auto">
            <a:xfrm>
              <a:off x="4310" y="1893"/>
              <a:ext cx="29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UniProt</a:t>
              </a:r>
              <a:endParaRPr lang="en-US"/>
            </a:p>
          </p:txBody>
        </p:sp>
        <p:sp>
          <p:nvSpPr>
            <p:cNvPr id="10289" name="Rectangle 47"/>
            <p:cNvSpPr>
              <a:spLocks noChangeArrowheads="1"/>
            </p:cNvSpPr>
            <p:nvPr/>
          </p:nvSpPr>
          <p:spPr bwMode="auto">
            <a:xfrm>
              <a:off x="4593" y="1893"/>
              <a:ext cx="31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PRIDE</a:t>
              </a:r>
              <a:endParaRPr lang="en-US"/>
            </a:p>
          </p:txBody>
        </p:sp>
        <p:sp>
          <p:nvSpPr>
            <p:cNvPr id="10290" name="Rectangle 48"/>
            <p:cNvSpPr>
              <a:spLocks noChangeArrowheads="1"/>
            </p:cNvSpPr>
            <p:nvPr/>
          </p:nvSpPr>
          <p:spPr bwMode="auto">
            <a:xfrm>
              <a:off x="2160" y="2246"/>
              <a:ext cx="7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Protein families, </a:t>
              </a:r>
              <a:endParaRPr lang="en-US"/>
            </a:p>
          </p:txBody>
        </p:sp>
        <p:sp>
          <p:nvSpPr>
            <p:cNvPr id="10291" name="Rectangle 49"/>
            <p:cNvSpPr>
              <a:spLocks noChangeArrowheads="1"/>
            </p:cNvSpPr>
            <p:nvPr/>
          </p:nvSpPr>
          <p:spPr bwMode="auto">
            <a:xfrm>
              <a:off x="2087" y="2347"/>
              <a:ext cx="83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motifs and domains</a:t>
              </a:r>
              <a:endParaRPr lang="en-US"/>
            </a:p>
          </p:txBody>
        </p:sp>
        <p:sp>
          <p:nvSpPr>
            <p:cNvPr id="10292" name="Rectangle 50"/>
            <p:cNvSpPr>
              <a:spLocks noChangeArrowheads="1"/>
            </p:cNvSpPr>
            <p:nvPr/>
          </p:nvSpPr>
          <p:spPr bwMode="auto">
            <a:xfrm>
              <a:off x="2337" y="2449"/>
              <a:ext cx="31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InterPro</a:t>
              </a:r>
              <a:endParaRPr lang="en-US"/>
            </a:p>
          </p:txBody>
        </p:sp>
        <p:sp>
          <p:nvSpPr>
            <p:cNvPr id="10293" name="Freeform 51"/>
            <p:cNvSpPr>
              <a:spLocks/>
            </p:cNvSpPr>
            <p:nvPr/>
          </p:nvSpPr>
          <p:spPr bwMode="auto">
            <a:xfrm>
              <a:off x="1991" y="2207"/>
              <a:ext cx="1384" cy="369"/>
            </a:xfrm>
            <a:custGeom>
              <a:avLst/>
              <a:gdLst>
                <a:gd name="T0" fmla="*/ 0 w 1384"/>
                <a:gd name="T1" fmla="*/ 0 h 369"/>
                <a:gd name="T2" fmla="*/ 0 w 1384"/>
                <a:gd name="T3" fmla="*/ 62 h 369"/>
                <a:gd name="T4" fmla="*/ 0 w 1384"/>
                <a:gd name="T5" fmla="*/ 62 h 369"/>
                <a:gd name="T6" fmla="*/ 0 w 1384"/>
                <a:gd name="T7" fmla="*/ 154 h 369"/>
                <a:gd name="T8" fmla="*/ 0 w 1384"/>
                <a:gd name="T9" fmla="*/ 369 h 369"/>
                <a:gd name="T10" fmla="*/ 556 w 1384"/>
                <a:gd name="T11" fmla="*/ 369 h 369"/>
                <a:gd name="T12" fmla="*/ 556 w 1384"/>
                <a:gd name="T13" fmla="*/ 369 h 369"/>
                <a:gd name="T14" fmla="*/ 794 w 1384"/>
                <a:gd name="T15" fmla="*/ 369 h 369"/>
                <a:gd name="T16" fmla="*/ 953 w 1384"/>
                <a:gd name="T17" fmla="*/ 369 h 369"/>
                <a:gd name="T18" fmla="*/ 953 w 1384"/>
                <a:gd name="T19" fmla="*/ 154 h 369"/>
                <a:gd name="T20" fmla="*/ 1384 w 1384"/>
                <a:gd name="T21" fmla="*/ 87 h 369"/>
                <a:gd name="T22" fmla="*/ 953 w 1384"/>
                <a:gd name="T23" fmla="*/ 62 h 369"/>
                <a:gd name="T24" fmla="*/ 953 w 1384"/>
                <a:gd name="T25" fmla="*/ 0 h 369"/>
                <a:gd name="T26" fmla="*/ 794 w 1384"/>
                <a:gd name="T27" fmla="*/ 0 h 369"/>
                <a:gd name="T28" fmla="*/ 556 w 1384"/>
                <a:gd name="T29" fmla="*/ 0 h 369"/>
                <a:gd name="T30" fmla="*/ 556 w 1384"/>
                <a:gd name="T31" fmla="*/ 0 h 369"/>
                <a:gd name="T32" fmla="*/ 0 w 1384"/>
                <a:gd name="T33" fmla="*/ 0 h 3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4" h="369">
                  <a:moveTo>
                    <a:pt x="0" y="0"/>
                  </a:moveTo>
                  <a:lnTo>
                    <a:pt x="0" y="62"/>
                  </a:lnTo>
                  <a:lnTo>
                    <a:pt x="0" y="154"/>
                  </a:lnTo>
                  <a:lnTo>
                    <a:pt x="0" y="369"/>
                  </a:lnTo>
                  <a:lnTo>
                    <a:pt x="556" y="369"/>
                  </a:lnTo>
                  <a:lnTo>
                    <a:pt x="794" y="369"/>
                  </a:lnTo>
                  <a:lnTo>
                    <a:pt x="953" y="369"/>
                  </a:lnTo>
                  <a:lnTo>
                    <a:pt x="953" y="154"/>
                  </a:lnTo>
                  <a:lnTo>
                    <a:pt x="1384" y="87"/>
                  </a:lnTo>
                  <a:lnTo>
                    <a:pt x="953" y="62"/>
                  </a:lnTo>
                  <a:lnTo>
                    <a:pt x="953" y="0"/>
                  </a:lnTo>
                  <a:lnTo>
                    <a:pt x="794" y="0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4" name="Freeform 52"/>
            <p:cNvSpPr>
              <a:spLocks/>
            </p:cNvSpPr>
            <p:nvPr/>
          </p:nvSpPr>
          <p:spPr bwMode="auto">
            <a:xfrm>
              <a:off x="1964" y="2181"/>
              <a:ext cx="1385" cy="369"/>
            </a:xfrm>
            <a:custGeom>
              <a:avLst/>
              <a:gdLst>
                <a:gd name="T0" fmla="*/ 0 w 1385"/>
                <a:gd name="T1" fmla="*/ 0 h 369"/>
                <a:gd name="T2" fmla="*/ 0 w 1385"/>
                <a:gd name="T3" fmla="*/ 61 h 369"/>
                <a:gd name="T4" fmla="*/ 0 w 1385"/>
                <a:gd name="T5" fmla="*/ 61 h 369"/>
                <a:gd name="T6" fmla="*/ 0 w 1385"/>
                <a:gd name="T7" fmla="*/ 154 h 369"/>
                <a:gd name="T8" fmla="*/ 0 w 1385"/>
                <a:gd name="T9" fmla="*/ 369 h 369"/>
                <a:gd name="T10" fmla="*/ 556 w 1385"/>
                <a:gd name="T11" fmla="*/ 369 h 369"/>
                <a:gd name="T12" fmla="*/ 556 w 1385"/>
                <a:gd name="T13" fmla="*/ 369 h 369"/>
                <a:gd name="T14" fmla="*/ 794 w 1385"/>
                <a:gd name="T15" fmla="*/ 369 h 369"/>
                <a:gd name="T16" fmla="*/ 953 w 1385"/>
                <a:gd name="T17" fmla="*/ 369 h 369"/>
                <a:gd name="T18" fmla="*/ 953 w 1385"/>
                <a:gd name="T19" fmla="*/ 154 h 369"/>
                <a:gd name="T20" fmla="*/ 1385 w 1385"/>
                <a:gd name="T21" fmla="*/ 87 h 369"/>
                <a:gd name="T22" fmla="*/ 953 w 1385"/>
                <a:gd name="T23" fmla="*/ 61 h 369"/>
                <a:gd name="T24" fmla="*/ 953 w 1385"/>
                <a:gd name="T25" fmla="*/ 0 h 369"/>
                <a:gd name="T26" fmla="*/ 794 w 1385"/>
                <a:gd name="T27" fmla="*/ 0 h 369"/>
                <a:gd name="T28" fmla="*/ 556 w 1385"/>
                <a:gd name="T29" fmla="*/ 0 h 369"/>
                <a:gd name="T30" fmla="*/ 556 w 1385"/>
                <a:gd name="T31" fmla="*/ 0 h 369"/>
                <a:gd name="T32" fmla="*/ 0 w 1385"/>
                <a:gd name="T33" fmla="*/ 0 h 3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5" h="369">
                  <a:moveTo>
                    <a:pt x="0" y="0"/>
                  </a:moveTo>
                  <a:lnTo>
                    <a:pt x="0" y="61"/>
                  </a:lnTo>
                  <a:lnTo>
                    <a:pt x="0" y="154"/>
                  </a:lnTo>
                  <a:lnTo>
                    <a:pt x="0" y="369"/>
                  </a:lnTo>
                  <a:lnTo>
                    <a:pt x="556" y="369"/>
                  </a:lnTo>
                  <a:lnTo>
                    <a:pt x="794" y="369"/>
                  </a:lnTo>
                  <a:lnTo>
                    <a:pt x="953" y="369"/>
                  </a:lnTo>
                  <a:lnTo>
                    <a:pt x="953" y="154"/>
                  </a:lnTo>
                  <a:lnTo>
                    <a:pt x="1385" y="87"/>
                  </a:lnTo>
                  <a:lnTo>
                    <a:pt x="953" y="61"/>
                  </a:lnTo>
                  <a:lnTo>
                    <a:pt x="953" y="0"/>
                  </a:lnTo>
                  <a:lnTo>
                    <a:pt x="794" y="0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5" name="Freeform 53"/>
            <p:cNvSpPr>
              <a:spLocks/>
            </p:cNvSpPr>
            <p:nvPr/>
          </p:nvSpPr>
          <p:spPr bwMode="auto">
            <a:xfrm>
              <a:off x="1964" y="2181"/>
              <a:ext cx="1385" cy="369"/>
            </a:xfrm>
            <a:custGeom>
              <a:avLst/>
              <a:gdLst>
                <a:gd name="T0" fmla="*/ 0 w 1385"/>
                <a:gd name="T1" fmla="*/ 0 h 369"/>
                <a:gd name="T2" fmla="*/ 0 w 1385"/>
                <a:gd name="T3" fmla="*/ 61 h 369"/>
                <a:gd name="T4" fmla="*/ 0 w 1385"/>
                <a:gd name="T5" fmla="*/ 61 h 369"/>
                <a:gd name="T6" fmla="*/ 0 w 1385"/>
                <a:gd name="T7" fmla="*/ 154 h 369"/>
                <a:gd name="T8" fmla="*/ 0 w 1385"/>
                <a:gd name="T9" fmla="*/ 369 h 369"/>
                <a:gd name="T10" fmla="*/ 556 w 1385"/>
                <a:gd name="T11" fmla="*/ 369 h 369"/>
                <a:gd name="T12" fmla="*/ 556 w 1385"/>
                <a:gd name="T13" fmla="*/ 369 h 369"/>
                <a:gd name="T14" fmla="*/ 794 w 1385"/>
                <a:gd name="T15" fmla="*/ 369 h 369"/>
                <a:gd name="T16" fmla="*/ 953 w 1385"/>
                <a:gd name="T17" fmla="*/ 369 h 369"/>
                <a:gd name="T18" fmla="*/ 953 w 1385"/>
                <a:gd name="T19" fmla="*/ 154 h 369"/>
                <a:gd name="T20" fmla="*/ 1385 w 1385"/>
                <a:gd name="T21" fmla="*/ 87 h 369"/>
                <a:gd name="T22" fmla="*/ 953 w 1385"/>
                <a:gd name="T23" fmla="*/ 61 h 369"/>
                <a:gd name="T24" fmla="*/ 953 w 1385"/>
                <a:gd name="T25" fmla="*/ 0 h 369"/>
                <a:gd name="T26" fmla="*/ 794 w 1385"/>
                <a:gd name="T27" fmla="*/ 0 h 369"/>
                <a:gd name="T28" fmla="*/ 556 w 1385"/>
                <a:gd name="T29" fmla="*/ 0 h 369"/>
                <a:gd name="T30" fmla="*/ 556 w 1385"/>
                <a:gd name="T31" fmla="*/ 0 h 369"/>
                <a:gd name="T32" fmla="*/ 0 w 1385"/>
                <a:gd name="T33" fmla="*/ 0 h 36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5" h="369">
                  <a:moveTo>
                    <a:pt x="0" y="0"/>
                  </a:moveTo>
                  <a:lnTo>
                    <a:pt x="0" y="61"/>
                  </a:lnTo>
                  <a:lnTo>
                    <a:pt x="0" y="154"/>
                  </a:lnTo>
                  <a:lnTo>
                    <a:pt x="0" y="369"/>
                  </a:lnTo>
                  <a:lnTo>
                    <a:pt x="556" y="369"/>
                  </a:lnTo>
                  <a:lnTo>
                    <a:pt x="794" y="369"/>
                  </a:lnTo>
                  <a:lnTo>
                    <a:pt x="953" y="369"/>
                  </a:lnTo>
                  <a:lnTo>
                    <a:pt x="953" y="154"/>
                  </a:lnTo>
                  <a:lnTo>
                    <a:pt x="1385" y="87"/>
                  </a:lnTo>
                  <a:lnTo>
                    <a:pt x="953" y="61"/>
                  </a:lnTo>
                  <a:lnTo>
                    <a:pt x="953" y="0"/>
                  </a:lnTo>
                  <a:lnTo>
                    <a:pt x="794" y="0"/>
                  </a:lnTo>
                  <a:lnTo>
                    <a:pt x="556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296" name="Rectangle 54"/>
            <p:cNvSpPr>
              <a:spLocks noChangeArrowheads="1"/>
            </p:cNvSpPr>
            <p:nvPr/>
          </p:nvSpPr>
          <p:spPr bwMode="auto">
            <a:xfrm>
              <a:off x="2133" y="2219"/>
              <a:ext cx="7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Protein families, </a:t>
              </a:r>
              <a:endParaRPr lang="en-US"/>
            </a:p>
          </p:txBody>
        </p:sp>
        <p:sp>
          <p:nvSpPr>
            <p:cNvPr id="10297" name="Rectangle 55"/>
            <p:cNvSpPr>
              <a:spLocks noChangeArrowheads="1"/>
            </p:cNvSpPr>
            <p:nvPr/>
          </p:nvSpPr>
          <p:spPr bwMode="auto">
            <a:xfrm>
              <a:off x="2060" y="2321"/>
              <a:ext cx="83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motifs and domains</a:t>
              </a:r>
              <a:endParaRPr lang="en-US"/>
            </a:p>
          </p:txBody>
        </p:sp>
        <p:sp>
          <p:nvSpPr>
            <p:cNvPr id="10298" name="Rectangle 56"/>
            <p:cNvSpPr>
              <a:spLocks noChangeArrowheads="1"/>
            </p:cNvSpPr>
            <p:nvPr/>
          </p:nvSpPr>
          <p:spPr bwMode="auto">
            <a:xfrm>
              <a:off x="2310" y="2422"/>
              <a:ext cx="31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InterPro</a:t>
              </a:r>
              <a:endParaRPr lang="en-US"/>
            </a:p>
          </p:txBody>
        </p:sp>
        <p:sp>
          <p:nvSpPr>
            <p:cNvPr id="10299" name="Rectangle 57"/>
            <p:cNvSpPr>
              <a:spLocks noChangeArrowheads="1"/>
            </p:cNvSpPr>
            <p:nvPr/>
          </p:nvSpPr>
          <p:spPr bwMode="auto">
            <a:xfrm>
              <a:off x="4609" y="2102"/>
              <a:ext cx="70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Protein structure</a:t>
              </a:r>
              <a:endParaRPr lang="en-US"/>
            </a:p>
          </p:txBody>
        </p:sp>
        <p:sp>
          <p:nvSpPr>
            <p:cNvPr id="10300" name="Rectangle 58"/>
            <p:cNvSpPr>
              <a:spLocks noChangeArrowheads="1"/>
            </p:cNvSpPr>
            <p:nvPr/>
          </p:nvSpPr>
          <p:spPr bwMode="auto">
            <a:xfrm>
              <a:off x="4840" y="2205"/>
              <a:ext cx="23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PDBe</a:t>
              </a:r>
              <a:endParaRPr lang="en-US"/>
            </a:p>
          </p:txBody>
        </p:sp>
        <p:sp>
          <p:nvSpPr>
            <p:cNvPr id="10301" name="Freeform 59"/>
            <p:cNvSpPr>
              <a:spLocks/>
            </p:cNvSpPr>
            <p:nvPr/>
          </p:nvSpPr>
          <p:spPr bwMode="auto">
            <a:xfrm>
              <a:off x="4360" y="2065"/>
              <a:ext cx="997" cy="266"/>
            </a:xfrm>
            <a:custGeom>
              <a:avLst/>
              <a:gdLst>
                <a:gd name="T0" fmla="*/ 140 w 997"/>
                <a:gd name="T1" fmla="*/ 0 h 266"/>
                <a:gd name="T2" fmla="*/ 140 w 997"/>
                <a:gd name="T3" fmla="*/ 155 h 266"/>
                <a:gd name="T4" fmla="*/ 0 w 997"/>
                <a:gd name="T5" fmla="*/ 230 h 266"/>
                <a:gd name="T6" fmla="*/ 140 w 997"/>
                <a:gd name="T7" fmla="*/ 222 h 266"/>
                <a:gd name="T8" fmla="*/ 140 w 997"/>
                <a:gd name="T9" fmla="*/ 266 h 266"/>
                <a:gd name="T10" fmla="*/ 283 w 997"/>
                <a:gd name="T11" fmla="*/ 266 h 266"/>
                <a:gd name="T12" fmla="*/ 283 w 997"/>
                <a:gd name="T13" fmla="*/ 266 h 266"/>
                <a:gd name="T14" fmla="*/ 497 w 997"/>
                <a:gd name="T15" fmla="*/ 266 h 266"/>
                <a:gd name="T16" fmla="*/ 997 w 997"/>
                <a:gd name="T17" fmla="*/ 266 h 266"/>
                <a:gd name="T18" fmla="*/ 997 w 997"/>
                <a:gd name="T19" fmla="*/ 222 h 266"/>
                <a:gd name="T20" fmla="*/ 997 w 997"/>
                <a:gd name="T21" fmla="*/ 155 h 266"/>
                <a:gd name="T22" fmla="*/ 997 w 997"/>
                <a:gd name="T23" fmla="*/ 155 h 266"/>
                <a:gd name="T24" fmla="*/ 997 w 997"/>
                <a:gd name="T25" fmla="*/ 0 h 266"/>
                <a:gd name="T26" fmla="*/ 497 w 997"/>
                <a:gd name="T27" fmla="*/ 0 h 266"/>
                <a:gd name="T28" fmla="*/ 283 w 997"/>
                <a:gd name="T29" fmla="*/ 0 h 266"/>
                <a:gd name="T30" fmla="*/ 283 w 997"/>
                <a:gd name="T31" fmla="*/ 0 h 266"/>
                <a:gd name="T32" fmla="*/ 140 w 997"/>
                <a:gd name="T33" fmla="*/ 0 h 2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7" h="266">
                  <a:moveTo>
                    <a:pt x="140" y="0"/>
                  </a:moveTo>
                  <a:lnTo>
                    <a:pt x="140" y="155"/>
                  </a:lnTo>
                  <a:lnTo>
                    <a:pt x="0" y="230"/>
                  </a:lnTo>
                  <a:lnTo>
                    <a:pt x="140" y="222"/>
                  </a:lnTo>
                  <a:lnTo>
                    <a:pt x="140" y="266"/>
                  </a:lnTo>
                  <a:lnTo>
                    <a:pt x="283" y="266"/>
                  </a:lnTo>
                  <a:lnTo>
                    <a:pt x="497" y="266"/>
                  </a:lnTo>
                  <a:lnTo>
                    <a:pt x="997" y="266"/>
                  </a:lnTo>
                  <a:lnTo>
                    <a:pt x="997" y="222"/>
                  </a:lnTo>
                  <a:lnTo>
                    <a:pt x="997" y="155"/>
                  </a:lnTo>
                  <a:lnTo>
                    <a:pt x="997" y="0"/>
                  </a:lnTo>
                  <a:lnTo>
                    <a:pt x="497" y="0"/>
                  </a:lnTo>
                  <a:lnTo>
                    <a:pt x="283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2" name="Freeform 60"/>
            <p:cNvSpPr>
              <a:spLocks/>
            </p:cNvSpPr>
            <p:nvPr/>
          </p:nvSpPr>
          <p:spPr bwMode="auto">
            <a:xfrm>
              <a:off x="4333" y="2039"/>
              <a:ext cx="998" cy="266"/>
            </a:xfrm>
            <a:custGeom>
              <a:avLst/>
              <a:gdLst>
                <a:gd name="T0" fmla="*/ 140 w 998"/>
                <a:gd name="T1" fmla="*/ 0 h 266"/>
                <a:gd name="T2" fmla="*/ 140 w 998"/>
                <a:gd name="T3" fmla="*/ 155 h 266"/>
                <a:gd name="T4" fmla="*/ 0 w 998"/>
                <a:gd name="T5" fmla="*/ 230 h 266"/>
                <a:gd name="T6" fmla="*/ 140 w 998"/>
                <a:gd name="T7" fmla="*/ 221 h 266"/>
                <a:gd name="T8" fmla="*/ 140 w 998"/>
                <a:gd name="T9" fmla="*/ 266 h 266"/>
                <a:gd name="T10" fmla="*/ 283 w 998"/>
                <a:gd name="T11" fmla="*/ 266 h 266"/>
                <a:gd name="T12" fmla="*/ 283 w 998"/>
                <a:gd name="T13" fmla="*/ 266 h 266"/>
                <a:gd name="T14" fmla="*/ 498 w 998"/>
                <a:gd name="T15" fmla="*/ 266 h 266"/>
                <a:gd name="T16" fmla="*/ 998 w 998"/>
                <a:gd name="T17" fmla="*/ 266 h 266"/>
                <a:gd name="T18" fmla="*/ 998 w 998"/>
                <a:gd name="T19" fmla="*/ 221 h 266"/>
                <a:gd name="T20" fmla="*/ 998 w 998"/>
                <a:gd name="T21" fmla="*/ 155 h 266"/>
                <a:gd name="T22" fmla="*/ 998 w 998"/>
                <a:gd name="T23" fmla="*/ 155 h 266"/>
                <a:gd name="T24" fmla="*/ 998 w 998"/>
                <a:gd name="T25" fmla="*/ 0 h 266"/>
                <a:gd name="T26" fmla="*/ 498 w 998"/>
                <a:gd name="T27" fmla="*/ 0 h 266"/>
                <a:gd name="T28" fmla="*/ 283 w 998"/>
                <a:gd name="T29" fmla="*/ 0 h 266"/>
                <a:gd name="T30" fmla="*/ 283 w 998"/>
                <a:gd name="T31" fmla="*/ 0 h 266"/>
                <a:gd name="T32" fmla="*/ 140 w 998"/>
                <a:gd name="T33" fmla="*/ 0 h 2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8" h="266">
                  <a:moveTo>
                    <a:pt x="140" y="0"/>
                  </a:moveTo>
                  <a:lnTo>
                    <a:pt x="140" y="155"/>
                  </a:lnTo>
                  <a:lnTo>
                    <a:pt x="0" y="230"/>
                  </a:lnTo>
                  <a:lnTo>
                    <a:pt x="140" y="221"/>
                  </a:lnTo>
                  <a:lnTo>
                    <a:pt x="140" y="266"/>
                  </a:lnTo>
                  <a:lnTo>
                    <a:pt x="283" y="266"/>
                  </a:lnTo>
                  <a:lnTo>
                    <a:pt x="498" y="266"/>
                  </a:lnTo>
                  <a:lnTo>
                    <a:pt x="998" y="266"/>
                  </a:lnTo>
                  <a:lnTo>
                    <a:pt x="998" y="221"/>
                  </a:lnTo>
                  <a:lnTo>
                    <a:pt x="998" y="155"/>
                  </a:lnTo>
                  <a:lnTo>
                    <a:pt x="998" y="0"/>
                  </a:lnTo>
                  <a:lnTo>
                    <a:pt x="498" y="0"/>
                  </a:lnTo>
                  <a:lnTo>
                    <a:pt x="283" y="0"/>
                  </a:lnTo>
                  <a:lnTo>
                    <a:pt x="140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3" name="Freeform 61"/>
            <p:cNvSpPr>
              <a:spLocks/>
            </p:cNvSpPr>
            <p:nvPr/>
          </p:nvSpPr>
          <p:spPr bwMode="auto">
            <a:xfrm>
              <a:off x="4333" y="2039"/>
              <a:ext cx="998" cy="266"/>
            </a:xfrm>
            <a:custGeom>
              <a:avLst/>
              <a:gdLst>
                <a:gd name="T0" fmla="*/ 140 w 998"/>
                <a:gd name="T1" fmla="*/ 0 h 266"/>
                <a:gd name="T2" fmla="*/ 140 w 998"/>
                <a:gd name="T3" fmla="*/ 155 h 266"/>
                <a:gd name="T4" fmla="*/ 0 w 998"/>
                <a:gd name="T5" fmla="*/ 230 h 266"/>
                <a:gd name="T6" fmla="*/ 140 w 998"/>
                <a:gd name="T7" fmla="*/ 221 h 266"/>
                <a:gd name="T8" fmla="*/ 140 w 998"/>
                <a:gd name="T9" fmla="*/ 266 h 266"/>
                <a:gd name="T10" fmla="*/ 283 w 998"/>
                <a:gd name="T11" fmla="*/ 266 h 266"/>
                <a:gd name="T12" fmla="*/ 283 w 998"/>
                <a:gd name="T13" fmla="*/ 266 h 266"/>
                <a:gd name="T14" fmla="*/ 498 w 998"/>
                <a:gd name="T15" fmla="*/ 266 h 266"/>
                <a:gd name="T16" fmla="*/ 998 w 998"/>
                <a:gd name="T17" fmla="*/ 266 h 266"/>
                <a:gd name="T18" fmla="*/ 998 w 998"/>
                <a:gd name="T19" fmla="*/ 221 h 266"/>
                <a:gd name="T20" fmla="*/ 998 w 998"/>
                <a:gd name="T21" fmla="*/ 155 h 266"/>
                <a:gd name="T22" fmla="*/ 998 w 998"/>
                <a:gd name="T23" fmla="*/ 155 h 266"/>
                <a:gd name="T24" fmla="*/ 998 w 998"/>
                <a:gd name="T25" fmla="*/ 0 h 266"/>
                <a:gd name="T26" fmla="*/ 498 w 998"/>
                <a:gd name="T27" fmla="*/ 0 h 266"/>
                <a:gd name="T28" fmla="*/ 283 w 998"/>
                <a:gd name="T29" fmla="*/ 0 h 266"/>
                <a:gd name="T30" fmla="*/ 283 w 998"/>
                <a:gd name="T31" fmla="*/ 0 h 266"/>
                <a:gd name="T32" fmla="*/ 140 w 998"/>
                <a:gd name="T33" fmla="*/ 0 h 26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98" h="266">
                  <a:moveTo>
                    <a:pt x="140" y="0"/>
                  </a:moveTo>
                  <a:lnTo>
                    <a:pt x="140" y="155"/>
                  </a:lnTo>
                  <a:lnTo>
                    <a:pt x="0" y="230"/>
                  </a:lnTo>
                  <a:lnTo>
                    <a:pt x="140" y="221"/>
                  </a:lnTo>
                  <a:lnTo>
                    <a:pt x="140" y="266"/>
                  </a:lnTo>
                  <a:lnTo>
                    <a:pt x="283" y="266"/>
                  </a:lnTo>
                  <a:lnTo>
                    <a:pt x="498" y="266"/>
                  </a:lnTo>
                  <a:lnTo>
                    <a:pt x="998" y="266"/>
                  </a:lnTo>
                  <a:lnTo>
                    <a:pt x="998" y="221"/>
                  </a:lnTo>
                  <a:lnTo>
                    <a:pt x="998" y="155"/>
                  </a:lnTo>
                  <a:lnTo>
                    <a:pt x="998" y="0"/>
                  </a:lnTo>
                  <a:lnTo>
                    <a:pt x="498" y="0"/>
                  </a:lnTo>
                  <a:lnTo>
                    <a:pt x="283" y="0"/>
                  </a:lnTo>
                  <a:lnTo>
                    <a:pt x="140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4" name="Rectangle 62"/>
            <p:cNvSpPr>
              <a:spLocks noChangeArrowheads="1"/>
            </p:cNvSpPr>
            <p:nvPr/>
          </p:nvSpPr>
          <p:spPr bwMode="auto">
            <a:xfrm>
              <a:off x="4583" y="2076"/>
              <a:ext cx="70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Protein structure</a:t>
              </a:r>
              <a:endParaRPr lang="en-US"/>
            </a:p>
          </p:txBody>
        </p:sp>
        <p:sp>
          <p:nvSpPr>
            <p:cNvPr id="10305" name="Rectangle 63"/>
            <p:cNvSpPr>
              <a:spLocks noChangeArrowheads="1"/>
            </p:cNvSpPr>
            <p:nvPr/>
          </p:nvSpPr>
          <p:spPr bwMode="auto">
            <a:xfrm>
              <a:off x="4813" y="2179"/>
              <a:ext cx="23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PDBe</a:t>
              </a:r>
              <a:endParaRPr lang="en-US"/>
            </a:p>
          </p:txBody>
        </p:sp>
        <p:sp>
          <p:nvSpPr>
            <p:cNvPr id="10306" name="Rectangle 64"/>
            <p:cNvSpPr>
              <a:spLocks noChangeArrowheads="1"/>
            </p:cNvSpPr>
            <p:nvPr/>
          </p:nvSpPr>
          <p:spPr bwMode="auto">
            <a:xfrm>
              <a:off x="2597" y="2641"/>
              <a:ext cx="82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Protein interactions</a:t>
              </a:r>
              <a:endParaRPr lang="en-US"/>
            </a:p>
          </p:txBody>
        </p:sp>
        <p:sp>
          <p:nvSpPr>
            <p:cNvPr id="10307" name="Rectangle 65"/>
            <p:cNvSpPr>
              <a:spLocks noChangeArrowheads="1"/>
            </p:cNvSpPr>
            <p:nvPr/>
          </p:nvSpPr>
          <p:spPr bwMode="auto">
            <a:xfrm>
              <a:off x="2886" y="2744"/>
              <a:ext cx="2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IntAct</a:t>
              </a:r>
              <a:endParaRPr lang="en-US"/>
            </a:p>
          </p:txBody>
        </p:sp>
        <p:sp>
          <p:nvSpPr>
            <p:cNvPr id="10308" name="Freeform 66"/>
            <p:cNvSpPr>
              <a:spLocks/>
            </p:cNvSpPr>
            <p:nvPr/>
          </p:nvSpPr>
          <p:spPr bwMode="auto">
            <a:xfrm>
              <a:off x="2499" y="2515"/>
              <a:ext cx="1384" cy="355"/>
            </a:xfrm>
            <a:custGeom>
              <a:avLst/>
              <a:gdLst>
                <a:gd name="T0" fmla="*/ 0 w 1384"/>
                <a:gd name="T1" fmla="*/ 88 h 355"/>
                <a:gd name="T2" fmla="*/ 0 w 1384"/>
                <a:gd name="T3" fmla="*/ 132 h 355"/>
                <a:gd name="T4" fmla="*/ 0 w 1384"/>
                <a:gd name="T5" fmla="*/ 132 h 355"/>
                <a:gd name="T6" fmla="*/ 0 w 1384"/>
                <a:gd name="T7" fmla="*/ 199 h 355"/>
                <a:gd name="T8" fmla="*/ 0 w 1384"/>
                <a:gd name="T9" fmla="*/ 355 h 355"/>
                <a:gd name="T10" fmla="*/ 556 w 1384"/>
                <a:gd name="T11" fmla="*/ 355 h 355"/>
                <a:gd name="T12" fmla="*/ 556 w 1384"/>
                <a:gd name="T13" fmla="*/ 355 h 355"/>
                <a:gd name="T14" fmla="*/ 794 w 1384"/>
                <a:gd name="T15" fmla="*/ 355 h 355"/>
                <a:gd name="T16" fmla="*/ 953 w 1384"/>
                <a:gd name="T17" fmla="*/ 355 h 355"/>
                <a:gd name="T18" fmla="*/ 953 w 1384"/>
                <a:gd name="T19" fmla="*/ 199 h 355"/>
                <a:gd name="T20" fmla="*/ 1384 w 1384"/>
                <a:gd name="T21" fmla="*/ 0 h 355"/>
                <a:gd name="T22" fmla="*/ 953 w 1384"/>
                <a:gd name="T23" fmla="*/ 132 h 355"/>
                <a:gd name="T24" fmla="*/ 953 w 1384"/>
                <a:gd name="T25" fmla="*/ 88 h 355"/>
                <a:gd name="T26" fmla="*/ 794 w 1384"/>
                <a:gd name="T27" fmla="*/ 88 h 355"/>
                <a:gd name="T28" fmla="*/ 556 w 1384"/>
                <a:gd name="T29" fmla="*/ 88 h 355"/>
                <a:gd name="T30" fmla="*/ 556 w 1384"/>
                <a:gd name="T31" fmla="*/ 88 h 355"/>
                <a:gd name="T32" fmla="*/ 0 w 1384"/>
                <a:gd name="T33" fmla="*/ 88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4" h="355">
                  <a:moveTo>
                    <a:pt x="0" y="88"/>
                  </a:moveTo>
                  <a:lnTo>
                    <a:pt x="0" y="132"/>
                  </a:lnTo>
                  <a:lnTo>
                    <a:pt x="0" y="199"/>
                  </a:lnTo>
                  <a:lnTo>
                    <a:pt x="0" y="355"/>
                  </a:lnTo>
                  <a:lnTo>
                    <a:pt x="556" y="355"/>
                  </a:lnTo>
                  <a:lnTo>
                    <a:pt x="794" y="355"/>
                  </a:lnTo>
                  <a:lnTo>
                    <a:pt x="953" y="355"/>
                  </a:lnTo>
                  <a:lnTo>
                    <a:pt x="953" y="199"/>
                  </a:lnTo>
                  <a:lnTo>
                    <a:pt x="1384" y="0"/>
                  </a:lnTo>
                  <a:lnTo>
                    <a:pt x="953" y="132"/>
                  </a:lnTo>
                  <a:lnTo>
                    <a:pt x="953" y="88"/>
                  </a:lnTo>
                  <a:lnTo>
                    <a:pt x="794" y="88"/>
                  </a:lnTo>
                  <a:lnTo>
                    <a:pt x="556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09" name="Freeform 67"/>
            <p:cNvSpPr>
              <a:spLocks/>
            </p:cNvSpPr>
            <p:nvPr/>
          </p:nvSpPr>
          <p:spPr bwMode="auto">
            <a:xfrm>
              <a:off x="2473" y="2488"/>
              <a:ext cx="1384" cy="356"/>
            </a:xfrm>
            <a:custGeom>
              <a:avLst/>
              <a:gdLst>
                <a:gd name="T0" fmla="*/ 0 w 1384"/>
                <a:gd name="T1" fmla="*/ 88 h 356"/>
                <a:gd name="T2" fmla="*/ 0 w 1384"/>
                <a:gd name="T3" fmla="*/ 133 h 356"/>
                <a:gd name="T4" fmla="*/ 0 w 1384"/>
                <a:gd name="T5" fmla="*/ 133 h 356"/>
                <a:gd name="T6" fmla="*/ 0 w 1384"/>
                <a:gd name="T7" fmla="*/ 200 h 356"/>
                <a:gd name="T8" fmla="*/ 0 w 1384"/>
                <a:gd name="T9" fmla="*/ 356 h 356"/>
                <a:gd name="T10" fmla="*/ 555 w 1384"/>
                <a:gd name="T11" fmla="*/ 356 h 356"/>
                <a:gd name="T12" fmla="*/ 555 w 1384"/>
                <a:gd name="T13" fmla="*/ 356 h 356"/>
                <a:gd name="T14" fmla="*/ 794 w 1384"/>
                <a:gd name="T15" fmla="*/ 356 h 356"/>
                <a:gd name="T16" fmla="*/ 952 w 1384"/>
                <a:gd name="T17" fmla="*/ 356 h 356"/>
                <a:gd name="T18" fmla="*/ 952 w 1384"/>
                <a:gd name="T19" fmla="*/ 200 h 356"/>
                <a:gd name="T20" fmla="*/ 1384 w 1384"/>
                <a:gd name="T21" fmla="*/ 0 h 356"/>
                <a:gd name="T22" fmla="*/ 952 w 1384"/>
                <a:gd name="T23" fmla="*/ 133 h 356"/>
                <a:gd name="T24" fmla="*/ 952 w 1384"/>
                <a:gd name="T25" fmla="*/ 88 h 356"/>
                <a:gd name="T26" fmla="*/ 794 w 1384"/>
                <a:gd name="T27" fmla="*/ 88 h 356"/>
                <a:gd name="T28" fmla="*/ 555 w 1384"/>
                <a:gd name="T29" fmla="*/ 88 h 356"/>
                <a:gd name="T30" fmla="*/ 555 w 1384"/>
                <a:gd name="T31" fmla="*/ 88 h 356"/>
                <a:gd name="T32" fmla="*/ 0 w 1384"/>
                <a:gd name="T33" fmla="*/ 88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4" h="356">
                  <a:moveTo>
                    <a:pt x="0" y="88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555" y="356"/>
                  </a:lnTo>
                  <a:lnTo>
                    <a:pt x="794" y="356"/>
                  </a:lnTo>
                  <a:lnTo>
                    <a:pt x="952" y="356"/>
                  </a:lnTo>
                  <a:lnTo>
                    <a:pt x="952" y="200"/>
                  </a:lnTo>
                  <a:lnTo>
                    <a:pt x="1384" y="0"/>
                  </a:lnTo>
                  <a:lnTo>
                    <a:pt x="952" y="133"/>
                  </a:lnTo>
                  <a:lnTo>
                    <a:pt x="952" y="88"/>
                  </a:lnTo>
                  <a:lnTo>
                    <a:pt x="794" y="88"/>
                  </a:lnTo>
                  <a:lnTo>
                    <a:pt x="555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0" name="Freeform 68"/>
            <p:cNvSpPr>
              <a:spLocks/>
            </p:cNvSpPr>
            <p:nvPr/>
          </p:nvSpPr>
          <p:spPr bwMode="auto">
            <a:xfrm>
              <a:off x="2473" y="2488"/>
              <a:ext cx="1384" cy="356"/>
            </a:xfrm>
            <a:custGeom>
              <a:avLst/>
              <a:gdLst>
                <a:gd name="T0" fmla="*/ 0 w 1384"/>
                <a:gd name="T1" fmla="*/ 88 h 356"/>
                <a:gd name="T2" fmla="*/ 0 w 1384"/>
                <a:gd name="T3" fmla="*/ 133 h 356"/>
                <a:gd name="T4" fmla="*/ 0 w 1384"/>
                <a:gd name="T5" fmla="*/ 133 h 356"/>
                <a:gd name="T6" fmla="*/ 0 w 1384"/>
                <a:gd name="T7" fmla="*/ 200 h 356"/>
                <a:gd name="T8" fmla="*/ 0 w 1384"/>
                <a:gd name="T9" fmla="*/ 356 h 356"/>
                <a:gd name="T10" fmla="*/ 555 w 1384"/>
                <a:gd name="T11" fmla="*/ 356 h 356"/>
                <a:gd name="T12" fmla="*/ 555 w 1384"/>
                <a:gd name="T13" fmla="*/ 356 h 356"/>
                <a:gd name="T14" fmla="*/ 794 w 1384"/>
                <a:gd name="T15" fmla="*/ 356 h 356"/>
                <a:gd name="T16" fmla="*/ 952 w 1384"/>
                <a:gd name="T17" fmla="*/ 356 h 356"/>
                <a:gd name="T18" fmla="*/ 952 w 1384"/>
                <a:gd name="T19" fmla="*/ 200 h 356"/>
                <a:gd name="T20" fmla="*/ 1384 w 1384"/>
                <a:gd name="T21" fmla="*/ 0 h 356"/>
                <a:gd name="T22" fmla="*/ 952 w 1384"/>
                <a:gd name="T23" fmla="*/ 133 h 356"/>
                <a:gd name="T24" fmla="*/ 952 w 1384"/>
                <a:gd name="T25" fmla="*/ 88 h 356"/>
                <a:gd name="T26" fmla="*/ 794 w 1384"/>
                <a:gd name="T27" fmla="*/ 88 h 356"/>
                <a:gd name="T28" fmla="*/ 555 w 1384"/>
                <a:gd name="T29" fmla="*/ 88 h 356"/>
                <a:gd name="T30" fmla="*/ 555 w 1384"/>
                <a:gd name="T31" fmla="*/ 88 h 356"/>
                <a:gd name="T32" fmla="*/ 0 w 1384"/>
                <a:gd name="T33" fmla="*/ 88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84" h="356">
                  <a:moveTo>
                    <a:pt x="0" y="88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555" y="356"/>
                  </a:lnTo>
                  <a:lnTo>
                    <a:pt x="794" y="356"/>
                  </a:lnTo>
                  <a:lnTo>
                    <a:pt x="952" y="356"/>
                  </a:lnTo>
                  <a:lnTo>
                    <a:pt x="952" y="200"/>
                  </a:lnTo>
                  <a:lnTo>
                    <a:pt x="1384" y="0"/>
                  </a:lnTo>
                  <a:lnTo>
                    <a:pt x="952" y="133"/>
                  </a:lnTo>
                  <a:lnTo>
                    <a:pt x="952" y="88"/>
                  </a:lnTo>
                  <a:lnTo>
                    <a:pt x="794" y="88"/>
                  </a:lnTo>
                  <a:lnTo>
                    <a:pt x="555" y="88"/>
                  </a:lnTo>
                  <a:lnTo>
                    <a:pt x="0" y="88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1" name="Rectangle 69"/>
            <p:cNvSpPr>
              <a:spLocks noChangeArrowheads="1"/>
            </p:cNvSpPr>
            <p:nvPr/>
          </p:nvSpPr>
          <p:spPr bwMode="auto">
            <a:xfrm>
              <a:off x="2571" y="2614"/>
              <a:ext cx="82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Protein interactions</a:t>
              </a:r>
              <a:endParaRPr lang="en-US"/>
            </a:p>
          </p:txBody>
        </p:sp>
        <p:sp>
          <p:nvSpPr>
            <p:cNvPr id="10312" name="Rectangle 70"/>
            <p:cNvSpPr>
              <a:spLocks noChangeArrowheads="1"/>
            </p:cNvSpPr>
            <p:nvPr/>
          </p:nvSpPr>
          <p:spPr bwMode="auto">
            <a:xfrm>
              <a:off x="2859" y="2717"/>
              <a:ext cx="22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IntAct</a:t>
              </a:r>
              <a:endParaRPr lang="en-US"/>
            </a:p>
          </p:txBody>
        </p:sp>
        <p:sp>
          <p:nvSpPr>
            <p:cNvPr id="10313" name="Rectangle 71"/>
            <p:cNvSpPr>
              <a:spLocks noChangeArrowheads="1"/>
            </p:cNvSpPr>
            <p:nvPr/>
          </p:nvSpPr>
          <p:spPr bwMode="auto">
            <a:xfrm>
              <a:off x="4601" y="2415"/>
              <a:ext cx="7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Chemical entities</a:t>
              </a:r>
              <a:endParaRPr lang="en-US"/>
            </a:p>
          </p:txBody>
        </p:sp>
        <p:sp>
          <p:nvSpPr>
            <p:cNvPr id="10314" name="Rectangle 72"/>
            <p:cNvSpPr>
              <a:spLocks noChangeArrowheads="1"/>
            </p:cNvSpPr>
            <p:nvPr/>
          </p:nvSpPr>
          <p:spPr bwMode="auto">
            <a:xfrm>
              <a:off x="4635" y="2516"/>
              <a:ext cx="25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ChEBI</a:t>
              </a:r>
              <a:endParaRPr lang="en-US"/>
            </a:p>
          </p:txBody>
        </p:sp>
        <p:sp>
          <p:nvSpPr>
            <p:cNvPr id="10315" name="Rectangle 73"/>
            <p:cNvSpPr>
              <a:spLocks noChangeArrowheads="1"/>
            </p:cNvSpPr>
            <p:nvPr/>
          </p:nvSpPr>
          <p:spPr bwMode="auto">
            <a:xfrm>
              <a:off x="4880" y="2516"/>
              <a:ext cx="4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</a:t>
              </a:r>
              <a:endParaRPr lang="en-US"/>
            </a:p>
          </p:txBody>
        </p:sp>
        <p:sp>
          <p:nvSpPr>
            <p:cNvPr id="10316" name="Rectangle 74"/>
            <p:cNvSpPr>
              <a:spLocks noChangeArrowheads="1"/>
            </p:cNvSpPr>
            <p:nvPr/>
          </p:nvSpPr>
          <p:spPr bwMode="auto">
            <a:xfrm>
              <a:off x="4928" y="2516"/>
              <a:ext cx="35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ChEMBL</a:t>
              </a:r>
              <a:endParaRPr lang="en-US"/>
            </a:p>
          </p:txBody>
        </p:sp>
        <p:sp>
          <p:nvSpPr>
            <p:cNvPr id="10317" name="Freeform 75"/>
            <p:cNvSpPr>
              <a:spLocks/>
            </p:cNvSpPr>
            <p:nvPr/>
          </p:nvSpPr>
          <p:spPr bwMode="auto">
            <a:xfrm>
              <a:off x="4405" y="2383"/>
              <a:ext cx="952" cy="254"/>
            </a:xfrm>
            <a:custGeom>
              <a:avLst/>
              <a:gdLst>
                <a:gd name="T0" fmla="*/ 95 w 952"/>
                <a:gd name="T1" fmla="*/ 0 h 254"/>
                <a:gd name="T2" fmla="*/ 95 w 952"/>
                <a:gd name="T3" fmla="*/ 148 h 254"/>
                <a:gd name="T4" fmla="*/ 0 w 952"/>
                <a:gd name="T5" fmla="*/ 198 h 254"/>
                <a:gd name="T6" fmla="*/ 95 w 952"/>
                <a:gd name="T7" fmla="*/ 211 h 254"/>
                <a:gd name="T8" fmla="*/ 95 w 952"/>
                <a:gd name="T9" fmla="*/ 254 h 254"/>
                <a:gd name="T10" fmla="*/ 238 w 952"/>
                <a:gd name="T11" fmla="*/ 254 h 254"/>
                <a:gd name="T12" fmla="*/ 238 w 952"/>
                <a:gd name="T13" fmla="*/ 254 h 254"/>
                <a:gd name="T14" fmla="*/ 452 w 952"/>
                <a:gd name="T15" fmla="*/ 254 h 254"/>
                <a:gd name="T16" fmla="*/ 952 w 952"/>
                <a:gd name="T17" fmla="*/ 254 h 254"/>
                <a:gd name="T18" fmla="*/ 952 w 952"/>
                <a:gd name="T19" fmla="*/ 211 h 254"/>
                <a:gd name="T20" fmla="*/ 952 w 952"/>
                <a:gd name="T21" fmla="*/ 148 h 254"/>
                <a:gd name="T22" fmla="*/ 952 w 952"/>
                <a:gd name="T23" fmla="*/ 148 h 254"/>
                <a:gd name="T24" fmla="*/ 952 w 952"/>
                <a:gd name="T25" fmla="*/ 0 h 254"/>
                <a:gd name="T26" fmla="*/ 452 w 952"/>
                <a:gd name="T27" fmla="*/ 0 h 254"/>
                <a:gd name="T28" fmla="*/ 238 w 952"/>
                <a:gd name="T29" fmla="*/ 0 h 254"/>
                <a:gd name="T30" fmla="*/ 238 w 952"/>
                <a:gd name="T31" fmla="*/ 0 h 254"/>
                <a:gd name="T32" fmla="*/ 95 w 952"/>
                <a:gd name="T33" fmla="*/ 0 h 2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2" h="254">
                  <a:moveTo>
                    <a:pt x="95" y="0"/>
                  </a:moveTo>
                  <a:lnTo>
                    <a:pt x="95" y="148"/>
                  </a:lnTo>
                  <a:lnTo>
                    <a:pt x="0" y="198"/>
                  </a:lnTo>
                  <a:lnTo>
                    <a:pt x="95" y="211"/>
                  </a:lnTo>
                  <a:lnTo>
                    <a:pt x="95" y="254"/>
                  </a:lnTo>
                  <a:lnTo>
                    <a:pt x="238" y="254"/>
                  </a:lnTo>
                  <a:lnTo>
                    <a:pt x="452" y="254"/>
                  </a:lnTo>
                  <a:lnTo>
                    <a:pt x="952" y="254"/>
                  </a:lnTo>
                  <a:lnTo>
                    <a:pt x="952" y="211"/>
                  </a:lnTo>
                  <a:lnTo>
                    <a:pt x="952" y="148"/>
                  </a:lnTo>
                  <a:lnTo>
                    <a:pt x="952" y="0"/>
                  </a:lnTo>
                  <a:lnTo>
                    <a:pt x="452" y="0"/>
                  </a:lnTo>
                  <a:lnTo>
                    <a:pt x="238" y="0"/>
                  </a:lnTo>
                  <a:lnTo>
                    <a:pt x="95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8" name="Freeform 76"/>
            <p:cNvSpPr>
              <a:spLocks/>
            </p:cNvSpPr>
            <p:nvPr/>
          </p:nvSpPr>
          <p:spPr bwMode="auto">
            <a:xfrm>
              <a:off x="4379" y="2356"/>
              <a:ext cx="952" cy="254"/>
            </a:xfrm>
            <a:custGeom>
              <a:avLst/>
              <a:gdLst>
                <a:gd name="T0" fmla="*/ 94 w 952"/>
                <a:gd name="T1" fmla="*/ 0 h 254"/>
                <a:gd name="T2" fmla="*/ 94 w 952"/>
                <a:gd name="T3" fmla="*/ 148 h 254"/>
                <a:gd name="T4" fmla="*/ 0 w 952"/>
                <a:gd name="T5" fmla="*/ 199 h 254"/>
                <a:gd name="T6" fmla="*/ 94 w 952"/>
                <a:gd name="T7" fmla="*/ 212 h 254"/>
                <a:gd name="T8" fmla="*/ 94 w 952"/>
                <a:gd name="T9" fmla="*/ 254 h 254"/>
                <a:gd name="T10" fmla="*/ 237 w 952"/>
                <a:gd name="T11" fmla="*/ 254 h 254"/>
                <a:gd name="T12" fmla="*/ 237 w 952"/>
                <a:gd name="T13" fmla="*/ 254 h 254"/>
                <a:gd name="T14" fmla="*/ 452 w 952"/>
                <a:gd name="T15" fmla="*/ 254 h 254"/>
                <a:gd name="T16" fmla="*/ 952 w 952"/>
                <a:gd name="T17" fmla="*/ 254 h 254"/>
                <a:gd name="T18" fmla="*/ 952 w 952"/>
                <a:gd name="T19" fmla="*/ 212 h 254"/>
                <a:gd name="T20" fmla="*/ 952 w 952"/>
                <a:gd name="T21" fmla="*/ 148 h 254"/>
                <a:gd name="T22" fmla="*/ 952 w 952"/>
                <a:gd name="T23" fmla="*/ 148 h 254"/>
                <a:gd name="T24" fmla="*/ 952 w 952"/>
                <a:gd name="T25" fmla="*/ 0 h 254"/>
                <a:gd name="T26" fmla="*/ 452 w 952"/>
                <a:gd name="T27" fmla="*/ 0 h 254"/>
                <a:gd name="T28" fmla="*/ 237 w 952"/>
                <a:gd name="T29" fmla="*/ 0 h 254"/>
                <a:gd name="T30" fmla="*/ 237 w 952"/>
                <a:gd name="T31" fmla="*/ 0 h 254"/>
                <a:gd name="T32" fmla="*/ 94 w 952"/>
                <a:gd name="T33" fmla="*/ 0 h 2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2" h="254">
                  <a:moveTo>
                    <a:pt x="94" y="0"/>
                  </a:moveTo>
                  <a:lnTo>
                    <a:pt x="94" y="148"/>
                  </a:lnTo>
                  <a:lnTo>
                    <a:pt x="0" y="199"/>
                  </a:lnTo>
                  <a:lnTo>
                    <a:pt x="94" y="212"/>
                  </a:lnTo>
                  <a:lnTo>
                    <a:pt x="94" y="254"/>
                  </a:lnTo>
                  <a:lnTo>
                    <a:pt x="237" y="254"/>
                  </a:lnTo>
                  <a:lnTo>
                    <a:pt x="452" y="254"/>
                  </a:lnTo>
                  <a:lnTo>
                    <a:pt x="952" y="254"/>
                  </a:lnTo>
                  <a:lnTo>
                    <a:pt x="952" y="212"/>
                  </a:lnTo>
                  <a:lnTo>
                    <a:pt x="952" y="148"/>
                  </a:lnTo>
                  <a:lnTo>
                    <a:pt x="952" y="0"/>
                  </a:lnTo>
                  <a:lnTo>
                    <a:pt x="452" y="0"/>
                  </a:lnTo>
                  <a:lnTo>
                    <a:pt x="237" y="0"/>
                  </a:lnTo>
                  <a:lnTo>
                    <a:pt x="94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19" name="Freeform 77"/>
            <p:cNvSpPr>
              <a:spLocks/>
            </p:cNvSpPr>
            <p:nvPr/>
          </p:nvSpPr>
          <p:spPr bwMode="auto">
            <a:xfrm>
              <a:off x="4379" y="2356"/>
              <a:ext cx="952" cy="254"/>
            </a:xfrm>
            <a:custGeom>
              <a:avLst/>
              <a:gdLst>
                <a:gd name="T0" fmla="*/ 94 w 952"/>
                <a:gd name="T1" fmla="*/ 0 h 254"/>
                <a:gd name="T2" fmla="*/ 94 w 952"/>
                <a:gd name="T3" fmla="*/ 148 h 254"/>
                <a:gd name="T4" fmla="*/ 0 w 952"/>
                <a:gd name="T5" fmla="*/ 199 h 254"/>
                <a:gd name="T6" fmla="*/ 94 w 952"/>
                <a:gd name="T7" fmla="*/ 212 h 254"/>
                <a:gd name="T8" fmla="*/ 94 w 952"/>
                <a:gd name="T9" fmla="*/ 254 h 254"/>
                <a:gd name="T10" fmla="*/ 237 w 952"/>
                <a:gd name="T11" fmla="*/ 254 h 254"/>
                <a:gd name="T12" fmla="*/ 237 w 952"/>
                <a:gd name="T13" fmla="*/ 254 h 254"/>
                <a:gd name="T14" fmla="*/ 452 w 952"/>
                <a:gd name="T15" fmla="*/ 254 h 254"/>
                <a:gd name="T16" fmla="*/ 952 w 952"/>
                <a:gd name="T17" fmla="*/ 254 h 254"/>
                <a:gd name="T18" fmla="*/ 952 w 952"/>
                <a:gd name="T19" fmla="*/ 212 h 254"/>
                <a:gd name="T20" fmla="*/ 952 w 952"/>
                <a:gd name="T21" fmla="*/ 148 h 254"/>
                <a:gd name="T22" fmla="*/ 952 w 952"/>
                <a:gd name="T23" fmla="*/ 148 h 254"/>
                <a:gd name="T24" fmla="*/ 952 w 952"/>
                <a:gd name="T25" fmla="*/ 0 h 254"/>
                <a:gd name="T26" fmla="*/ 452 w 952"/>
                <a:gd name="T27" fmla="*/ 0 h 254"/>
                <a:gd name="T28" fmla="*/ 237 w 952"/>
                <a:gd name="T29" fmla="*/ 0 h 254"/>
                <a:gd name="T30" fmla="*/ 237 w 952"/>
                <a:gd name="T31" fmla="*/ 0 h 254"/>
                <a:gd name="T32" fmla="*/ 94 w 952"/>
                <a:gd name="T33" fmla="*/ 0 h 25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52" h="254">
                  <a:moveTo>
                    <a:pt x="94" y="0"/>
                  </a:moveTo>
                  <a:lnTo>
                    <a:pt x="94" y="148"/>
                  </a:lnTo>
                  <a:lnTo>
                    <a:pt x="0" y="199"/>
                  </a:lnTo>
                  <a:lnTo>
                    <a:pt x="94" y="212"/>
                  </a:lnTo>
                  <a:lnTo>
                    <a:pt x="94" y="254"/>
                  </a:lnTo>
                  <a:lnTo>
                    <a:pt x="237" y="254"/>
                  </a:lnTo>
                  <a:lnTo>
                    <a:pt x="452" y="254"/>
                  </a:lnTo>
                  <a:lnTo>
                    <a:pt x="952" y="254"/>
                  </a:lnTo>
                  <a:lnTo>
                    <a:pt x="952" y="212"/>
                  </a:lnTo>
                  <a:lnTo>
                    <a:pt x="952" y="148"/>
                  </a:lnTo>
                  <a:lnTo>
                    <a:pt x="952" y="0"/>
                  </a:lnTo>
                  <a:lnTo>
                    <a:pt x="452" y="0"/>
                  </a:lnTo>
                  <a:lnTo>
                    <a:pt x="237" y="0"/>
                  </a:lnTo>
                  <a:lnTo>
                    <a:pt x="94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0" name="Rectangle 78"/>
            <p:cNvSpPr>
              <a:spLocks noChangeArrowheads="1"/>
            </p:cNvSpPr>
            <p:nvPr/>
          </p:nvSpPr>
          <p:spPr bwMode="auto">
            <a:xfrm>
              <a:off x="4574" y="2388"/>
              <a:ext cx="72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Chemical entities</a:t>
              </a:r>
              <a:endParaRPr lang="en-US"/>
            </a:p>
          </p:txBody>
        </p:sp>
        <p:sp>
          <p:nvSpPr>
            <p:cNvPr id="10321" name="Rectangle 79"/>
            <p:cNvSpPr>
              <a:spLocks noChangeArrowheads="1"/>
            </p:cNvSpPr>
            <p:nvPr/>
          </p:nvSpPr>
          <p:spPr bwMode="auto">
            <a:xfrm>
              <a:off x="4608" y="2490"/>
              <a:ext cx="25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ChEBI</a:t>
              </a:r>
              <a:endParaRPr lang="en-US"/>
            </a:p>
          </p:txBody>
        </p:sp>
        <p:sp>
          <p:nvSpPr>
            <p:cNvPr id="10322" name="Rectangle 80"/>
            <p:cNvSpPr>
              <a:spLocks noChangeArrowheads="1"/>
            </p:cNvSpPr>
            <p:nvPr/>
          </p:nvSpPr>
          <p:spPr bwMode="auto">
            <a:xfrm>
              <a:off x="4854" y="2490"/>
              <a:ext cx="48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</a:t>
              </a:r>
              <a:endParaRPr lang="en-US"/>
            </a:p>
          </p:txBody>
        </p:sp>
        <p:sp>
          <p:nvSpPr>
            <p:cNvPr id="10323" name="Rectangle 81"/>
            <p:cNvSpPr>
              <a:spLocks noChangeArrowheads="1"/>
            </p:cNvSpPr>
            <p:nvPr/>
          </p:nvSpPr>
          <p:spPr bwMode="auto">
            <a:xfrm>
              <a:off x="4902" y="2490"/>
              <a:ext cx="353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ChEMBL</a:t>
              </a:r>
              <a:endParaRPr lang="en-US"/>
            </a:p>
          </p:txBody>
        </p:sp>
        <p:sp>
          <p:nvSpPr>
            <p:cNvPr id="10324" name="Rectangle 82"/>
            <p:cNvSpPr>
              <a:spLocks noChangeArrowheads="1"/>
            </p:cNvSpPr>
            <p:nvPr/>
          </p:nvSpPr>
          <p:spPr bwMode="auto">
            <a:xfrm>
              <a:off x="3502" y="2954"/>
              <a:ext cx="40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Pathways</a:t>
              </a:r>
              <a:endParaRPr lang="en-US"/>
            </a:p>
          </p:txBody>
        </p:sp>
        <p:sp>
          <p:nvSpPr>
            <p:cNvPr id="10325" name="Rectangle 83"/>
            <p:cNvSpPr>
              <a:spLocks noChangeArrowheads="1"/>
            </p:cNvSpPr>
            <p:nvPr/>
          </p:nvSpPr>
          <p:spPr bwMode="auto">
            <a:xfrm>
              <a:off x="3501" y="3056"/>
              <a:ext cx="4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Reactome</a:t>
              </a:r>
              <a:endParaRPr lang="en-US"/>
            </a:p>
          </p:txBody>
        </p:sp>
        <p:sp>
          <p:nvSpPr>
            <p:cNvPr id="10326" name="Freeform 84"/>
            <p:cNvSpPr>
              <a:spLocks/>
            </p:cNvSpPr>
            <p:nvPr/>
          </p:nvSpPr>
          <p:spPr bwMode="auto">
            <a:xfrm>
              <a:off x="3357" y="2827"/>
              <a:ext cx="1066" cy="356"/>
            </a:xfrm>
            <a:custGeom>
              <a:avLst/>
              <a:gdLst>
                <a:gd name="T0" fmla="*/ 0 w 1066"/>
                <a:gd name="T1" fmla="*/ 89 h 356"/>
                <a:gd name="T2" fmla="*/ 0 w 1066"/>
                <a:gd name="T3" fmla="*/ 133 h 356"/>
                <a:gd name="T4" fmla="*/ 0 w 1066"/>
                <a:gd name="T5" fmla="*/ 133 h 356"/>
                <a:gd name="T6" fmla="*/ 0 w 1066"/>
                <a:gd name="T7" fmla="*/ 200 h 356"/>
                <a:gd name="T8" fmla="*/ 0 w 1066"/>
                <a:gd name="T9" fmla="*/ 356 h 356"/>
                <a:gd name="T10" fmla="*/ 370 w 1066"/>
                <a:gd name="T11" fmla="*/ 356 h 356"/>
                <a:gd name="T12" fmla="*/ 370 w 1066"/>
                <a:gd name="T13" fmla="*/ 356 h 356"/>
                <a:gd name="T14" fmla="*/ 529 w 1066"/>
                <a:gd name="T15" fmla="*/ 356 h 356"/>
                <a:gd name="T16" fmla="*/ 635 w 1066"/>
                <a:gd name="T17" fmla="*/ 356 h 356"/>
                <a:gd name="T18" fmla="*/ 635 w 1066"/>
                <a:gd name="T19" fmla="*/ 200 h 356"/>
                <a:gd name="T20" fmla="*/ 1066 w 1066"/>
                <a:gd name="T21" fmla="*/ 0 h 356"/>
                <a:gd name="T22" fmla="*/ 635 w 1066"/>
                <a:gd name="T23" fmla="*/ 133 h 356"/>
                <a:gd name="T24" fmla="*/ 635 w 1066"/>
                <a:gd name="T25" fmla="*/ 89 h 356"/>
                <a:gd name="T26" fmla="*/ 529 w 1066"/>
                <a:gd name="T27" fmla="*/ 89 h 356"/>
                <a:gd name="T28" fmla="*/ 370 w 1066"/>
                <a:gd name="T29" fmla="*/ 89 h 356"/>
                <a:gd name="T30" fmla="*/ 370 w 1066"/>
                <a:gd name="T31" fmla="*/ 89 h 356"/>
                <a:gd name="T32" fmla="*/ 0 w 1066"/>
                <a:gd name="T33" fmla="*/ 89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6" h="356">
                  <a:moveTo>
                    <a:pt x="0" y="89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370" y="356"/>
                  </a:lnTo>
                  <a:lnTo>
                    <a:pt x="529" y="356"/>
                  </a:lnTo>
                  <a:lnTo>
                    <a:pt x="635" y="356"/>
                  </a:lnTo>
                  <a:lnTo>
                    <a:pt x="635" y="200"/>
                  </a:lnTo>
                  <a:lnTo>
                    <a:pt x="1066" y="0"/>
                  </a:lnTo>
                  <a:lnTo>
                    <a:pt x="635" y="133"/>
                  </a:lnTo>
                  <a:lnTo>
                    <a:pt x="635" y="89"/>
                  </a:lnTo>
                  <a:lnTo>
                    <a:pt x="529" y="89"/>
                  </a:lnTo>
                  <a:lnTo>
                    <a:pt x="370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7" name="Freeform 85"/>
            <p:cNvSpPr>
              <a:spLocks/>
            </p:cNvSpPr>
            <p:nvPr/>
          </p:nvSpPr>
          <p:spPr bwMode="auto">
            <a:xfrm>
              <a:off x="3330" y="2801"/>
              <a:ext cx="1067" cy="356"/>
            </a:xfrm>
            <a:custGeom>
              <a:avLst/>
              <a:gdLst>
                <a:gd name="T0" fmla="*/ 0 w 1067"/>
                <a:gd name="T1" fmla="*/ 88 h 356"/>
                <a:gd name="T2" fmla="*/ 0 w 1067"/>
                <a:gd name="T3" fmla="*/ 133 h 356"/>
                <a:gd name="T4" fmla="*/ 0 w 1067"/>
                <a:gd name="T5" fmla="*/ 133 h 356"/>
                <a:gd name="T6" fmla="*/ 0 w 1067"/>
                <a:gd name="T7" fmla="*/ 200 h 356"/>
                <a:gd name="T8" fmla="*/ 0 w 1067"/>
                <a:gd name="T9" fmla="*/ 356 h 356"/>
                <a:gd name="T10" fmla="*/ 371 w 1067"/>
                <a:gd name="T11" fmla="*/ 356 h 356"/>
                <a:gd name="T12" fmla="*/ 371 w 1067"/>
                <a:gd name="T13" fmla="*/ 356 h 356"/>
                <a:gd name="T14" fmla="*/ 530 w 1067"/>
                <a:gd name="T15" fmla="*/ 356 h 356"/>
                <a:gd name="T16" fmla="*/ 635 w 1067"/>
                <a:gd name="T17" fmla="*/ 356 h 356"/>
                <a:gd name="T18" fmla="*/ 635 w 1067"/>
                <a:gd name="T19" fmla="*/ 200 h 356"/>
                <a:gd name="T20" fmla="*/ 1067 w 1067"/>
                <a:gd name="T21" fmla="*/ 0 h 356"/>
                <a:gd name="T22" fmla="*/ 635 w 1067"/>
                <a:gd name="T23" fmla="*/ 133 h 356"/>
                <a:gd name="T24" fmla="*/ 635 w 1067"/>
                <a:gd name="T25" fmla="*/ 88 h 356"/>
                <a:gd name="T26" fmla="*/ 530 w 1067"/>
                <a:gd name="T27" fmla="*/ 88 h 356"/>
                <a:gd name="T28" fmla="*/ 371 w 1067"/>
                <a:gd name="T29" fmla="*/ 88 h 356"/>
                <a:gd name="T30" fmla="*/ 371 w 1067"/>
                <a:gd name="T31" fmla="*/ 88 h 356"/>
                <a:gd name="T32" fmla="*/ 0 w 1067"/>
                <a:gd name="T33" fmla="*/ 88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7" h="356">
                  <a:moveTo>
                    <a:pt x="0" y="88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371" y="356"/>
                  </a:lnTo>
                  <a:lnTo>
                    <a:pt x="530" y="356"/>
                  </a:lnTo>
                  <a:lnTo>
                    <a:pt x="635" y="356"/>
                  </a:lnTo>
                  <a:lnTo>
                    <a:pt x="635" y="200"/>
                  </a:lnTo>
                  <a:lnTo>
                    <a:pt x="1067" y="0"/>
                  </a:lnTo>
                  <a:lnTo>
                    <a:pt x="635" y="133"/>
                  </a:lnTo>
                  <a:lnTo>
                    <a:pt x="635" y="88"/>
                  </a:lnTo>
                  <a:lnTo>
                    <a:pt x="530" y="88"/>
                  </a:lnTo>
                  <a:lnTo>
                    <a:pt x="371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8" name="Freeform 86"/>
            <p:cNvSpPr>
              <a:spLocks/>
            </p:cNvSpPr>
            <p:nvPr/>
          </p:nvSpPr>
          <p:spPr bwMode="auto">
            <a:xfrm>
              <a:off x="3330" y="2801"/>
              <a:ext cx="1067" cy="356"/>
            </a:xfrm>
            <a:custGeom>
              <a:avLst/>
              <a:gdLst>
                <a:gd name="T0" fmla="*/ 0 w 1067"/>
                <a:gd name="T1" fmla="*/ 88 h 356"/>
                <a:gd name="T2" fmla="*/ 0 w 1067"/>
                <a:gd name="T3" fmla="*/ 133 h 356"/>
                <a:gd name="T4" fmla="*/ 0 w 1067"/>
                <a:gd name="T5" fmla="*/ 133 h 356"/>
                <a:gd name="T6" fmla="*/ 0 w 1067"/>
                <a:gd name="T7" fmla="*/ 200 h 356"/>
                <a:gd name="T8" fmla="*/ 0 w 1067"/>
                <a:gd name="T9" fmla="*/ 356 h 356"/>
                <a:gd name="T10" fmla="*/ 371 w 1067"/>
                <a:gd name="T11" fmla="*/ 356 h 356"/>
                <a:gd name="T12" fmla="*/ 371 w 1067"/>
                <a:gd name="T13" fmla="*/ 356 h 356"/>
                <a:gd name="T14" fmla="*/ 530 w 1067"/>
                <a:gd name="T15" fmla="*/ 356 h 356"/>
                <a:gd name="T16" fmla="*/ 635 w 1067"/>
                <a:gd name="T17" fmla="*/ 356 h 356"/>
                <a:gd name="T18" fmla="*/ 635 w 1067"/>
                <a:gd name="T19" fmla="*/ 200 h 356"/>
                <a:gd name="T20" fmla="*/ 1067 w 1067"/>
                <a:gd name="T21" fmla="*/ 0 h 356"/>
                <a:gd name="T22" fmla="*/ 635 w 1067"/>
                <a:gd name="T23" fmla="*/ 133 h 356"/>
                <a:gd name="T24" fmla="*/ 635 w 1067"/>
                <a:gd name="T25" fmla="*/ 88 h 356"/>
                <a:gd name="T26" fmla="*/ 530 w 1067"/>
                <a:gd name="T27" fmla="*/ 88 h 356"/>
                <a:gd name="T28" fmla="*/ 371 w 1067"/>
                <a:gd name="T29" fmla="*/ 88 h 356"/>
                <a:gd name="T30" fmla="*/ 371 w 1067"/>
                <a:gd name="T31" fmla="*/ 88 h 356"/>
                <a:gd name="T32" fmla="*/ 0 w 1067"/>
                <a:gd name="T33" fmla="*/ 88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67" h="356">
                  <a:moveTo>
                    <a:pt x="0" y="88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371" y="356"/>
                  </a:lnTo>
                  <a:lnTo>
                    <a:pt x="530" y="356"/>
                  </a:lnTo>
                  <a:lnTo>
                    <a:pt x="635" y="356"/>
                  </a:lnTo>
                  <a:lnTo>
                    <a:pt x="635" y="200"/>
                  </a:lnTo>
                  <a:lnTo>
                    <a:pt x="1067" y="0"/>
                  </a:lnTo>
                  <a:lnTo>
                    <a:pt x="635" y="133"/>
                  </a:lnTo>
                  <a:lnTo>
                    <a:pt x="635" y="88"/>
                  </a:lnTo>
                  <a:lnTo>
                    <a:pt x="530" y="88"/>
                  </a:lnTo>
                  <a:lnTo>
                    <a:pt x="371" y="88"/>
                  </a:lnTo>
                  <a:lnTo>
                    <a:pt x="0" y="88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29" name="Rectangle 87"/>
            <p:cNvSpPr>
              <a:spLocks noChangeArrowheads="1"/>
            </p:cNvSpPr>
            <p:nvPr/>
          </p:nvSpPr>
          <p:spPr bwMode="auto">
            <a:xfrm>
              <a:off x="3475" y="2928"/>
              <a:ext cx="406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Pathways</a:t>
              </a:r>
              <a:endParaRPr lang="en-US"/>
            </a:p>
          </p:txBody>
        </p:sp>
        <p:sp>
          <p:nvSpPr>
            <p:cNvPr id="10330" name="Rectangle 88"/>
            <p:cNvSpPr>
              <a:spLocks noChangeArrowheads="1"/>
            </p:cNvSpPr>
            <p:nvPr/>
          </p:nvSpPr>
          <p:spPr bwMode="auto">
            <a:xfrm>
              <a:off x="3474" y="3029"/>
              <a:ext cx="401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Reactome</a:t>
              </a:r>
              <a:endParaRPr lang="en-US"/>
            </a:p>
          </p:txBody>
        </p:sp>
        <p:sp>
          <p:nvSpPr>
            <p:cNvPr id="10331" name="Rectangle 89"/>
            <p:cNvSpPr>
              <a:spLocks noChangeArrowheads="1"/>
            </p:cNvSpPr>
            <p:nvPr/>
          </p:nvSpPr>
          <p:spPr bwMode="auto">
            <a:xfrm>
              <a:off x="3821" y="3272"/>
              <a:ext cx="36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Systems</a:t>
              </a:r>
              <a:endParaRPr lang="en-US"/>
            </a:p>
          </p:txBody>
        </p:sp>
        <p:sp>
          <p:nvSpPr>
            <p:cNvPr id="10332" name="Rectangle 90"/>
            <p:cNvSpPr>
              <a:spLocks noChangeArrowheads="1"/>
            </p:cNvSpPr>
            <p:nvPr/>
          </p:nvSpPr>
          <p:spPr bwMode="auto">
            <a:xfrm>
              <a:off x="3798" y="3374"/>
              <a:ext cx="41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BioModels</a:t>
              </a:r>
              <a:endParaRPr lang="en-US"/>
            </a:p>
          </p:txBody>
        </p:sp>
        <p:sp>
          <p:nvSpPr>
            <p:cNvPr id="10333" name="Freeform 91"/>
            <p:cNvSpPr>
              <a:spLocks/>
            </p:cNvSpPr>
            <p:nvPr/>
          </p:nvSpPr>
          <p:spPr bwMode="auto">
            <a:xfrm>
              <a:off x="3706" y="3145"/>
              <a:ext cx="971" cy="355"/>
            </a:xfrm>
            <a:custGeom>
              <a:avLst/>
              <a:gdLst>
                <a:gd name="T0" fmla="*/ 0 w 971"/>
                <a:gd name="T1" fmla="*/ 88 h 355"/>
                <a:gd name="T2" fmla="*/ 0 w 971"/>
                <a:gd name="T3" fmla="*/ 133 h 355"/>
                <a:gd name="T4" fmla="*/ 0 w 971"/>
                <a:gd name="T5" fmla="*/ 133 h 355"/>
                <a:gd name="T6" fmla="*/ 0 w 971"/>
                <a:gd name="T7" fmla="*/ 200 h 355"/>
                <a:gd name="T8" fmla="*/ 0 w 971"/>
                <a:gd name="T9" fmla="*/ 355 h 355"/>
                <a:gd name="T10" fmla="*/ 315 w 971"/>
                <a:gd name="T11" fmla="*/ 355 h 355"/>
                <a:gd name="T12" fmla="*/ 315 w 971"/>
                <a:gd name="T13" fmla="*/ 355 h 355"/>
                <a:gd name="T14" fmla="*/ 450 w 971"/>
                <a:gd name="T15" fmla="*/ 355 h 355"/>
                <a:gd name="T16" fmla="*/ 540 w 971"/>
                <a:gd name="T17" fmla="*/ 355 h 355"/>
                <a:gd name="T18" fmla="*/ 540 w 971"/>
                <a:gd name="T19" fmla="*/ 200 h 355"/>
                <a:gd name="T20" fmla="*/ 971 w 971"/>
                <a:gd name="T21" fmla="*/ 0 h 355"/>
                <a:gd name="T22" fmla="*/ 540 w 971"/>
                <a:gd name="T23" fmla="*/ 133 h 355"/>
                <a:gd name="T24" fmla="*/ 540 w 971"/>
                <a:gd name="T25" fmla="*/ 88 h 355"/>
                <a:gd name="T26" fmla="*/ 450 w 971"/>
                <a:gd name="T27" fmla="*/ 88 h 355"/>
                <a:gd name="T28" fmla="*/ 315 w 971"/>
                <a:gd name="T29" fmla="*/ 88 h 355"/>
                <a:gd name="T30" fmla="*/ 315 w 971"/>
                <a:gd name="T31" fmla="*/ 88 h 355"/>
                <a:gd name="T32" fmla="*/ 0 w 971"/>
                <a:gd name="T33" fmla="*/ 88 h 35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1" h="355">
                  <a:moveTo>
                    <a:pt x="0" y="88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5"/>
                  </a:lnTo>
                  <a:lnTo>
                    <a:pt x="315" y="355"/>
                  </a:lnTo>
                  <a:lnTo>
                    <a:pt x="450" y="355"/>
                  </a:lnTo>
                  <a:lnTo>
                    <a:pt x="540" y="355"/>
                  </a:lnTo>
                  <a:lnTo>
                    <a:pt x="540" y="200"/>
                  </a:lnTo>
                  <a:lnTo>
                    <a:pt x="971" y="0"/>
                  </a:lnTo>
                  <a:lnTo>
                    <a:pt x="540" y="133"/>
                  </a:lnTo>
                  <a:lnTo>
                    <a:pt x="540" y="88"/>
                  </a:lnTo>
                  <a:lnTo>
                    <a:pt x="450" y="88"/>
                  </a:lnTo>
                  <a:lnTo>
                    <a:pt x="315" y="88"/>
                  </a:lnTo>
                  <a:lnTo>
                    <a:pt x="0" y="8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4" name="Freeform 92"/>
            <p:cNvSpPr>
              <a:spLocks/>
            </p:cNvSpPr>
            <p:nvPr/>
          </p:nvSpPr>
          <p:spPr bwMode="auto">
            <a:xfrm>
              <a:off x="3679" y="3118"/>
              <a:ext cx="972" cy="356"/>
            </a:xfrm>
            <a:custGeom>
              <a:avLst/>
              <a:gdLst>
                <a:gd name="T0" fmla="*/ 0 w 972"/>
                <a:gd name="T1" fmla="*/ 89 h 356"/>
                <a:gd name="T2" fmla="*/ 0 w 972"/>
                <a:gd name="T3" fmla="*/ 133 h 356"/>
                <a:gd name="T4" fmla="*/ 0 w 972"/>
                <a:gd name="T5" fmla="*/ 133 h 356"/>
                <a:gd name="T6" fmla="*/ 0 w 972"/>
                <a:gd name="T7" fmla="*/ 200 h 356"/>
                <a:gd name="T8" fmla="*/ 0 w 972"/>
                <a:gd name="T9" fmla="*/ 356 h 356"/>
                <a:gd name="T10" fmla="*/ 315 w 972"/>
                <a:gd name="T11" fmla="*/ 356 h 356"/>
                <a:gd name="T12" fmla="*/ 315 w 972"/>
                <a:gd name="T13" fmla="*/ 356 h 356"/>
                <a:gd name="T14" fmla="*/ 450 w 972"/>
                <a:gd name="T15" fmla="*/ 356 h 356"/>
                <a:gd name="T16" fmla="*/ 540 w 972"/>
                <a:gd name="T17" fmla="*/ 356 h 356"/>
                <a:gd name="T18" fmla="*/ 540 w 972"/>
                <a:gd name="T19" fmla="*/ 200 h 356"/>
                <a:gd name="T20" fmla="*/ 972 w 972"/>
                <a:gd name="T21" fmla="*/ 0 h 356"/>
                <a:gd name="T22" fmla="*/ 540 w 972"/>
                <a:gd name="T23" fmla="*/ 133 h 356"/>
                <a:gd name="T24" fmla="*/ 540 w 972"/>
                <a:gd name="T25" fmla="*/ 89 h 356"/>
                <a:gd name="T26" fmla="*/ 450 w 972"/>
                <a:gd name="T27" fmla="*/ 89 h 356"/>
                <a:gd name="T28" fmla="*/ 315 w 972"/>
                <a:gd name="T29" fmla="*/ 89 h 356"/>
                <a:gd name="T30" fmla="*/ 315 w 972"/>
                <a:gd name="T31" fmla="*/ 89 h 356"/>
                <a:gd name="T32" fmla="*/ 0 w 972"/>
                <a:gd name="T33" fmla="*/ 89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2" h="356">
                  <a:moveTo>
                    <a:pt x="0" y="89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315" y="356"/>
                  </a:lnTo>
                  <a:lnTo>
                    <a:pt x="450" y="356"/>
                  </a:lnTo>
                  <a:lnTo>
                    <a:pt x="540" y="356"/>
                  </a:lnTo>
                  <a:lnTo>
                    <a:pt x="540" y="200"/>
                  </a:lnTo>
                  <a:lnTo>
                    <a:pt x="972" y="0"/>
                  </a:lnTo>
                  <a:lnTo>
                    <a:pt x="540" y="133"/>
                  </a:lnTo>
                  <a:lnTo>
                    <a:pt x="540" y="89"/>
                  </a:lnTo>
                  <a:lnTo>
                    <a:pt x="450" y="89"/>
                  </a:lnTo>
                  <a:lnTo>
                    <a:pt x="315" y="89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5" name="Freeform 93"/>
            <p:cNvSpPr>
              <a:spLocks/>
            </p:cNvSpPr>
            <p:nvPr/>
          </p:nvSpPr>
          <p:spPr bwMode="auto">
            <a:xfrm>
              <a:off x="3679" y="3118"/>
              <a:ext cx="972" cy="356"/>
            </a:xfrm>
            <a:custGeom>
              <a:avLst/>
              <a:gdLst>
                <a:gd name="T0" fmla="*/ 0 w 972"/>
                <a:gd name="T1" fmla="*/ 89 h 356"/>
                <a:gd name="T2" fmla="*/ 0 w 972"/>
                <a:gd name="T3" fmla="*/ 133 h 356"/>
                <a:gd name="T4" fmla="*/ 0 w 972"/>
                <a:gd name="T5" fmla="*/ 133 h 356"/>
                <a:gd name="T6" fmla="*/ 0 w 972"/>
                <a:gd name="T7" fmla="*/ 200 h 356"/>
                <a:gd name="T8" fmla="*/ 0 w 972"/>
                <a:gd name="T9" fmla="*/ 356 h 356"/>
                <a:gd name="T10" fmla="*/ 315 w 972"/>
                <a:gd name="T11" fmla="*/ 356 h 356"/>
                <a:gd name="T12" fmla="*/ 315 w 972"/>
                <a:gd name="T13" fmla="*/ 356 h 356"/>
                <a:gd name="T14" fmla="*/ 450 w 972"/>
                <a:gd name="T15" fmla="*/ 356 h 356"/>
                <a:gd name="T16" fmla="*/ 540 w 972"/>
                <a:gd name="T17" fmla="*/ 356 h 356"/>
                <a:gd name="T18" fmla="*/ 540 w 972"/>
                <a:gd name="T19" fmla="*/ 200 h 356"/>
                <a:gd name="T20" fmla="*/ 972 w 972"/>
                <a:gd name="T21" fmla="*/ 0 h 356"/>
                <a:gd name="T22" fmla="*/ 540 w 972"/>
                <a:gd name="T23" fmla="*/ 133 h 356"/>
                <a:gd name="T24" fmla="*/ 540 w 972"/>
                <a:gd name="T25" fmla="*/ 89 h 356"/>
                <a:gd name="T26" fmla="*/ 450 w 972"/>
                <a:gd name="T27" fmla="*/ 89 h 356"/>
                <a:gd name="T28" fmla="*/ 315 w 972"/>
                <a:gd name="T29" fmla="*/ 89 h 356"/>
                <a:gd name="T30" fmla="*/ 315 w 972"/>
                <a:gd name="T31" fmla="*/ 89 h 356"/>
                <a:gd name="T32" fmla="*/ 0 w 972"/>
                <a:gd name="T33" fmla="*/ 89 h 35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72" h="356">
                  <a:moveTo>
                    <a:pt x="0" y="89"/>
                  </a:moveTo>
                  <a:lnTo>
                    <a:pt x="0" y="133"/>
                  </a:lnTo>
                  <a:lnTo>
                    <a:pt x="0" y="200"/>
                  </a:lnTo>
                  <a:lnTo>
                    <a:pt x="0" y="356"/>
                  </a:lnTo>
                  <a:lnTo>
                    <a:pt x="315" y="356"/>
                  </a:lnTo>
                  <a:lnTo>
                    <a:pt x="450" y="356"/>
                  </a:lnTo>
                  <a:lnTo>
                    <a:pt x="540" y="356"/>
                  </a:lnTo>
                  <a:lnTo>
                    <a:pt x="540" y="200"/>
                  </a:lnTo>
                  <a:lnTo>
                    <a:pt x="972" y="0"/>
                  </a:lnTo>
                  <a:lnTo>
                    <a:pt x="540" y="133"/>
                  </a:lnTo>
                  <a:lnTo>
                    <a:pt x="540" y="89"/>
                  </a:lnTo>
                  <a:lnTo>
                    <a:pt x="450" y="89"/>
                  </a:lnTo>
                  <a:lnTo>
                    <a:pt x="315" y="89"/>
                  </a:lnTo>
                  <a:lnTo>
                    <a:pt x="0" y="89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36" name="Rectangle 94"/>
            <p:cNvSpPr>
              <a:spLocks noChangeArrowheads="1"/>
            </p:cNvSpPr>
            <p:nvPr/>
          </p:nvSpPr>
          <p:spPr bwMode="auto">
            <a:xfrm>
              <a:off x="3794" y="3245"/>
              <a:ext cx="36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Systems</a:t>
              </a:r>
              <a:endParaRPr lang="en-US"/>
            </a:p>
          </p:txBody>
        </p:sp>
        <p:sp>
          <p:nvSpPr>
            <p:cNvPr id="10337" name="Rectangle 95"/>
            <p:cNvSpPr>
              <a:spLocks noChangeArrowheads="1"/>
            </p:cNvSpPr>
            <p:nvPr/>
          </p:nvSpPr>
          <p:spPr bwMode="auto">
            <a:xfrm>
              <a:off x="3771" y="3347"/>
              <a:ext cx="412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BioModels</a:t>
              </a:r>
              <a:endParaRPr lang="en-US"/>
            </a:p>
          </p:txBody>
        </p:sp>
        <p:sp>
          <p:nvSpPr>
            <p:cNvPr id="10338" name="Rectangle 96"/>
            <p:cNvSpPr>
              <a:spLocks noChangeArrowheads="1"/>
            </p:cNvSpPr>
            <p:nvPr/>
          </p:nvSpPr>
          <p:spPr bwMode="auto">
            <a:xfrm>
              <a:off x="4283" y="1122"/>
              <a:ext cx="61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Literature and </a:t>
              </a:r>
              <a:endParaRPr lang="en-US"/>
            </a:p>
          </p:txBody>
        </p:sp>
        <p:sp>
          <p:nvSpPr>
            <p:cNvPr id="10339" name="Rectangle 97"/>
            <p:cNvSpPr>
              <a:spLocks noChangeArrowheads="1"/>
            </p:cNvSpPr>
            <p:nvPr/>
          </p:nvSpPr>
          <p:spPr bwMode="auto">
            <a:xfrm>
              <a:off x="4872" y="1122"/>
              <a:ext cx="44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ontologies</a:t>
              </a:r>
              <a:endParaRPr lang="en-US"/>
            </a:p>
          </p:txBody>
        </p:sp>
        <p:sp>
          <p:nvSpPr>
            <p:cNvPr id="10340" name="Rectangle 98"/>
            <p:cNvSpPr>
              <a:spLocks noChangeArrowheads="1"/>
            </p:cNvSpPr>
            <p:nvPr/>
          </p:nvSpPr>
          <p:spPr bwMode="auto">
            <a:xfrm>
              <a:off x="4504" y="1224"/>
              <a:ext cx="40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CitExplore</a:t>
              </a:r>
              <a:endParaRPr lang="en-US"/>
            </a:p>
          </p:txBody>
        </p:sp>
        <p:sp>
          <p:nvSpPr>
            <p:cNvPr id="10341" name="Rectangle 99"/>
            <p:cNvSpPr>
              <a:spLocks noChangeArrowheads="1"/>
            </p:cNvSpPr>
            <p:nvPr/>
          </p:nvSpPr>
          <p:spPr bwMode="auto">
            <a:xfrm>
              <a:off x="4895" y="1224"/>
              <a:ext cx="18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GO</a:t>
              </a:r>
              <a:endParaRPr lang="en-US"/>
            </a:p>
          </p:txBody>
        </p:sp>
        <p:sp>
          <p:nvSpPr>
            <p:cNvPr id="10342" name="Freeform 100"/>
            <p:cNvSpPr>
              <a:spLocks/>
            </p:cNvSpPr>
            <p:nvPr/>
          </p:nvSpPr>
          <p:spPr bwMode="auto">
            <a:xfrm>
              <a:off x="3712" y="1090"/>
              <a:ext cx="1614" cy="420"/>
            </a:xfrm>
            <a:custGeom>
              <a:avLst/>
              <a:gdLst>
                <a:gd name="T0" fmla="*/ 502 w 1614"/>
                <a:gd name="T1" fmla="*/ 0 h 420"/>
                <a:gd name="T2" fmla="*/ 502 w 1614"/>
                <a:gd name="T3" fmla="*/ 148 h 420"/>
                <a:gd name="T4" fmla="*/ 502 w 1614"/>
                <a:gd name="T5" fmla="*/ 148 h 420"/>
                <a:gd name="T6" fmla="*/ 502 w 1614"/>
                <a:gd name="T7" fmla="*/ 212 h 420"/>
                <a:gd name="T8" fmla="*/ 502 w 1614"/>
                <a:gd name="T9" fmla="*/ 254 h 420"/>
                <a:gd name="T10" fmla="*/ 687 w 1614"/>
                <a:gd name="T11" fmla="*/ 254 h 420"/>
                <a:gd name="T12" fmla="*/ 0 w 1614"/>
                <a:gd name="T13" fmla="*/ 420 h 420"/>
                <a:gd name="T14" fmla="*/ 965 w 1614"/>
                <a:gd name="T15" fmla="*/ 254 h 420"/>
                <a:gd name="T16" fmla="*/ 1614 w 1614"/>
                <a:gd name="T17" fmla="*/ 254 h 420"/>
                <a:gd name="T18" fmla="*/ 1614 w 1614"/>
                <a:gd name="T19" fmla="*/ 212 h 420"/>
                <a:gd name="T20" fmla="*/ 1614 w 1614"/>
                <a:gd name="T21" fmla="*/ 148 h 420"/>
                <a:gd name="T22" fmla="*/ 1614 w 1614"/>
                <a:gd name="T23" fmla="*/ 148 h 420"/>
                <a:gd name="T24" fmla="*/ 1614 w 1614"/>
                <a:gd name="T25" fmla="*/ 0 h 420"/>
                <a:gd name="T26" fmla="*/ 965 w 1614"/>
                <a:gd name="T27" fmla="*/ 0 h 420"/>
                <a:gd name="T28" fmla="*/ 687 w 1614"/>
                <a:gd name="T29" fmla="*/ 0 h 420"/>
                <a:gd name="T30" fmla="*/ 687 w 1614"/>
                <a:gd name="T31" fmla="*/ 0 h 420"/>
                <a:gd name="T32" fmla="*/ 502 w 1614"/>
                <a:gd name="T33" fmla="*/ 0 h 4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14" h="420">
                  <a:moveTo>
                    <a:pt x="502" y="0"/>
                  </a:moveTo>
                  <a:lnTo>
                    <a:pt x="502" y="148"/>
                  </a:lnTo>
                  <a:lnTo>
                    <a:pt x="502" y="212"/>
                  </a:lnTo>
                  <a:lnTo>
                    <a:pt x="502" y="254"/>
                  </a:lnTo>
                  <a:lnTo>
                    <a:pt x="687" y="254"/>
                  </a:lnTo>
                  <a:lnTo>
                    <a:pt x="0" y="420"/>
                  </a:lnTo>
                  <a:lnTo>
                    <a:pt x="965" y="254"/>
                  </a:lnTo>
                  <a:lnTo>
                    <a:pt x="1614" y="254"/>
                  </a:lnTo>
                  <a:lnTo>
                    <a:pt x="1614" y="212"/>
                  </a:lnTo>
                  <a:lnTo>
                    <a:pt x="1614" y="148"/>
                  </a:lnTo>
                  <a:lnTo>
                    <a:pt x="1614" y="0"/>
                  </a:lnTo>
                  <a:lnTo>
                    <a:pt x="965" y="0"/>
                  </a:lnTo>
                  <a:lnTo>
                    <a:pt x="687" y="0"/>
                  </a:lnTo>
                  <a:lnTo>
                    <a:pt x="502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3" name="Freeform 101"/>
            <p:cNvSpPr>
              <a:spLocks/>
            </p:cNvSpPr>
            <p:nvPr/>
          </p:nvSpPr>
          <p:spPr bwMode="auto">
            <a:xfrm>
              <a:off x="3685" y="1064"/>
              <a:ext cx="1614" cy="420"/>
            </a:xfrm>
            <a:custGeom>
              <a:avLst/>
              <a:gdLst>
                <a:gd name="T0" fmla="*/ 503 w 1614"/>
                <a:gd name="T1" fmla="*/ 0 h 420"/>
                <a:gd name="T2" fmla="*/ 503 w 1614"/>
                <a:gd name="T3" fmla="*/ 148 h 420"/>
                <a:gd name="T4" fmla="*/ 503 w 1614"/>
                <a:gd name="T5" fmla="*/ 148 h 420"/>
                <a:gd name="T6" fmla="*/ 503 w 1614"/>
                <a:gd name="T7" fmla="*/ 212 h 420"/>
                <a:gd name="T8" fmla="*/ 503 w 1614"/>
                <a:gd name="T9" fmla="*/ 254 h 420"/>
                <a:gd name="T10" fmla="*/ 688 w 1614"/>
                <a:gd name="T11" fmla="*/ 254 h 420"/>
                <a:gd name="T12" fmla="*/ 0 w 1614"/>
                <a:gd name="T13" fmla="*/ 420 h 420"/>
                <a:gd name="T14" fmla="*/ 966 w 1614"/>
                <a:gd name="T15" fmla="*/ 254 h 420"/>
                <a:gd name="T16" fmla="*/ 1614 w 1614"/>
                <a:gd name="T17" fmla="*/ 254 h 420"/>
                <a:gd name="T18" fmla="*/ 1614 w 1614"/>
                <a:gd name="T19" fmla="*/ 212 h 420"/>
                <a:gd name="T20" fmla="*/ 1614 w 1614"/>
                <a:gd name="T21" fmla="*/ 148 h 420"/>
                <a:gd name="T22" fmla="*/ 1614 w 1614"/>
                <a:gd name="T23" fmla="*/ 148 h 420"/>
                <a:gd name="T24" fmla="*/ 1614 w 1614"/>
                <a:gd name="T25" fmla="*/ 0 h 420"/>
                <a:gd name="T26" fmla="*/ 966 w 1614"/>
                <a:gd name="T27" fmla="*/ 0 h 420"/>
                <a:gd name="T28" fmla="*/ 688 w 1614"/>
                <a:gd name="T29" fmla="*/ 0 h 420"/>
                <a:gd name="T30" fmla="*/ 688 w 1614"/>
                <a:gd name="T31" fmla="*/ 0 h 420"/>
                <a:gd name="T32" fmla="*/ 503 w 1614"/>
                <a:gd name="T33" fmla="*/ 0 h 4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14" h="420">
                  <a:moveTo>
                    <a:pt x="503" y="0"/>
                  </a:moveTo>
                  <a:lnTo>
                    <a:pt x="503" y="148"/>
                  </a:lnTo>
                  <a:lnTo>
                    <a:pt x="503" y="212"/>
                  </a:lnTo>
                  <a:lnTo>
                    <a:pt x="503" y="254"/>
                  </a:lnTo>
                  <a:lnTo>
                    <a:pt x="688" y="254"/>
                  </a:lnTo>
                  <a:lnTo>
                    <a:pt x="0" y="420"/>
                  </a:lnTo>
                  <a:lnTo>
                    <a:pt x="966" y="254"/>
                  </a:lnTo>
                  <a:lnTo>
                    <a:pt x="1614" y="254"/>
                  </a:lnTo>
                  <a:lnTo>
                    <a:pt x="1614" y="212"/>
                  </a:lnTo>
                  <a:lnTo>
                    <a:pt x="1614" y="148"/>
                  </a:lnTo>
                  <a:lnTo>
                    <a:pt x="1614" y="0"/>
                  </a:lnTo>
                  <a:lnTo>
                    <a:pt x="966" y="0"/>
                  </a:lnTo>
                  <a:lnTo>
                    <a:pt x="688" y="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4" name="Freeform 102"/>
            <p:cNvSpPr>
              <a:spLocks/>
            </p:cNvSpPr>
            <p:nvPr/>
          </p:nvSpPr>
          <p:spPr bwMode="auto">
            <a:xfrm>
              <a:off x="3685" y="1064"/>
              <a:ext cx="1614" cy="420"/>
            </a:xfrm>
            <a:custGeom>
              <a:avLst/>
              <a:gdLst>
                <a:gd name="T0" fmla="*/ 503 w 1614"/>
                <a:gd name="T1" fmla="*/ 0 h 420"/>
                <a:gd name="T2" fmla="*/ 503 w 1614"/>
                <a:gd name="T3" fmla="*/ 148 h 420"/>
                <a:gd name="T4" fmla="*/ 503 w 1614"/>
                <a:gd name="T5" fmla="*/ 148 h 420"/>
                <a:gd name="T6" fmla="*/ 503 w 1614"/>
                <a:gd name="T7" fmla="*/ 212 h 420"/>
                <a:gd name="T8" fmla="*/ 503 w 1614"/>
                <a:gd name="T9" fmla="*/ 254 h 420"/>
                <a:gd name="T10" fmla="*/ 688 w 1614"/>
                <a:gd name="T11" fmla="*/ 254 h 420"/>
                <a:gd name="T12" fmla="*/ 0 w 1614"/>
                <a:gd name="T13" fmla="*/ 420 h 420"/>
                <a:gd name="T14" fmla="*/ 966 w 1614"/>
                <a:gd name="T15" fmla="*/ 254 h 420"/>
                <a:gd name="T16" fmla="*/ 1614 w 1614"/>
                <a:gd name="T17" fmla="*/ 254 h 420"/>
                <a:gd name="T18" fmla="*/ 1614 w 1614"/>
                <a:gd name="T19" fmla="*/ 212 h 420"/>
                <a:gd name="T20" fmla="*/ 1614 w 1614"/>
                <a:gd name="T21" fmla="*/ 148 h 420"/>
                <a:gd name="T22" fmla="*/ 1614 w 1614"/>
                <a:gd name="T23" fmla="*/ 148 h 420"/>
                <a:gd name="T24" fmla="*/ 1614 w 1614"/>
                <a:gd name="T25" fmla="*/ 0 h 420"/>
                <a:gd name="T26" fmla="*/ 966 w 1614"/>
                <a:gd name="T27" fmla="*/ 0 h 420"/>
                <a:gd name="T28" fmla="*/ 688 w 1614"/>
                <a:gd name="T29" fmla="*/ 0 h 420"/>
                <a:gd name="T30" fmla="*/ 688 w 1614"/>
                <a:gd name="T31" fmla="*/ 0 h 420"/>
                <a:gd name="T32" fmla="*/ 503 w 1614"/>
                <a:gd name="T33" fmla="*/ 0 h 42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14" h="420">
                  <a:moveTo>
                    <a:pt x="503" y="0"/>
                  </a:moveTo>
                  <a:lnTo>
                    <a:pt x="503" y="148"/>
                  </a:lnTo>
                  <a:lnTo>
                    <a:pt x="503" y="212"/>
                  </a:lnTo>
                  <a:lnTo>
                    <a:pt x="503" y="254"/>
                  </a:lnTo>
                  <a:lnTo>
                    <a:pt x="688" y="254"/>
                  </a:lnTo>
                  <a:lnTo>
                    <a:pt x="0" y="420"/>
                  </a:lnTo>
                  <a:lnTo>
                    <a:pt x="966" y="254"/>
                  </a:lnTo>
                  <a:lnTo>
                    <a:pt x="1614" y="254"/>
                  </a:lnTo>
                  <a:lnTo>
                    <a:pt x="1614" y="212"/>
                  </a:lnTo>
                  <a:lnTo>
                    <a:pt x="1614" y="148"/>
                  </a:lnTo>
                  <a:lnTo>
                    <a:pt x="1614" y="0"/>
                  </a:lnTo>
                  <a:lnTo>
                    <a:pt x="966" y="0"/>
                  </a:lnTo>
                  <a:lnTo>
                    <a:pt x="688" y="0"/>
                  </a:lnTo>
                  <a:lnTo>
                    <a:pt x="503" y="0"/>
                  </a:lnTo>
                  <a:close/>
                </a:path>
              </a:pathLst>
            </a:custGeom>
            <a:noFill/>
            <a:ln w="6350" cap="rnd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345" name="Rectangle 103"/>
            <p:cNvSpPr>
              <a:spLocks noChangeArrowheads="1"/>
            </p:cNvSpPr>
            <p:nvPr/>
          </p:nvSpPr>
          <p:spPr bwMode="auto">
            <a:xfrm>
              <a:off x="4256" y="1095"/>
              <a:ext cx="610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Literature and </a:t>
              </a:r>
              <a:endParaRPr lang="en-US"/>
            </a:p>
          </p:txBody>
        </p:sp>
        <p:sp>
          <p:nvSpPr>
            <p:cNvPr id="10346" name="Rectangle 104"/>
            <p:cNvSpPr>
              <a:spLocks noChangeArrowheads="1"/>
            </p:cNvSpPr>
            <p:nvPr/>
          </p:nvSpPr>
          <p:spPr bwMode="auto">
            <a:xfrm>
              <a:off x="4846" y="1095"/>
              <a:ext cx="445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 b="1">
                  <a:solidFill>
                    <a:srgbClr val="000000"/>
                  </a:solidFill>
                </a:rPr>
                <a:t>ontologies</a:t>
              </a:r>
              <a:endParaRPr lang="en-US"/>
            </a:p>
          </p:txBody>
        </p:sp>
        <p:sp>
          <p:nvSpPr>
            <p:cNvPr id="10347" name="Rectangle 105"/>
            <p:cNvSpPr>
              <a:spLocks noChangeArrowheads="1"/>
            </p:cNvSpPr>
            <p:nvPr/>
          </p:nvSpPr>
          <p:spPr bwMode="auto">
            <a:xfrm>
              <a:off x="4478" y="1197"/>
              <a:ext cx="407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CitExplore</a:t>
              </a:r>
              <a:endParaRPr lang="en-US"/>
            </a:p>
          </p:txBody>
        </p:sp>
        <p:sp>
          <p:nvSpPr>
            <p:cNvPr id="10348" name="Rectangle 106"/>
            <p:cNvSpPr>
              <a:spLocks noChangeArrowheads="1"/>
            </p:cNvSpPr>
            <p:nvPr/>
          </p:nvSpPr>
          <p:spPr bwMode="auto">
            <a:xfrm>
              <a:off x="4869" y="1197"/>
              <a:ext cx="184" cy="1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100">
                  <a:solidFill>
                    <a:srgbClr val="000000"/>
                  </a:solidFill>
                </a:rPr>
                <a:t>, GO</a:t>
              </a:r>
              <a:endParaRPr lang="en-US"/>
            </a:p>
          </p:txBody>
        </p:sp>
      </p:grpSp>
      <p:pic>
        <p:nvPicPr>
          <p:cNvPr id="10244" name="Picture 108" descr="j019538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851775" y="5218113"/>
            <a:ext cx="714375" cy="73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" name="Footer Placeholder 110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sp>
        <p:nvSpPr>
          <p:cNvPr id="110" name="Rectangle 109"/>
          <p:cNvSpPr/>
          <p:nvPr/>
        </p:nvSpPr>
        <p:spPr>
          <a:xfrm>
            <a:off x="2455818" y="5097328"/>
            <a:ext cx="5212079" cy="843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24000"/>
              </a:lnSpc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endParaRPr lang="en-GB" b="1" dirty="0" smtClean="0">
              <a:cs typeface="Arial" pitchFamily="34" charset="0"/>
            </a:endParaRPr>
          </a:p>
          <a:p>
            <a:pPr marL="0" indent="0">
              <a:lnSpc>
                <a:spcPct val="124000"/>
              </a:lnSpc>
              <a:spcBef>
                <a:spcPts val="500"/>
              </a:spcBef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b="1" dirty="0" smtClean="0">
                <a:cs typeface="Arial" pitchFamily="34" charset="0"/>
              </a:rPr>
              <a:t>3,3M data requests/day at EMBL-EBI</a:t>
            </a:r>
            <a:endParaRPr lang="en-GB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04" y="383856"/>
            <a:ext cx="80391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398697" y="677844"/>
            <a:ext cx="364454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Aft>
                <a:spcPts val="0"/>
              </a:spcAft>
              <a:defRPr/>
            </a:pP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Components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for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higher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level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service</a:t>
            </a:r>
            <a:r>
              <a:rPr lang="fi-FI" sz="36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3600" dirty="0" err="1" smtClean="0">
                <a:solidFill>
                  <a:schemeClr val="tx2"/>
                </a:solidFill>
                <a:latin typeface="+mj-lt"/>
              </a:rPr>
              <a:t>building</a:t>
            </a:r>
            <a:endParaRPr lang="en-US" sz="36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61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08" y="383855"/>
            <a:ext cx="800100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65757" y="4009438"/>
            <a:ext cx="364454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fontAlgn="auto">
              <a:spcAft>
                <a:spcPts val="0"/>
              </a:spcAft>
              <a:defRPr/>
            </a:pPr>
            <a:r>
              <a:rPr lang="fi-FI" sz="4000" dirty="0" smtClean="0">
                <a:solidFill>
                  <a:schemeClr val="tx2"/>
                </a:solidFill>
                <a:latin typeface="+mj-lt"/>
              </a:rPr>
              <a:t>Is </a:t>
            </a:r>
            <a:r>
              <a:rPr lang="fi-FI" sz="4000" dirty="0" err="1" smtClean="0">
                <a:solidFill>
                  <a:schemeClr val="tx2"/>
                </a:solidFill>
                <a:latin typeface="+mj-lt"/>
              </a:rPr>
              <a:t>service</a:t>
            </a:r>
            <a:r>
              <a:rPr lang="fi-FI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4000" dirty="0" err="1" smtClean="0">
                <a:solidFill>
                  <a:schemeClr val="tx2"/>
                </a:solidFill>
                <a:latin typeface="+mj-lt"/>
              </a:rPr>
              <a:t>access</a:t>
            </a:r>
            <a:r>
              <a:rPr lang="fi-FI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4000" dirty="0" err="1" smtClean="0">
                <a:solidFill>
                  <a:schemeClr val="tx2"/>
                </a:solidFill>
                <a:latin typeface="+mj-lt"/>
              </a:rPr>
              <a:t>control</a:t>
            </a:r>
            <a:r>
              <a:rPr lang="fi-FI" sz="40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fi-FI" sz="4000" dirty="0" err="1" smtClean="0">
                <a:solidFill>
                  <a:schemeClr val="tx2"/>
                </a:solidFill>
                <a:latin typeface="+mj-lt"/>
              </a:rPr>
              <a:t>needed</a:t>
            </a:r>
            <a:r>
              <a:rPr lang="fi-FI" sz="4000" dirty="0" smtClean="0">
                <a:solidFill>
                  <a:schemeClr val="tx2"/>
                </a:solidFill>
                <a:latin typeface="+mj-lt"/>
              </a:rPr>
              <a:t>?</a:t>
            </a:r>
            <a:endParaRPr lang="en-US" sz="4000" dirty="0">
              <a:solidFill>
                <a:schemeClr val="tx2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A2DEC0A-AF34-4984-93B7-7DA17424B169}" type="slidenum">
              <a:rPr lang="en-US" smtClean="0"/>
              <a:pPr/>
              <a:t>62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62235"/>
            <a:ext cx="9144000" cy="55287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fi-FI" dirty="0" err="1" smtClean="0">
                <a:solidFill>
                  <a:srgbClr val="99135E"/>
                </a:solidFill>
              </a:rPr>
              <a:t>Distributed</a:t>
            </a:r>
            <a:r>
              <a:rPr lang="fi-FI" dirty="0" smtClean="0">
                <a:solidFill>
                  <a:srgbClr val="99135E"/>
                </a:solidFill>
              </a:rPr>
              <a:t> </a:t>
            </a:r>
            <a:r>
              <a:rPr lang="fi-FI" dirty="0" err="1" smtClean="0">
                <a:solidFill>
                  <a:srgbClr val="99135E"/>
                </a:solidFill>
              </a:rPr>
              <a:t>computing</a:t>
            </a:r>
            <a:r>
              <a:rPr lang="fi-FI" dirty="0" smtClean="0">
                <a:solidFill>
                  <a:srgbClr val="99135E"/>
                </a:solidFill>
              </a:rPr>
              <a:t> is </a:t>
            </a:r>
            <a:r>
              <a:rPr lang="fi-FI" dirty="0" err="1" smtClean="0">
                <a:solidFill>
                  <a:srgbClr val="99135E"/>
                </a:solidFill>
              </a:rPr>
              <a:t>feasible</a:t>
            </a:r>
            <a:r>
              <a:rPr lang="fi-FI" dirty="0" smtClean="0">
                <a:solidFill>
                  <a:srgbClr val="99135E"/>
                </a:solidFill>
              </a:rPr>
              <a:t> for BMS </a:t>
            </a:r>
            <a:r>
              <a:rPr lang="fi-FI" dirty="0" err="1" smtClean="0">
                <a:solidFill>
                  <a:srgbClr val="99135E"/>
                </a:solidFill>
              </a:rPr>
              <a:t>use</a:t>
            </a:r>
            <a:r>
              <a:rPr lang="fi-FI" dirty="0" smtClean="0">
                <a:solidFill>
                  <a:srgbClr val="99135E"/>
                </a:solidFill>
              </a:rPr>
              <a:t> </a:t>
            </a:r>
            <a:r>
              <a:rPr lang="fi-FI" dirty="0" err="1" smtClean="0">
                <a:solidFill>
                  <a:srgbClr val="99135E"/>
                </a:solidFill>
              </a:rPr>
              <a:t>cases</a:t>
            </a:r>
            <a:endParaRPr lang="en-US" dirty="0" smtClean="0">
              <a:solidFill>
                <a:srgbClr val="99135E"/>
              </a:solidFill>
            </a:endParaRPr>
          </a:p>
          <a:p>
            <a:pPr lvl="1"/>
            <a:r>
              <a:rPr lang="en-US" sz="1800" dirty="0" smtClean="0"/>
              <a:t>Cloud interfaces are becoming available from public e-Infrastructures</a:t>
            </a:r>
          </a:p>
          <a:p>
            <a:pPr lvl="1"/>
            <a:r>
              <a:rPr lang="en-US" sz="1800" dirty="0" smtClean="0"/>
              <a:t>Biomedical software tool stacks can be made “cloud-ready" and run on the chosen provider</a:t>
            </a:r>
          </a:p>
          <a:p>
            <a:pPr lvl="1"/>
            <a:r>
              <a:rPr lang="fi-FI" sz="1800" dirty="0" err="1" smtClean="0"/>
              <a:t>Constructive</a:t>
            </a:r>
            <a:r>
              <a:rPr lang="fi-FI" sz="1800" dirty="0" smtClean="0"/>
              <a:t> </a:t>
            </a:r>
            <a:r>
              <a:rPr lang="fi-FI" sz="1800" dirty="0" err="1" smtClean="0"/>
              <a:t>expert-to-expert</a:t>
            </a:r>
            <a:r>
              <a:rPr lang="fi-FI" sz="1800" dirty="0" smtClean="0"/>
              <a:t> </a:t>
            </a:r>
            <a:r>
              <a:rPr lang="fi-FI" sz="1800" dirty="0" err="1" smtClean="0"/>
              <a:t>interactions</a:t>
            </a:r>
            <a:r>
              <a:rPr lang="fi-FI" sz="1800" dirty="0" smtClean="0"/>
              <a:t> </a:t>
            </a:r>
            <a:r>
              <a:rPr lang="fi-FI" sz="1800" dirty="0" err="1" smtClean="0"/>
              <a:t>between</a:t>
            </a:r>
            <a:r>
              <a:rPr lang="fi-FI" sz="1800" dirty="0" smtClean="0"/>
              <a:t> </a:t>
            </a:r>
            <a:r>
              <a:rPr lang="fi-FI" sz="1800" dirty="0" err="1" smtClean="0"/>
              <a:t>collaborating</a:t>
            </a:r>
            <a:r>
              <a:rPr lang="fi-FI" sz="1800" dirty="0" smtClean="0"/>
              <a:t> </a:t>
            </a:r>
            <a:r>
              <a:rPr lang="fi-FI" sz="1800" dirty="0" err="1" smtClean="0"/>
              <a:t>specialized</a:t>
            </a:r>
            <a:r>
              <a:rPr lang="fi-FI" sz="1800" dirty="0" smtClean="0"/>
              <a:t> </a:t>
            </a:r>
            <a:r>
              <a:rPr lang="fi-FI" sz="1800" dirty="0" err="1" smtClean="0"/>
              <a:t>service</a:t>
            </a:r>
            <a:r>
              <a:rPr lang="fi-FI" sz="1800" dirty="0" smtClean="0"/>
              <a:t> </a:t>
            </a:r>
            <a:r>
              <a:rPr lang="fi-FI" sz="1800" dirty="0" err="1" smtClean="0"/>
              <a:t>organizations</a:t>
            </a:r>
            <a:r>
              <a:rPr lang="fi-FI" sz="1800" dirty="0" smtClean="0"/>
              <a:t> </a:t>
            </a:r>
            <a:r>
              <a:rPr lang="fi-FI" sz="1800" dirty="0" err="1" smtClean="0"/>
              <a:t>are</a:t>
            </a:r>
            <a:r>
              <a:rPr lang="fi-FI" sz="1800" dirty="0" smtClean="0"/>
              <a:t> </a:t>
            </a:r>
            <a:r>
              <a:rPr lang="fi-FI" sz="1800" dirty="0" err="1" smtClean="0"/>
              <a:t>key</a:t>
            </a:r>
            <a:r>
              <a:rPr lang="fi-FI" sz="1800" dirty="0" smtClean="0"/>
              <a:t> to </a:t>
            </a:r>
            <a:r>
              <a:rPr lang="fi-FI" sz="1800" dirty="0" err="1" smtClean="0"/>
              <a:t>success</a:t>
            </a:r>
            <a:endParaRPr lang="fi-FI" sz="1800" dirty="0" smtClean="0"/>
          </a:p>
          <a:p>
            <a:pPr>
              <a:lnSpc>
                <a:spcPct val="90000"/>
              </a:lnSpc>
              <a:buNone/>
            </a:pPr>
            <a:r>
              <a:rPr lang="fi-FI" dirty="0" err="1" smtClean="0">
                <a:solidFill>
                  <a:srgbClr val="008080"/>
                </a:solidFill>
              </a:rPr>
              <a:t>If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err="1" smtClean="0">
                <a:solidFill>
                  <a:srgbClr val="008080"/>
                </a:solidFill>
              </a:rPr>
              <a:t>so</a:t>
            </a:r>
            <a:r>
              <a:rPr lang="fi-FI" dirty="0" smtClean="0">
                <a:solidFill>
                  <a:srgbClr val="008080"/>
                </a:solidFill>
              </a:rPr>
              <a:t>, </a:t>
            </a:r>
            <a:r>
              <a:rPr lang="fi-FI" dirty="0" err="1" smtClean="0">
                <a:solidFill>
                  <a:srgbClr val="008080"/>
                </a:solidFill>
              </a:rPr>
              <a:t>then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err="1" smtClean="0">
                <a:solidFill>
                  <a:srgbClr val="008080"/>
                </a:solidFill>
              </a:rPr>
              <a:t>consider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err="1" smtClean="0">
                <a:solidFill>
                  <a:srgbClr val="008080"/>
                </a:solidFill>
              </a:rPr>
              <a:t>economics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smtClean="0">
                <a:solidFill>
                  <a:srgbClr val="008080"/>
                </a:solidFill>
              </a:rPr>
              <a:t>of </a:t>
            </a:r>
            <a:r>
              <a:rPr lang="fi-FI" dirty="0" err="1" smtClean="0">
                <a:solidFill>
                  <a:srgbClr val="008080"/>
                </a:solidFill>
              </a:rPr>
              <a:t>scale</a:t>
            </a:r>
            <a:r>
              <a:rPr lang="fi-FI" dirty="0" smtClean="0">
                <a:solidFill>
                  <a:srgbClr val="008080"/>
                </a:solidFill>
              </a:rPr>
              <a:t> and </a:t>
            </a:r>
            <a:r>
              <a:rPr lang="fi-FI" dirty="0" err="1" smtClean="0">
                <a:solidFill>
                  <a:srgbClr val="008080"/>
                </a:solidFill>
              </a:rPr>
              <a:t>ecological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err="1" smtClean="0">
                <a:solidFill>
                  <a:srgbClr val="008080"/>
                </a:solidFill>
              </a:rPr>
              <a:t>factors</a:t>
            </a:r>
            <a:r>
              <a:rPr lang="fi-FI" dirty="0" smtClean="0">
                <a:solidFill>
                  <a:srgbClr val="008080"/>
                </a:solidFill>
              </a:rPr>
              <a:t> in </a:t>
            </a:r>
            <a:r>
              <a:rPr lang="fi-FI" dirty="0" err="1" smtClean="0">
                <a:solidFill>
                  <a:srgbClr val="008080"/>
                </a:solidFill>
              </a:rPr>
              <a:t>choosing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err="1" smtClean="0">
                <a:solidFill>
                  <a:srgbClr val="008080"/>
                </a:solidFill>
              </a:rPr>
              <a:t>compute</a:t>
            </a:r>
            <a:r>
              <a:rPr lang="fi-FI" dirty="0" smtClean="0">
                <a:solidFill>
                  <a:srgbClr val="008080"/>
                </a:solidFill>
              </a:rPr>
              <a:t> </a:t>
            </a:r>
            <a:r>
              <a:rPr lang="fi-FI" dirty="0" err="1" smtClean="0">
                <a:solidFill>
                  <a:srgbClr val="008080"/>
                </a:solidFill>
              </a:rPr>
              <a:t>locations</a:t>
            </a:r>
            <a:endParaRPr lang="fi-FI" dirty="0" smtClean="0">
              <a:solidFill>
                <a:srgbClr val="008080"/>
              </a:solidFill>
            </a:endParaRPr>
          </a:p>
          <a:p>
            <a:pPr lvl="1">
              <a:lnSpc>
                <a:spcPct val="90000"/>
              </a:lnSpc>
            </a:pPr>
            <a:r>
              <a:rPr lang="fi-FI" sz="1800" dirty="0" smtClean="0">
                <a:ea typeface="ＭＳ Ｐゴシック"/>
              </a:rPr>
              <a:t>Data </a:t>
            </a:r>
            <a:r>
              <a:rPr lang="fi-FI" sz="1800" dirty="0" err="1" smtClean="0">
                <a:ea typeface="ＭＳ Ｐゴシック"/>
              </a:rPr>
              <a:t>needs</a:t>
            </a:r>
            <a:r>
              <a:rPr lang="fi-FI" sz="1800" dirty="0" smtClean="0">
                <a:ea typeface="ＭＳ Ｐゴシック"/>
              </a:rPr>
              <a:t> to </a:t>
            </a:r>
            <a:r>
              <a:rPr lang="fi-FI" sz="1800" dirty="0" err="1" smtClean="0">
                <a:ea typeface="ＭＳ Ｐゴシック"/>
              </a:rPr>
              <a:t>be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delivered</a:t>
            </a:r>
            <a:r>
              <a:rPr lang="fi-FI" sz="1800" dirty="0" smtClean="0">
                <a:ea typeface="ＭＳ Ｐゴシック"/>
              </a:rPr>
              <a:t> for </a:t>
            </a:r>
            <a:r>
              <a:rPr lang="fi-FI" sz="1800" dirty="0" err="1" smtClean="0">
                <a:ea typeface="ＭＳ Ｐゴシック"/>
              </a:rPr>
              <a:t>end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users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smtClean="0">
                <a:ea typeface="ＭＳ Ｐゴシック"/>
              </a:rPr>
              <a:t>, ”</a:t>
            </a:r>
            <a:r>
              <a:rPr lang="fi-FI" sz="1800" dirty="0" err="1" smtClean="0">
                <a:ea typeface="ＭＳ Ｐゴシック"/>
              </a:rPr>
              <a:t>consumers</a:t>
            </a:r>
            <a:r>
              <a:rPr lang="fi-FI" sz="1800" dirty="0" smtClean="0">
                <a:ea typeface="ＭＳ Ｐゴシック"/>
              </a:rPr>
              <a:t>”, </a:t>
            </a:r>
            <a:r>
              <a:rPr lang="fi-FI" sz="1800" dirty="0" err="1" smtClean="0">
                <a:ea typeface="ＭＳ Ｐゴシック"/>
              </a:rPr>
              <a:t>one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way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or</a:t>
            </a:r>
            <a:r>
              <a:rPr lang="fi-FI" sz="1800" dirty="0" smtClean="0">
                <a:ea typeface="ＭＳ Ｐゴシック"/>
              </a:rPr>
              <a:t> the </a:t>
            </a:r>
            <a:r>
              <a:rPr lang="fi-FI" sz="1800" dirty="0" err="1" smtClean="0">
                <a:ea typeface="ＭＳ Ｐゴシック"/>
              </a:rPr>
              <a:t>other</a:t>
            </a:r>
            <a:r>
              <a:rPr lang="fi-FI" sz="1800" dirty="0" smtClean="0">
                <a:ea typeface="ＭＳ Ｐゴシック"/>
              </a:rPr>
              <a:t> – </a:t>
            </a:r>
            <a:r>
              <a:rPr lang="fi-FI" sz="1800" dirty="0" err="1" smtClean="0">
                <a:ea typeface="ＭＳ Ｐゴシック"/>
              </a:rPr>
              <a:t>marginal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added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cost</a:t>
            </a:r>
            <a:r>
              <a:rPr lang="fi-FI" sz="1800" dirty="0" smtClean="0">
                <a:ea typeface="ＭＳ Ｐゴシック"/>
              </a:rPr>
              <a:t> for </a:t>
            </a:r>
            <a:r>
              <a:rPr lang="fi-FI" sz="1800" dirty="0" err="1" smtClean="0">
                <a:ea typeface="ＭＳ Ｐゴシック"/>
              </a:rPr>
              <a:t>distributed</a:t>
            </a:r>
            <a:r>
              <a:rPr lang="fi-FI" sz="1800" dirty="0" smtClean="0">
                <a:ea typeface="ＭＳ Ｐゴシック"/>
              </a:rPr>
              <a:t> data </a:t>
            </a:r>
            <a:r>
              <a:rPr lang="fi-FI" sz="1800" dirty="0" err="1" smtClean="0">
                <a:ea typeface="ＭＳ Ｐゴシック"/>
              </a:rPr>
              <a:t>centers</a:t>
            </a:r>
            <a:r>
              <a:rPr lang="fi-FI" sz="1800" dirty="0" smtClean="0">
                <a:ea typeface="ＭＳ Ｐゴシック"/>
              </a:rPr>
              <a:t> to </a:t>
            </a:r>
            <a:r>
              <a:rPr lang="fi-FI" sz="1800" dirty="0" err="1" smtClean="0">
                <a:ea typeface="ＭＳ Ｐゴシック"/>
              </a:rPr>
              <a:t>do</a:t>
            </a:r>
            <a:r>
              <a:rPr lang="fi-FI" sz="1800" dirty="0" smtClean="0">
                <a:ea typeface="ＭＳ Ｐゴシック"/>
              </a:rPr>
              <a:t> </a:t>
            </a:r>
            <a:r>
              <a:rPr lang="fi-FI" sz="1800" dirty="0" err="1" smtClean="0">
                <a:ea typeface="ＭＳ Ｐゴシック"/>
              </a:rPr>
              <a:t>it</a:t>
            </a:r>
            <a:endParaRPr lang="fi-FI" sz="1800" dirty="0" smtClean="0">
              <a:ea typeface="ＭＳ Ｐゴシック"/>
            </a:endParaRPr>
          </a:p>
          <a:p>
            <a:pPr lvl="1"/>
            <a:endParaRPr lang="en-US" sz="1800" dirty="0" smtClean="0"/>
          </a:p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Conclusions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6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endParaRPr lang="en-GB" dirty="0" smtClean="0"/>
          </a:p>
          <a:p>
            <a:pPr>
              <a:buFontTx/>
              <a:buNone/>
            </a:pPr>
            <a:endParaRPr lang="en-GB" dirty="0" smtClean="0"/>
          </a:p>
          <a:p>
            <a:r>
              <a:rPr lang="en-GB" dirty="0" smtClean="0"/>
              <a:t>Call 30/7. Close 25/11. Budget </a:t>
            </a:r>
            <a:r>
              <a:rPr lang="en-GB" dirty="0" smtClean="0">
                <a:cs typeface="Arial" pitchFamily="34" charset="0"/>
              </a:rPr>
              <a:t>€</a:t>
            </a:r>
            <a:r>
              <a:rPr lang="en-GB" dirty="0" smtClean="0"/>
              <a:t>30Meur. </a:t>
            </a:r>
            <a:r>
              <a:rPr lang="en-GB" dirty="0" smtClean="0"/>
              <a:t>Scheme CP-CSA</a:t>
            </a:r>
          </a:p>
          <a:p>
            <a:r>
              <a:rPr lang="en-GB" dirty="0" smtClean="0"/>
              <a:t>Life Sciences: Jean-Emmanuel Faure, </a:t>
            </a:r>
            <a:r>
              <a:rPr lang="en-GB" dirty="0" err="1" smtClean="0"/>
              <a:t>Lorenza</a:t>
            </a:r>
            <a:r>
              <a:rPr lang="en-GB" dirty="0" smtClean="0"/>
              <a:t> </a:t>
            </a:r>
            <a:r>
              <a:rPr lang="en-GB" dirty="0" err="1" smtClean="0"/>
              <a:t>Saracco</a:t>
            </a:r>
            <a:endParaRPr lang="en-GB" dirty="0" smtClean="0"/>
          </a:p>
          <a:p>
            <a:r>
              <a:rPr lang="en-GB" dirty="0" smtClean="0"/>
              <a:t>One of 4. Maximum award </a:t>
            </a:r>
            <a:r>
              <a:rPr lang="en-GB" dirty="0" smtClean="0">
                <a:cs typeface="Arial" pitchFamily="34" charset="0"/>
              </a:rPr>
              <a:t>€</a:t>
            </a:r>
            <a:r>
              <a:rPr lang="en-GB" dirty="0" smtClean="0"/>
              <a:t>15Meur, </a:t>
            </a:r>
            <a:r>
              <a:rPr lang="en-GB" dirty="0" smtClean="0"/>
              <a:t>competition between 4</a:t>
            </a:r>
          </a:p>
          <a:p>
            <a:r>
              <a:rPr lang="en-US" dirty="0" smtClean="0"/>
              <a:t>To ensure a larger </a:t>
            </a:r>
            <a:r>
              <a:rPr lang="en-US" dirty="0" err="1" smtClean="0"/>
              <a:t>harmonisation</a:t>
            </a:r>
            <a:r>
              <a:rPr lang="en-US" dirty="0" smtClean="0"/>
              <a:t> and interoperability between ESFRI facilities, to exploit synergies, to </a:t>
            </a:r>
            <a:r>
              <a:rPr lang="en-US" dirty="0" err="1" smtClean="0"/>
              <a:t>optimise</a:t>
            </a:r>
            <a:r>
              <a:rPr lang="en-US" dirty="0" smtClean="0"/>
              <a:t> technological implementation</a:t>
            </a:r>
          </a:p>
          <a:p>
            <a:r>
              <a:rPr lang="en-US" dirty="0" smtClean="0"/>
              <a:t>Mature ESFRI infrastructures that have ensured clear commitments for their construction</a:t>
            </a:r>
          </a:p>
          <a:p>
            <a:pPr>
              <a:buFontTx/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891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Call 8 Research Topic INFRA-2011-2.3.2</a:t>
            </a:r>
          </a:p>
        </p:txBody>
      </p:sp>
      <p:sp>
        <p:nvSpPr>
          <p:cNvPr id="38917" name="Text Box 4"/>
          <p:cNvSpPr txBox="1">
            <a:spLocks noChangeArrowheads="1"/>
          </p:cNvSpPr>
          <p:nvPr/>
        </p:nvSpPr>
        <p:spPr bwMode="auto">
          <a:xfrm>
            <a:off x="373063" y="1474788"/>
            <a:ext cx="8321675" cy="8309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l" eaLnBrk="0" hangingPunct="0">
              <a:spcBef>
                <a:spcPct val="20000"/>
              </a:spcBef>
            </a:pPr>
            <a:r>
              <a:rPr lang="en-US" sz="2400" dirty="0" smtClean="0"/>
              <a:t>Implementation of </a:t>
            </a:r>
            <a:r>
              <a:rPr lang="en-US" sz="2400" dirty="0"/>
              <a:t>common solutions for a cluster of ESFRI</a:t>
            </a:r>
            <a:br>
              <a:rPr lang="en-US" sz="2400" dirty="0"/>
            </a:br>
            <a:r>
              <a:rPr lang="en-US" sz="2400" dirty="0"/>
              <a:t>infrastructures in the field of "Life </a:t>
            </a:r>
            <a:r>
              <a:rPr lang="en-US" sz="2400" dirty="0" smtClean="0"/>
              <a:t>sciences”</a:t>
            </a:r>
            <a:endParaRPr lang="en-US" sz="2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730830"/>
            <a:ext cx="8229600" cy="4525963"/>
          </a:xfrm>
        </p:spPr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en-GB" dirty="0" smtClean="0"/>
              <a:t>Mainly </a:t>
            </a:r>
            <a:r>
              <a:rPr lang="en-GB" dirty="0" smtClean="0"/>
              <a:t>ESFRI BMS Involvement with Substantial ELIXIR involvement (21 participating organisations)</a:t>
            </a:r>
          </a:p>
          <a:p>
            <a:pPr>
              <a:defRPr/>
            </a:pPr>
            <a:r>
              <a:rPr lang="en-GB" dirty="0" smtClean="0">
                <a:cs typeface="Arial" charset="0"/>
              </a:rPr>
              <a:t>€</a:t>
            </a:r>
            <a:r>
              <a:rPr lang="en-GB" dirty="0" smtClean="0"/>
              <a:t>12 </a:t>
            </a:r>
            <a:r>
              <a:rPr lang="en-GB" dirty="0" err="1" smtClean="0"/>
              <a:t>Meur</a:t>
            </a:r>
            <a:r>
              <a:rPr lang="en-GB" dirty="0" smtClean="0"/>
              <a:t> over </a:t>
            </a:r>
            <a:r>
              <a:rPr lang="en-GB" dirty="0" smtClean="0"/>
              <a:t>four years</a:t>
            </a:r>
          </a:p>
          <a:p>
            <a:pPr>
              <a:defRPr/>
            </a:pPr>
            <a:r>
              <a:rPr lang="en-GB" dirty="0" smtClean="0"/>
              <a:t>To “build bridges” between the infrastructures</a:t>
            </a:r>
          </a:p>
          <a:p>
            <a:pPr>
              <a:defRPr/>
            </a:pPr>
            <a:r>
              <a:rPr lang="en-GB" dirty="0" smtClean="0"/>
              <a:t>Deliverables are infrastructure components that will link data from the different domains of the ESFRI BMS RI to ELIXIR Core Datasets</a:t>
            </a:r>
          </a:p>
          <a:p>
            <a:pPr>
              <a:defRPr/>
            </a:pPr>
            <a:r>
              <a:rPr lang="en-GB" dirty="0" smtClean="0"/>
              <a:t>It is anticipated that these components will be incorporated into ELIXIR Construction Phase</a:t>
            </a:r>
          </a:p>
          <a:p>
            <a:pPr>
              <a:defRPr/>
            </a:pPr>
            <a:r>
              <a:rPr lang="en-GB" dirty="0" smtClean="0"/>
              <a:t>e-Infrastructure Advisory Involvement: DANTE, EGI.eu, PRACE</a:t>
            </a:r>
          </a:p>
          <a:p>
            <a:pPr>
              <a:buFontTx/>
              <a:buNone/>
              <a:defRPr/>
            </a:pPr>
            <a:endParaRPr lang="en-US" dirty="0" smtClean="0"/>
          </a:p>
        </p:txBody>
      </p:sp>
      <p:sp>
        <p:nvSpPr>
          <p:cNvPr id="3993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47341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EMBL-EBI </a:t>
            </a:r>
            <a:r>
              <a:rPr lang="en-US" sz="4000" dirty="0" smtClean="0"/>
              <a:t>responded for ELIXIR and created </a:t>
            </a:r>
            <a:r>
              <a:rPr lang="en-GB" sz="4000" dirty="0" err="1" smtClean="0"/>
              <a:t>BioMedBridges</a:t>
            </a:r>
            <a:r>
              <a:rPr lang="en-GB" sz="4000" dirty="0" smtClean="0"/>
              <a:t> proposal</a:t>
            </a:r>
            <a:r>
              <a:rPr lang="en-GB" sz="4000" dirty="0" smtClean="0"/>
              <a:t/>
            </a:r>
            <a:br>
              <a:rPr lang="en-GB" sz="4000" dirty="0" smtClean="0"/>
            </a:br>
            <a:endParaRPr lang="en-US" sz="4000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GB" dirty="0" smtClean="0"/>
              <a:t>Europe is facing unprecedented (grand) </a:t>
            </a:r>
            <a:r>
              <a:rPr lang="en-GB" dirty="0" smtClean="0"/>
              <a:t>challenges</a:t>
            </a:r>
            <a:endParaRPr lang="en-GB" dirty="0" smtClean="0"/>
          </a:p>
          <a:p>
            <a:r>
              <a:rPr lang="en-GB" dirty="0" smtClean="0"/>
              <a:t>The solutions are (mainly) biological</a:t>
            </a:r>
          </a:p>
          <a:p>
            <a:r>
              <a:rPr lang="en-GB" dirty="0" smtClean="0"/>
              <a:t>There are emerging (disruptive) technologies that offer ways forward</a:t>
            </a:r>
          </a:p>
          <a:p>
            <a:r>
              <a:rPr lang="en-GB" dirty="0" smtClean="0"/>
              <a:t>These are very demanding of IT (e-Infrastructure)</a:t>
            </a:r>
          </a:p>
          <a:p>
            <a:r>
              <a:rPr lang="en-GB" dirty="0" smtClean="0"/>
              <a:t>Biology has not been here before</a:t>
            </a:r>
          </a:p>
          <a:p>
            <a:r>
              <a:rPr lang="en-GB" dirty="0" smtClean="0"/>
              <a:t>It will be necessary to move quickly to arrange the necessary funding streams</a:t>
            </a:r>
          </a:p>
          <a:p>
            <a:r>
              <a:rPr lang="en-GB" dirty="0" smtClean="0"/>
              <a:t>Action is needed at every level (scientific, technical, funding, political, ...).</a:t>
            </a:r>
          </a:p>
          <a:p>
            <a:endParaRPr lang="en-GB" dirty="0" smtClean="0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Summary</a:t>
            </a:r>
            <a:endParaRPr lang="en-US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93" y="1515292"/>
            <a:ext cx="4818231" cy="45802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 smtClean="0"/>
              <a:t>More</a:t>
            </a:r>
            <a:r>
              <a:rPr lang="fi-FI" dirty="0" smtClean="0"/>
              <a:t> </a:t>
            </a:r>
            <a:r>
              <a:rPr lang="fi-FI" dirty="0" err="1" smtClean="0"/>
              <a:t>information</a:t>
            </a:r>
            <a:endParaRPr lang="en-US" dirty="0"/>
          </a:p>
        </p:txBody>
      </p:sp>
      <p:pic>
        <p:nvPicPr>
          <p:cNvPr id="4" name="Picture 3" descr="ELIXIR_Impact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22834" y="1475149"/>
            <a:ext cx="4702204" cy="4592850"/>
          </a:xfrm>
          <a:prstGeom prst="rect">
            <a:avLst/>
          </a:prstGeom>
        </p:spPr>
      </p:pic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Growth of disk storage at EMBL-EBI</a:t>
            </a:r>
          </a:p>
        </p:txBody>
      </p:sp>
      <p:sp>
        <p:nvSpPr>
          <p:cNvPr id="11268" name="Text Box 4"/>
          <p:cNvSpPr txBox="1">
            <a:spLocks noChangeArrowheads="1"/>
          </p:cNvSpPr>
          <p:nvPr/>
        </p:nvSpPr>
        <p:spPr bwMode="auto">
          <a:xfrm>
            <a:off x="3164524" y="5634038"/>
            <a:ext cx="2770502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GB" dirty="0">
                <a:latin typeface="+mn-lt"/>
              </a:rPr>
              <a:t>Ten </a:t>
            </a:r>
            <a:r>
              <a:rPr lang="en-GB" dirty="0" err="1">
                <a:latin typeface="+mn-lt"/>
              </a:rPr>
              <a:t>petabytes</a:t>
            </a:r>
            <a:r>
              <a:rPr lang="en-GB" dirty="0">
                <a:latin typeface="+mn-lt"/>
              </a:rPr>
              <a:t> at May </a:t>
            </a:r>
            <a:r>
              <a:rPr lang="en-GB" dirty="0" smtClean="0">
                <a:latin typeface="+mn-lt"/>
              </a:rPr>
              <a:t>2010</a:t>
            </a:r>
            <a:endParaRPr lang="en-US" dirty="0">
              <a:latin typeface="+mn-lt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4456"/>
            <a:ext cx="9144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665055"/>
            <a:ext cx="8864600" cy="4298681"/>
          </a:xfrm>
          <a:prstGeom prst="rect">
            <a:avLst/>
          </a:prstGeom>
          <a:noFill/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/>
              <a:t>Securing data investments</a:t>
            </a: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80932"/>
            <a:ext cx="8229600" cy="4525963"/>
          </a:xfrm>
        </p:spPr>
        <p:txBody>
          <a:bodyPr>
            <a:noAutofit/>
          </a:bodyPr>
          <a:lstStyle/>
          <a:p>
            <a:r>
              <a:rPr lang="en-GB" sz="1800" b="1" dirty="0" smtClean="0"/>
              <a:t>Next-generation DNA </a:t>
            </a:r>
            <a:r>
              <a:rPr lang="en-GB" sz="1800" b="1" dirty="0" smtClean="0"/>
              <a:t>sequencing NGS</a:t>
            </a:r>
            <a:endParaRPr lang="en-GB" sz="1800" b="1" dirty="0" smtClean="0"/>
          </a:p>
          <a:p>
            <a:pPr lvl="1"/>
            <a:r>
              <a:rPr lang="en-GB" sz="1600" dirty="0" smtClean="0"/>
              <a:t>Data will be 1,000 &lt;&gt; 1,000,000 times cheaper to produce, enabling </a:t>
            </a:r>
            <a:r>
              <a:rPr lang="en-GB" sz="1600" dirty="0"/>
              <a:t>p</a:t>
            </a:r>
            <a:r>
              <a:rPr lang="en-GB" sz="1600" dirty="0" smtClean="0"/>
              <a:t>ersonalized medicine applications at the deep genomic level.</a:t>
            </a:r>
          </a:p>
          <a:p>
            <a:pPr lvl="1"/>
            <a:r>
              <a:rPr lang="en-GB" sz="1600" dirty="0" smtClean="0"/>
              <a:t>Data production rates will be 1,000 &lt;&gt; 1,000,000 more by the end of the ESFRI period</a:t>
            </a:r>
            <a:r>
              <a:rPr lang="en-GB" sz="1600" dirty="0" smtClean="0"/>
              <a:t>.</a:t>
            </a:r>
            <a:endParaRPr lang="en-GB" sz="1600" dirty="0" smtClean="0"/>
          </a:p>
          <a:p>
            <a:r>
              <a:rPr lang="en-US" sz="1800" b="1" dirty="0" smtClean="0"/>
              <a:t>2011</a:t>
            </a:r>
            <a:r>
              <a:rPr lang="en-US" sz="1800" dirty="0" smtClean="0"/>
              <a:t>	</a:t>
            </a:r>
          </a:p>
          <a:p>
            <a:pPr lvl="1"/>
            <a:r>
              <a:rPr lang="en-US" sz="1600" dirty="0" smtClean="0"/>
              <a:t>Full genome 30X sequence 13,000 €</a:t>
            </a:r>
          </a:p>
          <a:p>
            <a:pPr lvl="1"/>
            <a:r>
              <a:rPr lang="en-US" sz="1600" dirty="0" smtClean="0"/>
              <a:t>Full </a:t>
            </a:r>
            <a:r>
              <a:rPr lang="en-US" sz="1600" dirty="0" err="1" smtClean="0"/>
              <a:t>exome</a:t>
            </a:r>
            <a:r>
              <a:rPr lang="en-US" sz="1600" dirty="0" smtClean="0"/>
              <a:t> sequencing (mutations in all genes) 1,500 €</a:t>
            </a:r>
          </a:p>
          <a:p>
            <a:pPr lvl="1"/>
            <a:r>
              <a:rPr lang="en-US" sz="1600" dirty="0" err="1" smtClean="0"/>
              <a:t>RNAseq</a:t>
            </a:r>
            <a:r>
              <a:rPr lang="en-US" sz="1600" dirty="0" smtClean="0"/>
              <a:t> 1200 €</a:t>
            </a:r>
          </a:p>
          <a:p>
            <a:r>
              <a:rPr lang="en-US" sz="1800" b="1" dirty="0" smtClean="0"/>
              <a:t>2012 (estimate)</a:t>
            </a:r>
          </a:p>
          <a:p>
            <a:pPr lvl="1"/>
            <a:r>
              <a:rPr lang="en-US" sz="1600" dirty="0" smtClean="0"/>
              <a:t>Full genome 30X sequence &lt; 5000 €</a:t>
            </a:r>
          </a:p>
          <a:p>
            <a:pPr lvl="1"/>
            <a:r>
              <a:rPr lang="en-US" sz="1600" dirty="0" smtClean="0"/>
              <a:t>Full </a:t>
            </a:r>
            <a:r>
              <a:rPr lang="en-US" sz="1600" dirty="0" err="1" smtClean="0"/>
              <a:t>exome</a:t>
            </a:r>
            <a:r>
              <a:rPr lang="en-US" sz="1600" dirty="0" smtClean="0"/>
              <a:t> sequencing (mutations in all genes) 800 €</a:t>
            </a:r>
          </a:p>
          <a:p>
            <a:pPr lvl="1"/>
            <a:r>
              <a:rPr lang="en-US" sz="1600" dirty="0" err="1" smtClean="0"/>
              <a:t>RNAseq</a:t>
            </a:r>
            <a:r>
              <a:rPr lang="en-US" sz="1600" dirty="0" smtClean="0"/>
              <a:t> 600 </a:t>
            </a:r>
            <a:r>
              <a:rPr lang="en-US" sz="1600" dirty="0" smtClean="0"/>
              <a:t>€</a:t>
            </a:r>
          </a:p>
          <a:p>
            <a:r>
              <a:rPr lang="en-US" sz="1800" dirty="0" smtClean="0"/>
              <a:t>Bioinformatics services to extract knowledge, </a:t>
            </a:r>
            <a:r>
              <a:rPr lang="en-US" sz="1800" dirty="0" smtClean="0"/>
              <a:t>store key </a:t>
            </a:r>
            <a:r>
              <a:rPr lang="en-US" sz="1800" dirty="0" smtClean="0"/>
              <a:t>data 2000-5000 €?</a:t>
            </a:r>
          </a:p>
          <a:p>
            <a:r>
              <a:rPr lang="fi-FI" sz="1800" b="1" dirty="0" err="1" smtClean="0"/>
              <a:t>There</a:t>
            </a:r>
            <a:r>
              <a:rPr lang="fi-FI" sz="1800" b="1" dirty="0" smtClean="0"/>
              <a:t> is a </a:t>
            </a:r>
            <a:r>
              <a:rPr lang="fi-FI" sz="1800" b="1" dirty="0" err="1" smtClean="0"/>
              <a:t>maximum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acceptable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end-user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total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cost</a:t>
            </a:r>
            <a:r>
              <a:rPr lang="fi-FI" sz="1800" b="1" dirty="0" smtClean="0"/>
              <a:t> for </a:t>
            </a:r>
            <a:r>
              <a:rPr lang="fi-FI" sz="1800" b="1" dirty="0" err="1" smtClean="0"/>
              <a:t>e.g</a:t>
            </a:r>
            <a:r>
              <a:rPr lang="fi-FI" sz="1800" b="1" dirty="0" smtClean="0"/>
              <a:t>. </a:t>
            </a:r>
            <a:r>
              <a:rPr lang="fi-FI" sz="1800" b="1" dirty="0" err="1" smtClean="0"/>
              <a:t>diagnostic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service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relying</a:t>
            </a:r>
            <a:r>
              <a:rPr lang="fi-FI" sz="1800" b="1" dirty="0" smtClean="0"/>
              <a:t> on </a:t>
            </a:r>
            <a:r>
              <a:rPr lang="fi-FI" sz="1800" b="1" dirty="0" err="1" smtClean="0"/>
              <a:t>biological</a:t>
            </a:r>
            <a:r>
              <a:rPr lang="fi-FI" sz="1800" b="1" dirty="0" smtClean="0"/>
              <a:t> </a:t>
            </a:r>
            <a:r>
              <a:rPr lang="fi-FI" sz="1800" b="1" dirty="0" err="1" smtClean="0"/>
              <a:t>information</a:t>
            </a:r>
            <a:endParaRPr lang="en-US" sz="1800" b="1" dirty="0" smtClean="0"/>
          </a:p>
          <a:p>
            <a:pPr lvl="1">
              <a:buNone/>
            </a:pPr>
            <a:endParaRPr lang="en-US" sz="1800" dirty="0" smtClean="0"/>
          </a:p>
          <a:p>
            <a:pPr lvl="1"/>
            <a:endParaRPr lang="en-US" sz="1800" dirty="0" smtClean="0"/>
          </a:p>
        </p:txBody>
      </p:sp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Disruptive technologies in biology</a:t>
            </a:r>
            <a:endParaRPr lang="en-US" dirty="0" smtClean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fi-FI" smtClean="0"/>
              <a:t>ELIXIR needs for e-Infrastructure, Tommi Nyrönen (CSC), EGI User Forum Vilnius April 12th 2011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22381</TotalTime>
  <Words>3143</Words>
  <Application>Microsoft Office PowerPoint</Application>
  <PresentationFormat>On-screen Show (4:3)</PresentationFormat>
  <Paragraphs>548</Paragraphs>
  <Slides>67</Slides>
  <Notes>23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Links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69" baseType="lpstr">
      <vt:lpstr>Custom Design</vt:lpstr>
      <vt:lpstr>C:\Users\nyronen\Desktop\ELIXIR_Presentations\Visio\BioMedInfra_Cloud_Service_Piecewise.vsd\Drawing\~Service for SP Outline\Predefined process.3863</vt:lpstr>
      <vt:lpstr>Slide 1</vt:lpstr>
      <vt:lpstr>ELIXIR Mission</vt:lpstr>
      <vt:lpstr>ELIXIR preparatory phase</vt:lpstr>
      <vt:lpstr>ESFRI biomedical RIs</vt:lpstr>
      <vt:lpstr>The European Grand Challenges</vt:lpstr>
      <vt:lpstr>ELIXIR data is comprehensive, universal, integrated</vt:lpstr>
      <vt:lpstr>Growth of disk storage at EMBL-EBI</vt:lpstr>
      <vt:lpstr>Securing data investments</vt:lpstr>
      <vt:lpstr>Disruptive technologies in biology</vt:lpstr>
      <vt:lpstr>Data growth exceeds growth in IT capability</vt:lpstr>
      <vt:lpstr>Visits during consultation phase</vt:lpstr>
      <vt:lpstr>Sites of ELIXIR survey: data providers and collections</vt:lpstr>
      <vt:lpstr>What might ELIXIR be?</vt:lpstr>
      <vt:lpstr>A reliable distributed Infrastructure</vt:lpstr>
      <vt:lpstr>ELIXIR Technical structure</vt:lpstr>
      <vt:lpstr>Requirements for ELIXIR Nodes </vt:lpstr>
      <vt:lpstr>Locations of suggestions for Nodes</vt:lpstr>
      <vt:lpstr>53 Node suggestions</vt:lpstr>
      <vt:lpstr>Role of ELIXIR steering committee</vt:lpstr>
      <vt:lpstr>The ELIXIR node suggestions have not been reviewed</vt:lpstr>
      <vt:lpstr>ELIXIR Construction phase</vt:lpstr>
      <vt:lpstr>Sweden is first country to commit</vt:lpstr>
      <vt:lpstr>UK commits to ELIXIR</vt:lpstr>
      <vt:lpstr>Denmark commits to ELIXIR</vt:lpstr>
      <vt:lpstr>Finland commits to ELIXIR</vt:lpstr>
      <vt:lpstr>Slide 26</vt:lpstr>
      <vt:lpstr>ELIXIR Management structure</vt:lpstr>
      <vt:lpstr>Elixir Funding structure</vt:lpstr>
      <vt:lpstr>Summary of ELIXIR components</vt:lpstr>
      <vt:lpstr>ELIXIR needs for e-Infrastructure</vt:lpstr>
      <vt:lpstr>ELIXIR European Data Centre</vt:lpstr>
      <vt:lpstr>Resilient data service provision</vt:lpstr>
      <vt:lpstr>ELIXIR European Data Centre</vt:lpstr>
      <vt:lpstr>Slide 34</vt:lpstr>
      <vt:lpstr>ELIXIR Computing</vt:lpstr>
      <vt:lpstr>Use case: Classification of all known proteins into families</vt:lpstr>
      <vt:lpstr>Slide 37</vt:lpstr>
      <vt:lpstr>How does the Network perform?</vt:lpstr>
      <vt:lpstr>Conclusions of the ELIXIR technical feasibility study</vt:lpstr>
      <vt:lpstr>ELIXIR Compute Node Suggestion</vt:lpstr>
      <vt:lpstr>EMBL EBI – ELIXIR hub operations as of 2009</vt:lpstr>
      <vt:lpstr>Ecosystem of  data collections and providers!</vt:lpstr>
      <vt:lpstr>Slide 43</vt:lpstr>
      <vt:lpstr>Slide 44</vt:lpstr>
      <vt:lpstr>Slide 45</vt:lpstr>
      <vt:lpstr>Slide 46</vt:lpstr>
      <vt:lpstr>Slide 47</vt:lpstr>
      <vt:lpstr>Slide 48</vt:lpstr>
      <vt:lpstr>Pilot implementation with the Finnish Institute for Molecular Medicine - FIMM </vt:lpstr>
      <vt:lpstr>Biomedical perspective</vt:lpstr>
      <vt:lpstr>What do biomed’s compute with next generation gene sequences?</vt:lpstr>
      <vt:lpstr>Available service level</vt:lpstr>
      <vt:lpstr>Biomed cloud service pilot</vt:lpstr>
      <vt:lpstr>Implementation“extends” the FIMM computing cluster </vt:lpstr>
      <vt:lpstr>Appears to be a good way to deliver</vt:lpstr>
      <vt:lpstr>The next level: large-scale green data- and computational centers</vt:lpstr>
      <vt:lpstr>Slide 57</vt:lpstr>
      <vt:lpstr>Slide 58</vt:lpstr>
      <vt:lpstr>Slide 59</vt:lpstr>
      <vt:lpstr>Slide 60</vt:lpstr>
      <vt:lpstr>Slide 61</vt:lpstr>
      <vt:lpstr>Slide 62</vt:lpstr>
      <vt:lpstr>Conclusions</vt:lpstr>
      <vt:lpstr>Call 8 Research Topic INFRA-2011-2.3.2</vt:lpstr>
      <vt:lpstr>EMBL-EBI responded for ELIXIR and created BioMedBridges proposal </vt:lpstr>
      <vt:lpstr>Summary</vt:lpstr>
      <vt:lpstr>More information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Elixir needs for e-Infrstructure</dc:subject>
  <dc:creator>Tommi Nyrönen and Andrew Lyall</dc:creator>
  <cp:keywords>EGI, ELIXIR, e-Infrastructure, requirements</cp:keywords>
  <dc:description>ELIXIR presentation for the EGI.eu user forum in Vilnius in April 2011</dc:description>
  <cp:lastModifiedBy>nyronen</cp:lastModifiedBy>
  <cp:revision>901</cp:revision>
  <cp:lastPrinted>1601-01-01T00:00:00Z</cp:lastPrinted>
  <dcterms:created xsi:type="dcterms:W3CDTF">1601-01-01T00:00:00Z</dcterms:created>
  <dcterms:modified xsi:type="dcterms:W3CDTF">2011-04-11T13:06:12Z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