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37"/>
  </p:notesMasterIdLst>
  <p:sldIdLst>
    <p:sldId id="303" r:id="rId5"/>
    <p:sldId id="393" r:id="rId6"/>
    <p:sldId id="342" r:id="rId7"/>
    <p:sldId id="353" r:id="rId8"/>
    <p:sldId id="367" r:id="rId9"/>
    <p:sldId id="374" r:id="rId10"/>
    <p:sldId id="380" r:id="rId11"/>
    <p:sldId id="407" r:id="rId12"/>
    <p:sldId id="408" r:id="rId13"/>
    <p:sldId id="409" r:id="rId14"/>
    <p:sldId id="364" r:id="rId15"/>
    <p:sldId id="373" r:id="rId16"/>
    <p:sldId id="392" r:id="rId17"/>
    <p:sldId id="381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6" r:id="rId27"/>
    <p:sldId id="402" r:id="rId28"/>
    <p:sldId id="403" r:id="rId29"/>
    <p:sldId id="376" r:id="rId30"/>
    <p:sldId id="410" r:id="rId31"/>
    <p:sldId id="382" r:id="rId32"/>
    <p:sldId id="411" r:id="rId33"/>
    <p:sldId id="375" r:id="rId34"/>
    <p:sldId id="377" r:id="rId35"/>
    <p:sldId id="41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>
      <p:cViewPr varScale="1">
        <p:scale>
          <a:sx n="73" d="100"/>
          <a:sy n="73" d="100"/>
        </p:scale>
        <p:origin x="-36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A9D48A58-E41B-42F6-B5CF-E8BE521CE057}" type="presOf" srcId="{0CE1BDF5-303B-43A1-B6CB-AA8C9DF79EE3}" destId="{9215830D-5C31-4375-96B9-4B6A9D83C7BF}" srcOrd="0" destOrd="0" presId="urn:microsoft.com/office/officeart/2005/8/layout/cycle1"/>
    <dgm:cxn modelId="{4302C8E1-1C31-459A-A300-D662DAB0D239}" type="presOf" srcId="{30C27CF3-1378-4C7F-ADDD-C3C59703BC32}" destId="{3D0C85EA-A364-4AF4-990E-1BC4B09E4B58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5AE2011A-6304-4B13-A312-052F33D7433C}" type="presOf" srcId="{BE415C36-6212-409E-93D6-DAFDEF168986}" destId="{57F597DC-5D98-41ED-A0B0-C06C8D4E4560}" srcOrd="0" destOrd="0" presId="urn:microsoft.com/office/officeart/2005/8/layout/cycle1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6D92F7D4-2ED1-47FC-BD4B-8F0F6799AFFC}" type="presOf" srcId="{7F4416A7-1859-46F6-8F6C-A86EDAB8ACCA}" destId="{469EBAC1-2975-4EEE-9DBE-DD58A0C962C3}" srcOrd="0" destOrd="0" presId="urn:microsoft.com/office/officeart/2005/8/layout/cycle1"/>
    <dgm:cxn modelId="{6B29231F-64BD-4EAF-8017-4FAD9318FD39}" type="presOf" srcId="{EBFE3AD1-98C4-4434-AF96-D9FDB2239517}" destId="{B757D91A-88B8-4BEA-A2DC-76BD862C4D80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635E868D-5255-44C2-9B34-3ECB98464898}" type="presOf" srcId="{FB6FB5CB-CC68-481D-AD69-504CB475B42C}" destId="{F61C9349-F176-47C8-BE21-7C4F99462F4D}" srcOrd="0" destOrd="0" presId="urn:microsoft.com/office/officeart/2005/8/layout/cycle1"/>
    <dgm:cxn modelId="{7D6575EB-B3DB-4A3E-8447-DD66CA747F43}" type="presOf" srcId="{39B5E08C-AFD3-45C2-A7A8-DBC91D36E930}" destId="{05434F62-1945-425B-A943-C0564BA62B0A}" srcOrd="0" destOrd="0" presId="urn:microsoft.com/office/officeart/2005/8/layout/cycle1"/>
    <dgm:cxn modelId="{C77C84DA-1F62-46F1-87CE-6F4812AF8397}" type="presOf" srcId="{160298BE-D0DD-453A-97FB-2EFE2CB418FA}" destId="{46768807-E369-4E6F-A363-28A7FECACF93}" srcOrd="0" destOrd="0" presId="urn:microsoft.com/office/officeart/2005/8/layout/cycle1"/>
    <dgm:cxn modelId="{1B4CC5E1-140C-4CA1-A788-0BDA12C84A1A}" type="presOf" srcId="{4086724D-26DA-4331-A3F1-B78598743C15}" destId="{1FFB821D-3005-44AA-A7BA-5EE65166E439}" srcOrd="0" destOrd="0" presId="urn:microsoft.com/office/officeart/2005/8/layout/cycle1"/>
    <dgm:cxn modelId="{3822D36B-9406-4A28-B74F-20D5B6ECD88B}" type="presParOf" srcId="{1FFB821D-3005-44AA-A7BA-5EE65166E439}" destId="{28B79CF3-C1BD-4915-854D-CE3DEC022526}" srcOrd="0" destOrd="0" presId="urn:microsoft.com/office/officeart/2005/8/layout/cycle1"/>
    <dgm:cxn modelId="{E2B0E5D6-59D3-4E2E-89E6-2593E8E921C7}" type="presParOf" srcId="{1FFB821D-3005-44AA-A7BA-5EE65166E439}" destId="{3D0C85EA-A364-4AF4-990E-1BC4B09E4B58}" srcOrd="1" destOrd="0" presId="urn:microsoft.com/office/officeart/2005/8/layout/cycle1"/>
    <dgm:cxn modelId="{05179013-E752-428F-928C-D90C5F6BAD4C}" type="presParOf" srcId="{1FFB821D-3005-44AA-A7BA-5EE65166E439}" destId="{46768807-E369-4E6F-A363-28A7FECACF93}" srcOrd="2" destOrd="0" presId="urn:microsoft.com/office/officeart/2005/8/layout/cycle1"/>
    <dgm:cxn modelId="{5C886189-F55C-48D4-97F1-8FD232DC7AFB}" type="presParOf" srcId="{1FFB821D-3005-44AA-A7BA-5EE65166E439}" destId="{9BA7CECD-4EC8-4B99-9778-4049BE961D8D}" srcOrd="3" destOrd="0" presId="urn:microsoft.com/office/officeart/2005/8/layout/cycle1"/>
    <dgm:cxn modelId="{E79970D5-76A8-4C09-BC38-D8E42EF331E9}" type="presParOf" srcId="{1FFB821D-3005-44AA-A7BA-5EE65166E439}" destId="{F61C9349-F176-47C8-BE21-7C4F99462F4D}" srcOrd="4" destOrd="0" presId="urn:microsoft.com/office/officeart/2005/8/layout/cycle1"/>
    <dgm:cxn modelId="{998498B9-18E2-4A7D-B535-FD26D715CB96}" type="presParOf" srcId="{1FFB821D-3005-44AA-A7BA-5EE65166E439}" destId="{05434F62-1945-425B-A943-C0564BA62B0A}" srcOrd="5" destOrd="0" presId="urn:microsoft.com/office/officeart/2005/8/layout/cycle1"/>
    <dgm:cxn modelId="{4937B61E-C876-428F-B882-528DC743634C}" type="presParOf" srcId="{1FFB821D-3005-44AA-A7BA-5EE65166E439}" destId="{FA2AB158-C29A-4A99-A38E-1DEC0599DFBA}" srcOrd="6" destOrd="0" presId="urn:microsoft.com/office/officeart/2005/8/layout/cycle1"/>
    <dgm:cxn modelId="{3F00B2FD-2E2C-43EF-A7A4-3668A61560B7}" type="presParOf" srcId="{1FFB821D-3005-44AA-A7BA-5EE65166E439}" destId="{469EBAC1-2975-4EEE-9DBE-DD58A0C962C3}" srcOrd="7" destOrd="0" presId="urn:microsoft.com/office/officeart/2005/8/layout/cycle1"/>
    <dgm:cxn modelId="{EE0E2031-15A1-484F-8712-363DFEDC258E}" type="presParOf" srcId="{1FFB821D-3005-44AA-A7BA-5EE65166E439}" destId="{B757D91A-88B8-4BEA-A2DC-76BD862C4D80}" srcOrd="8" destOrd="0" presId="urn:microsoft.com/office/officeart/2005/8/layout/cycle1"/>
    <dgm:cxn modelId="{9E21CBE7-C41D-4B82-87A6-5570CBAD4239}" type="presParOf" srcId="{1FFB821D-3005-44AA-A7BA-5EE65166E439}" destId="{EF888948-3812-4D4C-9F07-08DB9399E2A4}" srcOrd="9" destOrd="0" presId="urn:microsoft.com/office/officeart/2005/8/layout/cycle1"/>
    <dgm:cxn modelId="{14F4B539-D36F-4FC5-9B48-CD70D4DA5876}" type="presParOf" srcId="{1FFB821D-3005-44AA-A7BA-5EE65166E439}" destId="{9215830D-5C31-4375-96B9-4B6A9D83C7BF}" srcOrd="10" destOrd="0" presId="urn:microsoft.com/office/officeart/2005/8/layout/cycle1"/>
    <dgm:cxn modelId="{D3460AA2-51D4-4AF3-884D-CA5662841AA6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71587594-18D6-4F7A-9CF0-DC3869D84922}">
      <dgm:prSet phldrT="[Text]"/>
      <dgm:spPr/>
      <dgm:t>
        <a:bodyPr/>
        <a:lstStyle/>
        <a:p>
          <a:r>
            <a:rPr lang="en-GB" smtClean="0"/>
            <a:t>Discover</a:t>
          </a:r>
          <a:endParaRPr lang="en-GB" dirty="0"/>
        </a:p>
      </dgm:t>
    </dgm:pt>
    <dgm:pt modelId="{6B086F2B-3600-484C-8B7C-3B8A758DCE8F}" type="parTrans" cxnId="{9DAF0A83-83F0-4F69-ADFA-608A0F03EFD1}">
      <dgm:prSet/>
      <dgm:spPr/>
      <dgm:t>
        <a:bodyPr/>
        <a:lstStyle/>
        <a:p>
          <a:endParaRPr lang="en-GB"/>
        </a:p>
      </dgm:t>
    </dgm:pt>
    <dgm:pt modelId="{853ACC14-B99E-4E99-BCA8-5DA64309E572}" type="sibTrans" cxnId="{9DAF0A83-83F0-4F69-ADFA-608A0F03EFD1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0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1" presStyleCnt="3"/>
      <dgm:spPr/>
      <dgm:t>
        <a:bodyPr/>
        <a:lstStyle/>
        <a:p>
          <a:endParaRPr lang="en-GB"/>
        </a:p>
      </dgm:t>
    </dgm:pt>
    <dgm:pt modelId="{9CAD9F75-244A-4201-99AD-0DE3849A1784}" type="pres">
      <dgm:prSet presAssocID="{71587594-18D6-4F7A-9CF0-DC3869D84922}" presName="dummy" presStyleCnt="0"/>
      <dgm:spPr/>
    </dgm:pt>
    <dgm:pt modelId="{9FD65769-68EB-4034-A125-79BE766048F3}" type="pres">
      <dgm:prSet presAssocID="{71587594-18D6-4F7A-9CF0-DC3869D849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A33E0-C385-4B7A-919A-77A0EF5D57EA}" type="pres">
      <dgm:prSet presAssocID="{853ACC14-B99E-4E99-BCA8-5DA64309E572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D20CA0BB-D5C4-42BE-A815-86667C4834EA}" type="presOf" srcId="{71587594-18D6-4F7A-9CF0-DC3869D84922}" destId="{9FD65769-68EB-4034-A125-79BE766048F3}" srcOrd="0" destOrd="0" presId="urn:microsoft.com/office/officeart/2005/8/layout/cycle1"/>
    <dgm:cxn modelId="{244E3764-9366-4FDB-9741-D2398F3486FE}" srcId="{AE5D845A-BD39-45A1-843C-01377607AC7B}" destId="{F62F64D2-15E0-475E-BBE6-02DD2AB2E9A0}" srcOrd="1" destOrd="0" parTransId="{33BE1491-BFF2-4650-A889-BF82A4597359}" sibTransId="{9D37BFA3-5271-4976-9570-7BC329A16B6C}"/>
    <dgm:cxn modelId="{C38B7D3E-C457-4E3F-9EAF-020F29BF6B9A}" type="presOf" srcId="{3EAC1A37-354D-4046-B39B-44C9912E551A}" destId="{87728FA1-3618-48D1-B1F1-ADA7DBF7ACDE}" srcOrd="0" destOrd="0" presId="urn:microsoft.com/office/officeart/2005/8/layout/cycle1"/>
    <dgm:cxn modelId="{BE72C2EE-0F87-4DB3-B7EF-BBB4856E3F11}" type="presOf" srcId="{C29F039F-D49B-4DBA-B7AD-FC6DB0675443}" destId="{894E585C-8260-4B33-8B5C-FACB2F78650E}" srcOrd="0" destOrd="0" presId="urn:microsoft.com/office/officeart/2005/8/layout/cycle1"/>
    <dgm:cxn modelId="{26ED264A-F013-4B34-8AE0-647C5A351BE2}" type="presOf" srcId="{F62F64D2-15E0-475E-BBE6-02DD2AB2E9A0}" destId="{C35AAD92-1AF7-48DD-BDA9-2907C53F688E}" srcOrd="0" destOrd="0" presId="urn:microsoft.com/office/officeart/2005/8/layout/cycle1"/>
    <dgm:cxn modelId="{58032717-FB11-411F-9D3C-866E64248E53}" type="presOf" srcId="{9D37BFA3-5271-4976-9570-7BC329A16B6C}" destId="{36FC3480-6574-4906-86D6-C27115B899F4}" srcOrd="0" destOrd="0" presId="urn:microsoft.com/office/officeart/2005/8/layout/cycle1"/>
    <dgm:cxn modelId="{ADED1BA9-0610-4809-8D8C-1206882DD08C}" srcId="{AE5D845A-BD39-45A1-843C-01377607AC7B}" destId="{3EAC1A37-354D-4046-B39B-44C9912E551A}" srcOrd="0" destOrd="0" parTransId="{4214A79E-299C-4F6E-A28A-6E42D7915586}" sibTransId="{C29F039F-D49B-4DBA-B7AD-FC6DB0675443}"/>
    <dgm:cxn modelId="{903A1AC5-68BB-4781-A208-67C4C4960745}" type="presOf" srcId="{AE5D845A-BD39-45A1-843C-01377607AC7B}" destId="{DDA1B2E7-0639-44B9-91D3-7437BFB42AE0}" srcOrd="0" destOrd="0" presId="urn:microsoft.com/office/officeart/2005/8/layout/cycle1"/>
    <dgm:cxn modelId="{9DAF0A83-83F0-4F69-ADFA-608A0F03EFD1}" srcId="{AE5D845A-BD39-45A1-843C-01377607AC7B}" destId="{71587594-18D6-4F7A-9CF0-DC3869D84922}" srcOrd="2" destOrd="0" parTransId="{6B086F2B-3600-484C-8B7C-3B8A758DCE8F}" sibTransId="{853ACC14-B99E-4E99-BCA8-5DA64309E572}"/>
    <dgm:cxn modelId="{1BE6586B-3F42-4433-8B75-1CFB67B40656}" type="presOf" srcId="{853ACC14-B99E-4E99-BCA8-5DA64309E572}" destId="{961A33E0-C385-4B7A-919A-77A0EF5D57EA}" srcOrd="0" destOrd="0" presId="urn:microsoft.com/office/officeart/2005/8/layout/cycle1"/>
    <dgm:cxn modelId="{31B0C1B3-9C38-43EC-B782-C447A580BD9C}" type="presParOf" srcId="{DDA1B2E7-0639-44B9-91D3-7437BFB42AE0}" destId="{ACE5C0F2-221E-4711-82BE-3CF986B4CD5D}" srcOrd="0" destOrd="0" presId="urn:microsoft.com/office/officeart/2005/8/layout/cycle1"/>
    <dgm:cxn modelId="{E92B1516-B005-4398-8BF7-D6D9D2AFC197}" type="presParOf" srcId="{DDA1B2E7-0639-44B9-91D3-7437BFB42AE0}" destId="{87728FA1-3618-48D1-B1F1-ADA7DBF7ACDE}" srcOrd="1" destOrd="0" presId="urn:microsoft.com/office/officeart/2005/8/layout/cycle1"/>
    <dgm:cxn modelId="{031B649C-947F-4DAB-8172-BDDEF8B85474}" type="presParOf" srcId="{DDA1B2E7-0639-44B9-91D3-7437BFB42AE0}" destId="{894E585C-8260-4B33-8B5C-FACB2F78650E}" srcOrd="2" destOrd="0" presId="urn:microsoft.com/office/officeart/2005/8/layout/cycle1"/>
    <dgm:cxn modelId="{A2DE279C-1BD8-489E-A14D-3B0C622B3955}" type="presParOf" srcId="{DDA1B2E7-0639-44B9-91D3-7437BFB42AE0}" destId="{D54A9CB4-58AE-4B84-AC86-46C84ECE0B06}" srcOrd="3" destOrd="0" presId="urn:microsoft.com/office/officeart/2005/8/layout/cycle1"/>
    <dgm:cxn modelId="{9B7C8F4B-36E9-44D0-9742-83F96B4F991A}" type="presParOf" srcId="{DDA1B2E7-0639-44B9-91D3-7437BFB42AE0}" destId="{C35AAD92-1AF7-48DD-BDA9-2907C53F688E}" srcOrd="4" destOrd="0" presId="urn:microsoft.com/office/officeart/2005/8/layout/cycle1"/>
    <dgm:cxn modelId="{83380BE8-56A6-491D-BFAB-E981751A7D0A}" type="presParOf" srcId="{DDA1B2E7-0639-44B9-91D3-7437BFB42AE0}" destId="{36FC3480-6574-4906-86D6-C27115B899F4}" srcOrd="5" destOrd="0" presId="urn:microsoft.com/office/officeart/2005/8/layout/cycle1"/>
    <dgm:cxn modelId="{1B23DB3A-2C6C-40E1-8B5D-D3CFEAE0BFBF}" type="presParOf" srcId="{DDA1B2E7-0639-44B9-91D3-7437BFB42AE0}" destId="{9CAD9F75-244A-4201-99AD-0DE3849A1784}" srcOrd="6" destOrd="0" presId="urn:microsoft.com/office/officeart/2005/8/layout/cycle1"/>
    <dgm:cxn modelId="{17F87F74-DF47-44A9-9969-57BBEB4BDA75}" type="presParOf" srcId="{DDA1B2E7-0639-44B9-91D3-7437BFB42AE0}" destId="{9FD65769-68EB-4034-A125-79BE766048F3}" srcOrd="7" destOrd="0" presId="urn:microsoft.com/office/officeart/2005/8/layout/cycle1"/>
    <dgm:cxn modelId="{1C4B60DC-9529-4910-9DED-473820A007BC}" type="presParOf" srcId="{DDA1B2E7-0639-44B9-91D3-7437BFB42AE0}" destId="{961A33E0-C385-4B7A-919A-77A0EF5D57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0923E-F5E8-4282-BDEA-31AA88FAD518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F306A-FDA1-4AC3-BA56-2D7894C76803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baseline="0" dirty="0" smtClean="0">
              <a:solidFill>
                <a:schemeClr val="bg1"/>
              </a:solidFill>
            </a:rPr>
            <a:t>NGI </a:t>
          </a:r>
          <a:br>
            <a:rPr lang="en-US" sz="1800" b="1" baseline="0" dirty="0" smtClean="0">
              <a:solidFill>
                <a:schemeClr val="bg1"/>
              </a:solidFill>
            </a:rPr>
          </a:br>
          <a:r>
            <a:rPr lang="en-US" sz="1800" b="1" baseline="0" dirty="0" smtClean="0">
              <a:solidFill>
                <a:schemeClr val="bg1"/>
              </a:solidFill>
            </a:rPr>
            <a:t>User Support Teams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F46B204D-A981-4126-B42C-A3FC162A4D56}" type="parTrans" cxnId="{DEB4E3C6-5A91-4674-883A-A502B0916216}">
      <dgm:prSet/>
      <dgm:spPr/>
      <dgm:t>
        <a:bodyPr/>
        <a:lstStyle/>
        <a:p>
          <a:endParaRPr lang="en-US"/>
        </a:p>
      </dgm:t>
    </dgm:pt>
    <dgm:pt modelId="{FA68E245-28F4-4238-AE81-7663A7A6F98B}" type="sibTrans" cxnId="{DEB4E3C6-5A91-4674-883A-A502B0916216}">
      <dgm:prSet/>
      <dgm:spPr/>
      <dgm:t>
        <a:bodyPr/>
        <a:lstStyle/>
        <a:p>
          <a:endParaRPr lang="en-US"/>
        </a:p>
      </dgm:t>
    </dgm:pt>
    <dgm:pt modelId="{2BEED644-BD3D-4528-9215-34AE77DAEBB2}">
      <dgm:prSet phldrT="[Text]" custT="1"/>
      <dgm:spPr/>
      <dgm:t>
        <a:bodyPr lIns="0" tIns="0" rIns="0" bIns="0"/>
        <a:lstStyle/>
        <a:p>
          <a:r>
            <a:rPr lang="en-US" sz="1100" dirty="0" smtClean="0"/>
            <a:t>Consultancy</a:t>
          </a:r>
          <a:endParaRPr lang="en-US" sz="1100" dirty="0"/>
        </a:p>
      </dgm:t>
    </dgm:pt>
    <dgm:pt modelId="{B2DF5D86-95C3-4453-A784-E524B4070363}" type="parTrans" cxnId="{2B84A44C-831F-4E85-B876-B405B6739AF8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E39ED116-E300-4B36-ADF5-66803C4E2206}" type="sibTrans" cxnId="{2B84A44C-831F-4E85-B876-B405B6739AF8}">
      <dgm:prSet/>
      <dgm:spPr/>
      <dgm:t>
        <a:bodyPr/>
        <a:lstStyle/>
        <a:p>
          <a:endParaRPr lang="en-US"/>
        </a:p>
      </dgm:t>
    </dgm:pt>
    <dgm:pt modelId="{813C0E0D-AC7F-4DBE-96CD-93FA5E30ACE4}">
      <dgm:prSet phldrT="[Text]" custT="1"/>
      <dgm:spPr/>
      <dgm:t>
        <a:bodyPr lIns="0" tIns="0" rIns="0" bIns="0"/>
        <a:lstStyle/>
        <a:p>
          <a:r>
            <a:rPr lang="en-US" sz="1100" dirty="0" smtClean="0"/>
            <a:t>Training</a:t>
          </a:r>
          <a:endParaRPr lang="en-US" sz="1100" dirty="0"/>
        </a:p>
      </dgm:t>
    </dgm:pt>
    <dgm:pt modelId="{B824A7EE-F04B-4F7F-AA96-E14D371ADE3F}" type="parTrans" cxnId="{EAB180A5-523A-49F4-9FEA-32127E17A2C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331BC85-F791-425D-BCC2-85342FAB9A5A}" type="sibTrans" cxnId="{EAB180A5-523A-49F4-9FEA-32127E17A2C7}">
      <dgm:prSet/>
      <dgm:spPr/>
      <dgm:t>
        <a:bodyPr/>
        <a:lstStyle/>
        <a:p>
          <a:endParaRPr lang="en-US"/>
        </a:p>
      </dgm:t>
    </dgm:pt>
    <dgm:pt modelId="{29B79870-9ADB-455E-8841-92C9B5A5ECE6}">
      <dgm:prSet phldrT="[Text]" custT="1"/>
      <dgm:spPr/>
      <dgm:t>
        <a:bodyPr/>
        <a:lstStyle/>
        <a:p>
          <a:r>
            <a:rPr lang="en-US" sz="1100" dirty="0" smtClean="0"/>
            <a:t>Porting applications</a:t>
          </a:r>
          <a:endParaRPr lang="en-US" sz="1100" dirty="0"/>
        </a:p>
      </dgm:t>
    </dgm:pt>
    <dgm:pt modelId="{4ED8FE78-7499-4C3B-963D-44A27B1C3E83}" type="parTrans" cxnId="{5E060636-66A2-44F7-B84C-B1376802158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AD45FE34-5AF7-46FD-B24B-EE675E1EF60F}" type="sibTrans" cxnId="{5E060636-66A2-44F7-B84C-B13768021587}">
      <dgm:prSet/>
      <dgm:spPr/>
      <dgm:t>
        <a:bodyPr/>
        <a:lstStyle/>
        <a:p>
          <a:endParaRPr lang="en-US"/>
        </a:p>
      </dgm:t>
    </dgm:pt>
    <dgm:pt modelId="{F84D2FD4-46C4-4BFE-9AFD-8AC06F0F93C6}">
      <dgm:prSet custT="1"/>
      <dgm:spPr/>
      <dgm:t>
        <a:bodyPr lIns="0" tIns="0" rIns="0" bIns="0"/>
        <a:lstStyle/>
        <a:p>
          <a:r>
            <a:rPr lang="en-US" sz="1100" dirty="0" smtClean="0"/>
            <a:t>Providing access to grid and software services</a:t>
          </a:r>
          <a:endParaRPr lang="en-US" sz="1100" dirty="0"/>
        </a:p>
      </dgm:t>
    </dgm:pt>
    <dgm:pt modelId="{38089163-A13D-45BD-B805-2BECD0E32FBF}" type="parTrans" cxnId="{3AFE148D-3ABB-4994-8A2C-9B91CE5A0B05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1D68ACAB-90CE-4A7B-8E0B-6DFDBE032C88}" type="sibTrans" cxnId="{3AFE148D-3ABB-4994-8A2C-9B91CE5A0B05}">
      <dgm:prSet/>
      <dgm:spPr/>
      <dgm:t>
        <a:bodyPr/>
        <a:lstStyle/>
        <a:p>
          <a:endParaRPr lang="en-US"/>
        </a:p>
      </dgm:t>
    </dgm:pt>
    <dgm:pt modelId="{2795B3E8-9F94-444D-BBBA-33B943D75BA7}">
      <dgm:prSet custT="1"/>
      <dgm:spPr/>
      <dgm:t>
        <a:bodyPr lIns="0" tIns="0" rIns="0" bIns="0"/>
        <a:lstStyle/>
        <a:p>
          <a:r>
            <a:rPr lang="en-US" sz="1100" dirty="0" smtClean="0"/>
            <a:t>Developing and operating software services</a:t>
          </a:r>
          <a:endParaRPr lang="en-US" sz="1100" dirty="0"/>
        </a:p>
      </dgm:t>
    </dgm:pt>
    <dgm:pt modelId="{6960D3A1-B987-42BE-B03F-B9FA7EB31AEA}" type="parTrans" cxnId="{892D8406-9A87-4FC8-AD7C-38D357B3D9A3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9348C32-1B14-4840-9353-1DB6CB0A2ABE}" type="sibTrans" cxnId="{892D8406-9A87-4FC8-AD7C-38D357B3D9A3}">
      <dgm:prSet/>
      <dgm:spPr/>
      <dgm:t>
        <a:bodyPr/>
        <a:lstStyle/>
        <a:p>
          <a:endParaRPr lang="en-US"/>
        </a:p>
      </dgm:t>
    </dgm:pt>
    <dgm:pt modelId="{71EDB839-5809-4146-B722-6617A316ADC6}">
      <dgm:prSet custT="1"/>
      <dgm:spPr/>
      <dgm:t>
        <a:bodyPr lIns="0" tIns="0" rIns="0" bIns="0"/>
        <a:lstStyle/>
        <a:p>
          <a:r>
            <a:rPr lang="en-US" sz="1100" dirty="0" smtClean="0"/>
            <a:t>Collecting Feedback</a:t>
          </a:r>
          <a:endParaRPr lang="en-US" sz="1100" dirty="0"/>
        </a:p>
      </dgm:t>
    </dgm:pt>
    <dgm:pt modelId="{31F8CB58-7A48-4FD8-A822-E6378D33B79E}" type="parTrans" cxnId="{C00495F9-4F10-4C22-B6E4-24063A021DBB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8DF45966-95C1-4438-BDF0-5A3B20F22AA4}" type="sibTrans" cxnId="{C00495F9-4F10-4C22-B6E4-24063A021DBB}">
      <dgm:prSet/>
      <dgm:spPr/>
      <dgm:t>
        <a:bodyPr/>
        <a:lstStyle/>
        <a:p>
          <a:endParaRPr lang="en-US"/>
        </a:p>
      </dgm:t>
    </dgm:pt>
    <dgm:pt modelId="{8009705E-1755-4228-91B6-603B432DFE7B}">
      <dgm:prSet custT="1"/>
      <dgm:spPr/>
      <dgm:t>
        <a:bodyPr lIns="0" tIns="0" rIns="0" bIns="0"/>
        <a:lstStyle/>
        <a:p>
          <a:r>
            <a:rPr lang="en-US" sz="1100" dirty="0" err="1" smtClean="0"/>
            <a:t>Documen-tation</a:t>
          </a:r>
          <a:endParaRPr lang="en-US" sz="1100" dirty="0"/>
        </a:p>
      </dgm:t>
    </dgm:pt>
    <dgm:pt modelId="{C35170B3-D2A0-4010-8F29-5B483C9AC320}" type="parTrans" cxnId="{5F8BE2AA-69C9-423A-83C3-D4BD85CDC32F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438BB31-B817-4E3E-855A-571EE449B676}" type="sibTrans" cxnId="{5F8BE2AA-69C9-423A-83C3-D4BD85CDC32F}">
      <dgm:prSet/>
      <dgm:spPr/>
      <dgm:t>
        <a:bodyPr/>
        <a:lstStyle/>
        <a:p>
          <a:endParaRPr lang="en-US"/>
        </a:p>
      </dgm:t>
    </dgm:pt>
    <dgm:pt modelId="{11018E42-C1EE-4529-97BA-4F21A14DC3AE}">
      <dgm:prSet custT="1"/>
      <dgm:spPr/>
      <dgm:t>
        <a:bodyPr lIns="0" tIns="0" rIns="0" bIns="0"/>
        <a:lstStyle/>
        <a:p>
          <a:r>
            <a:rPr lang="en-US" sz="1100" dirty="0" smtClean="0"/>
            <a:t>Helpdesk</a:t>
          </a:r>
          <a:endParaRPr lang="en-US" sz="1100" dirty="0"/>
        </a:p>
      </dgm:t>
    </dgm:pt>
    <dgm:pt modelId="{4D68E18F-264A-432E-A719-665F1B3EBD05}" type="parTrans" cxnId="{83FC186D-A9BD-495A-9C14-5AD0D420E13D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92B5608A-529C-4EF4-A1A3-503CF2247C01}" type="sibTrans" cxnId="{83FC186D-A9BD-495A-9C14-5AD0D420E13D}">
      <dgm:prSet/>
      <dgm:spPr/>
      <dgm:t>
        <a:bodyPr/>
        <a:lstStyle/>
        <a:p>
          <a:endParaRPr lang="en-US"/>
        </a:p>
      </dgm:t>
    </dgm:pt>
    <dgm:pt modelId="{2495A772-659C-42FA-883E-740F3AC8BC20}" type="pres">
      <dgm:prSet presAssocID="{54E0923E-F5E8-4282-BDEA-31AA88FAD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C17AC-8C23-4AED-9BDE-5D21B13F58DB}" type="pres">
      <dgm:prSet presAssocID="{6D7F306A-FDA1-4AC3-BA56-2D7894C76803}" presName="centerShape" presStyleLbl="node0" presStyleIdx="0" presStyleCnt="1" custScaleX="128051" custScaleY="128050"/>
      <dgm:spPr/>
      <dgm:t>
        <a:bodyPr/>
        <a:lstStyle/>
        <a:p>
          <a:endParaRPr lang="en-US"/>
        </a:p>
      </dgm:t>
    </dgm:pt>
    <dgm:pt modelId="{13E6D694-4FB0-4984-A5F4-0D9EC2CD5FE6}" type="pres">
      <dgm:prSet presAssocID="{B2DF5D86-95C3-4453-A784-E524B4070363}" presName="parTrans" presStyleLbl="sibTrans2D1" presStyleIdx="0" presStyleCnt="8"/>
      <dgm:spPr/>
      <dgm:t>
        <a:bodyPr/>
        <a:lstStyle/>
        <a:p>
          <a:endParaRPr lang="en-GB"/>
        </a:p>
      </dgm:t>
    </dgm:pt>
    <dgm:pt modelId="{CEDF5691-D0CA-4773-B26A-3B577A4DB839}" type="pres">
      <dgm:prSet presAssocID="{B2DF5D86-95C3-4453-A784-E524B4070363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0593F763-75B5-4A08-83A0-26ABB4D2FF14}" type="pres">
      <dgm:prSet presAssocID="{2BEED644-BD3D-4528-9215-34AE77DAEBB2}" presName="node" presStyleLbl="node1" presStyleIdx="0" presStyleCnt="8" custRadScaleRad="9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27F4-58EE-47F6-BB4A-9F57D7840B76}" type="pres">
      <dgm:prSet presAssocID="{B824A7EE-F04B-4F7F-AA96-E14D371ADE3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A200E6D4-AF56-4E6B-9CF2-26A2531747E0}" type="pres">
      <dgm:prSet presAssocID="{B824A7EE-F04B-4F7F-AA96-E14D371ADE3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EE062432-16F0-45B3-AA9A-A4EF053D2026}" type="pres">
      <dgm:prSet presAssocID="{813C0E0D-AC7F-4DBE-96CD-93FA5E30ACE4}" presName="node" presStyleLbl="node1" presStyleIdx="1" presStyleCnt="8" custRadScaleRad="99427" custRadScaleInc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C3D8-F88F-4C12-9D78-74D441D4060C}" type="pres">
      <dgm:prSet presAssocID="{38089163-A13D-45BD-B805-2BECD0E32FBF}" presName="parTrans" presStyleLbl="sibTrans2D1" presStyleIdx="2" presStyleCnt="8"/>
      <dgm:spPr/>
      <dgm:t>
        <a:bodyPr/>
        <a:lstStyle/>
        <a:p>
          <a:endParaRPr lang="en-GB"/>
        </a:p>
      </dgm:t>
    </dgm:pt>
    <dgm:pt modelId="{0E8DA18C-C765-4588-927A-24D140ECF0BD}" type="pres">
      <dgm:prSet presAssocID="{38089163-A13D-45BD-B805-2BECD0E32FBF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8A40F67-A930-4B21-8593-EE1330892D66}" type="pres">
      <dgm:prSet presAssocID="{F84D2FD4-46C4-4BFE-9AFD-8AC06F0F93C6}" presName="node" presStyleLbl="node1" presStyleIdx="2" presStyleCnt="8" custRadScaleRad="99873" custRadScaleInc="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6F98-770C-444E-9D81-C998A7AEA310}" type="pres">
      <dgm:prSet presAssocID="{4ED8FE78-7499-4C3B-963D-44A27B1C3E83}" presName="parTrans" presStyleLbl="sibTrans2D1" presStyleIdx="3" presStyleCnt="8"/>
      <dgm:spPr/>
      <dgm:t>
        <a:bodyPr/>
        <a:lstStyle/>
        <a:p>
          <a:endParaRPr lang="en-GB"/>
        </a:p>
      </dgm:t>
    </dgm:pt>
    <dgm:pt modelId="{09DF8176-E0AC-43E7-BEC3-CB4AF7331D36}" type="pres">
      <dgm:prSet presAssocID="{4ED8FE78-7499-4C3B-963D-44A27B1C3E83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4404C66-EFFF-4184-B271-EC4AE3432809}" type="pres">
      <dgm:prSet presAssocID="{29B79870-9ADB-455E-8841-92C9B5A5EC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E943C-EF5E-4FB5-A7B4-0C2C745D9E62}" type="pres">
      <dgm:prSet presAssocID="{6960D3A1-B987-42BE-B03F-B9FA7EB31AEA}" presName="parTrans" presStyleLbl="sibTrans2D1" presStyleIdx="4" presStyleCnt="8"/>
      <dgm:spPr/>
      <dgm:t>
        <a:bodyPr/>
        <a:lstStyle/>
        <a:p>
          <a:endParaRPr lang="en-GB"/>
        </a:p>
      </dgm:t>
    </dgm:pt>
    <dgm:pt modelId="{CDDC6240-1530-4C57-87D9-40EE5B119334}" type="pres">
      <dgm:prSet presAssocID="{6960D3A1-B987-42BE-B03F-B9FA7EB31AEA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C38085D6-6012-4F2E-A8F3-EC4A2633FC45}" type="pres">
      <dgm:prSet presAssocID="{2795B3E8-9F94-444D-BBBA-33B943D75BA7}" presName="node" presStyleLbl="node1" presStyleIdx="4" presStyleCnt="8" custRadScaleRad="100705" custRadScaleInc="-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29992-0E37-4679-93EF-8EB1F2694B5C}" type="pres">
      <dgm:prSet presAssocID="{31F8CB58-7A48-4FD8-A822-E6378D33B79E}" presName="parTrans" presStyleLbl="sibTrans2D1" presStyleIdx="5" presStyleCnt="8"/>
      <dgm:spPr/>
      <dgm:t>
        <a:bodyPr/>
        <a:lstStyle/>
        <a:p>
          <a:endParaRPr lang="en-GB"/>
        </a:p>
      </dgm:t>
    </dgm:pt>
    <dgm:pt modelId="{D1D31F68-8496-452D-A754-E68BFA838F2A}" type="pres">
      <dgm:prSet presAssocID="{31F8CB58-7A48-4FD8-A822-E6378D33B79E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9B1DD7A9-3937-4D43-8C95-DC4D62481026}" type="pres">
      <dgm:prSet presAssocID="{71EDB839-5809-4146-B722-6617A316ADC6}" presName="node" presStyleLbl="node1" presStyleIdx="5" presStyleCnt="8" custRadScaleRad="100377" custRadScaleInc="-1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AD032-8384-427C-9C58-C74EEA4DED8C}" type="pres">
      <dgm:prSet presAssocID="{C35170B3-D2A0-4010-8F29-5B483C9AC320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213AD82-D3BB-4A9C-8A89-30D650CAB014}" type="pres">
      <dgm:prSet presAssocID="{C35170B3-D2A0-4010-8F29-5B483C9AC32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73A6EAE2-A1B6-4289-AC86-35E5E6A9FAB9}" type="pres">
      <dgm:prSet presAssocID="{8009705E-1755-4228-91B6-603B432DFE7B}" presName="node" presStyleLbl="node1" presStyleIdx="6" presStyleCnt="8" custRadScaleRad="99873" custRadScaleInc="-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913E4-D6FD-4C38-B932-9249EFE7D8B2}" type="pres">
      <dgm:prSet presAssocID="{4D68E18F-264A-432E-A719-665F1B3EBD05}" presName="parTrans" presStyleLbl="sibTrans2D1" presStyleIdx="7" presStyleCnt="8"/>
      <dgm:spPr/>
      <dgm:t>
        <a:bodyPr/>
        <a:lstStyle/>
        <a:p>
          <a:endParaRPr lang="en-GB"/>
        </a:p>
      </dgm:t>
    </dgm:pt>
    <dgm:pt modelId="{CB96CD3D-2A82-463B-B59D-C42006C6DABC}" type="pres">
      <dgm:prSet presAssocID="{4D68E18F-264A-432E-A719-665F1B3EBD05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D1547CD5-B43F-4EF8-BF0A-91AD02A26B7B}" type="pres">
      <dgm:prSet presAssocID="{11018E42-C1EE-4529-97BA-4F21A14DC3AE}" presName="node" presStyleLbl="node1" presStyleIdx="7" presStyleCnt="8" custRadScaleRad="99427" custRadScaleInc="-13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B180A5-523A-49F4-9FEA-32127E17A2C7}" srcId="{6D7F306A-FDA1-4AC3-BA56-2D7894C76803}" destId="{813C0E0D-AC7F-4DBE-96CD-93FA5E30ACE4}" srcOrd="1" destOrd="0" parTransId="{B824A7EE-F04B-4F7F-AA96-E14D371ADE3F}" sibTransId="{C331BC85-F791-425D-BCC2-85342FAB9A5A}"/>
    <dgm:cxn modelId="{C8C45568-D304-40DF-9A74-792D8CA2A905}" type="presOf" srcId="{C35170B3-D2A0-4010-8F29-5B483C9AC320}" destId="{9213AD82-D3BB-4A9C-8A89-30D650CAB014}" srcOrd="1" destOrd="0" presId="urn:microsoft.com/office/officeart/2005/8/layout/radial5"/>
    <dgm:cxn modelId="{8A0266EF-27C1-48C4-9A5E-BF9331BFCA50}" type="presOf" srcId="{2795B3E8-9F94-444D-BBBA-33B943D75BA7}" destId="{C38085D6-6012-4F2E-A8F3-EC4A2633FC45}" srcOrd="0" destOrd="0" presId="urn:microsoft.com/office/officeart/2005/8/layout/radial5"/>
    <dgm:cxn modelId="{7E386381-81F7-4E73-8EC5-BDC5730F410F}" type="presOf" srcId="{B2DF5D86-95C3-4453-A784-E524B4070363}" destId="{13E6D694-4FB0-4984-A5F4-0D9EC2CD5FE6}" srcOrd="0" destOrd="0" presId="urn:microsoft.com/office/officeart/2005/8/layout/radial5"/>
    <dgm:cxn modelId="{83FC186D-A9BD-495A-9C14-5AD0D420E13D}" srcId="{6D7F306A-FDA1-4AC3-BA56-2D7894C76803}" destId="{11018E42-C1EE-4529-97BA-4F21A14DC3AE}" srcOrd="7" destOrd="0" parTransId="{4D68E18F-264A-432E-A719-665F1B3EBD05}" sibTransId="{92B5608A-529C-4EF4-A1A3-503CF2247C01}"/>
    <dgm:cxn modelId="{892D8406-9A87-4FC8-AD7C-38D357B3D9A3}" srcId="{6D7F306A-FDA1-4AC3-BA56-2D7894C76803}" destId="{2795B3E8-9F94-444D-BBBA-33B943D75BA7}" srcOrd="4" destOrd="0" parTransId="{6960D3A1-B987-42BE-B03F-B9FA7EB31AEA}" sibTransId="{C9348C32-1B14-4840-9353-1DB6CB0A2ABE}"/>
    <dgm:cxn modelId="{5F8BE2AA-69C9-423A-83C3-D4BD85CDC32F}" srcId="{6D7F306A-FDA1-4AC3-BA56-2D7894C76803}" destId="{8009705E-1755-4228-91B6-603B432DFE7B}" srcOrd="6" destOrd="0" parTransId="{C35170B3-D2A0-4010-8F29-5B483C9AC320}" sibTransId="{C438BB31-B817-4E3E-855A-571EE449B676}"/>
    <dgm:cxn modelId="{2B84A44C-831F-4E85-B876-B405B6739AF8}" srcId="{6D7F306A-FDA1-4AC3-BA56-2D7894C76803}" destId="{2BEED644-BD3D-4528-9215-34AE77DAEBB2}" srcOrd="0" destOrd="0" parTransId="{B2DF5D86-95C3-4453-A784-E524B4070363}" sibTransId="{E39ED116-E300-4B36-ADF5-66803C4E2206}"/>
    <dgm:cxn modelId="{DEB4E3C6-5A91-4674-883A-A502B0916216}" srcId="{54E0923E-F5E8-4282-BDEA-31AA88FAD518}" destId="{6D7F306A-FDA1-4AC3-BA56-2D7894C76803}" srcOrd="0" destOrd="0" parTransId="{F46B204D-A981-4126-B42C-A3FC162A4D56}" sibTransId="{FA68E245-28F4-4238-AE81-7663A7A6F98B}"/>
    <dgm:cxn modelId="{2431E3A9-22FD-42E7-8FD8-1D1C04741651}" type="presOf" srcId="{B824A7EE-F04B-4F7F-AA96-E14D371ADE3F}" destId="{A4BD27F4-58EE-47F6-BB4A-9F57D7840B76}" srcOrd="0" destOrd="0" presId="urn:microsoft.com/office/officeart/2005/8/layout/radial5"/>
    <dgm:cxn modelId="{38504E14-A229-479C-AC66-0F1A4C9643EB}" type="presOf" srcId="{4D68E18F-264A-432E-A719-665F1B3EBD05}" destId="{CB96CD3D-2A82-463B-B59D-C42006C6DABC}" srcOrd="1" destOrd="0" presId="urn:microsoft.com/office/officeart/2005/8/layout/radial5"/>
    <dgm:cxn modelId="{33C2BF7D-7EEF-4D63-9395-E08A48B6375D}" type="presOf" srcId="{4D68E18F-264A-432E-A719-665F1B3EBD05}" destId="{7DA913E4-D6FD-4C38-B932-9249EFE7D8B2}" srcOrd="0" destOrd="0" presId="urn:microsoft.com/office/officeart/2005/8/layout/radial5"/>
    <dgm:cxn modelId="{5E060636-66A2-44F7-B84C-B13768021587}" srcId="{6D7F306A-FDA1-4AC3-BA56-2D7894C76803}" destId="{29B79870-9ADB-455E-8841-92C9B5A5ECE6}" srcOrd="3" destOrd="0" parTransId="{4ED8FE78-7499-4C3B-963D-44A27B1C3E83}" sibTransId="{AD45FE34-5AF7-46FD-B24B-EE675E1EF60F}"/>
    <dgm:cxn modelId="{1AB7D8F3-D91A-4044-BA80-F2A49F037A91}" type="presOf" srcId="{4ED8FE78-7499-4C3B-963D-44A27B1C3E83}" destId="{09DF8176-E0AC-43E7-BEC3-CB4AF7331D36}" srcOrd="1" destOrd="0" presId="urn:microsoft.com/office/officeart/2005/8/layout/radial5"/>
    <dgm:cxn modelId="{223F00F5-EA11-4E85-873E-3DAF9C4AA88B}" type="presOf" srcId="{31F8CB58-7A48-4FD8-A822-E6378D33B79E}" destId="{D1D31F68-8496-452D-A754-E68BFA838F2A}" srcOrd="1" destOrd="0" presId="urn:microsoft.com/office/officeart/2005/8/layout/radial5"/>
    <dgm:cxn modelId="{7E7AD7A0-12F6-4661-BA14-4901A4C73A40}" type="presOf" srcId="{31F8CB58-7A48-4FD8-A822-E6378D33B79E}" destId="{BE329992-0E37-4679-93EF-8EB1F2694B5C}" srcOrd="0" destOrd="0" presId="urn:microsoft.com/office/officeart/2005/8/layout/radial5"/>
    <dgm:cxn modelId="{EDC8B9FA-BF1B-429C-9D59-38310C956D5C}" type="presOf" srcId="{B2DF5D86-95C3-4453-A784-E524B4070363}" destId="{CEDF5691-D0CA-4773-B26A-3B577A4DB839}" srcOrd="1" destOrd="0" presId="urn:microsoft.com/office/officeart/2005/8/layout/radial5"/>
    <dgm:cxn modelId="{8FAFB2E5-CFAD-4C69-B72E-49F78F8E8649}" type="presOf" srcId="{8009705E-1755-4228-91B6-603B432DFE7B}" destId="{73A6EAE2-A1B6-4289-AC86-35E5E6A9FAB9}" srcOrd="0" destOrd="0" presId="urn:microsoft.com/office/officeart/2005/8/layout/radial5"/>
    <dgm:cxn modelId="{8888E20C-DC6E-4761-B36E-35C12D75E8CC}" type="presOf" srcId="{54E0923E-F5E8-4282-BDEA-31AA88FAD518}" destId="{2495A772-659C-42FA-883E-740F3AC8BC20}" srcOrd="0" destOrd="0" presId="urn:microsoft.com/office/officeart/2005/8/layout/radial5"/>
    <dgm:cxn modelId="{C0EAAE84-4377-477B-AC8A-ADEDFDF212D9}" type="presOf" srcId="{B824A7EE-F04B-4F7F-AA96-E14D371ADE3F}" destId="{A200E6D4-AF56-4E6B-9CF2-26A2531747E0}" srcOrd="1" destOrd="0" presId="urn:microsoft.com/office/officeart/2005/8/layout/radial5"/>
    <dgm:cxn modelId="{804AF622-3E48-4CD7-9E4D-AC98F1138084}" type="presOf" srcId="{29B79870-9ADB-455E-8841-92C9B5A5ECE6}" destId="{B4404C66-EFFF-4184-B271-EC4AE3432809}" srcOrd="0" destOrd="0" presId="urn:microsoft.com/office/officeart/2005/8/layout/radial5"/>
    <dgm:cxn modelId="{3AFE148D-3ABB-4994-8A2C-9B91CE5A0B05}" srcId="{6D7F306A-FDA1-4AC3-BA56-2D7894C76803}" destId="{F84D2FD4-46C4-4BFE-9AFD-8AC06F0F93C6}" srcOrd="2" destOrd="0" parTransId="{38089163-A13D-45BD-B805-2BECD0E32FBF}" sibTransId="{1D68ACAB-90CE-4A7B-8E0B-6DFDBE032C88}"/>
    <dgm:cxn modelId="{C3F18CD5-72DD-4186-AA64-8F307D3CF037}" type="presOf" srcId="{38089163-A13D-45BD-B805-2BECD0E32FBF}" destId="{963BC3D8-F88F-4C12-9D78-74D441D4060C}" srcOrd="0" destOrd="0" presId="urn:microsoft.com/office/officeart/2005/8/layout/radial5"/>
    <dgm:cxn modelId="{9B29DCBB-62A1-4584-9B84-5BF933A6D7FF}" type="presOf" srcId="{6D7F306A-FDA1-4AC3-BA56-2D7894C76803}" destId="{674C17AC-8C23-4AED-9BDE-5D21B13F58DB}" srcOrd="0" destOrd="0" presId="urn:microsoft.com/office/officeart/2005/8/layout/radial5"/>
    <dgm:cxn modelId="{C00495F9-4F10-4C22-B6E4-24063A021DBB}" srcId="{6D7F306A-FDA1-4AC3-BA56-2D7894C76803}" destId="{71EDB839-5809-4146-B722-6617A316ADC6}" srcOrd="5" destOrd="0" parTransId="{31F8CB58-7A48-4FD8-A822-E6378D33B79E}" sibTransId="{8DF45966-95C1-4438-BDF0-5A3B20F22AA4}"/>
    <dgm:cxn modelId="{1BC64924-F617-42B6-A585-97F395F94583}" type="presOf" srcId="{C35170B3-D2A0-4010-8F29-5B483C9AC320}" destId="{BE1AD032-8384-427C-9C58-C74EEA4DED8C}" srcOrd="0" destOrd="0" presId="urn:microsoft.com/office/officeart/2005/8/layout/radial5"/>
    <dgm:cxn modelId="{044D3E13-F261-4332-AE5D-B5E733DA40F9}" type="presOf" srcId="{6960D3A1-B987-42BE-B03F-B9FA7EB31AEA}" destId="{678E943C-EF5E-4FB5-A7B4-0C2C745D9E62}" srcOrd="0" destOrd="0" presId="urn:microsoft.com/office/officeart/2005/8/layout/radial5"/>
    <dgm:cxn modelId="{F965136E-EFDB-43C2-B363-DC891C785B84}" type="presOf" srcId="{F84D2FD4-46C4-4BFE-9AFD-8AC06F0F93C6}" destId="{18A40F67-A930-4B21-8593-EE1330892D66}" srcOrd="0" destOrd="0" presId="urn:microsoft.com/office/officeart/2005/8/layout/radial5"/>
    <dgm:cxn modelId="{E9F4500F-081F-42A8-AFFE-2685057D07A8}" type="presOf" srcId="{4ED8FE78-7499-4C3B-963D-44A27B1C3E83}" destId="{F9D86F98-770C-444E-9D81-C998A7AEA310}" srcOrd="0" destOrd="0" presId="urn:microsoft.com/office/officeart/2005/8/layout/radial5"/>
    <dgm:cxn modelId="{49E10F7A-258F-4CA6-905C-AAF4D64C0808}" type="presOf" srcId="{71EDB839-5809-4146-B722-6617A316ADC6}" destId="{9B1DD7A9-3937-4D43-8C95-DC4D62481026}" srcOrd="0" destOrd="0" presId="urn:microsoft.com/office/officeart/2005/8/layout/radial5"/>
    <dgm:cxn modelId="{77E02031-7773-48B9-97C4-4ADAADC2FD61}" type="presOf" srcId="{6960D3A1-B987-42BE-B03F-B9FA7EB31AEA}" destId="{CDDC6240-1530-4C57-87D9-40EE5B119334}" srcOrd="1" destOrd="0" presId="urn:microsoft.com/office/officeart/2005/8/layout/radial5"/>
    <dgm:cxn modelId="{7C6BFDBC-7D9B-4B10-B75B-596C48FD49EA}" type="presOf" srcId="{2BEED644-BD3D-4528-9215-34AE77DAEBB2}" destId="{0593F763-75B5-4A08-83A0-26ABB4D2FF14}" srcOrd="0" destOrd="0" presId="urn:microsoft.com/office/officeart/2005/8/layout/radial5"/>
    <dgm:cxn modelId="{4769A278-88B5-4F5D-8B5D-57D828F95EFA}" type="presOf" srcId="{11018E42-C1EE-4529-97BA-4F21A14DC3AE}" destId="{D1547CD5-B43F-4EF8-BF0A-91AD02A26B7B}" srcOrd="0" destOrd="0" presId="urn:microsoft.com/office/officeart/2005/8/layout/radial5"/>
    <dgm:cxn modelId="{9FD3640D-5DAE-484E-B39F-42C5E61988F0}" type="presOf" srcId="{38089163-A13D-45BD-B805-2BECD0E32FBF}" destId="{0E8DA18C-C765-4588-927A-24D140ECF0BD}" srcOrd="1" destOrd="0" presId="urn:microsoft.com/office/officeart/2005/8/layout/radial5"/>
    <dgm:cxn modelId="{D3155C85-8BBD-47BF-A3C5-8B0715C4E6F9}" type="presOf" srcId="{813C0E0D-AC7F-4DBE-96CD-93FA5E30ACE4}" destId="{EE062432-16F0-45B3-AA9A-A4EF053D2026}" srcOrd="0" destOrd="0" presId="urn:microsoft.com/office/officeart/2005/8/layout/radial5"/>
    <dgm:cxn modelId="{B5100A91-94A3-4AAE-BF9B-8FFE79B0222A}" type="presParOf" srcId="{2495A772-659C-42FA-883E-740F3AC8BC20}" destId="{674C17AC-8C23-4AED-9BDE-5D21B13F58DB}" srcOrd="0" destOrd="0" presId="urn:microsoft.com/office/officeart/2005/8/layout/radial5"/>
    <dgm:cxn modelId="{B43F3C33-EA95-46BB-A5EF-8D2B61025830}" type="presParOf" srcId="{2495A772-659C-42FA-883E-740F3AC8BC20}" destId="{13E6D694-4FB0-4984-A5F4-0D9EC2CD5FE6}" srcOrd="1" destOrd="0" presId="urn:microsoft.com/office/officeart/2005/8/layout/radial5"/>
    <dgm:cxn modelId="{444EA75D-61AE-427E-9C18-DCAD26C5263B}" type="presParOf" srcId="{13E6D694-4FB0-4984-A5F4-0D9EC2CD5FE6}" destId="{CEDF5691-D0CA-4773-B26A-3B577A4DB839}" srcOrd="0" destOrd="0" presId="urn:microsoft.com/office/officeart/2005/8/layout/radial5"/>
    <dgm:cxn modelId="{489BF5E5-A87A-456F-9E4F-3E884CAB9CA0}" type="presParOf" srcId="{2495A772-659C-42FA-883E-740F3AC8BC20}" destId="{0593F763-75B5-4A08-83A0-26ABB4D2FF14}" srcOrd="2" destOrd="0" presId="urn:microsoft.com/office/officeart/2005/8/layout/radial5"/>
    <dgm:cxn modelId="{3F448598-AC4D-41F6-85D2-3B6DEA168874}" type="presParOf" srcId="{2495A772-659C-42FA-883E-740F3AC8BC20}" destId="{A4BD27F4-58EE-47F6-BB4A-9F57D7840B76}" srcOrd="3" destOrd="0" presId="urn:microsoft.com/office/officeart/2005/8/layout/radial5"/>
    <dgm:cxn modelId="{86FA7E7B-A512-43B6-8D85-FC8BDC6CE719}" type="presParOf" srcId="{A4BD27F4-58EE-47F6-BB4A-9F57D7840B76}" destId="{A200E6D4-AF56-4E6B-9CF2-26A2531747E0}" srcOrd="0" destOrd="0" presId="urn:microsoft.com/office/officeart/2005/8/layout/radial5"/>
    <dgm:cxn modelId="{BC2035FD-B28C-458E-B7D2-F749ED672326}" type="presParOf" srcId="{2495A772-659C-42FA-883E-740F3AC8BC20}" destId="{EE062432-16F0-45B3-AA9A-A4EF053D2026}" srcOrd="4" destOrd="0" presId="urn:microsoft.com/office/officeart/2005/8/layout/radial5"/>
    <dgm:cxn modelId="{85331C4C-1372-4E48-B5ED-F85D32880570}" type="presParOf" srcId="{2495A772-659C-42FA-883E-740F3AC8BC20}" destId="{963BC3D8-F88F-4C12-9D78-74D441D4060C}" srcOrd="5" destOrd="0" presId="urn:microsoft.com/office/officeart/2005/8/layout/radial5"/>
    <dgm:cxn modelId="{2BB57DDF-8751-4645-9314-F2CCD5CA6272}" type="presParOf" srcId="{963BC3D8-F88F-4C12-9D78-74D441D4060C}" destId="{0E8DA18C-C765-4588-927A-24D140ECF0BD}" srcOrd="0" destOrd="0" presId="urn:microsoft.com/office/officeart/2005/8/layout/radial5"/>
    <dgm:cxn modelId="{93F3C74C-D5BD-4C95-A101-2F3220FDA940}" type="presParOf" srcId="{2495A772-659C-42FA-883E-740F3AC8BC20}" destId="{18A40F67-A930-4B21-8593-EE1330892D66}" srcOrd="6" destOrd="0" presId="urn:microsoft.com/office/officeart/2005/8/layout/radial5"/>
    <dgm:cxn modelId="{E5256767-CE6D-477F-A0AE-A25593C7708D}" type="presParOf" srcId="{2495A772-659C-42FA-883E-740F3AC8BC20}" destId="{F9D86F98-770C-444E-9D81-C998A7AEA310}" srcOrd="7" destOrd="0" presId="urn:microsoft.com/office/officeart/2005/8/layout/radial5"/>
    <dgm:cxn modelId="{A76BC763-AED7-4708-891E-EC964C3C81BC}" type="presParOf" srcId="{F9D86F98-770C-444E-9D81-C998A7AEA310}" destId="{09DF8176-E0AC-43E7-BEC3-CB4AF7331D36}" srcOrd="0" destOrd="0" presId="urn:microsoft.com/office/officeart/2005/8/layout/radial5"/>
    <dgm:cxn modelId="{A120C4E3-A637-4D9F-9C7B-FC4927899CD3}" type="presParOf" srcId="{2495A772-659C-42FA-883E-740F3AC8BC20}" destId="{B4404C66-EFFF-4184-B271-EC4AE3432809}" srcOrd="8" destOrd="0" presId="urn:microsoft.com/office/officeart/2005/8/layout/radial5"/>
    <dgm:cxn modelId="{A6E603B0-E6AD-42FF-9A14-4CE6215EA1F6}" type="presParOf" srcId="{2495A772-659C-42FA-883E-740F3AC8BC20}" destId="{678E943C-EF5E-4FB5-A7B4-0C2C745D9E62}" srcOrd="9" destOrd="0" presId="urn:microsoft.com/office/officeart/2005/8/layout/radial5"/>
    <dgm:cxn modelId="{46D9DFD7-E155-4A33-BDCF-C7EA3AB6903E}" type="presParOf" srcId="{678E943C-EF5E-4FB5-A7B4-0C2C745D9E62}" destId="{CDDC6240-1530-4C57-87D9-40EE5B119334}" srcOrd="0" destOrd="0" presId="urn:microsoft.com/office/officeart/2005/8/layout/radial5"/>
    <dgm:cxn modelId="{9F7AA24C-B2D3-49C3-8ED3-4704837AF559}" type="presParOf" srcId="{2495A772-659C-42FA-883E-740F3AC8BC20}" destId="{C38085D6-6012-4F2E-A8F3-EC4A2633FC45}" srcOrd="10" destOrd="0" presId="urn:microsoft.com/office/officeart/2005/8/layout/radial5"/>
    <dgm:cxn modelId="{280E9870-CAB3-42FB-B438-3408A38D5F5D}" type="presParOf" srcId="{2495A772-659C-42FA-883E-740F3AC8BC20}" destId="{BE329992-0E37-4679-93EF-8EB1F2694B5C}" srcOrd="11" destOrd="0" presId="urn:microsoft.com/office/officeart/2005/8/layout/radial5"/>
    <dgm:cxn modelId="{EC29A8FE-7FAA-48E2-A837-82A962062DFD}" type="presParOf" srcId="{BE329992-0E37-4679-93EF-8EB1F2694B5C}" destId="{D1D31F68-8496-452D-A754-E68BFA838F2A}" srcOrd="0" destOrd="0" presId="urn:microsoft.com/office/officeart/2005/8/layout/radial5"/>
    <dgm:cxn modelId="{F61C2CD8-43E9-4F5A-B056-275858C8D759}" type="presParOf" srcId="{2495A772-659C-42FA-883E-740F3AC8BC20}" destId="{9B1DD7A9-3937-4D43-8C95-DC4D62481026}" srcOrd="12" destOrd="0" presId="urn:microsoft.com/office/officeart/2005/8/layout/radial5"/>
    <dgm:cxn modelId="{547142C5-E1C1-462F-BEE6-B3FD002AFDC7}" type="presParOf" srcId="{2495A772-659C-42FA-883E-740F3AC8BC20}" destId="{BE1AD032-8384-427C-9C58-C74EEA4DED8C}" srcOrd="13" destOrd="0" presId="urn:microsoft.com/office/officeart/2005/8/layout/radial5"/>
    <dgm:cxn modelId="{50E72BDE-1DBB-4F8A-B1FA-C2A57682FB07}" type="presParOf" srcId="{BE1AD032-8384-427C-9C58-C74EEA4DED8C}" destId="{9213AD82-D3BB-4A9C-8A89-30D650CAB014}" srcOrd="0" destOrd="0" presId="urn:microsoft.com/office/officeart/2005/8/layout/radial5"/>
    <dgm:cxn modelId="{D191AF67-9FCF-414D-BC65-15FA53BBE056}" type="presParOf" srcId="{2495A772-659C-42FA-883E-740F3AC8BC20}" destId="{73A6EAE2-A1B6-4289-AC86-35E5E6A9FAB9}" srcOrd="14" destOrd="0" presId="urn:microsoft.com/office/officeart/2005/8/layout/radial5"/>
    <dgm:cxn modelId="{3D65AEBE-C9AC-4E4D-83D3-A95D14C54C8D}" type="presParOf" srcId="{2495A772-659C-42FA-883E-740F3AC8BC20}" destId="{7DA913E4-D6FD-4C38-B932-9249EFE7D8B2}" srcOrd="15" destOrd="0" presId="urn:microsoft.com/office/officeart/2005/8/layout/radial5"/>
    <dgm:cxn modelId="{B67B3A7F-CEE7-4F4E-934F-0CAE4F644E2D}" type="presParOf" srcId="{7DA913E4-D6FD-4C38-B932-9249EFE7D8B2}" destId="{CB96CD3D-2A82-463B-B59D-C42006C6DABC}" srcOrd="0" destOrd="0" presId="urn:microsoft.com/office/officeart/2005/8/layout/radial5"/>
    <dgm:cxn modelId="{0686E608-6E68-4621-AD22-2A8EE76E050B}" type="presParOf" srcId="{2495A772-659C-42FA-883E-740F3AC8BC20}" destId="{D1547CD5-B43F-4EF8-BF0A-91AD02A26B7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28FA1-3618-48D1-B1F1-ADA7DBF7ACDE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65769-68EB-4034-A125-79BE766048F3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Discover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961A33E0-C385-4B7A-919A-77A0EF5D57EA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C17AC-8C23-4AED-9BDE-5D21B13F58DB}">
      <dsp:nvSpPr>
        <dsp:cNvPr id="0" name=""/>
        <dsp:cNvSpPr/>
      </dsp:nvSpPr>
      <dsp:spPr>
        <a:xfrm>
          <a:off x="1980914" y="1600360"/>
          <a:ext cx="1510779" cy="1510767"/>
        </a:xfrm>
        <a:prstGeom prst="ellipse">
          <a:avLst/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bg1"/>
              </a:solidFill>
            </a:rPr>
            <a:t>NGI </a:t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r>
            <a:rPr lang="en-US" sz="1800" b="1" kern="1200" baseline="0" dirty="0" smtClean="0">
              <a:solidFill>
                <a:schemeClr val="bg1"/>
              </a:solidFill>
            </a:rPr>
            <a:t>User Support Teams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1980914" y="1600360"/>
        <a:ext cx="1510779" cy="1510767"/>
      </dsp:txXfrm>
    </dsp:sp>
    <dsp:sp modelId="{13E6D694-4FB0-4984-A5F4-0D9EC2CD5FE6}">
      <dsp:nvSpPr>
        <dsp:cNvPr id="0" name=""/>
        <dsp:cNvSpPr/>
      </dsp:nvSpPr>
      <dsp:spPr>
        <a:xfrm rot="16200000">
          <a:off x="2602101" y="1154174"/>
          <a:ext cx="268404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6200000">
        <a:off x="2602101" y="1154174"/>
        <a:ext cx="268404" cy="401141"/>
      </dsp:txXfrm>
    </dsp:sp>
    <dsp:sp modelId="{0593F763-75B5-4A08-83A0-26ABB4D2FF14}">
      <dsp:nvSpPr>
        <dsp:cNvPr id="0" name=""/>
        <dsp:cNvSpPr/>
      </dsp:nvSpPr>
      <dsp:spPr>
        <a:xfrm>
          <a:off x="2205382" y="32093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Consultancy</a:t>
          </a:r>
          <a:endParaRPr lang="en-US" sz="1100" kern="1200" dirty="0"/>
        </a:p>
      </dsp:txBody>
      <dsp:txXfrm>
        <a:off x="2205382" y="32093"/>
        <a:ext cx="1061843" cy="1061843"/>
      </dsp:txXfrm>
    </dsp:sp>
    <dsp:sp modelId="{A4BD27F4-58EE-47F6-BB4A-9F57D7840B76}">
      <dsp:nvSpPr>
        <dsp:cNvPr id="0" name=""/>
        <dsp:cNvSpPr/>
      </dsp:nvSpPr>
      <dsp:spPr>
        <a:xfrm rot="18918751">
          <a:off x="3314022" y="1450140"/>
          <a:ext cx="270097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8918751">
        <a:off x="3314022" y="1450140"/>
        <a:ext cx="270097" cy="401141"/>
      </dsp:txXfrm>
    </dsp:sp>
    <dsp:sp modelId="{EE062432-16F0-45B3-AA9A-A4EF053D2026}">
      <dsp:nvSpPr>
        <dsp:cNvPr id="0" name=""/>
        <dsp:cNvSpPr/>
      </dsp:nvSpPr>
      <dsp:spPr>
        <a:xfrm>
          <a:off x="3482201" y="561856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Training</a:t>
          </a:r>
          <a:endParaRPr lang="en-US" sz="1100" kern="1200" dirty="0"/>
        </a:p>
      </dsp:txBody>
      <dsp:txXfrm>
        <a:off x="3482201" y="561856"/>
        <a:ext cx="1061843" cy="1061843"/>
      </dsp:txXfrm>
    </dsp:sp>
    <dsp:sp modelId="{963BC3D8-F88F-4C12-9D78-74D441D4060C}">
      <dsp:nvSpPr>
        <dsp:cNvPr id="0" name=""/>
        <dsp:cNvSpPr/>
      </dsp:nvSpPr>
      <dsp:spPr>
        <a:xfrm rot="28593">
          <a:off x="3605546" y="2163544"/>
          <a:ext cx="274365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28593">
        <a:off x="3605546" y="2163544"/>
        <a:ext cx="274365" cy="401141"/>
      </dsp:txXfrm>
    </dsp:sp>
    <dsp:sp modelId="{18A40F67-A930-4B21-8593-EE1330892D66}">
      <dsp:nvSpPr>
        <dsp:cNvPr id="0" name=""/>
        <dsp:cNvSpPr/>
      </dsp:nvSpPr>
      <dsp:spPr>
        <a:xfrm>
          <a:off x="4009301" y="1839826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Providing access to grid and software services</a:t>
          </a:r>
          <a:endParaRPr lang="en-US" sz="1100" kern="1200" dirty="0"/>
        </a:p>
      </dsp:txBody>
      <dsp:txXfrm>
        <a:off x="4009301" y="1839826"/>
        <a:ext cx="1061843" cy="1061843"/>
      </dsp:txXfrm>
    </dsp:sp>
    <dsp:sp modelId="{F9D86F98-770C-444E-9D81-C998A7AEA310}">
      <dsp:nvSpPr>
        <dsp:cNvPr id="0" name=""/>
        <dsp:cNvSpPr/>
      </dsp:nvSpPr>
      <dsp:spPr>
        <a:xfrm rot="2700000">
          <a:off x="3310972" y="2867633"/>
          <a:ext cx="275582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2700000">
        <a:off x="3310972" y="2867633"/>
        <a:ext cx="275582" cy="401141"/>
      </dsp:txXfrm>
    </dsp:sp>
    <dsp:sp modelId="{B4404C66-EFFF-4184-B271-EC4AE3432809}">
      <dsp:nvSpPr>
        <dsp:cNvPr id="0" name=""/>
        <dsp:cNvSpPr/>
      </dsp:nvSpPr>
      <dsp:spPr>
        <a:xfrm>
          <a:off x="3482611" y="3102051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Porting applications</a:t>
          </a:r>
          <a:endParaRPr lang="en-US" sz="1100" kern="1200" dirty="0"/>
        </a:p>
      </dsp:txBody>
      <dsp:txXfrm>
        <a:off x="3482611" y="3102051"/>
        <a:ext cx="1061843" cy="1061843"/>
      </dsp:txXfrm>
    </dsp:sp>
    <dsp:sp modelId="{678E943C-EF5E-4FB5-A7B4-0C2C745D9E62}">
      <dsp:nvSpPr>
        <dsp:cNvPr id="0" name=""/>
        <dsp:cNvSpPr/>
      </dsp:nvSpPr>
      <dsp:spPr>
        <a:xfrm rot="5390158">
          <a:off x="2598039" y="3168914"/>
          <a:ext cx="282333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5390158">
        <a:off x="2598039" y="3168914"/>
        <a:ext cx="282333" cy="401141"/>
      </dsp:txXfrm>
    </dsp:sp>
    <dsp:sp modelId="{C38085D6-6012-4F2E-A8F3-EC4A2633FC45}">
      <dsp:nvSpPr>
        <dsp:cNvPr id="0" name=""/>
        <dsp:cNvSpPr/>
      </dsp:nvSpPr>
      <dsp:spPr>
        <a:xfrm>
          <a:off x="2210589" y="3643824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Developing and operating software services</a:t>
          </a:r>
          <a:endParaRPr lang="en-US" sz="1100" kern="1200" dirty="0"/>
        </a:p>
      </dsp:txBody>
      <dsp:txXfrm>
        <a:off x="2210589" y="3643824"/>
        <a:ext cx="1061843" cy="1061843"/>
      </dsp:txXfrm>
    </dsp:sp>
    <dsp:sp modelId="{BE329992-0E37-4679-93EF-8EB1F2694B5C}">
      <dsp:nvSpPr>
        <dsp:cNvPr id="0" name=""/>
        <dsp:cNvSpPr/>
      </dsp:nvSpPr>
      <dsp:spPr>
        <a:xfrm rot="8074984">
          <a:off x="1887132" y="2875151"/>
          <a:ext cx="279191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8074984">
        <a:off x="1887132" y="2875151"/>
        <a:ext cx="279191" cy="401141"/>
      </dsp:txXfrm>
    </dsp:sp>
    <dsp:sp modelId="{9B1DD7A9-3937-4D43-8C95-DC4D62481026}">
      <dsp:nvSpPr>
        <dsp:cNvPr id="0" name=""/>
        <dsp:cNvSpPr/>
      </dsp:nvSpPr>
      <dsp:spPr>
        <a:xfrm>
          <a:off x="932699" y="3116162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Collecting Feedback</a:t>
          </a:r>
          <a:endParaRPr lang="en-US" sz="1100" kern="1200" dirty="0"/>
        </a:p>
      </dsp:txBody>
      <dsp:txXfrm>
        <a:off x="932699" y="3116162"/>
        <a:ext cx="1061843" cy="1061843"/>
      </dsp:txXfrm>
    </dsp:sp>
    <dsp:sp modelId="{BE1AD032-8384-427C-9C58-C74EEA4DED8C}">
      <dsp:nvSpPr>
        <dsp:cNvPr id="0" name=""/>
        <dsp:cNvSpPr/>
      </dsp:nvSpPr>
      <dsp:spPr>
        <a:xfrm rot="10771407">
          <a:off x="1592696" y="2163544"/>
          <a:ext cx="274365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771407">
        <a:off x="1592696" y="2163544"/>
        <a:ext cx="274365" cy="401141"/>
      </dsp:txXfrm>
    </dsp:sp>
    <dsp:sp modelId="{73A6EAE2-A1B6-4289-AC86-35E5E6A9FAB9}">
      <dsp:nvSpPr>
        <dsp:cNvPr id="0" name=""/>
        <dsp:cNvSpPr/>
      </dsp:nvSpPr>
      <dsp:spPr>
        <a:xfrm>
          <a:off x="401462" y="1839826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Documen-tation</a:t>
          </a:r>
          <a:endParaRPr lang="en-US" sz="1100" kern="1200" dirty="0"/>
        </a:p>
      </dsp:txBody>
      <dsp:txXfrm>
        <a:off x="401462" y="1839826"/>
        <a:ext cx="1061843" cy="1061843"/>
      </dsp:txXfrm>
    </dsp:sp>
    <dsp:sp modelId="{7DA913E4-D6FD-4C38-B932-9249EFE7D8B2}">
      <dsp:nvSpPr>
        <dsp:cNvPr id="0" name=""/>
        <dsp:cNvSpPr/>
      </dsp:nvSpPr>
      <dsp:spPr>
        <a:xfrm rot="13481249">
          <a:off x="1888488" y="1450140"/>
          <a:ext cx="270097" cy="40114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3481249">
        <a:off x="1888488" y="1450140"/>
        <a:ext cx="270097" cy="401141"/>
      </dsp:txXfrm>
    </dsp:sp>
    <dsp:sp modelId="{D1547CD5-B43F-4EF8-BF0A-91AD02A26B7B}">
      <dsp:nvSpPr>
        <dsp:cNvPr id="0" name=""/>
        <dsp:cNvSpPr/>
      </dsp:nvSpPr>
      <dsp:spPr>
        <a:xfrm>
          <a:off x="928562" y="561856"/>
          <a:ext cx="1061843" cy="1061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Helpdesk</a:t>
          </a:r>
          <a:endParaRPr lang="en-US" sz="1100" kern="1200" dirty="0"/>
        </a:p>
      </dsp:txBody>
      <dsp:txXfrm>
        <a:off x="928562" y="561856"/>
        <a:ext cx="1061843" cy="1061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3E146D-EF2C-464D-8645-8AF418132A51}" type="datetime1">
              <a:rPr lang="en-GB" smtClean="0"/>
              <a:pPr>
                <a:defRPr/>
              </a:pPr>
              <a:t>13/04/2011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9EB0-1B59-4CA7-8414-8F0A8412F97B}" type="datetime1">
              <a:rPr lang="en-GB" smtClean="0"/>
              <a:pPr/>
              <a:t>13/04/2011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NGS Collaboration 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613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F621E3-8638-4EED-8572-ECA760F6A23C}" type="datetime1">
              <a:rPr lang="en-GB" smtClean="0"/>
              <a:pPr>
                <a:defRPr/>
              </a:pPr>
              <a:t>13/04/2011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684D-4314-443B-A1AB-C0F0C2CD6347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8B15E-CB31-433A-B39B-65936C56B8B8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EC43CA-6D76-456B-BA5B-3AA2C0C79324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7339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A6D32D-4B6A-4BEA-8F89-8C9171EE563B}" type="datetime1">
              <a:rPr lang="en-GB" smtClean="0"/>
              <a:pPr>
                <a:defRPr/>
              </a:pPr>
              <a:t>13/04/2011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BEDA-189A-40B5-8422-9D9F61924D5E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0935D-103B-4074-847D-3FBA09AC89BC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4C5879-A709-4519-A7B9-AF3330C5050E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5F09-BD5F-456A-953C-E91C2EA81323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6735-13E6-4C71-9C8F-2634AD3A5A7B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242A-1321-4B74-A560-BD252BD5B0E0}" type="datetime1">
              <a:rPr lang="en-GB" smtClean="0"/>
              <a:pPr/>
              <a:t>13/04/2011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NGS Collaboration 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3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CF991-AF00-456A-910C-B373A6F3C44C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73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80E88-35B3-4FF8-949C-1129F91C67C2}" type="datetime1">
              <a:rPr lang="en-GB" smtClean="0"/>
              <a:pPr>
                <a:defRPr/>
              </a:pPr>
              <a:t>13/04/2011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94FC-6F4E-4D72-BF49-5DFBAB4749ED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BAB-5266-4E3A-BAB9-4215C9B839A9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8E0B5-BD48-4C2D-A119-60ECD7CCE078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13181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D312A0-60AB-4E46-840B-B96BD6B816C5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C16D2C-495D-4444-B283-B5BD1979C786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1" r:id="rId4"/>
    <p:sldLayoutId id="2147483682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D8AA5A-2D23-4A04-88BA-0FEA93122266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41C518-CED1-4944-BE51-F68DCCA1A940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NGS Collaboration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20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user-support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User Community Support: NGIs and VRCs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886200"/>
            <a:ext cx="6192688" cy="1343000"/>
          </a:xfrm>
        </p:spPr>
        <p:txBody>
          <a:bodyPr/>
          <a:lstStyle/>
          <a:p>
            <a:r>
              <a:rPr lang="en-GB" dirty="0" smtClean="0"/>
              <a:t>Steve Brewer: Chief Community Officer, EGI.eu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3585BC-9595-489F-9CF5-A0108350ED91}" type="datetime1">
              <a:rPr lang="en-GB" smtClean="0">
                <a:solidFill>
                  <a:schemeClr val="bg1"/>
                </a:solidFill>
              </a:rPr>
              <a:pPr/>
              <a:t>13/04/2011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EGI User Forum 2011, Vilnius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595" y="115888"/>
            <a:ext cx="6984901" cy="865187"/>
          </a:xfrm>
        </p:spPr>
        <p:txBody>
          <a:bodyPr/>
          <a:lstStyle/>
          <a:p>
            <a:r>
              <a:rPr lang="en-GB" dirty="0" smtClean="0"/>
              <a:t>User Support structure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525963"/>
          </a:xfrm>
        </p:spPr>
        <p:txBody>
          <a:bodyPr/>
          <a:lstStyle/>
          <a:p>
            <a:r>
              <a:rPr lang="en-GB" sz="2000" b="1" dirty="0" smtClean="0"/>
              <a:t>Support teams</a:t>
            </a:r>
          </a:p>
          <a:p>
            <a:pPr lvl="1"/>
            <a:r>
              <a:rPr lang="en-GB" sz="1800" dirty="0" smtClean="0"/>
              <a:t>NGI User Support Teams</a:t>
            </a:r>
          </a:p>
          <a:p>
            <a:pPr lvl="1"/>
            <a:r>
              <a:rPr lang="en-GB" sz="1800" dirty="0" smtClean="0"/>
              <a:t>Experts within established user communities</a:t>
            </a:r>
            <a:endParaRPr lang="en-GB" sz="1400" dirty="0" smtClean="0"/>
          </a:p>
          <a:p>
            <a:pPr lvl="1"/>
            <a:r>
              <a:rPr lang="en-GB" sz="1800" dirty="0" smtClean="0"/>
              <a:t>Site administrators</a:t>
            </a:r>
          </a:p>
          <a:p>
            <a:pPr lvl="1"/>
            <a:r>
              <a:rPr lang="en-GB" sz="1800" dirty="0" smtClean="0"/>
              <a:t>Projects with focus on specific areas. </a:t>
            </a:r>
            <a:r>
              <a:rPr lang="en-GB" sz="1800" dirty="0" err="1" smtClean="0"/>
              <a:t>E.g.</a:t>
            </a:r>
            <a:r>
              <a:rPr lang="en-GB" sz="1400" dirty="0" err="1" smtClean="0"/>
              <a:t>EDGI</a:t>
            </a:r>
            <a:r>
              <a:rPr lang="en-GB" sz="1400" dirty="0" smtClean="0"/>
              <a:t>; MAPPER; </a:t>
            </a:r>
            <a:r>
              <a:rPr lang="en-GB" sz="1400" dirty="0" err="1" smtClean="0"/>
              <a:t>StratusLab</a:t>
            </a:r>
            <a:r>
              <a:rPr lang="en-GB" sz="1400" dirty="0" smtClean="0"/>
              <a:t>; ...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User Community Support Team of EGI.eu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2"/>
              </a:rPr>
              <a:t>ucst@egi.eu</a:t>
            </a:r>
            <a:r>
              <a:rPr lang="en-GB" sz="1800" dirty="0" smtClean="0"/>
              <a:t>) </a:t>
            </a:r>
          </a:p>
          <a:p>
            <a:pPr lvl="2"/>
            <a:r>
              <a:rPr lang="en-GB" sz="1400" dirty="0" smtClean="0"/>
              <a:t>Ensures the flow of information , knowledge and solutions among stakeholders</a:t>
            </a:r>
          </a:p>
          <a:p>
            <a:r>
              <a:rPr lang="en-GB" sz="2000" b="1" dirty="0" smtClean="0"/>
              <a:t>Technical services</a:t>
            </a:r>
          </a:p>
          <a:p>
            <a:pPr lvl="1"/>
            <a:r>
              <a:rPr lang="en-GB" sz="1800" dirty="0" smtClean="0"/>
              <a:t>EGI Application Database</a:t>
            </a:r>
          </a:p>
          <a:p>
            <a:pPr lvl="1"/>
            <a:r>
              <a:rPr lang="en-GB" sz="1800" dirty="0" smtClean="0"/>
              <a:t>EGI Training Marketplace</a:t>
            </a:r>
          </a:p>
          <a:p>
            <a:pPr lvl="1"/>
            <a:r>
              <a:rPr lang="en-GB" sz="1800" dirty="0" smtClean="0"/>
              <a:t>VO services</a:t>
            </a:r>
          </a:p>
          <a:p>
            <a:pPr lvl="1"/>
            <a:r>
              <a:rPr lang="en-GB" sz="1800" dirty="0" smtClean="0"/>
              <a:t>Requirements Tracker</a:t>
            </a:r>
          </a:p>
          <a:p>
            <a:r>
              <a:rPr lang="en-GB" sz="2000" b="1" dirty="0" smtClean="0"/>
              <a:t>Processes</a:t>
            </a:r>
          </a:p>
          <a:p>
            <a:pPr lvl="1"/>
            <a:r>
              <a:rPr lang="en-GB" sz="1800" dirty="0" smtClean="0"/>
              <a:t>VRC accreditation</a:t>
            </a:r>
          </a:p>
          <a:p>
            <a:pPr lvl="1"/>
            <a:r>
              <a:rPr lang="en-GB" sz="1800" dirty="0" smtClean="0"/>
              <a:t>Processing requirements</a:t>
            </a:r>
          </a:p>
          <a:p>
            <a:pPr lvl="1"/>
            <a:r>
              <a:rPr lang="en-GB" sz="1800" dirty="0" smtClean="0"/>
              <a:t>Training Working Group</a:t>
            </a:r>
          </a:p>
          <a:p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611560" y="1340768"/>
            <a:ext cx="35283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91680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4E6A-8A7F-4AB4-A5FB-762BE460C443}" type="datetime1">
              <a:rPr lang="en-GB" smtClean="0"/>
              <a:pPr/>
              <a:t>13/04/2011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User Forum 2011, Vilnius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269591223"/>
              </p:ext>
            </p:extLst>
          </p:nvPr>
        </p:nvGraphicFramePr>
        <p:xfrm>
          <a:off x="1907704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851920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374062" y="447062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1560" y="5013176"/>
            <a:ext cx="150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Technology Providers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 rot="722425">
            <a:off x="365789" y="1722205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95536" y="1628800"/>
            <a:ext cx="150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685941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19672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537264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98528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1258600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  <a:endParaRPr lang="en-GB" b="1" dirty="0"/>
          </a:p>
        </p:txBody>
      </p:sp>
      <p:sp>
        <p:nvSpPr>
          <p:cNvPr id="10" name="Curved Down Arrow 9"/>
          <p:cNvSpPr/>
          <p:nvPr/>
        </p:nvSpPr>
        <p:spPr>
          <a:xfrm rot="20823461">
            <a:off x="1282887" y="4435061"/>
            <a:ext cx="1720242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9914485">
            <a:off x="1617149" y="5371209"/>
            <a:ext cx="1720242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20684914">
            <a:off x="6054775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680168" y="1966796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/>
              <a:t>SLAs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338632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531312" y="1668686"/>
            <a:ext cx="1008112" cy="989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NGIs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5306040" y="3068093"/>
            <a:ext cx="1008112" cy="989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843336" y="1862746"/>
            <a:ext cx="1008112" cy="989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NGIs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2555776" y="2564904"/>
            <a:ext cx="1008112" cy="989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NGIs</a:t>
            </a:r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5000274" y="4176368"/>
            <a:ext cx="1008112" cy="989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EIROs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2477270" y="3752875"/>
            <a:ext cx="1008112" cy="989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EIROs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3604964" y="4518516"/>
            <a:ext cx="1008112" cy="989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NGIs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929002" y="4638864"/>
            <a:ext cx="480323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Established February 8th </a:t>
            </a:r>
            <a:r>
              <a:rPr lang="en-GB" dirty="0" smtClean="0"/>
              <a:t>2010</a:t>
            </a:r>
            <a:endParaRPr lang="en-GB" dirty="0"/>
          </a:p>
          <a:p>
            <a:r>
              <a:rPr lang="en-GB" dirty="0" smtClean="0"/>
              <a:t>Coordinating </a:t>
            </a:r>
            <a:r>
              <a:rPr lang="en-GB" dirty="0"/>
              <a:t>core </a:t>
            </a:r>
            <a:r>
              <a:rPr lang="en-GB" dirty="0" smtClean="0"/>
              <a:t> from Amsterdam (~</a:t>
            </a:r>
            <a:r>
              <a:rPr lang="en-GB" dirty="0"/>
              <a:t>20 </a:t>
            </a:r>
            <a:r>
              <a:rPr lang="en-GB" dirty="0" smtClean="0"/>
              <a:t>people)</a:t>
            </a:r>
          </a:p>
          <a:p>
            <a:r>
              <a:rPr lang="en-GB" dirty="0" smtClean="0"/>
              <a:t>Technical </a:t>
            </a:r>
            <a:r>
              <a:rPr lang="en-GB" dirty="0"/>
              <a:t>services from partners (~20 people) </a:t>
            </a:r>
          </a:p>
        </p:txBody>
      </p:sp>
    </p:spTree>
    <p:extLst>
      <p:ext uri="{BB962C8B-B14F-4D97-AF65-F5344CB8AC3E}">
        <p14:creationId xmlns:p14="http://schemas.microsoft.com/office/powerpoint/2010/main" xmlns="" val="21437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0" grpId="0" animBg="1"/>
      <p:bldP spid="20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3880"/>
            <a:ext cx="5976788" cy="648816"/>
          </a:xfrm>
        </p:spPr>
        <p:txBody>
          <a:bodyPr/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7768894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D98E4-7E35-470C-8E5E-E465929414A9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User Forum 2011, Vilnius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3848" y="508518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369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community?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6434" y="26276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I contribute?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86916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I use these resources?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887" y="304282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VRCs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Sharing stories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Proposals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stories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57192"/>
            <a:ext cx="333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Attend training courses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Utilise</a:t>
            </a:r>
            <a:r>
              <a:rPr lang="en-US" dirty="0" smtClean="0"/>
              <a:t> training material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 applications on the grid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984" y="620688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Aka: “the chicken and egg conundrum...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6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595" y="115888"/>
            <a:ext cx="6984901" cy="865187"/>
          </a:xfrm>
        </p:spPr>
        <p:txBody>
          <a:bodyPr/>
          <a:lstStyle/>
          <a:p>
            <a:r>
              <a:rPr lang="en-GB" dirty="0" smtClean="0"/>
              <a:t>User Support structure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525963"/>
          </a:xfrm>
        </p:spPr>
        <p:txBody>
          <a:bodyPr/>
          <a:lstStyle/>
          <a:p>
            <a:r>
              <a:rPr lang="en-GB" sz="2000" b="1" dirty="0" smtClean="0"/>
              <a:t>Support teams</a:t>
            </a:r>
          </a:p>
          <a:p>
            <a:pPr lvl="1"/>
            <a:r>
              <a:rPr lang="en-GB" sz="1800" dirty="0" smtClean="0"/>
              <a:t>NGI User Support Teams</a:t>
            </a:r>
          </a:p>
          <a:p>
            <a:pPr lvl="1"/>
            <a:r>
              <a:rPr lang="en-GB" sz="1800" dirty="0" smtClean="0"/>
              <a:t>Experts within established user communities</a:t>
            </a:r>
            <a:endParaRPr lang="en-GB" sz="1400" dirty="0" smtClean="0"/>
          </a:p>
          <a:p>
            <a:pPr lvl="1"/>
            <a:r>
              <a:rPr lang="en-GB" sz="1800" dirty="0" smtClean="0"/>
              <a:t>Site administrators</a:t>
            </a:r>
          </a:p>
          <a:p>
            <a:pPr lvl="1"/>
            <a:r>
              <a:rPr lang="en-GB" sz="1800" dirty="0" smtClean="0"/>
              <a:t>Projects with focus on specific areas. </a:t>
            </a:r>
            <a:r>
              <a:rPr lang="en-GB" sz="1800" dirty="0" err="1" smtClean="0"/>
              <a:t>E.g.</a:t>
            </a:r>
            <a:r>
              <a:rPr lang="en-GB" sz="1400" dirty="0" err="1" smtClean="0"/>
              <a:t>EDGI</a:t>
            </a:r>
            <a:r>
              <a:rPr lang="en-GB" sz="1400" dirty="0" smtClean="0"/>
              <a:t>; MAPPER; </a:t>
            </a:r>
            <a:r>
              <a:rPr lang="en-GB" sz="1400" dirty="0" err="1" smtClean="0"/>
              <a:t>StratusLab</a:t>
            </a:r>
            <a:r>
              <a:rPr lang="en-GB" sz="1400" dirty="0" smtClean="0"/>
              <a:t>; ...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User Community Support Team of EGI.eu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2"/>
              </a:rPr>
              <a:t>ucst@egi.eu</a:t>
            </a:r>
            <a:r>
              <a:rPr lang="en-GB" sz="1800" dirty="0" smtClean="0"/>
              <a:t>) </a:t>
            </a:r>
          </a:p>
          <a:p>
            <a:pPr lvl="2"/>
            <a:r>
              <a:rPr lang="en-GB" sz="1400" dirty="0" smtClean="0"/>
              <a:t>Ensures the flow of information , knowledge and solutions among stakeholders</a:t>
            </a:r>
          </a:p>
          <a:p>
            <a:r>
              <a:rPr lang="en-GB" sz="2000" b="1" dirty="0" smtClean="0"/>
              <a:t>Technical services</a:t>
            </a:r>
          </a:p>
          <a:p>
            <a:pPr lvl="1"/>
            <a:r>
              <a:rPr lang="en-GB" sz="1800" dirty="0" smtClean="0"/>
              <a:t>EGI Application Database</a:t>
            </a:r>
          </a:p>
          <a:p>
            <a:pPr lvl="1"/>
            <a:r>
              <a:rPr lang="en-GB" sz="1800" dirty="0" smtClean="0"/>
              <a:t>EGI Training Marketplace</a:t>
            </a:r>
          </a:p>
          <a:p>
            <a:pPr lvl="1"/>
            <a:r>
              <a:rPr lang="en-GB" sz="1800" dirty="0" smtClean="0"/>
              <a:t>VO services</a:t>
            </a:r>
          </a:p>
          <a:p>
            <a:pPr lvl="1"/>
            <a:r>
              <a:rPr lang="en-GB" sz="1800" dirty="0" smtClean="0"/>
              <a:t>Requirements Tracker</a:t>
            </a:r>
          </a:p>
          <a:p>
            <a:r>
              <a:rPr lang="en-GB" sz="2000" b="1" dirty="0" smtClean="0"/>
              <a:t>Processes</a:t>
            </a:r>
          </a:p>
          <a:p>
            <a:pPr lvl="1"/>
            <a:r>
              <a:rPr lang="en-GB" sz="1800" dirty="0" smtClean="0"/>
              <a:t>VRC accreditation</a:t>
            </a:r>
          </a:p>
          <a:p>
            <a:pPr lvl="1"/>
            <a:r>
              <a:rPr lang="en-GB" sz="1800" dirty="0" smtClean="0"/>
              <a:t>Processing requirements</a:t>
            </a:r>
          </a:p>
          <a:p>
            <a:pPr lvl="1"/>
            <a:r>
              <a:rPr lang="en-GB" sz="1800" dirty="0" smtClean="0"/>
              <a:t>Training Working Group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5888"/>
            <a:ext cx="6984901" cy="865187"/>
          </a:xfrm>
        </p:spPr>
        <p:txBody>
          <a:bodyPr/>
          <a:lstStyle/>
          <a:p>
            <a:r>
              <a:rPr lang="en-GB" sz="3600" dirty="0" smtClean="0"/>
              <a:t>Locating support teams and services - the EGI.eu Website</a:t>
            </a:r>
            <a:endParaRPr lang="en-GB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0" y="1124744"/>
            <a:ext cx="889516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19672" y="278092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595" y="115888"/>
            <a:ext cx="6984901" cy="865187"/>
          </a:xfrm>
        </p:spPr>
        <p:txBody>
          <a:bodyPr/>
          <a:lstStyle/>
          <a:p>
            <a:r>
              <a:rPr lang="en-GB" dirty="0" smtClean="0"/>
              <a:t>User Support structure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525963"/>
          </a:xfrm>
        </p:spPr>
        <p:txBody>
          <a:bodyPr/>
          <a:lstStyle/>
          <a:p>
            <a:r>
              <a:rPr lang="en-GB" sz="2000" b="1" dirty="0" smtClean="0"/>
              <a:t>Support teams</a:t>
            </a:r>
          </a:p>
          <a:p>
            <a:pPr lvl="1"/>
            <a:r>
              <a:rPr lang="en-GB" sz="1800" dirty="0" smtClean="0"/>
              <a:t>NGI User Support Teams</a:t>
            </a:r>
          </a:p>
          <a:p>
            <a:pPr lvl="1"/>
            <a:r>
              <a:rPr lang="en-GB" sz="1800" dirty="0" smtClean="0"/>
              <a:t>Experts within established user communities</a:t>
            </a:r>
            <a:endParaRPr lang="en-GB" sz="1400" dirty="0" smtClean="0"/>
          </a:p>
          <a:p>
            <a:pPr lvl="1"/>
            <a:r>
              <a:rPr lang="en-GB" sz="1800" dirty="0" smtClean="0"/>
              <a:t>Site administrators</a:t>
            </a:r>
          </a:p>
          <a:p>
            <a:pPr lvl="1"/>
            <a:r>
              <a:rPr lang="en-GB" sz="1800" dirty="0" smtClean="0"/>
              <a:t>Projects with focus on specific areas. </a:t>
            </a:r>
            <a:r>
              <a:rPr lang="en-GB" sz="1800" dirty="0" err="1" smtClean="0"/>
              <a:t>E.g.</a:t>
            </a:r>
            <a:r>
              <a:rPr lang="en-GB" sz="1400" dirty="0" err="1" smtClean="0"/>
              <a:t>EDGI</a:t>
            </a:r>
            <a:r>
              <a:rPr lang="en-GB" sz="1400" dirty="0" smtClean="0"/>
              <a:t>; MAPPER; </a:t>
            </a:r>
            <a:r>
              <a:rPr lang="en-GB" sz="1400" dirty="0" err="1" smtClean="0"/>
              <a:t>StratusLab</a:t>
            </a:r>
            <a:r>
              <a:rPr lang="en-GB" sz="1400" dirty="0" smtClean="0"/>
              <a:t>; ...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User Community Support Team of EGI.eu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2"/>
              </a:rPr>
              <a:t>ucst@egi.eu</a:t>
            </a:r>
            <a:r>
              <a:rPr lang="en-GB" sz="1800" dirty="0" smtClean="0"/>
              <a:t>) </a:t>
            </a:r>
          </a:p>
          <a:p>
            <a:pPr lvl="2"/>
            <a:r>
              <a:rPr lang="en-GB" sz="1400" dirty="0" smtClean="0"/>
              <a:t>Ensures the flow of information , knowledge and solutions among stakeholders</a:t>
            </a:r>
          </a:p>
          <a:p>
            <a:r>
              <a:rPr lang="en-GB" sz="2000" b="1" dirty="0" smtClean="0"/>
              <a:t>Technical services</a:t>
            </a:r>
          </a:p>
          <a:p>
            <a:pPr lvl="1"/>
            <a:r>
              <a:rPr lang="en-GB" sz="1800" dirty="0" smtClean="0"/>
              <a:t>EGI Application Database</a:t>
            </a:r>
          </a:p>
          <a:p>
            <a:pPr lvl="1"/>
            <a:r>
              <a:rPr lang="en-GB" sz="1800" dirty="0" smtClean="0"/>
              <a:t>EGI Training Marketplace</a:t>
            </a:r>
          </a:p>
          <a:p>
            <a:pPr lvl="1"/>
            <a:r>
              <a:rPr lang="en-GB" sz="1800" dirty="0" smtClean="0"/>
              <a:t>VO services</a:t>
            </a:r>
          </a:p>
          <a:p>
            <a:pPr lvl="1"/>
            <a:r>
              <a:rPr lang="en-GB" sz="1800" dirty="0" smtClean="0"/>
              <a:t>Requirements Tracker</a:t>
            </a:r>
          </a:p>
          <a:p>
            <a:r>
              <a:rPr lang="en-GB" sz="2000" b="1" dirty="0" smtClean="0"/>
              <a:t>Processes</a:t>
            </a:r>
          </a:p>
          <a:p>
            <a:pPr lvl="1"/>
            <a:r>
              <a:rPr lang="en-GB" sz="1800" dirty="0" smtClean="0"/>
              <a:t>VRC accreditation</a:t>
            </a:r>
          </a:p>
          <a:p>
            <a:pPr lvl="1"/>
            <a:r>
              <a:rPr lang="en-GB" sz="1800" dirty="0" smtClean="0"/>
              <a:t>Processing requirements</a:t>
            </a:r>
          </a:p>
          <a:p>
            <a:pPr lvl="1"/>
            <a:r>
              <a:rPr lang="en-GB" sz="1800" dirty="0" smtClean="0"/>
              <a:t>Training Working Group</a:t>
            </a:r>
          </a:p>
          <a:p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611560" y="1340768"/>
            <a:ext cx="35283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NGI User Support Teams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CD5B-A22B-48CD-984D-3F9CE8F53C6D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-180528" y="1381808"/>
          <a:ext cx="5472608" cy="471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2080" y="1412776"/>
            <a:ext cx="3600400" cy="352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Consultancy</a:t>
            </a:r>
          </a:p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Training</a:t>
            </a:r>
          </a:p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Providing access to grid and software services</a:t>
            </a:r>
          </a:p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Porting applications</a:t>
            </a:r>
          </a:p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Developing and operating software services</a:t>
            </a:r>
          </a:p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Collecting feedback</a:t>
            </a:r>
          </a:p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Documentation</a:t>
            </a:r>
          </a:p>
          <a:p>
            <a:pPr marL="269875" indent="-269875">
              <a:lnSpc>
                <a:spcPct val="125000"/>
              </a:lnSpc>
              <a:buFont typeface="Arial" pitchFamily="34" charset="0"/>
              <a:buChar char="•"/>
            </a:pPr>
            <a:r>
              <a:rPr lang="en-GB" dirty="0" smtClean="0"/>
              <a:t>Helpdesk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57418"/>
            <a:ext cx="4394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NGIs are different in many ways...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     ...so are their support services!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595" y="115888"/>
            <a:ext cx="6984901" cy="865187"/>
          </a:xfrm>
        </p:spPr>
        <p:txBody>
          <a:bodyPr/>
          <a:lstStyle/>
          <a:p>
            <a:r>
              <a:rPr lang="en-GB" dirty="0" smtClean="0"/>
              <a:t>User Support structure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525963"/>
          </a:xfrm>
        </p:spPr>
        <p:txBody>
          <a:bodyPr/>
          <a:lstStyle/>
          <a:p>
            <a:r>
              <a:rPr lang="en-GB" sz="2000" b="1" dirty="0" smtClean="0"/>
              <a:t>Support teams</a:t>
            </a:r>
          </a:p>
          <a:p>
            <a:pPr lvl="1"/>
            <a:r>
              <a:rPr lang="en-GB" sz="1800" dirty="0" smtClean="0"/>
              <a:t>NGI User Support Teams</a:t>
            </a:r>
          </a:p>
          <a:p>
            <a:pPr lvl="1"/>
            <a:r>
              <a:rPr lang="en-GB" sz="1800" dirty="0" smtClean="0"/>
              <a:t>Experts within established user communities</a:t>
            </a:r>
            <a:endParaRPr lang="en-GB" sz="1400" dirty="0" smtClean="0"/>
          </a:p>
          <a:p>
            <a:pPr lvl="1"/>
            <a:r>
              <a:rPr lang="en-GB" sz="1800" dirty="0" smtClean="0"/>
              <a:t>Site administrators</a:t>
            </a:r>
          </a:p>
          <a:p>
            <a:pPr lvl="1"/>
            <a:r>
              <a:rPr lang="en-GB" sz="1800" dirty="0" smtClean="0"/>
              <a:t>Projects with focus on specific areas. </a:t>
            </a:r>
            <a:r>
              <a:rPr lang="en-GB" sz="1800" dirty="0" err="1" smtClean="0"/>
              <a:t>E.g.</a:t>
            </a:r>
            <a:r>
              <a:rPr lang="en-GB" sz="1400" dirty="0" err="1" smtClean="0"/>
              <a:t>EDGI</a:t>
            </a:r>
            <a:r>
              <a:rPr lang="en-GB" sz="1400" dirty="0" smtClean="0"/>
              <a:t>; MAPPER; </a:t>
            </a:r>
            <a:r>
              <a:rPr lang="en-GB" sz="1400" dirty="0" err="1" smtClean="0"/>
              <a:t>StratusLab</a:t>
            </a:r>
            <a:r>
              <a:rPr lang="en-GB" sz="1400" dirty="0" smtClean="0"/>
              <a:t>; ...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User Community Support Team of EGI.eu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2"/>
              </a:rPr>
              <a:t>ucst@egi.eu</a:t>
            </a:r>
            <a:r>
              <a:rPr lang="en-GB" sz="1800" dirty="0" smtClean="0"/>
              <a:t>) </a:t>
            </a:r>
          </a:p>
          <a:p>
            <a:pPr lvl="2"/>
            <a:r>
              <a:rPr lang="en-GB" sz="1400" dirty="0" smtClean="0"/>
              <a:t>Ensures the flow of information , knowledge and solutions among stakeholders</a:t>
            </a:r>
          </a:p>
          <a:p>
            <a:r>
              <a:rPr lang="en-GB" sz="2000" b="1" dirty="0" smtClean="0"/>
              <a:t>Technical services</a:t>
            </a:r>
          </a:p>
          <a:p>
            <a:pPr lvl="1"/>
            <a:r>
              <a:rPr lang="en-GB" sz="1800" dirty="0" smtClean="0"/>
              <a:t>EGI Application Database</a:t>
            </a:r>
          </a:p>
          <a:p>
            <a:pPr lvl="1"/>
            <a:r>
              <a:rPr lang="en-GB" sz="1800" dirty="0" smtClean="0"/>
              <a:t>Services for VOs</a:t>
            </a:r>
          </a:p>
          <a:p>
            <a:pPr lvl="1"/>
            <a:r>
              <a:rPr lang="en-GB" sz="1800" dirty="0" smtClean="0"/>
              <a:t>EGI Training Marketplace</a:t>
            </a:r>
          </a:p>
          <a:p>
            <a:pPr lvl="1"/>
            <a:r>
              <a:rPr lang="en-GB" sz="1800" dirty="0" smtClean="0"/>
              <a:t>Requirements Tracker</a:t>
            </a:r>
          </a:p>
          <a:p>
            <a:r>
              <a:rPr lang="en-GB" sz="2000" b="1" dirty="0" smtClean="0"/>
              <a:t>Processes</a:t>
            </a:r>
          </a:p>
          <a:p>
            <a:pPr lvl="1"/>
            <a:r>
              <a:rPr lang="en-GB" sz="1800" dirty="0" smtClean="0"/>
              <a:t>VRC accreditation</a:t>
            </a:r>
          </a:p>
          <a:p>
            <a:pPr lvl="1"/>
            <a:r>
              <a:rPr lang="en-GB" sz="1800" dirty="0" smtClean="0"/>
              <a:t>Processing requirements</a:t>
            </a:r>
          </a:p>
          <a:p>
            <a:pPr lvl="1"/>
            <a:r>
              <a:rPr lang="en-GB" sz="1800" dirty="0" smtClean="0"/>
              <a:t>Training Working Group</a:t>
            </a:r>
          </a:p>
          <a:p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323528" y="3284984"/>
            <a:ext cx="35283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236296" cy="620688"/>
          </a:xfrm>
        </p:spPr>
        <p:txBody>
          <a:bodyPr/>
          <a:lstStyle/>
          <a:p>
            <a:pPr algn="ctr"/>
            <a:r>
              <a:rPr lang="en-GB" sz="3600" b="0" dirty="0" smtClean="0"/>
              <a:t>Tools and services for</a:t>
            </a:r>
            <a:br>
              <a:rPr lang="en-GB" sz="3600" b="0" dirty="0" smtClean="0"/>
            </a:br>
            <a:r>
              <a:rPr lang="en-GB" sz="3600" b="0" dirty="0" smtClean="0"/>
              <a:t>NGIs </a:t>
            </a:r>
            <a:r>
              <a:rPr lang="en-GB" sz="3600" b="0" i="1" dirty="0" smtClean="0"/>
              <a:t>and</a:t>
            </a:r>
            <a:r>
              <a:rPr lang="en-GB" sz="3600" b="0" dirty="0" smtClean="0"/>
              <a:t> their clients</a:t>
            </a:r>
            <a:endParaRPr lang="en-GB" sz="3600" b="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51520" y="1124744"/>
            <a:ext cx="8640960" cy="554461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Provided by a few NGIs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whole community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facilitate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work of NGI support teams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improve communication among NGIs, among users and with users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Tools, services: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EGI Application Database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Domain specific application – for scientific end users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Reusable toolkits and services – for NGI support teams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Services for VOs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Tools, manuals, assistance for VO setup and management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Marketplace 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Repository of events and materials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Place to request and provide NGI training services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 Tracker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To capture needs 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To offer solutions from NGIs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427ECD5B-A22B-48CD-984D-3F9CE8F53C6D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6064615" cy="37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 Database http://appdb.egi.eu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95325"/>
            <a:ext cx="3888804" cy="4525963"/>
          </a:xfrm>
        </p:spPr>
        <p:txBody>
          <a:bodyPr/>
          <a:lstStyle/>
          <a:p>
            <a:r>
              <a:rPr lang="en-GB" sz="2400" dirty="0" smtClean="0"/>
              <a:t>To give recognition to reusable applications </a:t>
            </a:r>
          </a:p>
          <a:p>
            <a:r>
              <a:rPr lang="en-GB" sz="2400" dirty="0" smtClean="0"/>
              <a:t>To give recognition for application developers</a:t>
            </a:r>
          </a:p>
          <a:p>
            <a:endParaRPr lang="en-GB" sz="2400" dirty="0" smtClean="0"/>
          </a:p>
          <a:p>
            <a:r>
              <a:rPr lang="en-GB" sz="2400" dirty="0" smtClean="0"/>
              <a:t>How to get involved</a:t>
            </a:r>
          </a:p>
          <a:p>
            <a:pPr lvl="1"/>
            <a:r>
              <a:rPr lang="en-GB" sz="2000" dirty="0" smtClean="0"/>
              <a:t>Register applications</a:t>
            </a:r>
          </a:p>
          <a:p>
            <a:pPr lvl="1"/>
            <a:r>
              <a:rPr lang="en-GB" sz="2000" dirty="0" smtClean="0"/>
              <a:t>Reuse applications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Integrate </a:t>
            </a:r>
            <a:r>
              <a:rPr lang="en-GB" sz="2000" dirty="0" err="1" smtClean="0">
                <a:solidFill>
                  <a:srgbClr val="FF0000"/>
                </a:solidFill>
              </a:rPr>
              <a:t>AppDB</a:t>
            </a:r>
            <a:r>
              <a:rPr lang="en-GB" sz="2000" dirty="0" smtClean="0">
                <a:solidFill>
                  <a:srgbClr val="FF0000"/>
                </a:solidFill>
              </a:rPr>
              <a:t> through its gadget into any Webpage!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2" r="12567"/>
          <a:stretch/>
        </p:blipFill>
        <p:spPr bwMode="auto">
          <a:xfrm>
            <a:off x="4283968" y="1340768"/>
            <a:ext cx="4465378" cy="4689227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VRC model</a:t>
            </a:r>
          </a:p>
          <a:p>
            <a:r>
              <a:rPr lang="en-GB" dirty="0" smtClean="0"/>
              <a:t>How we get there – Support for users</a:t>
            </a:r>
          </a:p>
          <a:p>
            <a:pPr lvl="1"/>
            <a:r>
              <a:rPr lang="en-GB" dirty="0" smtClean="0"/>
              <a:t>Finding support through the EGI website</a:t>
            </a:r>
          </a:p>
          <a:p>
            <a:pPr lvl="1"/>
            <a:r>
              <a:rPr lang="en-GB" dirty="0" smtClean="0"/>
              <a:t>Support teams</a:t>
            </a:r>
          </a:p>
          <a:p>
            <a:pPr lvl="1"/>
            <a:r>
              <a:rPr lang="en-GB" dirty="0" smtClean="0"/>
              <a:t>Support services</a:t>
            </a:r>
          </a:p>
          <a:p>
            <a:pPr lvl="1"/>
            <a:r>
              <a:rPr lang="en-GB" dirty="0" smtClean="0"/>
              <a:t>Procedures</a:t>
            </a:r>
          </a:p>
          <a:p>
            <a:r>
              <a:rPr lang="en-GB" dirty="0" smtClean="0"/>
              <a:t>Achievements</a:t>
            </a:r>
          </a:p>
          <a:p>
            <a:r>
              <a:rPr lang="en-GB" dirty="0" smtClean="0"/>
              <a:t>Plans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AppDB</a:t>
            </a:r>
            <a:r>
              <a:rPr lang="en-GB" dirty="0" smtClean="0"/>
              <a:t> gadget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908720"/>
            <a:ext cx="11266782" cy="63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908720"/>
            <a:ext cx="11289980" cy="634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2905780"/>
            <a:ext cx="627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Copy – paste this into your Website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VOs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207293"/>
            <a:ext cx="6912768" cy="4525963"/>
          </a:xfrm>
        </p:spPr>
        <p:txBody>
          <a:bodyPr/>
          <a:lstStyle/>
          <a:p>
            <a:r>
              <a:rPr lang="en-GB" sz="2000" dirty="0" smtClean="0"/>
              <a:t>Activities</a:t>
            </a:r>
          </a:p>
          <a:p>
            <a:pPr lvl="1"/>
            <a:r>
              <a:rPr lang="en-GB" sz="1800" dirty="0" smtClean="0"/>
              <a:t>Consultancy and helpdesk for VO managers</a:t>
            </a:r>
          </a:p>
          <a:p>
            <a:pPr lvl="1"/>
            <a:r>
              <a:rPr lang="en-GB" sz="1800" dirty="0" smtClean="0"/>
              <a:t>Evaluation of VO management, monitor and accounting tools</a:t>
            </a:r>
          </a:p>
          <a:p>
            <a:pPr lvl="1"/>
            <a:r>
              <a:rPr lang="en-GB" sz="1800" dirty="0" smtClean="0"/>
              <a:t>Provision of VO support software for VRCs</a:t>
            </a:r>
          </a:p>
          <a:p>
            <a:endParaRPr lang="en-GB" sz="2000" dirty="0" smtClean="0"/>
          </a:p>
          <a:p>
            <a:r>
              <a:rPr lang="en-GB" sz="2000" dirty="0" smtClean="0"/>
              <a:t>VO-specific monitoring</a:t>
            </a:r>
          </a:p>
          <a:p>
            <a:pPr lvl="1"/>
            <a:r>
              <a:rPr lang="en-GB" sz="1800" dirty="0" smtClean="0"/>
              <a:t>Monitor only those sites that support you</a:t>
            </a:r>
          </a:p>
          <a:p>
            <a:pPr lvl="1"/>
            <a:r>
              <a:rPr lang="en-GB" sz="1800" dirty="0" smtClean="0"/>
              <a:t>Create and plug-in VO-specific probes</a:t>
            </a:r>
          </a:p>
          <a:p>
            <a:endParaRPr lang="en-GB" sz="2000" dirty="0" smtClean="0"/>
          </a:p>
          <a:p>
            <a:r>
              <a:rPr lang="en-GB" sz="2000" dirty="0" smtClean="0"/>
              <a:t>How to get involved?</a:t>
            </a:r>
          </a:p>
          <a:p>
            <a:pPr lvl="1"/>
            <a:r>
              <a:rPr lang="en-GB" sz="1800" dirty="0" smtClean="0"/>
              <a:t>Request support</a:t>
            </a:r>
          </a:p>
          <a:p>
            <a:pPr lvl="1"/>
            <a:r>
              <a:rPr lang="en-GB" sz="1800" dirty="0" smtClean="0"/>
              <a:t>Prepare and share reviews of VO tools</a:t>
            </a:r>
          </a:p>
          <a:p>
            <a:pPr lvl="1"/>
            <a:r>
              <a:rPr lang="en-GB" sz="1800" dirty="0" smtClean="0"/>
              <a:t>Offer local solutions for </a:t>
            </a:r>
            <a:r>
              <a:rPr lang="en-GB" sz="1800" dirty="0" err="1" smtClean="0"/>
              <a:t>Vos</a:t>
            </a:r>
            <a:r>
              <a:rPr lang="en-GB" sz="1800" dirty="0" smtClean="0"/>
              <a:t> through the group</a:t>
            </a:r>
          </a:p>
          <a:p>
            <a:pPr lvl="1"/>
            <a:endParaRPr lang="en-GB" sz="18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7338808" y="2852936"/>
            <a:ext cx="1621828" cy="1535725"/>
          </a:xfrm>
          <a:prstGeom prst="flowChartAlternateProcess">
            <a:avLst/>
          </a:prstGeom>
          <a:solidFill>
            <a:srgbClr val="9999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auto">
          <a:xfrm>
            <a:off x="7311841" y="4415470"/>
            <a:ext cx="1652647" cy="1533810"/>
          </a:xfrm>
          <a:prstGeom prst="flowChartAlternateProcess">
            <a:avLst/>
          </a:prstGeom>
          <a:solidFill>
            <a:srgbClr val="CC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5690013" y="4415470"/>
            <a:ext cx="1608345" cy="1533810"/>
          </a:xfrm>
          <a:prstGeom prst="flowChartAlternateProcess">
            <a:avLst/>
          </a:prstGeom>
          <a:solidFill>
            <a:srgbClr val="94BD5E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5774764" y="4520787"/>
            <a:ext cx="639486" cy="459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NGI</a:t>
            </a:r>
          </a:p>
        </p:txBody>
      </p:sp>
      <p:sp>
        <p:nvSpPr>
          <p:cNvPr id="12" name="AutoShape 46"/>
          <p:cNvSpPr>
            <a:spLocks noChangeArrowheads="1"/>
          </p:cNvSpPr>
          <p:nvPr/>
        </p:nvSpPr>
        <p:spPr bwMode="auto">
          <a:xfrm>
            <a:off x="6208151" y="4823337"/>
            <a:ext cx="154093" cy="212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AutoShape 47"/>
          <p:cNvSpPr>
            <a:spLocks noChangeArrowheads="1"/>
          </p:cNvSpPr>
          <p:nvPr/>
        </p:nvSpPr>
        <p:spPr bwMode="auto">
          <a:xfrm>
            <a:off x="6972837" y="5658220"/>
            <a:ext cx="154093" cy="212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5688087" y="2852936"/>
            <a:ext cx="1639164" cy="1535725"/>
          </a:xfrm>
          <a:prstGeom prst="flowChartAlternateProcess">
            <a:avLst/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5955823" y="3505907"/>
            <a:ext cx="157945" cy="212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6362244" y="2983147"/>
            <a:ext cx="157945" cy="212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6890012" y="3019530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8" name="AutoShape 52"/>
          <p:cNvCxnSpPr>
            <a:cxnSpLocks noChangeShapeType="1"/>
            <a:stCxn id="17" idx="2"/>
          </p:cNvCxnSpPr>
          <p:nvPr/>
        </p:nvCxnSpPr>
        <p:spPr bwMode="auto">
          <a:xfrm>
            <a:off x="6968985" y="3232080"/>
            <a:ext cx="410272" cy="61467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9" name="AutoShape 53"/>
          <p:cNvCxnSpPr>
            <a:cxnSpLocks noChangeShapeType="1"/>
            <a:stCxn id="16" idx="2"/>
          </p:cNvCxnSpPr>
          <p:nvPr/>
        </p:nvCxnSpPr>
        <p:spPr bwMode="auto">
          <a:xfrm>
            <a:off x="6441216" y="3197613"/>
            <a:ext cx="633707" cy="7774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0" name="AutoShape 54"/>
          <p:cNvCxnSpPr>
            <a:cxnSpLocks noChangeShapeType="1"/>
            <a:stCxn id="15" idx="3"/>
          </p:cNvCxnSpPr>
          <p:nvPr/>
        </p:nvCxnSpPr>
        <p:spPr bwMode="auto">
          <a:xfrm>
            <a:off x="6115695" y="3613139"/>
            <a:ext cx="832102" cy="679779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8184393" y="4520787"/>
            <a:ext cx="645264" cy="459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NGI</a:t>
            </a:r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6976689" y="3850583"/>
            <a:ext cx="834028" cy="884670"/>
          </a:xfrm>
          <a:prstGeom prst="flowChartConnector">
            <a:avLst/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VO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monitor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5745872" y="2887404"/>
            <a:ext cx="651043" cy="459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NGI</a:t>
            </a: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8278774" y="2887404"/>
            <a:ext cx="651043" cy="459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NGI</a:t>
            </a:r>
          </a:p>
        </p:txBody>
      </p:sp>
      <p:sp>
        <p:nvSpPr>
          <p:cNvPr id="25" name="AutoShape 59"/>
          <p:cNvSpPr>
            <a:spLocks noChangeArrowheads="1"/>
          </p:cNvSpPr>
          <p:nvPr/>
        </p:nvSpPr>
        <p:spPr bwMode="auto">
          <a:xfrm>
            <a:off x="8120829" y="5171843"/>
            <a:ext cx="154093" cy="212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utoShape 60"/>
          <p:cNvSpPr>
            <a:spLocks noChangeArrowheads="1"/>
          </p:cNvSpPr>
          <p:nvPr/>
        </p:nvSpPr>
        <p:spPr bwMode="auto">
          <a:xfrm>
            <a:off x="7737523" y="3226336"/>
            <a:ext cx="154093" cy="212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utoShape 61"/>
          <p:cNvSpPr>
            <a:spLocks noChangeArrowheads="1"/>
          </p:cNvSpPr>
          <p:nvPr/>
        </p:nvSpPr>
        <p:spPr bwMode="auto">
          <a:xfrm>
            <a:off x="8180540" y="3714627"/>
            <a:ext cx="154093" cy="212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8" name="AutoShape 62"/>
          <p:cNvCxnSpPr>
            <a:cxnSpLocks noChangeShapeType="1"/>
            <a:stCxn id="12" idx="3"/>
            <a:endCxn id="22" idx="3"/>
          </p:cNvCxnSpPr>
          <p:nvPr/>
        </p:nvCxnSpPr>
        <p:spPr bwMode="auto">
          <a:xfrm flipV="1">
            <a:off x="6364170" y="4606956"/>
            <a:ext cx="733868" cy="32169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9" name="AutoShape 63"/>
          <p:cNvCxnSpPr>
            <a:cxnSpLocks noChangeShapeType="1"/>
          </p:cNvCxnSpPr>
          <p:nvPr/>
        </p:nvCxnSpPr>
        <p:spPr bwMode="auto">
          <a:xfrm>
            <a:off x="6445069" y="3205272"/>
            <a:ext cx="629855" cy="77169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0" name="AutoShape 64"/>
          <p:cNvCxnSpPr>
            <a:cxnSpLocks noChangeShapeType="1"/>
            <a:stCxn id="13" idx="0"/>
            <a:endCxn id="22" idx="4"/>
          </p:cNvCxnSpPr>
          <p:nvPr/>
        </p:nvCxnSpPr>
        <p:spPr bwMode="auto">
          <a:xfrm flipV="1">
            <a:off x="7049883" y="4737168"/>
            <a:ext cx="342857" cy="9191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1" name="AutoShape 65"/>
          <p:cNvCxnSpPr>
            <a:cxnSpLocks noChangeShapeType="1"/>
            <a:stCxn id="26" idx="2"/>
            <a:endCxn id="22" idx="7"/>
          </p:cNvCxnSpPr>
          <p:nvPr/>
        </p:nvCxnSpPr>
        <p:spPr bwMode="auto">
          <a:xfrm flipH="1">
            <a:off x="7689369" y="3440801"/>
            <a:ext cx="123274" cy="53616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66"/>
          <p:cNvCxnSpPr>
            <a:cxnSpLocks noChangeShapeType="1"/>
            <a:endCxn id="22" idx="6"/>
          </p:cNvCxnSpPr>
          <p:nvPr/>
        </p:nvCxnSpPr>
        <p:spPr bwMode="auto">
          <a:xfrm flipH="1">
            <a:off x="7812643" y="3921433"/>
            <a:ext cx="425682" cy="36957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67"/>
          <p:cNvCxnSpPr>
            <a:cxnSpLocks noChangeShapeType="1"/>
            <a:stCxn id="25" idx="0"/>
            <a:endCxn id="22" idx="5"/>
          </p:cNvCxnSpPr>
          <p:nvPr/>
        </p:nvCxnSpPr>
        <p:spPr bwMode="auto">
          <a:xfrm flipH="1" flipV="1">
            <a:off x="7689369" y="4606956"/>
            <a:ext cx="506581" cy="56297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4" name="AutoShape 51"/>
          <p:cNvSpPr>
            <a:spLocks noChangeArrowheads="1"/>
          </p:cNvSpPr>
          <p:nvPr/>
        </p:nvSpPr>
        <p:spPr bwMode="auto">
          <a:xfrm>
            <a:off x="6072165" y="3866436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51"/>
          <p:cNvSpPr>
            <a:spLocks noChangeArrowheads="1"/>
          </p:cNvSpPr>
          <p:nvPr/>
        </p:nvSpPr>
        <p:spPr bwMode="auto">
          <a:xfrm>
            <a:off x="8232405" y="3218364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8592445" y="3650412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6660232" y="5018564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6084168" y="5306596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utoShape 51"/>
          <p:cNvSpPr>
            <a:spLocks noChangeArrowheads="1"/>
          </p:cNvSpPr>
          <p:nvPr/>
        </p:nvSpPr>
        <p:spPr bwMode="auto">
          <a:xfrm>
            <a:off x="8448429" y="4946556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utoShape 51"/>
          <p:cNvSpPr>
            <a:spLocks noChangeArrowheads="1"/>
          </p:cNvSpPr>
          <p:nvPr/>
        </p:nvSpPr>
        <p:spPr bwMode="auto">
          <a:xfrm>
            <a:off x="7584333" y="5018564"/>
            <a:ext cx="156019" cy="21063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marketplace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4525963"/>
          </a:xfrm>
        </p:spPr>
        <p:txBody>
          <a:bodyPr/>
          <a:lstStyle/>
          <a:p>
            <a:r>
              <a:rPr lang="en-GB" sz="2800" dirty="0" smtClean="0"/>
              <a:t>Integration of </a:t>
            </a:r>
          </a:p>
          <a:p>
            <a:pPr lvl="1"/>
            <a:r>
              <a:rPr lang="en-GB" sz="2400" dirty="0" smtClean="0"/>
              <a:t>training event calendar</a:t>
            </a:r>
          </a:p>
          <a:p>
            <a:pPr lvl="1"/>
            <a:r>
              <a:rPr lang="en-GB" sz="2400" dirty="0" smtClean="0"/>
              <a:t>Digital library (of training materials)</a:t>
            </a:r>
          </a:p>
          <a:p>
            <a:pPr lvl="1"/>
            <a:r>
              <a:rPr lang="en-GB" sz="2400" dirty="0" smtClean="0"/>
              <a:t>Service offering and requesting form</a:t>
            </a:r>
          </a:p>
          <a:p>
            <a:r>
              <a:rPr lang="en-GB" sz="2800" dirty="0" smtClean="0"/>
              <a:t>How to get involved?</a:t>
            </a:r>
          </a:p>
          <a:p>
            <a:pPr lvl="1"/>
            <a:r>
              <a:rPr lang="en-GB" sz="2400" dirty="0" smtClean="0"/>
              <a:t>Register training events</a:t>
            </a:r>
          </a:p>
          <a:p>
            <a:pPr lvl="1"/>
            <a:r>
              <a:rPr lang="en-GB" sz="2400" dirty="0" smtClean="0"/>
              <a:t>Use, reuse and share training materials</a:t>
            </a:r>
          </a:p>
          <a:p>
            <a:pPr lvl="1"/>
            <a:r>
              <a:rPr lang="en-GB" sz="2400" dirty="0" smtClean="0"/>
              <a:t>Offer training-related services (infrastructure, VO, CA, ...)</a:t>
            </a:r>
          </a:p>
          <a:p>
            <a:pPr lvl="1"/>
            <a:r>
              <a:rPr lang="en-GB" sz="2400" dirty="0" smtClean="0"/>
              <a:t>Feed training-requirements</a:t>
            </a:r>
          </a:p>
          <a:p>
            <a:pPr lvl="1"/>
            <a:r>
              <a:rPr lang="en-GB" sz="2400" dirty="0" smtClean="0"/>
              <a:t>Delegate representative to EGI Training Working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working group </a:t>
            </a:r>
            <a:r>
              <a:rPr lang="en-GB" sz="2400" dirty="0" smtClean="0"/>
              <a:t>https://wiki.egi.eu/wiki/Training_Working_Group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4525963"/>
          </a:xfrm>
        </p:spPr>
        <p:txBody>
          <a:bodyPr/>
          <a:lstStyle/>
          <a:p>
            <a:r>
              <a:rPr lang="en-GB" sz="2800" dirty="0" smtClean="0"/>
              <a:t>To develop and monitor a training coordination strategy for the EGI community</a:t>
            </a:r>
          </a:p>
          <a:p>
            <a:pPr lvl="1"/>
            <a:r>
              <a:rPr lang="en-GB" sz="2400" dirty="0" smtClean="0"/>
              <a:t>Drive the evolution of Training Marketplace and content in it</a:t>
            </a:r>
          </a:p>
          <a:p>
            <a:r>
              <a:rPr lang="en-GB" sz="2800" dirty="0" smtClean="0"/>
              <a:t>Delegates from NGIs and DCI projects</a:t>
            </a:r>
          </a:p>
          <a:p>
            <a:r>
              <a:rPr lang="en-GB" sz="2800" dirty="0" smtClean="0"/>
              <a:t>Monthly teleconferences</a:t>
            </a:r>
          </a:p>
          <a:p>
            <a:endParaRPr lang="en-GB" sz="2800" dirty="0" smtClean="0"/>
          </a:p>
          <a:p>
            <a:r>
              <a:rPr lang="en-GB" sz="2800" dirty="0" smtClean="0"/>
              <a:t>How to get involved</a:t>
            </a:r>
          </a:p>
          <a:p>
            <a:pPr lvl="1"/>
            <a:r>
              <a:rPr lang="en-GB" sz="2400" dirty="0" smtClean="0"/>
              <a:t>Send a delegate to our meetings</a:t>
            </a:r>
          </a:p>
          <a:p>
            <a:pPr lvl="1"/>
            <a:r>
              <a:rPr lang="en-GB" sz="2400" dirty="0" smtClean="0"/>
              <a:t>Find topics, actions and decisions in meeting minutes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Requirements Tracker (RT)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140" y="1495325"/>
            <a:ext cx="3600772" cy="4525963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Permanent</a:t>
            </a:r>
            <a:r>
              <a:rPr lang="en-GB" sz="2000" dirty="0" smtClean="0"/>
              <a:t> storage for EGI requirements</a:t>
            </a:r>
          </a:p>
          <a:p>
            <a:pPr lvl="1"/>
            <a:r>
              <a:rPr lang="en-GB" sz="1800" dirty="0" smtClean="0"/>
              <a:t>User</a:t>
            </a:r>
          </a:p>
          <a:p>
            <a:pPr lvl="1"/>
            <a:r>
              <a:rPr lang="en-GB" sz="1800" dirty="0" smtClean="0"/>
              <a:t>Operational</a:t>
            </a:r>
          </a:p>
          <a:p>
            <a:r>
              <a:rPr lang="en-GB" sz="2000" dirty="0" smtClean="0"/>
              <a:t>Complete </a:t>
            </a:r>
            <a:r>
              <a:rPr lang="en-GB" sz="20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GB" sz="1600" dirty="0" smtClean="0"/>
              <a:t>For user communities</a:t>
            </a:r>
          </a:p>
          <a:p>
            <a:pPr lvl="1"/>
            <a:r>
              <a:rPr lang="en-GB" sz="1600" dirty="0" smtClean="0"/>
              <a:t>For NGIs</a:t>
            </a:r>
          </a:p>
          <a:p>
            <a:pPr lvl="1"/>
            <a:r>
              <a:rPr lang="en-GB" sz="1600" dirty="0" smtClean="0"/>
              <a:t>For technology providers</a:t>
            </a:r>
          </a:p>
          <a:p>
            <a:r>
              <a:rPr lang="en-GB" sz="2000" dirty="0" smtClean="0"/>
              <a:t>Requirement submission interface</a:t>
            </a:r>
          </a:p>
          <a:p>
            <a:r>
              <a:rPr lang="en-GB" sz="2000" dirty="0" smtClean="0"/>
              <a:t>Query interfaces</a:t>
            </a:r>
          </a:p>
          <a:p>
            <a:r>
              <a:rPr lang="en-GB" sz="2000" dirty="0" smtClean="0"/>
              <a:t>Manuals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670" y="1196752"/>
            <a:ext cx="46107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7072"/>
            <a:ext cx="4584424" cy="25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595" y="115888"/>
            <a:ext cx="6984901" cy="865187"/>
          </a:xfrm>
        </p:spPr>
        <p:txBody>
          <a:bodyPr/>
          <a:lstStyle/>
          <a:p>
            <a:r>
              <a:rPr lang="en-GB" dirty="0" smtClean="0"/>
              <a:t>User Support structure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525963"/>
          </a:xfrm>
        </p:spPr>
        <p:txBody>
          <a:bodyPr/>
          <a:lstStyle/>
          <a:p>
            <a:r>
              <a:rPr lang="en-GB" sz="2000" b="1" dirty="0" smtClean="0"/>
              <a:t>Support teams</a:t>
            </a:r>
          </a:p>
          <a:p>
            <a:pPr lvl="1"/>
            <a:r>
              <a:rPr lang="en-GB" sz="1800" dirty="0" smtClean="0"/>
              <a:t>NGI User Support Teams</a:t>
            </a:r>
          </a:p>
          <a:p>
            <a:pPr lvl="1"/>
            <a:r>
              <a:rPr lang="en-GB" sz="1800" dirty="0" smtClean="0"/>
              <a:t>Experts within established user communities</a:t>
            </a:r>
            <a:endParaRPr lang="en-GB" sz="1400" dirty="0" smtClean="0"/>
          </a:p>
          <a:p>
            <a:pPr lvl="1"/>
            <a:r>
              <a:rPr lang="en-GB" sz="1800" dirty="0" smtClean="0"/>
              <a:t>Site administrators</a:t>
            </a:r>
          </a:p>
          <a:p>
            <a:pPr lvl="1"/>
            <a:r>
              <a:rPr lang="en-GB" sz="1800" dirty="0" smtClean="0"/>
              <a:t>Projects with focus on specific areas. </a:t>
            </a:r>
            <a:r>
              <a:rPr lang="en-GB" sz="1800" dirty="0" err="1" smtClean="0"/>
              <a:t>E.g.</a:t>
            </a:r>
            <a:r>
              <a:rPr lang="en-GB" sz="1400" dirty="0" err="1" smtClean="0"/>
              <a:t>EDGI</a:t>
            </a:r>
            <a:r>
              <a:rPr lang="en-GB" sz="1400" dirty="0" smtClean="0"/>
              <a:t>; MAPPER; </a:t>
            </a:r>
            <a:r>
              <a:rPr lang="en-GB" sz="1400" dirty="0" err="1" smtClean="0"/>
              <a:t>StratusLab</a:t>
            </a:r>
            <a:r>
              <a:rPr lang="en-GB" sz="1400" dirty="0" smtClean="0"/>
              <a:t>; ...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User Community Support Team of EGI.eu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2"/>
              </a:rPr>
              <a:t>ucst@egi.eu</a:t>
            </a:r>
            <a:r>
              <a:rPr lang="en-GB" sz="1800" dirty="0" smtClean="0"/>
              <a:t>) </a:t>
            </a:r>
          </a:p>
          <a:p>
            <a:pPr lvl="2"/>
            <a:r>
              <a:rPr lang="en-GB" sz="1400" dirty="0" smtClean="0"/>
              <a:t>Ensures the flow of information , knowledge and solutions among stakeholders</a:t>
            </a:r>
          </a:p>
          <a:p>
            <a:r>
              <a:rPr lang="en-GB" sz="2000" b="1" dirty="0" smtClean="0"/>
              <a:t>Technical services</a:t>
            </a:r>
          </a:p>
          <a:p>
            <a:pPr lvl="1"/>
            <a:r>
              <a:rPr lang="en-GB" sz="1800" dirty="0" smtClean="0"/>
              <a:t>EGI Application Database</a:t>
            </a:r>
          </a:p>
          <a:p>
            <a:pPr lvl="1"/>
            <a:r>
              <a:rPr lang="en-GB" sz="1800" dirty="0" smtClean="0"/>
              <a:t>Services for VOs</a:t>
            </a:r>
          </a:p>
          <a:p>
            <a:pPr lvl="1"/>
            <a:r>
              <a:rPr lang="en-GB" sz="1800" dirty="0" smtClean="0"/>
              <a:t>EGI Training Marketplace</a:t>
            </a:r>
          </a:p>
          <a:p>
            <a:pPr lvl="1"/>
            <a:r>
              <a:rPr lang="en-GB" sz="1800" dirty="0" smtClean="0"/>
              <a:t>Requirements Tracker</a:t>
            </a:r>
          </a:p>
          <a:p>
            <a:r>
              <a:rPr lang="en-GB" sz="2000" b="1" dirty="0" smtClean="0"/>
              <a:t>Processes</a:t>
            </a:r>
          </a:p>
          <a:p>
            <a:pPr lvl="1"/>
            <a:r>
              <a:rPr lang="en-GB" sz="1800" dirty="0" smtClean="0"/>
              <a:t>VRC accreditation</a:t>
            </a:r>
          </a:p>
          <a:p>
            <a:pPr lvl="1"/>
            <a:r>
              <a:rPr lang="en-GB" sz="1800" dirty="0" smtClean="0"/>
              <a:t>Processing requirements</a:t>
            </a:r>
          </a:p>
          <a:p>
            <a:pPr lvl="1"/>
            <a:r>
              <a:rPr lang="en-GB" sz="1800" dirty="0" smtClean="0"/>
              <a:t>Training Working Group</a:t>
            </a:r>
          </a:p>
          <a:p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323528" y="4941168"/>
            <a:ext cx="35283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UCST: web site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9EB0-1B59-4CA7-8414-8F0A8412F97B}" type="datetime1">
              <a:rPr lang="en-GB" smtClean="0"/>
              <a:pPr/>
              <a:t>13/04/2011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NGS Collaboration 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576064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Portals and gateways for research communities (including EGI VRCs)</a:t>
            </a:r>
            <a:endParaRPr lang="nl-NL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Support contact points for NGIs (national contact points for users)</a:t>
            </a:r>
            <a:endParaRPr lang="nl-NL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Applications database (</a:t>
            </a:r>
            <a:r>
              <a:rPr lang="en-GB" dirty="0" err="1" smtClean="0"/>
              <a:t>AppDB</a:t>
            </a:r>
            <a:r>
              <a:rPr lang="en-GB" dirty="0" smtClean="0"/>
              <a:t>)</a:t>
            </a:r>
            <a:endParaRPr lang="nl-NL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Services and Tools to support users within VOs</a:t>
            </a:r>
            <a:endParaRPr lang="nl-NL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Training Marketplace: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the training calendar &amp; digital library brought together </a:t>
            </a:r>
            <a:endParaRPr lang="nl-NL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Getting help (GGUS) and requesting New Features: Requirements Gathering)</a:t>
            </a:r>
            <a:endParaRPr lang="nl-NL" dirty="0" smtClean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471" y="1628800"/>
            <a:ext cx="2684009" cy="32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Processing EGI requirements, implementing solutions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6948488" y="3123188"/>
            <a:ext cx="719137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TCB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6238" y="3050411"/>
            <a:ext cx="2160587" cy="1152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2854082"/>
            <a:ext cx="1547812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VRCs</a:t>
            </a:r>
          </a:p>
        </p:txBody>
      </p:sp>
      <p:cxnSp>
        <p:nvCxnSpPr>
          <p:cNvPr id="8" name="Straight Arrow Connector 7"/>
          <p:cNvCxnSpPr>
            <a:stCxn id="18" idx="2"/>
          </p:cNvCxnSpPr>
          <p:nvPr/>
        </p:nvCxnSpPr>
        <p:spPr>
          <a:xfrm rot="5400000">
            <a:off x="2627498" y="2638294"/>
            <a:ext cx="864024" cy="79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619672" y="3142708"/>
            <a:ext cx="1512144" cy="917353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Input Channels for </a:t>
            </a:r>
            <a:r>
              <a:rPr lang="en-GB" sz="1200" b="1" dirty="0" smtClean="0">
                <a:solidFill>
                  <a:srgbClr val="C00000"/>
                </a:solidFill>
              </a:rPr>
              <a:t>User requirements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24334" y="400680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NGIs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802556" y="2546702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HUCs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62855" y="4366845"/>
            <a:ext cx="8128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ESFRIs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6572" y="3142709"/>
            <a:ext cx="53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EEF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7048" y="3626822"/>
            <a:ext cx="54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VOs</a:t>
            </a: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2715623" y="2479819"/>
            <a:ext cx="21755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100" b="1" dirty="0" smtClean="0"/>
              <a:t>1)                     2)                     3)</a:t>
            </a:r>
            <a:endParaRPr lang="en-GB" sz="1100" b="1" dirty="0"/>
          </a:p>
        </p:txBody>
      </p:sp>
      <p:cxnSp>
        <p:nvCxnSpPr>
          <p:cNvPr id="16" name="Straight Arrow Connector 15"/>
          <p:cNvCxnSpPr>
            <a:stCxn id="17" idx="2"/>
            <a:endCxn id="6" idx="0"/>
          </p:cNvCxnSpPr>
          <p:nvPr/>
        </p:nvCxnSpPr>
        <p:spPr>
          <a:xfrm rot="5400000">
            <a:off x="3577048" y="2630926"/>
            <a:ext cx="838969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63938" y="1414517"/>
            <a:ext cx="865187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NGIs and VRCs</a:t>
            </a:r>
            <a:endParaRPr lang="en-US" sz="1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627313" y="1414517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UCST and EGI-</a:t>
            </a:r>
            <a:r>
              <a:rPr lang="en-US" sz="1200" b="1" dirty="0" err="1" smtClean="0"/>
              <a:t>InSPIRE</a:t>
            </a:r>
            <a:r>
              <a:rPr lang="en-US" sz="1200" b="1" dirty="0" smtClean="0"/>
              <a:t> developers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 rot="5400000">
            <a:off x="4528605" y="2614878"/>
            <a:ext cx="807194" cy="32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00563" y="1414517"/>
            <a:ext cx="863600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USAG,</a:t>
            </a:r>
            <a:br>
              <a:rPr lang="en-US" sz="1200" b="1" dirty="0" smtClean="0"/>
            </a:br>
            <a:r>
              <a:rPr lang="en-US" sz="1200" b="1" dirty="0" smtClean="0"/>
              <a:t>OTAG</a:t>
            </a:r>
            <a:endParaRPr lang="en-US" sz="1200" b="1" dirty="0"/>
          </a:p>
        </p:txBody>
      </p:sp>
      <p:sp>
        <p:nvSpPr>
          <p:cNvPr id="21" name="Right Arrow 20"/>
          <p:cNvSpPr/>
          <p:nvPr/>
        </p:nvSpPr>
        <p:spPr>
          <a:xfrm>
            <a:off x="6372225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78475" y="3194874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UCB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01013" y="3123188"/>
            <a:ext cx="935037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technology providers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7596188" y="3358064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003800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79512" y="2762924"/>
            <a:ext cx="723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EIROs</a:t>
            </a:r>
            <a:endParaRPr lang="en-US" sz="1400" b="1" dirty="0"/>
          </a:p>
        </p:txBody>
      </p:sp>
      <p:sp>
        <p:nvSpPr>
          <p:cNvPr id="27" name="Right Arrow 26"/>
          <p:cNvSpPr/>
          <p:nvPr/>
        </p:nvSpPr>
        <p:spPr>
          <a:xfrm rot="16200000">
            <a:off x="2588213" y="3972627"/>
            <a:ext cx="1231046" cy="1439936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Input Channels for </a:t>
            </a:r>
            <a:r>
              <a:rPr lang="en-GB" sz="1200" b="1" dirty="0" smtClean="0">
                <a:solidFill>
                  <a:srgbClr val="C00000"/>
                </a:solidFill>
              </a:rPr>
              <a:t>Operation requirements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5069085" y="3477106"/>
            <a:ext cx="17043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100" b="1" dirty="0"/>
              <a:t>4</a:t>
            </a:r>
            <a:r>
              <a:rPr lang="en-GB" sz="1100" b="1" dirty="0" smtClean="0"/>
              <a:t>)                                 5)</a:t>
            </a:r>
            <a:endParaRPr lang="en-GB" sz="1100" b="1" dirty="0"/>
          </a:p>
        </p:txBody>
      </p:sp>
      <p:sp>
        <p:nvSpPr>
          <p:cNvPr id="31" name="Up-Down Arrow 30"/>
          <p:cNvSpPr/>
          <p:nvPr/>
        </p:nvSpPr>
        <p:spPr>
          <a:xfrm>
            <a:off x="4139952" y="4005064"/>
            <a:ext cx="792088" cy="1296144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864960" y="521003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</a:rPr>
              <a:t>EGI </a:t>
            </a:r>
            <a:r>
              <a:rPr lang="en-GB" sz="1400" b="1" dirty="0" err="1" smtClean="0">
                <a:solidFill>
                  <a:srgbClr val="C00000"/>
                </a:solidFill>
              </a:rPr>
              <a:t>Heldpesk</a:t>
            </a:r>
            <a:r>
              <a:rPr lang="en-GB" sz="1400" b="1" dirty="0" smtClean="0">
                <a:solidFill>
                  <a:srgbClr val="C00000"/>
                </a:solidFill>
              </a:rPr>
              <a:t/>
            </a:r>
            <a:br>
              <a:rPr lang="en-GB" sz="1400" b="1" dirty="0" smtClean="0">
                <a:solidFill>
                  <a:srgbClr val="C00000"/>
                </a:solidFill>
              </a:rPr>
            </a:br>
            <a:r>
              <a:rPr lang="en-GB" sz="1400" b="1" dirty="0" smtClean="0">
                <a:solidFill>
                  <a:srgbClr val="C00000"/>
                </a:solidFill>
              </a:rPr>
              <a:t>(GGUS system)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2683" y="5292497"/>
            <a:ext cx="3777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USAG: User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OTAG: Operational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UCB: User Community Board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TCB: Technology Coordination Board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100392" y="4077072"/>
            <a:ext cx="87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...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95" y="115888"/>
            <a:ext cx="7056909" cy="865187"/>
          </a:xfrm>
        </p:spPr>
        <p:txBody>
          <a:bodyPr/>
          <a:lstStyle/>
          <a:p>
            <a:r>
              <a:rPr lang="en-GB" sz="3600" dirty="0" smtClean="0"/>
              <a:t>Achievements since May 2010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7293"/>
            <a:ext cx="8363272" cy="4525963"/>
          </a:xfrm>
        </p:spPr>
        <p:txBody>
          <a:bodyPr/>
          <a:lstStyle/>
          <a:p>
            <a:r>
              <a:rPr lang="en-GB" sz="2800" dirty="0" smtClean="0"/>
              <a:t>National/regional support teams are available in 37 countries</a:t>
            </a:r>
          </a:p>
          <a:p>
            <a:r>
              <a:rPr lang="en-GB" sz="2800" dirty="0" smtClean="0"/>
              <a:t>&gt;200 requirements captured (50 from NGI)</a:t>
            </a:r>
          </a:p>
          <a:p>
            <a:pPr lvl="2"/>
            <a:r>
              <a:rPr lang="en-GB" sz="2000" dirty="0" smtClean="0"/>
              <a:t>Most of these are resolved by NGIs</a:t>
            </a:r>
          </a:p>
          <a:p>
            <a:pPr lvl="2"/>
            <a:r>
              <a:rPr lang="en-GB" sz="2000" dirty="0" smtClean="0"/>
              <a:t>Others sent to external technology providers through the TCB</a:t>
            </a:r>
          </a:p>
          <a:p>
            <a:r>
              <a:rPr lang="en-GB" sz="2800" dirty="0" smtClean="0"/>
              <a:t>46 training events held </a:t>
            </a:r>
          </a:p>
          <a:p>
            <a:pPr lvl="2"/>
            <a:r>
              <a:rPr lang="en-GB" sz="2000" dirty="0" smtClean="0"/>
              <a:t>28 in Europe, 18 outside of Europe</a:t>
            </a:r>
          </a:p>
          <a:p>
            <a:r>
              <a:rPr lang="en-GB" sz="2800" dirty="0" smtClean="0"/>
              <a:t>More than 30 new applications registered in Application Database</a:t>
            </a:r>
          </a:p>
          <a:p>
            <a:r>
              <a:rPr lang="en-GB" sz="2800" dirty="0" smtClean="0"/>
              <a:t>Regular posts about community support in the EGI newsletter and EGI blog 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VRC accreditation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67333"/>
            <a:ext cx="8075612" cy="4525963"/>
          </a:xfrm>
        </p:spPr>
        <p:txBody>
          <a:bodyPr/>
          <a:lstStyle/>
          <a:p>
            <a:r>
              <a:rPr lang="en-GB" sz="2400" dirty="0" smtClean="0"/>
              <a:t>VRC = Discipline-based community</a:t>
            </a:r>
          </a:p>
          <a:p>
            <a:pPr lvl="1"/>
            <a:r>
              <a:rPr lang="en-GB" sz="2000" dirty="0" smtClean="0"/>
              <a:t>Structural Biology and NMR, Life Sciences Grid Community, Arts and Humanities, Language resources, ...</a:t>
            </a:r>
          </a:p>
          <a:p>
            <a:r>
              <a:rPr lang="en-GB" sz="2400" dirty="0" smtClean="0"/>
              <a:t>Accreditation through</a:t>
            </a:r>
          </a:p>
          <a:p>
            <a:pPr lvl="1"/>
            <a:r>
              <a:rPr lang="en-GB" sz="2000" dirty="0" smtClean="0"/>
              <a:t>Memorandum of Understanding </a:t>
            </a:r>
            <a:r>
              <a:rPr lang="en-GB" sz="1800" dirty="0" smtClean="0"/>
              <a:t>(</a:t>
            </a:r>
            <a:r>
              <a:rPr lang="en-GB" sz="1800" dirty="0" smtClean="0">
                <a:hlinkClick r:id="rId2"/>
              </a:rPr>
              <a:t>https://documents.egi.eu/document/205</a:t>
            </a:r>
            <a:r>
              <a:rPr lang="en-GB" sz="1800" dirty="0" smtClean="0"/>
              <a:t>)</a:t>
            </a:r>
            <a:endParaRPr lang="en-GB" sz="2000" dirty="0" smtClean="0"/>
          </a:p>
          <a:p>
            <a:pPr lvl="1"/>
            <a:r>
              <a:rPr lang="en-GB" sz="2000" dirty="0" smtClean="0"/>
              <a:t>(Possible intermediate step – Letter of Intent)</a:t>
            </a:r>
          </a:p>
          <a:p>
            <a:r>
              <a:rPr lang="en-GB" sz="2400" dirty="0" smtClean="0"/>
              <a:t>Benefits:</a:t>
            </a:r>
          </a:p>
          <a:p>
            <a:pPr lvl="1"/>
            <a:r>
              <a:rPr lang="en-GB" sz="2000" dirty="0" smtClean="0"/>
              <a:t>Recognition by NGIs </a:t>
            </a:r>
            <a:r>
              <a:rPr lang="en-GB" sz="1800" dirty="0" smtClean="0"/>
              <a:t>(part of accreditation)</a:t>
            </a:r>
            <a:endParaRPr lang="en-GB" sz="2000" dirty="0" smtClean="0"/>
          </a:p>
          <a:p>
            <a:pPr lvl="1"/>
            <a:r>
              <a:rPr lang="en-GB" sz="2000" dirty="0" smtClean="0"/>
              <a:t>Delegate in the UCB </a:t>
            </a:r>
            <a:r>
              <a:rPr lang="en-GB" sz="1800" dirty="0" smtClean="0"/>
              <a:t>(prioritisation of requirements)</a:t>
            </a:r>
            <a:endParaRPr lang="en-GB" sz="2000" dirty="0" smtClean="0"/>
          </a:p>
          <a:p>
            <a:pPr lvl="1"/>
            <a:r>
              <a:rPr lang="en-GB" sz="2000" dirty="0" smtClean="0"/>
              <a:t>EGI channels to reach NGIs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Deluge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0AC50-5B1E-4B9E-86AF-A1F9FEE42EC6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User Forum 2011, Vilnius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4" name="Picture 4" descr="leiden_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79" y="3356992"/>
            <a:ext cx="3599723" cy="2699792"/>
          </a:xfrm>
          <a:prstGeom prst="rect">
            <a:avLst/>
          </a:prstGeom>
          <a:noFill/>
        </p:spPr>
      </p:pic>
      <p:pic>
        <p:nvPicPr>
          <p:cNvPr id="5130" name="Picture 10" descr="http://easyweb.easynet.co.uk/~iany/consultancy/stakeholder_taxonomy/apian_1539_o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4968552" cy="5175575"/>
          </a:xfrm>
          <a:prstGeom prst="rect">
            <a:avLst/>
          </a:prstGeom>
          <a:noFill/>
        </p:spPr>
      </p:pic>
      <p:pic>
        <p:nvPicPr>
          <p:cNvPr id="5128" name="Picture 8" descr="http://www.now-us.eu/Faraday/images/f-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033">
            <a:off x="4716200" y="1541404"/>
            <a:ext cx="4020133" cy="2693903"/>
          </a:xfrm>
          <a:prstGeom prst="rect">
            <a:avLst/>
          </a:prstGeom>
          <a:noFill/>
        </p:spPr>
      </p:pic>
      <p:pic>
        <p:nvPicPr>
          <p:cNvPr id="5126" name="Picture 6" descr="http://complex.upf.es/~ricard/marenostrum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3156">
            <a:off x="277855" y="1242373"/>
            <a:ext cx="2267888" cy="1511925"/>
          </a:xfrm>
          <a:prstGeom prst="rect">
            <a:avLst/>
          </a:prstGeom>
          <a:noFill/>
        </p:spPr>
      </p:pic>
      <p:pic>
        <p:nvPicPr>
          <p:cNvPr id="5122" name="Picture 2" descr="[article image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2187">
            <a:off x="280720" y="4322296"/>
            <a:ext cx="1567108" cy="1567108"/>
          </a:xfrm>
          <a:prstGeom prst="rect">
            <a:avLst/>
          </a:prstGeom>
          <a:noFill/>
        </p:spPr>
      </p:pic>
      <p:pic>
        <p:nvPicPr>
          <p:cNvPr id="1026" name="Picture 2" descr="http://www.visualisingdata.com/blog/wp-content/uploads/2010/03/DataDelu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98"/>
          <a:stretch/>
        </p:blipFill>
        <p:spPr bwMode="auto">
          <a:xfrm rot="20982783">
            <a:off x="2426451" y="2362113"/>
            <a:ext cx="2873396" cy="33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702436">
            <a:off x="6060269" y="1358845"/>
            <a:ext cx="30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Michael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Faraday's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laboratory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, 1830s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6136" y="6021288"/>
            <a:ext cx="3219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Leiden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University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chained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library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1610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6001543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Geocentric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</a:rPr>
              <a:t>universe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, pre-1500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407" y="3841303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The LHC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3" y="2924944"/>
            <a:ext cx="1152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Barcelona Super Computer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7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point strategy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9EB0-1B59-4CA7-8414-8F0A8412F97B}" type="datetime1">
              <a:rPr lang="en-GB" smtClean="0"/>
              <a:pPr/>
              <a:t>13/04/2011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NGS Collaboration 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1179324"/>
            <a:ext cx="74888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Website to draw in all categories of users: </a:t>
            </a:r>
            <a:r>
              <a:rPr lang="en-US" sz="1600" dirty="0" smtClean="0"/>
              <a:t>(</a:t>
            </a:r>
            <a:r>
              <a:rPr lang="en-US" sz="1600" i="1" u="sng" dirty="0" smtClean="0">
                <a:hlinkClick r:id="rId2"/>
              </a:rPr>
              <a:t>www.egi.eu/user-support</a:t>
            </a:r>
            <a:r>
              <a:rPr lang="en-US" sz="1600" dirty="0" smtClean="0"/>
              <a:t>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Gather intelligence: </a:t>
            </a:r>
            <a:r>
              <a:rPr lang="en-US" sz="1600" dirty="0" smtClean="0"/>
              <a:t>metrics, data, trends, knowledge, geo-spatial info.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Investigate key requirements: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share knowledge with users/developers/middleware providers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Blog – post updates on all aspects of NA3: </a:t>
            </a:r>
            <a:r>
              <a:rPr lang="en-US" sz="1600" dirty="0" smtClean="0"/>
              <a:t>stimulate discussion</a:t>
            </a:r>
            <a:endParaRPr lang="nl-NL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Meet the Application Developers: </a:t>
            </a:r>
            <a:r>
              <a:rPr lang="en-US" sz="1600" dirty="0" smtClean="0"/>
              <a:t>workshops to support key topics</a:t>
            </a:r>
            <a:endParaRPr lang="nl-NL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EGI Community </a:t>
            </a:r>
            <a:r>
              <a:rPr lang="en-US" dirty="0" err="1" smtClean="0"/>
              <a:t>Roadshow</a:t>
            </a:r>
            <a:r>
              <a:rPr lang="en-US" dirty="0" smtClean="0"/>
              <a:t>: </a:t>
            </a:r>
            <a:r>
              <a:rPr lang="en-US" sz="1600" dirty="0" smtClean="0"/>
              <a:t>in conjunction with NGIs</a:t>
            </a:r>
            <a:endParaRPr lang="nl-NL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Training ‘marketplace’ : </a:t>
            </a:r>
            <a:r>
              <a:rPr lang="en-US" sz="1600" dirty="0" smtClean="0"/>
              <a:t>combined Training Calendar and Digital Library</a:t>
            </a:r>
            <a:endParaRPr lang="nl-NL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Video material &amp; online courses for training: </a:t>
            </a:r>
            <a:r>
              <a:rPr lang="en-US" sz="1600" dirty="0" smtClean="0"/>
              <a:t>supply tools and support</a:t>
            </a:r>
            <a:endParaRPr lang="nl-NL" sz="16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VRC Representatives: </a:t>
            </a:r>
            <a:r>
              <a:rPr lang="en-US" sz="1600" dirty="0" smtClean="0"/>
              <a:t>support &amp; promote their role as EGI ‘champions’ </a:t>
            </a:r>
            <a:endParaRPr lang="en-US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Technical Services – integrates platform of technical services: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NGIs and VRCs can embed in their own gateways and portals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Forum opportunities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9EB0-1B59-4CA7-8414-8F0A8412F97B}" type="datetime1">
              <a:rPr lang="en-GB" smtClean="0"/>
              <a:pPr/>
              <a:t>13/04/2011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NGS Collaboration 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The UCST Booth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Meet the UCST team, brochures and leaflets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discuss your needs and those of your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UCST demonstrations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VO Services and </a:t>
            </a:r>
            <a:r>
              <a:rPr lang="en-US" sz="2400" dirty="0" err="1" smtClean="0"/>
              <a:t>AppDB</a:t>
            </a:r>
            <a:r>
              <a:rPr lang="en-US" sz="2400" dirty="0" smtClean="0"/>
              <a:t> – will follow this talk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Available again on the booth at various times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Visit the web site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All of the above plus interaction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Submit bug reports and suggest feature </a:t>
            </a:r>
            <a:r>
              <a:rPr lang="en-US" sz="2400" dirty="0" err="1" smtClean="0"/>
              <a:t>reqs</a:t>
            </a:r>
            <a:r>
              <a:rPr lang="en-US" sz="2400" dirty="0" smtClean="0"/>
              <a:t>.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Many User Support sessions to follow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Services and tools for EGI Virtual Research Communities – open discussion about future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Questions &amp; discussions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741987"/>
          </a:xfrm>
        </p:spPr>
        <p:txBody>
          <a:bodyPr/>
          <a:lstStyle/>
          <a:p>
            <a:r>
              <a:rPr lang="en-GB" sz="1800" dirty="0" smtClean="0"/>
              <a:t>Supporting NGI teams</a:t>
            </a:r>
          </a:p>
          <a:p>
            <a:pPr lvl="1"/>
            <a:r>
              <a:rPr lang="en-GB" sz="1600" dirty="0" smtClean="0"/>
              <a:t>Do we have the right tools? Suggestions of existing tools and services</a:t>
            </a:r>
          </a:p>
          <a:p>
            <a:pPr lvl="1"/>
            <a:r>
              <a:rPr lang="en-GB" sz="1600" dirty="0" smtClean="0"/>
              <a:t>Do we have the right content? Are we talking to the right people?</a:t>
            </a:r>
          </a:p>
          <a:p>
            <a:r>
              <a:rPr lang="en-GB" sz="1800" dirty="0" smtClean="0"/>
              <a:t>Content validation: moderation v. </a:t>
            </a:r>
            <a:r>
              <a:rPr lang="en-GB" sz="1800" dirty="0" err="1" smtClean="0"/>
              <a:t>Commentry</a:t>
            </a:r>
            <a:endParaRPr lang="en-GB" sz="1800" dirty="0" smtClean="0"/>
          </a:p>
          <a:p>
            <a:r>
              <a:rPr lang="en-GB" sz="1800" dirty="0" smtClean="0"/>
              <a:t>Other tools?</a:t>
            </a:r>
          </a:p>
          <a:p>
            <a:pPr lvl="1"/>
            <a:r>
              <a:rPr lang="en-GB" sz="1600" dirty="0" smtClean="0"/>
              <a:t>Event organisation, online training, commercial s/w, video conferencing, help desk</a:t>
            </a:r>
          </a:p>
          <a:p>
            <a:pPr lvl="1"/>
            <a:r>
              <a:rPr lang="en-GB" sz="1600" dirty="0" smtClean="0"/>
              <a:t>Promote different routes into using the infrastructure</a:t>
            </a:r>
          </a:p>
          <a:p>
            <a:pPr lvl="1"/>
            <a:r>
              <a:rPr lang="en-GB" sz="1600" dirty="0" err="1" smtClean="0"/>
              <a:t>AppDB</a:t>
            </a:r>
            <a:r>
              <a:rPr lang="en-GB" sz="1600" dirty="0" smtClean="0"/>
              <a:t> – more info  - how to use apps? Community-originated, integrated</a:t>
            </a:r>
          </a:p>
          <a:p>
            <a:pPr lvl="2"/>
            <a:r>
              <a:rPr lang="en-GB" sz="1200" dirty="0" smtClean="0"/>
              <a:t>Obtaining community participation in porting etc.</a:t>
            </a:r>
          </a:p>
          <a:p>
            <a:pPr lvl="2"/>
            <a:r>
              <a:rPr lang="en-GB" sz="1200" dirty="0" smtClean="0"/>
              <a:t>Links to repositories  -  where s/w can be obtained</a:t>
            </a:r>
          </a:p>
          <a:p>
            <a:pPr lvl="2"/>
            <a:r>
              <a:rPr lang="en-GB" sz="1200" dirty="0" smtClean="0"/>
              <a:t>Hoe do I make use of s/w that I don’t have access to?</a:t>
            </a:r>
          </a:p>
          <a:p>
            <a:pPr lvl="2"/>
            <a:r>
              <a:rPr lang="en-GB" sz="1200" dirty="0" smtClean="0"/>
              <a:t>Discussion around apps, triggers to NGIs, users and developers</a:t>
            </a:r>
          </a:p>
          <a:p>
            <a:pPr lvl="2"/>
            <a:r>
              <a:rPr lang="en-GB" sz="1200" dirty="0" smtClean="0"/>
              <a:t>How much detail should contributors be obliged to contribute?</a:t>
            </a:r>
          </a:p>
          <a:p>
            <a:pPr lvl="2"/>
            <a:r>
              <a:rPr lang="en-GB" sz="1200" dirty="0" smtClean="0"/>
              <a:t>How to obtain critical mass?</a:t>
            </a:r>
          </a:p>
          <a:p>
            <a:pPr lvl="2"/>
            <a:r>
              <a:rPr lang="en-GB" sz="1200" dirty="0" smtClean="0"/>
              <a:t>How to find </a:t>
            </a:r>
            <a:r>
              <a:rPr lang="en-GB" sz="1200" smtClean="0"/>
              <a:t>info across repos?</a:t>
            </a:r>
            <a:endParaRPr lang="en-GB" sz="1200" dirty="0" smtClean="0"/>
          </a:p>
          <a:p>
            <a:pPr lvl="1"/>
            <a:r>
              <a:rPr lang="en-GB" sz="1600" dirty="0" smtClean="0"/>
              <a:t>s/w development platform</a:t>
            </a:r>
          </a:p>
          <a:p>
            <a:r>
              <a:rPr lang="en-GB" sz="1800" dirty="0" smtClean="0"/>
              <a:t>Communication channels:</a:t>
            </a:r>
          </a:p>
          <a:p>
            <a:pPr lvl="1"/>
            <a:r>
              <a:rPr lang="en-GB" sz="1600" dirty="0" smtClean="0"/>
              <a:t>In reach &amp; outreach</a:t>
            </a:r>
          </a:p>
          <a:p>
            <a:r>
              <a:rPr lang="en-GB" sz="1800" dirty="0" smtClean="0"/>
              <a:t>Workshops:</a:t>
            </a:r>
          </a:p>
          <a:p>
            <a:r>
              <a:rPr lang="en-GB" sz="1800" dirty="0" err="1" smtClean="0"/>
              <a:t>Roadshows</a:t>
            </a:r>
            <a:r>
              <a:rPr lang="en-GB" sz="1800" dirty="0" smtClean="0"/>
              <a:t>:</a:t>
            </a:r>
          </a:p>
          <a:p>
            <a:r>
              <a:rPr lang="en-GB" sz="1800" dirty="0" smtClean="0"/>
              <a:t>New communities: large (ESFRI) and small...</a:t>
            </a:r>
          </a:p>
          <a:p>
            <a:pPr lvl="1"/>
            <a:r>
              <a:rPr lang="en-GB" sz="1400" dirty="0" smtClean="0"/>
              <a:t>Support for emerging </a:t>
            </a:r>
            <a:r>
              <a:rPr lang="en-GB" sz="1400" dirty="0" err="1" smtClean="0"/>
              <a:t>communites</a:t>
            </a:r>
            <a:endParaRPr lang="en-GB" sz="14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Exploiting research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936104"/>
          </a:xfrm>
        </p:spPr>
        <p:txBody>
          <a:bodyPr/>
          <a:lstStyle/>
          <a:p>
            <a:r>
              <a:rPr lang="en-GB" sz="2000" dirty="0" smtClean="0"/>
              <a:t>Exploitation is driven by </a:t>
            </a:r>
            <a:r>
              <a:rPr lang="en-GB" sz="2800" dirty="0" smtClean="0"/>
              <a:t>international collaborations</a:t>
            </a:r>
            <a:endParaRPr lang="en-GB" sz="2400" dirty="0" smtClean="0"/>
          </a:p>
          <a:p>
            <a:r>
              <a:rPr lang="en-GB" sz="2000" dirty="0" smtClean="0"/>
              <a:t>Data-driven sharing &amp; analysis occur at scale: both size and geography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468DA-3B58-45CA-A3CA-8269DAB02B9A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User Forum 2011, Vilnius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36073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datamining.typepad.com/gallery/newblog-cr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885233" cy="35561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5805264"/>
            <a:ext cx="802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hyperbolic display of blogs – an infinite web of collaboration and interaction</a:t>
            </a:r>
            <a:endParaRPr lang="nl-NL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0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4450" y="5013325"/>
            <a:ext cx="66246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EGI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7824" y="5013325"/>
            <a:ext cx="33607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EGEE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107950" y="1989138"/>
            <a:ext cx="8785225" cy="3024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/>
              <a:t>Networking</a:t>
            </a:r>
          </a:p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194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European e-Infrastructure</a:t>
            </a:r>
          </a:p>
        </p:txBody>
      </p:sp>
      <p:sp>
        <p:nvSpPr>
          <p:cNvPr id="19469" name="Date Placeholder 1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942355-7726-48F9-8A98-6768CFAD7B62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13/04/2011</a:t>
            </a:fld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70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</a:rPr>
              <a:t>EGI User Forum 2011, Vilnius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1268760"/>
            <a:ext cx="8280400" cy="1223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3860800"/>
            <a:ext cx="8280400" cy="11525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Desktops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1125" y="4772025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HTC Grids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64088" y="5013325"/>
            <a:ext cx="3864794" cy="1295400"/>
          </a:xfrm>
          <a:prstGeom prst="rect">
            <a:avLst/>
          </a:prstGeom>
          <a:gradFill flip="none" rotWithShape="1">
            <a:gsLst>
              <a:gs pos="75000">
                <a:schemeClr val="accent2">
                  <a:lumMod val="40000"/>
                  <a:lumOff val="6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 smtClean="0"/>
              <a:t>PRACE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737997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Petascale</a:t>
            </a:r>
            <a:endParaRPr lang="en-GB" dirty="0"/>
          </a:p>
          <a:p>
            <a:pPr algn="ctr">
              <a:defRPr/>
            </a:pPr>
            <a:r>
              <a:rPr lang="en-GB" dirty="0"/>
              <a:t>HPC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988" y="4768850"/>
            <a:ext cx="12239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HPC Grids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850" y="5373688"/>
            <a:ext cx="5880100" cy="312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Virtualised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11651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6" grpId="0" animBg="1"/>
      <p:bldP spid="7" grpId="0" animBg="1"/>
      <p:bldP spid="8" grpId="0" animBg="1"/>
      <p:bldP spid="16" grpId="0" animBg="1"/>
      <p:bldP spid="10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communities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BAB-5266-4E3A-BAB9-4215C9B839A9}" type="datetime1">
              <a:rPr lang="en-GB" smtClean="0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EGI User Forum 2011, Vilnius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02" name="Picture 2" descr="http://datamining.typepad.com/gallery/blogosphere-ske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19072"/>
            <a:ext cx="4104456" cy="3986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7157" y="5517232"/>
            <a:ext cx="312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“looking at the core of the blogosphere, 2007”</a:t>
            </a:r>
            <a:endParaRPr lang="nl-NL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1204" name="Picture 4" descr="http://matidavid.com/pioneer_files/Faraday_files/faraday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13" y="2296641"/>
            <a:ext cx="3713247" cy="34366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1196752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Members of 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Royal Institution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attend a lecture given by Professor Faraday on Magnetism and Light, London 1846.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733256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Physical communities</a:t>
            </a:r>
            <a:endParaRPr lang="nl-NL" sz="28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1124" y="1393612"/>
            <a:ext cx="3469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Virtual communities</a:t>
            </a:r>
            <a:endParaRPr lang="nl-NL" sz="28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236296" cy="620688"/>
          </a:xfrm>
        </p:spPr>
        <p:txBody>
          <a:bodyPr/>
          <a:lstStyle/>
          <a:p>
            <a:pPr algn="ctr"/>
            <a:r>
              <a:rPr lang="en-GB" sz="3600" b="0" dirty="0" smtClean="0"/>
              <a:t>Tools and services for</a:t>
            </a:r>
            <a:br>
              <a:rPr lang="en-GB" sz="3600" b="0" dirty="0" smtClean="0"/>
            </a:br>
            <a:r>
              <a:rPr lang="en-GB" sz="3600" b="0" dirty="0" smtClean="0"/>
              <a:t>NGIs </a:t>
            </a:r>
            <a:r>
              <a:rPr lang="en-GB" sz="3600" b="0" i="1" dirty="0" smtClean="0"/>
              <a:t>and</a:t>
            </a:r>
            <a:r>
              <a:rPr lang="en-GB" sz="3600" b="0" dirty="0" smtClean="0"/>
              <a:t> their clients</a:t>
            </a:r>
            <a:endParaRPr lang="en-GB" sz="3600" b="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51520" y="1052736"/>
            <a:ext cx="8640960" cy="511256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Provided by a few NGIs for the whole community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facilitate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work of NGI support teams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To improve communication among NGIs, among users and with users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Tools, services: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Database of EGI applications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Domain specific application – for scientific end users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Reusable toolkits and services – for support teams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Services for VRCs and VOs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Tools, manuals, assistance for VO setup and management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Marketplace 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Repository of events and materials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Place to request and provide training services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 Tracker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To capture needs, to invite external solution providers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Working Group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To discuss and define strategy for training services</a:t>
            </a:r>
          </a:p>
          <a:p>
            <a:pPr marL="1257300" lvl="2" indent="-180975">
              <a:spcBef>
                <a:spcPct val="20000"/>
              </a:spcBef>
              <a:buFont typeface="Arial" charset="0"/>
              <a:buChar char="•"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427ECD5B-A22B-48CD-984D-3F9CE8F53C6D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923928" y="2636912"/>
            <a:ext cx="3168352" cy="1560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Support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activities, teams, tools and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Goal of EGI user support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CD5B-A22B-48CD-984D-3F9CE8F53C6D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28" name="Oval 27"/>
          <p:cNvSpPr/>
          <p:nvPr/>
        </p:nvSpPr>
        <p:spPr>
          <a:xfrm>
            <a:off x="7524328" y="2204864"/>
            <a:ext cx="1440160" cy="2304256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Self-sustainable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EGI Virtual Research Communities (VRCs)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206171" y="3214116"/>
            <a:ext cx="471293" cy="357190"/>
          </a:xfrm>
          <a:prstGeom prst="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1" name="Rounded Rectangle 30"/>
          <p:cNvSpPr/>
          <p:nvPr/>
        </p:nvSpPr>
        <p:spPr>
          <a:xfrm>
            <a:off x="107504" y="2999802"/>
            <a:ext cx="1049913" cy="750103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Dissemination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36348" y="3214116"/>
            <a:ext cx="759588" cy="358900"/>
          </a:xfrm>
          <a:prstGeom prst="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5" name="Right Arrow 34"/>
          <p:cNvSpPr/>
          <p:nvPr/>
        </p:nvSpPr>
        <p:spPr>
          <a:xfrm>
            <a:off x="6981027" y="3214116"/>
            <a:ext cx="471293" cy="357190"/>
          </a:xfrm>
          <a:prstGeom prst="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8" name="Rectangle 37"/>
          <p:cNvSpPr/>
          <p:nvPr/>
        </p:nvSpPr>
        <p:spPr>
          <a:xfrm>
            <a:off x="1727242" y="1916832"/>
            <a:ext cx="1440160" cy="295232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dirty="0" smtClean="0"/>
              <a:t>Communities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99250" y="2276872"/>
            <a:ext cx="1296144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100" dirty="0" smtClean="0"/>
              <a:t>Scientific end users</a:t>
            </a:r>
            <a:endParaRPr lang="en-GB" sz="1100" dirty="0"/>
          </a:p>
        </p:txBody>
      </p:sp>
      <p:sp>
        <p:nvSpPr>
          <p:cNvPr id="40" name="Rounded Rectangle 39"/>
          <p:cNvSpPr/>
          <p:nvPr/>
        </p:nvSpPr>
        <p:spPr>
          <a:xfrm>
            <a:off x="1799250" y="2924944"/>
            <a:ext cx="1296144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Software and technology experts</a:t>
            </a:r>
            <a:endParaRPr lang="en-GB" sz="1100" dirty="0"/>
          </a:p>
        </p:txBody>
      </p:sp>
      <p:sp>
        <p:nvSpPr>
          <p:cNvPr id="41" name="Rounded Rectangle 40"/>
          <p:cNvSpPr/>
          <p:nvPr/>
        </p:nvSpPr>
        <p:spPr>
          <a:xfrm>
            <a:off x="1799250" y="3573016"/>
            <a:ext cx="1296144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System administrators</a:t>
            </a:r>
            <a:endParaRPr lang="en-GB" sz="1100" dirty="0"/>
          </a:p>
        </p:txBody>
      </p:sp>
      <p:sp>
        <p:nvSpPr>
          <p:cNvPr id="42" name="Rounded Rectangle 41"/>
          <p:cNvSpPr/>
          <p:nvPr/>
        </p:nvSpPr>
        <p:spPr>
          <a:xfrm>
            <a:off x="1799250" y="4221088"/>
            <a:ext cx="1296144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Community representatives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3" name="Elbow Connector 42"/>
          <p:cNvCxnSpPr>
            <a:stCxn id="28" idx="0"/>
            <a:endCxn id="31" idx="0"/>
          </p:cNvCxnSpPr>
          <p:nvPr/>
        </p:nvCxnSpPr>
        <p:spPr>
          <a:xfrm rot="16200000" flipH="1" flipV="1">
            <a:off x="4040966" y="-1203641"/>
            <a:ext cx="794938" cy="7611947"/>
          </a:xfrm>
          <a:prstGeom prst="bentConnector3">
            <a:avLst>
              <a:gd name="adj1" fmla="val -74289"/>
            </a:avLst>
          </a:prstGeom>
          <a:ln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75948" y="1340768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Success stories</a:t>
            </a:r>
            <a:endParaRPr lang="en-GB" sz="1400" i="1" dirty="0"/>
          </a:p>
        </p:txBody>
      </p:sp>
      <p:cxnSp>
        <p:nvCxnSpPr>
          <p:cNvPr id="45" name="Elbow Connector 44"/>
          <p:cNvCxnSpPr>
            <a:stCxn id="28" idx="4"/>
            <a:endCxn id="36" idx="2"/>
          </p:cNvCxnSpPr>
          <p:nvPr/>
        </p:nvCxnSpPr>
        <p:spPr>
          <a:xfrm rot="5400000" flipH="1">
            <a:off x="6720531" y="2985243"/>
            <a:ext cx="311450" cy="2736304"/>
          </a:xfrm>
          <a:prstGeom prst="bentConnector3">
            <a:avLst>
              <a:gd name="adj1" fmla="val -73399"/>
            </a:avLst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31866" y="4437112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Lessons learnt</a:t>
            </a:r>
            <a:endParaRPr lang="en-GB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875049" y="5229200"/>
            <a:ext cx="7568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Self-sustainability of user communities is the key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to achieve a sustainable e-Infrastructure.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9672" y="2492896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8" y="1124744"/>
            <a:ext cx="89049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51720" y="115888"/>
            <a:ext cx="6984901" cy="865187"/>
          </a:xfrm>
        </p:spPr>
        <p:txBody>
          <a:bodyPr/>
          <a:lstStyle/>
          <a:p>
            <a:r>
              <a:rPr lang="en-GB" sz="3600" dirty="0" smtClean="0"/>
              <a:t>Finding user support – http://www.egi.eu </a:t>
            </a:r>
            <a:endParaRPr lang="en-GB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3985" y="-2619672"/>
            <a:ext cx="14698594" cy="986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1935</Words>
  <Application>Microsoft Office PowerPoint</Application>
  <PresentationFormat>On-screen Show (4:3)</PresentationFormat>
  <Paragraphs>448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EGI-InSPIRE 2</vt:lpstr>
      <vt:lpstr>EG-InSPIRE</vt:lpstr>
      <vt:lpstr>1_EG-InSPIRE</vt:lpstr>
      <vt:lpstr>2_EG-InSPIRE</vt:lpstr>
      <vt:lpstr>EGI User Community Support: NGIs and VRCs</vt:lpstr>
      <vt:lpstr>Outline</vt:lpstr>
      <vt:lpstr>The Data Deluge</vt:lpstr>
      <vt:lpstr>Exploiting research knowledge</vt:lpstr>
      <vt:lpstr>European e-Infrastructure</vt:lpstr>
      <vt:lpstr>Research communities</vt:lpstr>
      <vt:lpstr>Tools and services for NGIs and their clients</vt:lpstr>
      <vt:lpstr>Goal of EGI user support</vt:lpstr>
      <vt:lpstr>Finding user support – http://www.egi.eu </vt:lpstr>
      <vt:lpstr>User Support structure</vt:lpstr>
      <vt:lpstr>A Virtuous Service Cycle</vt:lpstr>
      <vt:lpstr>A Virtuous User Cycle</vt:lpstr>
      <vt:lpstr>User Support structure</vt:lpstr>
      <vt:lpstr>Locating support teams and services - the EGI.eu Website</vt:lpstr>
      <vt:lpstr>User Support structure</vt:lpstr>
      <vt:lpstr>NGI User Support Teams</vt:lpstr>
      <vt:lpstr>User Support structure</vt:lpstr>
      <vt:lpstr>Tools and services for NGIs and their clients</vt:lpstr>
      <vt:lpstr>EGI Application Database http://appdb.egi.eu </vt:lpstr>
      <vt:lpstr>The AppDB gadget</vt:lpstr>
      <vt:lpstr>Services for VOs</vt:lpstr>
      <vt:lpstr>Training marketplace</vt:lpstr>
      <vt:lpstr>Training working group https://wiki.egi.eu/wiki/Training_Working_Group</vt:lpstr>
      <vt:lpstr>Requirements Tracker (RT)</vt:lpstr>
      <vt:lpstr>User Support structure</vt:lpstr>
      <vt:lpstr>UCST: web site</vt:lpstr>
      <vt:lpstr>Processing EGI requirements, implementing solutions</vt:lpstr>
      <vt:lpstr>Achievements since May 2010</vt:lpstr>
      <vt:lpstr>VRC accreditation</vt:lpstr>
      <vt:lpstr>10 point strategy</vt:lpstr>
      <vt:lpstr>User Forum opportunities</vt:lpstr>
      <vt:lpstr>Questions &amp; discussions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EGI.eu</cp:lastModifiedBy>
  <cp:revision>205</cp:revision>
  <dcterms:created xsi:type="dcterms:W3CDTF">2010-09-03T12:01:03Z</dcterms:created>
  <dcterms:modified xsi:type="dcterms:W3CDTF">2011-04-13T13:56:19Z</dcterms:modified>
</cp:coreProperties>
</file>