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</p:sldMasterIdLst>
  <p:notesMasterIdLst>
    <p:notesMasterId r:id="rId28"/>
  </p:notesMasterIdLst>
  <p:sldIdLst>
    <p:sldId id="256" r:id="rId2"/>
    <p:sldId id="275" r:id="rId3"/>
    <p:sldId id="272" r:id="rId4"/>
    <p:sldId id="268" r:id="rId5"/>
    <p:sldId id="263" r:id="rId6"/>
    <p:sldId id="257" r:id="rId7"/>
    <p:sldId id="280" r:id="rId8"/>
    <p:sldId id="258" r:id="rId9"/>
    <p:sldId id="271" r:id="rId10"/>
    <p:sldId id="259" r:id="rId11"/>
    <p:sldId id="260" r:id="rId12"/>
    <p:sldId id="270" r:id="rId13"/>
    <p:sldId id="276" r:id="rId14"/>
    <p:sldId id="281" r:id="rId15"/>
    <p:sldId id="273" r:id="rId16"/>
    <p:sldId id="261" r:id="rId17"/>
    <p:sldId id="274" r:id="rId18"/>
    <p:sldId id="277" r:id="rId19"/>
    <p:sldId id="267" r:id="rId20"/>
    <p:sldId id="269" r:id="rId21"/>
    <p:sldId id="262" r:id="rId22"/>
    <p:sldId id="264" r:id="rId23"/>
    <p:sldId id="265" r:id="rId24"/>
    <p:sldId id="266" r:id="rId25"/>
    <p:sldId id="279" r:id="rId26"/>
    <p:sldId id="278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80" d="100"/>
          <a:sy n="80" d="100"/>
        </p:scale>
        <p:origin x="-86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72A105D-3D27-4A51-A2A2-65FB6A3B9EE6}" type="datetimeFigureOut">
              <a:rPr lang="en-US"/>
              <a:pPr>
                <a:defRPr/>
              </a:pPr>
              <a:t>4/11/2011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7501649-B9E3-4875-A626-A9100929597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137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1447800" cy="579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 userDrawn="1"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rgbClr val="0067B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6" name="Group 21"/>
          <p:cNvGrpSpPr>
            <a:grpSpLocks/>
          </p:cNvGrpSpPr>
          <p:nvPr userDrawn="1"/>
        </p:nvGrpSpPr>
        <p:grpSpPr bwMode="auto">
          <a:xfrm>
            <a:off x="0" y="0"/>
            <a:ext cx="9215438" cy="1081088"/>
            <a:chOff x="-1" y="0"/>
            <a:chExt cx="9215439" cy="1081088"/>
          </a:xfrm>
        </p:grpSpPr>
        <p:sp>
          <p:nvSpPr>
            <p:cNvPr id="7" name="Rectangle 4"/>
            <p:cNvSpPr>
              <a:spLocks noChangeArrowheads="1"/>
            </p:cNvSpPr>
            <p:nvPr userDrawn="1"/>
          </p:nvSpPr>
          <p:spPr bwMode="auto">
            <a:xfrm>
              <a:off x="-1" y="0"/>
              <a:ext cx="9144001" cy="1044575"/>
            </a:xfrm>
            <a:prstGeom prst="rect">
              <a:avLst/>
            </a:prstGeom>
            <a:solidFill>
              <a:srgbClr val="0067B1"/>
            </a:solidFill>
            <a:ln w="9360">
              <a:solidFill>
                <a:srgbClr val="0067B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pic>
          <p:nvPicPr>
            <p:cNvPr id="8" name="Picture 5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735138" cy="979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1619249" y="0"/>
              <a:ext cx="1800225" cy="979488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0" name="Freeform 7"/>
            <p:cNvSpPr>
              <a:spLocks noChangeArrowheads="1"/>
            </p:cNvSpPr>
            <p:nvPr/>
          </p:nvSpPr>
          <p:spPr bwMode="auto">
            <a:xfrm>
              <a:off x="1619249" y="0"/>
              <a:ext cx="1800225" cy="979488"/>
            </a:xfrm>
            <a:custGeom>
              <a:avLst/>
              <a:gdLst/>
              <a:ahLst/>
              <a:cxnLst>
                <a:cxn ang="0">
                  <a:pos x="5000" y="0"/>
                </a:cxn>
                <a:cxn ang="0">
                  <a:pos x="5000" y="2720"/>
                </a:cxn>
                <a:cxn ang="0">
                  <a:pos x="0" y="2720"/>
                </a:cxn>
                <a:cxn ang="0">
                  <a:pos x="2000" y="0"/>
                </a:cxn>
                <a:cxn ang="0">
                  <a:pos x="5000" y="0"/>
                </a:cxn>
              </a:cxnLst>
              <a:rect l="0" t="0" r="r" b="b"/>
              <a:pathLst>
                <a:path w="5001" h="2721">
                  <a:moveTo>
                    <a:pt x="5000" y="0"/>
                  </a:moveTo>
                  <a:lnTo>
                    <a:pt x="5000" y="2720"/>
                  </a:lnTo>
                  <a:lnTo>
                    <a:pt x="0" y="2720"/>
                  </a:lnTo>
                  <a:cubicBezTo>
                    <a:pt x="2000" y="2720"/>
                    <a:pt x="0" y="0"/>
                    <a:pt x="2000" y="0"/>
                  </a:cubicBezTo>
                  <a:cubicBezTo>
                    <a:pt x="2667" y="0"/>
                    <a:pt x="4333" y="0"/>
                    <a:pt x="5000" y="0"/>
                  </a:cubicBezTo>
                </a:path>
              </a:pathLst>
            </a:custGeom>
            <a:solidFill>
              <a:srgbClr val="0067B1"/>
            </a:solidFill>
            <a:ln w="9360">
              <a:solidFill>
                <a:srgbClr val="0067B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1" name="Text Box 12"/>
            <p:cNvSpPr txBox="1">
              <a:spLocks noChangeArrowheads="1"/>
            </p:cNvSpPr>
            <p:nvPr userDrawn="1"/>
          </p:nvSpPr>
          <p:spPr bwMode="auto">
            <a:xfrm>
              <a:off x="6551613" y="503238"/>
              <a:ext cx="2663825" cy="5778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GB" sz="3200" b="1" dirty="0">
                  <a:solidFill>
                    <a:srgbClr val="FFFFFF"/>
                  </a:solidFill>
                  <a:ea typeface="SimSun" charset="0"/>
                  <a:cs typeface="Arial" pitchFamily="34" charset="0"/>
                </a:rPr>
                <a:t>EGI-</a:t>
              </a:r>
              <a:r>
                <a:rPr lang="en-GB" sz="3200" b="1" dirty="0" err="1">
                  <a:solidFill>
                    <a:srgbClr val="FFFFFF"/>
                  </a:solidFill>
                  <a:ea typeface="SimSun" charset="0"/>
                  <a:cs typeface="Arial" pitchFamily="34" charset="0"/>
                </a:rPr>
                <a:t>InSPIRE</a:t>
              </a:r>
              <a:endParaRPr lang="en-GB" sz="3200" b="1" dirty="0">
                <a:solidFill>
                  <a:srgbClr val="FFFFFF"/>
                </a:solidFill>
                <a:ea typeface="SimSun" charset="0"/>
                <a:cs typeface="Arial" pitchFamily="34" charset="0"/>
              </a:endParaRPr>
            </a:p>
          </p:txBody>
        </p:sp>
      </p:grp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5713413"/>
            <a:ext cx="781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640388"/>
            <a:ext cx="1447800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" name="Rectangle 17"/>
          <p:cNvSpPr>
            <a:spLocks noChangeArrowheads="1"/>
          </p:cNvSpPr>
          <p:nvPr userDrawn="1"/>
        </p:nvSpPr>
        <p:spPr bwMode="auto">
          <a:xfrm>
            <a:off x="7667625" y="6586538"/>
            <a:ext cx="1447800" cy="279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r" fontAlgn="auto">
              <a:spcBef>
                <a:spcPts val="875"/>
              </a:spcBef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dirty="0">
                <a:solidFill>
                  <a:srgbClr val="FFFFFF"/>
                </a:solidFill>
                <a:ea typeface="SimSun" charset="0"/>
                <a:cs typeface="Arial" pitchFamily="34" charset="0"/>
              </a:rPr>
              <a:t>www.egi.eu</a:t>
            </a:r>
          </a:p>
        </p:txBody>
      </p:sp>
      <p:sp>
        <p:nvSpPr>
          <p:cNvPr id="15" name="Rectangle 18"/>
          <p:cNvSpPr>
            <a:spLocks noChangeArrowheads="1"/>
          </p:cNvSpPr>
          <p:nvPr userDrawn="1"/>
        </p:nvSpPr>
        <p:spPr bwMode="auto">
          <a:xfrm>
            <a:off x="53752" y="6605588"/>
            <a:ext cx="2286000" cy="279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fontAlgn="auto">
              <a:spcBef>
                <a:spcPts val="875"/>
              </a:spcBef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dirty="0">
                <a:solidFill>
                  <a:srgbClr val="FFFFFF"/>
                </a:solidFill>
                <a:ea typeface="SimSun" charset="0"/>
                <a:cs typeface="Arial" pitchFamily="34" charset="0"/>
              </a:rPr>
              <a:t>EGI-</a:t>
            </a:r>
            <a:r>
              <a:rPr lang="en-US" sz="1200" dirty="0" err="1">
                <a:solidFill>
                  <a:srgbClr val="FFFFFF"/>
                </a:solidFill>
                <a:ea typeface="SimSun" charset="0"/>
                <a:cs typeface="Arial" pitchFamily="34" charset="0"/>
              </a:rPr>
              <a:t>InSPIRE</a:t>
            </a:r>
            <a:r>
              <a:rPr lang="en-US" sz="1200" dirty="0">
                <a:solidFill>
                  <a:srgbClr val="FFFFFF"/>
                </a:solidFill>
                <a:ea typeface="SimSun" charset="0"/>
                <a:cs typeface="Arial" pitchFamily="34" charset="0"/>
              </a:rPr>
              <a:t> RI-261323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2130425"/>
            <a:ext cx="72008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7744" y="3886200"/>
            <a:ext cx="5832648" cy="1343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62136" y="6376670"/>
            <a:ext cx="2133600" cy="365125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46B43FC-A9B1-4383-80A9-34C48F2AEDDD}" type="datetime1">
              <a:rPr lang="en-US" smtClean="0"/>
              <a:t>4/11/2011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T. Antoni | Supporting DCIs                      EGI UF'11 | Vilnius | 11-04-11</a:t>
            </a:r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5475" y="6356350"/>
            <a:ext cx="2133600" cy="365125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53E93C7-7FA6-4B67-89AC-03CBAB78CC39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410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412776"/>
            <a:ext cx="8075612" cy="4525963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D36E9-B53D-4BF5-997D-85DD67EEBC9E}" type="datetime1">
              <a:rPr lang="en-US" smtClean="0"/>
              <a:t>4/11/2011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T. Antoni | Supporting DCIs                      EGI UF'11 | Vilnius | 11-04-11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DEF26-A65D-420E-806B-5DECF286FE21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490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43A925-6392-44D3-913E-647EB90517A6}" type="datetime1">
              <a:rPr lang="en-US" smtClean="0"/>
              <a:t>4/11/2011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UF'11 | Vilnius | 11-04-11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511AA2-99FE-4BFE-B934-C050D2B58355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632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rgbClr val="0067B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1027" name="Group 12"/>
          <p:cNvGrpSpPr>
            <a:grpSpLocks/>
          </p:cNvGrpSpPr>
          <p:nvPr/>
        </p:nvGrpSpPr>
        <p:grpSpPr bwMode="auto">
          <a:xfrm>
            <a:off x="0" y="0"/>
            <a:ext cx="9144000" cy="1044575"/>
            <a:chOff x="-1" y="0"/>
            <a:chExt cx="9144001" cy="1044575"/>
          </a:xfrm>
        </p:grpSpPr>
        <p:sp>
          <p:nvSpPr>
            <p:cNvPr id="8" name="Rectangle 4"/>
            <p:cNvSpPr>
              <a:spLocks noChangeArrowheads="1"/>
            </p:cNvSpPr>
            <p:nvPr userDrawn="1"/>
          </p:nvSpPr>
          <p:spPr bwMode="auto">
            <a:xfrm>
              <a:off x="-1" y="0"/>
              <a:ext cx="9144001" cy="1044575"/>
            </a:xfrm>
            <a:prstGeom prst="rect">
              <a:avLst/>
            </a:prstGeom>
            <a:solidFill>
              <a:srgbClr val="0067B1"/>
            </a:solidFill>
            <a:ln w="9360">
              <a:solidFill>
                <a:srgbClr val="0067B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pic>
          <p:nvPicPr>
            <p:cNvPr id="1036" name="Picture 5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735138" cy="979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1619249" y="0"/>
              <a:ext cx="1800225" cy="979488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1" name="Freeform 7"/>
            <p:cNvSpPr>
              <a:spLocks noChangeArrowheads="1"/>
            </p:cNvSpPr>
            <p:nvPr/>
          </p:nvSpPr>
          <p:spPr bwMode="auto">
            <a:xfrm>
              <a:off x="1619249" y="0"/>
              <a:ext cx="1800225" cy="979488"/>
            </a:xfrm>
            <a:custGeom>
              <a:avLst/>
              <a:gdLst/>
              <a:ahLst/>
              <a:cxnLst>
                <a:cxn ang="0">
                  <a:pos x="5000" y="0"/>
                </a:cxn>
                <a:cxn ang="0">
                  <a:pos x="5000" y="2720"/>
                </a:cxn>
                <a:cxn ang="0">
                  <a:pos x="0" y="2720"/>
                </a:cxn>
                <a:cxn ang="0">
                  <a:pos x="2000" y="0"/>
                </a:cxn>
                <a:cxn ang="0">
                  <a:pos x="5000" y="0"/>
                </a:cxn>
              </a:cxnLst>
              <a:rect l="0" t="0" r="r" b="b"/>
              <a:pathLst>
                <a:path w="5001" h="2721">
                  <a:moveTo>
                    <a:pt x="5000" y="0"/>
                  </a:moveTo>
                  <a:lnTo>
                    <a:pt x="5000" y="2720"/>
                  </a:lnTo>
                  <a:lnTo>
                    <a:pt x="0" y="2720"/>
                  </a:lnTo>
                  <a:cubicBezTo>
                    <a:pt x="2000" y="2720"/>
                    <a:pt x="0" y="0"/>
                    <a:pt x="2000" y="0"/>
                  </a:cubicBezTo>
                  <a:cubicBezTo>
                    <a:pt x="2667" y="0"/>
                    <a:pt x="4333" y="0"/>
                    <a:pt x="5000" y="0"/>
                  </a:cubicBezTo>
                </a:path>
              </a:pathLst>
            </a:custGeom>
            <a:solidFill>
              <a:srgbClr val="0067B1"/>
            </a:solidFill>
            <a:ln w="9360">
              <a:solidFill>
                <a:srgbClr val="0067B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2124075" y="115888"/>
            <a:ext cx="68405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  <a:endParaRPr lang="en-US" smtClean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1188" y="1600200"/>
            <a:ext cx="807561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913" y="63769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3BA0E7A-AB62-47B7-875D-4543B642156C}" type="datetime1">
              <a:rPr lang="en-US" smtClean="0"/>
              <a:t>4/11/2011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T. Antoni | Supporting DCIs                      EGI UF'11 | Vilnius | 11-04-11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992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4511AA2-99FE-4BFE-B934-C050D2B58355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7667625" y="6586538"/>
            <a:ext cx="1447800" cy="279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r" fontAlgn="auto">
              <a:spcBef>
                <a:spcPts val="875"/>
              </a:spcBef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dirty="0">
                <a:solidFill>
                  <a:srgbClr val="FFFFFF"/>
                </a:solidFill>
                <a:ea typeface="SimSun" charset="0"/>
                <a:cs typeface="Arial" pitchFamily="34" charset="0"/>
              </a:rPr>
              <a:t>www.egi.eu</a:t>
            </a:r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53975" y="6605588"/>
            <a:ext cx="2286000" cy="279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fontAlgn="auto">
              <a:spcBef>
                <a:spcPts val="875"/>
              </a:spcBef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dirty="0">
                <a:solidFill>
                  <a:srgbClr val="FFFFFF"/>
                </a:solidFill>
                <a:ea typeface="SimSun" charset="0"/>
                <a:cs typeface="Arial" pitchFamily="34" charset="0"/>
              </a:rPr>
              <a:t>EGI-</a:t>
            </a:r>
            <a:r>
              <a:rPr lang="en-US" sz="1200" dirty="0" err="1">
                <a:solidFill>
                  <a:srgbClr val="FFFFFF"/>
                </a:solidFill>
                <a:ea typeface="SimSun" charset="0"/>
                <a:cs typeface="Arial" pitchFamily="34" charset="0"/>
              </a:rPr>
              <a:t>InSPIRE</a:t>
            </a:r>
            <a:r>
              <a:rPr lang="en-US" sz="1200" dirty="0">
                <a:solidFill>
                  <a:srgbClr val="FFFFFF"/>
                </a:solidFill>
                <a:ea typeface="SimSun" charset="0"/>
                <a:cs typeface="Arial" pitchFamily="34" charset="0"/>
              </a:rPr>
              <a:t> RI-261323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6" r:id="rId2"/>
    <p:sldLayoutId id="2147483658" r:id="rId3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Supporting Distributed Computing Infrastructures </a:t>
            </a:r>
            <a:endParaRPr lang="en-GB" b="1" dirty="0">
              <a:latin typeface="+mn-lt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dirty="0" err="1" smtClean="0">
                <a:latin typeface="+mn-lt"/>
              </a:rPr>
              <a:t>Torsten</a:t>
            </a:r>
            <a:r>
              <a:rPr lang="en-GB" b="1" dirty="0" smtClean="0">
                <a:latin typeface="+mn-lt"/>
              </a:rPr>
              <a:t> </a:t>
            </a:r>
            <a:r>
              <a:rPr lang="en-GB" b="1" dirty="0" err="1" smtClean="0">
                <a:latin typeface="+mn-lt"/>
              </a:rPr>
              <a:t>Antoni</a:t>
            </a:r>
            <a:r>
              <a:rPr lang="en-GB" b="1" dirty="0" smtClean="0">
                <a:latin typeface="+mn-lt"/>
              </a:rPr>
              <a:t>, KIT</a:t>
            </a:r>
          </a:p>
          <a:p>
            <a:r>
              <a:rPr lang="en-GB" sz="2400" b="1" dirty="0">
                <a:latin typeface="+mn-lt"/>
              </a:rPr>
              <a:t>t</a:t>
            </a:r>
            <a:r>
              <a:rPr lang="en-GB" sz="2400" b="1" dirty="0" smtClean="0">
                <a:latin typeface="+mn-lt"/>
              </a:rPr>
              <a:t>orsten.antoni@kit.edu</a:t>
            </a:r>
            <a:endParaRPr lang="en-GB" sz="24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Operations</a:t>
            </a:r>
            <a:endParaRPr lang="de-DE" dirty="0"/>
          </a:p>
        </p:txBody>
      </p:sp>
      <p:pic>
        <p:nvPicPr>
          <p:cNvPr id="4" name="Inhaltsplatzhalt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9672" y="1198562"/>
            <a:ext cx="6002215" cy="5038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UF'11 | Vilnius | 11-04-11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7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Technology </a:t>
            </a:r>
            <a:r>
              <a:rPr lang="de-DE" dirty="0" err="1" smtClean="0"/>
              <a:t>support</a:t>
            </a:r>
            <a:endParaRPr lang="de-DE" dirty="0"/>
          </a:p>
        </p:txBody>
      </p:sp>
      <p:pic>
        <p:nvPicPr>
          <p:cNvPr id="4" name="Inhaltsplatzhalt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8835" y="1198563"/>
            <a:ext cx="6923155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UF'11 | Vilnius | 11-04-11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41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Technology </a:t>
            </a:r>
            <a:r>
              <a:rPr lang="de-DE" dirty="0" err="1" smtClean="0"/>
              <a:t>workflows</a:t>
            </a:r>
            <a:endParaRPr lang="de-DE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323528" y="1196752"/>
            <a:ext cx="8532948" cy="5012914"/>
            <a:chOff x="323528" y="1196752"/>
            <a:chExt cx="8532948" cy="5012914"/>
          </a:xfrm>
        </p:grpSpPr>
        <p:sp>
          <p:nvSpPr>
            <p:cNvPr id="5" name="Abgerundetes Rechteck 4"/>
            <p:cNvSpPr/>
            <p:nvPr/>
          </p:nvSpPr>
          <p:spPr>
            <a:xfrm>
              <a:off x="7020272" y="2132856"/>
              <a:ext cx="1836204" cy="1764196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Abgerundetes Rechteck 5"/>
            <p:cNvSpPr/>
            <p:nvPr/>
          </p:nvSpPr>
          <p:spPr>
            <a:xfrm>
              <a:off x="323528" y="1196752"/>
              <a:ext cx="1836204" cy="270813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Abgerundetes Rechteck 6"/>
            <p:cNvSpPr/>
            <p:nvPr/>
          </p:nvSpPr>
          <p:spPr>
            <a:xfrm>
              <a:off x="2339752" y="1988840"/>
              <a:ext cx="4464496" cy="3674288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Abgerundetes Rechteck 7"/>
            <p:cNvSpPr/>
            <p:nvPr/>
          </p:nvSpPr>
          <p:spPr>
            <a:xfrm>
              <a:off x="1043608" y="2494776"/>
              <a:ext cx="2906709" cy="86409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DMSU</a:t>
              </a:r>
              <a:endParaRPr lang="de-DE" dirty="0"/>
            </a:p>
          </p:txBody>
        </p:sp>
        <p:sp>
          <p:nvSpPr>
            <p:cNvPr id="9" name="Abgerundetes Rechteck 8"/>
            <p:cNvSpPr/>
            <p:nvPr/>
          </p:nvSpPr>
          <p:spPr>
            <a:xfrm>
              <a:off x="5220072" y="2494776"/>
              <a:ext cx="2880320" cy="86409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EGI-SA2</a:t>
              </a:r>
              <a:endParaRPr lang="de-DE" dirty="0"/>
            </a:p>
          </p:txBody>
        </p:sp>
        <p:sp>
          <p:nvSpPr>
            <p:cNvPr id="10" name="Abgerundetes Rechteck 9"/>
            <p:cNvSpPr/>
            <p:nvPr/>
          </p:nvSpPr>
          <p:spPr>
            <a:xfrm>
              <a:off x="2726182" y="4438992"/>
              <a:ext cx="3718026" cy="86409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Technology Provider (EMI / IGE)</a:t>
              </a:r>
              <a:endParaRPr lang="de-DE" dirty="0"/>
            </a:p>
          </p:txBody>
        </p:sp>
        <p:sp>
          <p:nvSpPr>
            <p:cNvPr id="11" name="Abgerundetes Rechteck 10"/>
            <p:cNvSpPr/>
            <p:nvPr/>
          </p:nvSpPr>
          <p:spPr>
            <a:xfrm>
              <a:off x="574008" y="1340768"/>
              <a:ext cx="1335243" cy="64807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TPM</a:t>
              </a:r>
              <a:endParaRPr lang="de-DE" dirty="0"/>
            </a:p>
          </p:txBody>
        </p:sp>
        <p:sp>
          <p:nvSpPr>
            <p:cNvPr id="12" name="Textfeld 11"/>
            <p:cNvSpPr txBox="1"/>
            <p:nvPr/>
          </p:nvSpPr>
          <p:spPr>
            <a:xfrm rot="16200000">
              <a:off x="272670" y="3039144"/>
              <a:ext cx="9108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smtClean="0">
                  <a:solidFill>
                    <a:schemeClr val="bg1"/>
                  </a:solidFill>
                  <a:latin typeface="+mn-lt"/>
                </a:rPr>
                <a:t>GGUS</a:t>
              </a:r>
              <a:endParaRPr lang="de-DE" sz="24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 rot="16200000">
              <a:off x="8297725" y="3082594"/>
              <a:ext cx="499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smtClean="0">
                  <a:solidFill>
                    <a:schemeClr val="bg1"/>
                  </a:solidFill>
                  <a:latin typeface="+mn-lt"/>
                </a:rPr>
                <a:t>RT</a:t>
              </a:r>
              <a:endParaRPr lang="de-DE" sz="24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3176860" y="1988840"/>
              <a:ext cx="28166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smtClean="0">
                  <a:solidFill>
                    <a:schemeClr val="bg1"/>
                  </a:solidFill>
                  <a:latin typeface="+mn-lt"/>
                </a:rPr>
                <a:t>Technology Helpdesk</a:t>
              </a:r>
              <a:endParaRPr lang="de-DE" sz="24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5" name="Pfeil nach rechts 14"/>
            <p:cNvSpPr/>
            <p:nvPr/>
          </p:nvSpPr>
          <p:spPr>
            <a:xfrm rot="5400000">
              <a:off x="1004708" y="2093012"/>
              <a:ext cx="958475" cy="484632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6" name="Pfeil nach rechts 15"/>
            <p:cNvSpPr/>
            <p:nvPr/>
          </p:nvSpPr>
          <p:spPr>
            <a:xfrm rot="5400000">
              <a:off x="2490708" y="3671391"/>
              <a:ext cx="1622880" cy="484632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7" name="Pfeil nach rechts 16"/>
            <p:cNvSpPr/>
            <p:nvPr/>
          </p:nvSpPr>
          <p:spPr>
            <a:xfrm rot="16200000">
              <a:off x="4742380" y="3671391"/>
              <a:ext cx="1622880" cy="484632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dirty="0" err="1" smtClean="0">
                  <a:solidFill>
                    <a:schemeClr val="accent1">
                      <a:lumMod val="50000"/>
                    </a:schemeClr>
                  </a:solidFill>
                </a:rPr>
                <a:t>announce</a:t>
              </a:r>
              <a:endParaRPr lang="de-DE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8" name="Pfeil nach rechts 17"/>
            <p:cNvSpPr/>
            <p:nvPr/>
          </p:nvSpPr>
          <p:spPr>
            <a:xfrm rot="5400000">
              <a:off x="5246436" y="3671390"/>
              <a:ext cx="1622880" cy="484632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dirty="0" err="1">
                  <a:solidFill>
                    <a:schemeClr val="accent1">
                      <a:lumMod val="50000"/>
                    </a:schemeClr>
                  </a:solidFill>
                </a:rPr>
                <a:t>a</a:t>
              </a:r>
              <a:r>
                <a:rPr lang="de-DE" dirty="0" err="1" smtClean="0">
                  <a:solidFill>
                    <a:schemeClr val="accent1">
                      <a:lumMod val="50000"/>
                    </a:schemeClr>
                  </a:solidFill>
                </a:rPr>
                <a:t>ccept</a:t>
              </a:r>
              <a:r>
                <a:rPr lang="de-DE" dirty="0" smtClean="0">
                  <a:solidFill>
                    <a:schemeClr val="accent1">
                      <a:lumMod val="50000"/>
                    </a:schemeClr>
                  </a:solidFill>
                </a:rPr>
                <a:t>/</a:t>
              </a:r>
              <a:r>
                <a:rPr lang="de-DE" dirty="0" err="1" smtClean="0">
                  <a:solidFill>
                    <a:schemeClr val="accent1">
                      <a:lumMod val="50000"/>
                    </a:schemeClr>
                  </a:solidFill>
                </a:rPr>
                <a:t>reject</a:t>
              </a:r>
              <a:endParaRPr lang="de-DE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19" name="Gerade Verbindung 18"/>
            <p:cNvCxnSpPr/>
            <p:nvPr/>
          </p:nvCxnSpPr>
          <p:spPr>
            <a:xfrm>
              <a:off x="4572000" y="1241114"/>
              <a:ext cx="0" cy="4968552"/>
            </a:xfrm>
            <a:prstGeom prst="line">
              <a:avLst/>
            </a:prstGeom>
            <a:ln w="317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feld 19"/>
          <p:cNvSpPr txBox="1"/>
          <p:nvPr/>
        </p:nvSpPr>
        <p:spPr>
          <a:xfrm>
            <a:off x="90031" y="4438992"/>
            <a:ext cx="2303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Workflow </a:t>
            </a: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for</a:t>
            </a:r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bugs</a:t>
            </a:r>
            <a:endParaRPr lang="de-DE" sz="2000" b="1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algn="ctr"/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found</a:t>
            </a:r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in </a:t>
            </a: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production</a:t>
            </a:r>
            <a:endParaRPr lang="de-DE" sz="20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6976445" y="4401980"/>
            <a:ext cx="19747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Software</a:t>
            </a:r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release</a:t>
            </a:r>
            <a:endParaRPr lang="de-DE" sz="2000" b="1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algn="ctr"/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workflow</a:t>
            </a:r>
            <a:endParaRPr lang="de-DE" sz="2000" b="1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UF'11 | Vilnius | 11-04-11</a:t>
            </a:r>
            <a:endParaRPr lang="en-US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29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Detailed</a:t>
            </a:r>
            <a:r>
              <a:rPr lang="de-DE" dirty="0" smtClean="0"/>
              <a:t> </a:t>
            </a:r>
            <a:r>
              <a:rPr lang="de-DE" dirty="0" err="1" smtClean="0"/>
              <a:t>bug</a:t>
            </a:r>
            <a:r>
              <a:rPr lang="de-DE" dirty="0" smtClean="0"/>
              <a:t> </a:t>
            </a:r>
            <a:r>
              <a:rPr lang="de-DE" dirty="0" err="1" smtClean="0"/>
              <a:t>workflow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340" y="1052736"/>
            <a:ext cx="4094900" cy="5189506"/>
          </a:xfrm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UF'11 | Vilnius | 11-04-11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94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b="1" dirty="0" smtClean="0"/>
          </a:p>
          <a:p>
            <a:pPr marL="0" indent="0" algn="ctr">
              <a:buNone/>
            </a:pPr>
            <a:endParaRPr lang="de-DE" b="1" dirty="0"/>
          </a:p>
          <a:p>
            <a:pPr marL="0" indent="0" algn="ctr">
              <a:buNone/>
            </a:pPr>
            <a:r>
              <a:rPr lang="de-DE" b="1" dirty="0" err="1" smtClean="0"/>
              <a:t>Seamless</a:t>
            </a:r>
            <a:r>
              <a:rPr lang="de-DE" b="1" dirty="0" smtClean="0"/>
              <a:t> </a:t>
            </a:r>
            <a:r>
              <a:rPr lang="de-DE" b="1" dirty="0" err="1" smtClean="0"/>
              <a:t>support</a:t>
            </a:r>
            <a:r>
              <a:rPr lang="de-DE" b="1" dirty="0" smtClean="0"/>
              <a:t> </a:t>
            </a:r>
            <a:r>
              <a:rPr lang="de-DE" b="1" dirty="0" err="1" smtClean="0"/>
              <a:t>across</a:t>
            </a:r>
            <a:r>
              <a:rPr lang="de-DE" b="1" dirty="0" smtClean="0"/>
              <a:t> multiple </a:t>
            </a:r>
            <a:r>
              <a:rPr lang="de-DE" b="1" dirty="0" err="1" smtClean="0"/>
              <a:t>projects</a:t>
            </a:r>
            <a:r>
              <a:rPr lang="de-DE" b="1" dirty="0" smtClean="0"/>
              <a:t> </a:t>
            </a:r>
            <a:r>
              <a:rPr lang="de-DE" b="1" dirty="0" err="1" smtClean="0"/>
              <a:t>and</a:t>
            </a:r>
            <a:r>
              <a:rPr lang="de-DE" b="1" dirty="0" smtClean="0"/>
              <a:t> </a:t>
            </a:r>
            <a:r>
              <a:rPr lang="de-DE" b="1" dirty="0" err="1" smtClean="0"/>
              <a:t>infrastructures</a:t>
            </a:r>
            <a:endParaRPr lang="de-DE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UF'11 | Vilnius | 11-04-11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43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Central </a:t>
            </a:r>
            <a:r>
              <a:rPr lang="de-DE" dirty="0" err="1" smtClean="0"/>
              <a:t>helpdesk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285" y="1196752"/>
            <a:ext cx="8876211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 bwMode="auto">
          <a:xfrm rot="20890805">
            <a:off x="2859896" y="5128535"/>
            <a:ext cx="68405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h</a:t>
            </a:r>
            <a:r>
              <a:rPr lang="de-DE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elpdesk.egi.eu</a:t>
            </a:r>
            <a:endParaRPr lang="de-DE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UF'11 | Vilnius | 11-04-11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89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Helpdesk </a:t>
            </a:r>
            <a:r>
              <a:rPr lang="de-DE" dirty="0" err="1" smtClean="0"/>
              <a:t>tools</a:t>
            </a:r>
            <a:r>
              <a:rPr lang="de-DE" dirty="0" smtClean="0"/>
              <a:t> in EGI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28800"/>
            <a:ext cx="2702359" cy="208556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431668"/>
            <a:ext cx="2704088" cy="208556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 rot="21190689">
            <a:off x="996741" y="3861250"/>
            <a:ext cx="2508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solidFill>
                  <a:srgbClr val="FA8214"/>
                </a:solidFill>
                <a:latin typeface="Calibri" pitchFamily="34" charset="0"/>
                <a:cs typeface="Calibri" pitchFamily="34" charset="0"/>
              </a:rPr>
              <a:t>www.ggus.eu</a:t>
            </a:r>
            <a:endParaRPr lang="de-DE" sz="3200" b="1" dirty="0">
              <a:solidFill>
                <a:srgbClr val="FA8214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 rot="21190689">
            <a:off x="6032811" y="5512185"/>
            <a:ext cx="23747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solidFill>
                  <a:srgbClr val="FA8214"/>
                </a:solidFill>
                <a:latin typeface="Calibri" pitchFamily="34" charset="0"/>
                <a:cs typeface="Calibri" pitchFamily="34" charset="0"/>
              </a:rPr>
              <a:t>xgus.ggus.eu</a:t>
            </a:r>
            <a:endParaRPr lang="de-DE" sz="3200" b="1" dirty="0">
              <a:solidFill>
                <a:srgbClr val="FA8214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045177" y="1844824"/>
            <a:ext cx="43079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latin typeface="+mn-lt"/>
              </a:rPr>
              <a:t>GGUS - </a:t>
            </a:r>
            <a:r>
              <a:rPr lang="de-DE" sz="3200" b="1" dirty="0" err="1" smtClean="0">
                <a:latin typeface="+mn-lt"/>
              </a:rPr>
              <a:t>the</a:t>
            </a:r>
            <a:r>
              <a:rPr lang="de-DE" sz="3200" b="1" dirty="0" smtClean="0">
                <a:latin typeface="+mn-lt"/>
              </a:rPr>
              <a:t> </a:t>
            </a:r>
            <a:r>
              <a:rPr lang="de-DE" sz="3200" b="1" dirty="0" err="1" smtClean="0">
                <a:latin typeface="+mn-lt"/>
              </a:rPr>
              <a:t>tool</a:t>
            </a:r>
            <a:r>
              <a:rPr lang="de-DE" sz="3200" b="1" dirty="0" smtClean="0">
                <a:latin typeface="+mn-lt"/>
              </a:rPr>
              <a:t> </a:t>
            </a:r>
            <a:r>
              <a:rPr lang="de-DE" sz="3200" b="1" dirty="0" err="1" smtClean="0">
                <a:latin typeface="+mn-lt"/>
              </a:rPr>
              <a:t>behind</a:t>
            </a:r>
            <a:r>
              <a:rPr lang="de-DE" sz="3200" b="1" dirty="0" smtClean="0">
                <a:latin typeface="+mn-lt"/>
              </a:rPr>
              <a:t> </a:t>
            </a:r>
          </a:p>
          <a:p>
            <a:r>
              <a:rPr lang="de-DE" sz="3200" b="1" dirty="0" err="1">
                <a:latin typeface="+mn-lt"/>
              </a:rPr>
              <a:t>t</a:t>
            </a:r>
            <a:r>
              <a:rPr lang="de-DE" sz="3200" b="1" dirty="0" err="1" smtClean="0">
                <a:latin typeface="+mn-lt"/>
              </a:rPr>
              <a:t>he</a:t>
            </a:r>
            <a:r>
              <a:rPr lang="de-DE" sz="3200" b="1" dirty="0" smtClean="0">
                <a:latin typeface="+mn-lt"/>
              </a:rPr>
              <a:t> </a:t>
            </a:r>
            <a:r>
              <a:rPr lang="de-DE" sz="3200" b="1" dirty="0" err="1" smtClean="0">
                <a:latin typeface="+mn-lt"/>
              </a:rPr>
              <a:t>central</a:t>
            </a:r>
            <a:r>
              <a:rPr lang="de-DE" sz="3200" b="1" dirty="0" smtClean="0">
                <a:latin typeface="+mn-lt"/>
              </a:rPr>
              <a:t> EGI </a:t>
            </a:r>
            <a:r>
              <a:rPr lang="de-DE" sz="3200" b="1" dirty="0" err="1" smtClean="0">
                <a:latin typeface="+mn-lt"/>
              </a:rPr>
              <a:t>helpdesk</a:t>
            </a:r>
            <a:endParaRPr lang="de-DE" sz="3200" b="1" dirty="0">
              <a:latin typeface="+mn-lt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83568" y="4872062"/>
            <a:ext cx="56276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 smtClean="0">
                <a:latin typeface="+mn-lt"/>
              </a:rPr>
              <a:t>xGUS</a:t>
            </a:r>
            <a:r>
              <a:rPr lang="de-DE" sz="3200" b="1" dirty="0" smtClean="0">
                <a:latin typeface="+mn-lt"/>
              </a:rPr>
              <a:t> – a </a:t>
            </a:r>
            <a:r>
              <a:rPr lang="de-DE" sz="3200" b="1" dirty="0" err="1" smtClean="0">
                <a:latin typeface="+mn-lt"/>
              </a:rPr>
              <a:t>helpdesk</a:t>
            </a:r>
            <a:r>
              <a:rPr lang="de-DE" sz="3200" b="1" dirty="0" smtClean="0">
                <a:latin typeface="+mn-lt"/>
              </a:rPr>
              <a:t> </a:t>
            </a:r>
            <a:r>
              <a:rPr lang="de-DE" sz="3200" b="1" dirty="0" err="1" smtClean="0">
                <a:latin typeface="+mn-lt"/>
              </a:rPr>
              <a:t>template</a:t>
            </a:r>
            <a:r>
              <a:rPr lang="de-DE" sz="3200" b="1" dirty="0" smtClean="0">
                <a:latin typeface="+mn-lt"/>
              </a:rPr>
              <a:t> </a:t>
            </a:r>
            <a:r>
              <a:rPr lang="de-DE" sz="3200" b="1" dirty="0" err="1" smtClean="0">
                <a:latin typeface="+mn-lt"/>
              </a:rPr>
              <a:t>for</a:t>
            </a:r>
            <a:r>
              <a:rPr lang="de-DE" sz="3200" b="1" dirty="0" smtClean="0">
                <a:latin typeface="+mn-lt"/>
              </a:rPr>
              <a:t> </a:t>
            </a:r>
          </a:p>
          <a:p>
            <a:r>
              <a:rPr lang="de-DE" sz="3200" b="1" dirty="0" smtClean="0">
                <a:latin typeface="+mn-lt"/>
              </a:rPr>
              <a:t>NGIs </a:t>
            </a:r>
            <a:r>
              <a:rPr lang="de-DE" sz="3200" b="1" dirty="0" err="1" smtClean="0">
                <a:latin typeface="+mn-lt"/>
              </a:rPr>
              <a:t>and</a:t>
            </a:r>
            <a:r>
              <a:rPr lang="de-DE" sz="3200" b="1" dirty="0" smtClean="0">
                <a:latin typeface="+mn-lt"/>
              </a:rPr>
              <a:t> </a:t>
            </a:r>
            <a:r>
              <a:rPr lang="de-DE" sz="3200" b="1" dirty="0" err="1" smtClean="0">
                <a:latin typeface="+mn-lt"/>
              </a:rPr>
              <a:t>user</a:t>
            </a:r>
            <a:r>
              <a:rPr lang="de-DE" sz="3200" b="1" dirty="0" smtClean="0">
                <a:latin typeface="+mn-lt"/>
              </a:rPr>
              <a:t> </a:t>
            </a:r>
            <a:r>
              <a:rPr lang="de-DE" sz="3200" b="1" dirty="0" err="1" smtClean="0">
                <a:latin typeface="+mn-lt"/>
              </a:rPr>
              <a:t>communities</a:t>
            </a:r>
            <a:endParaRPr lang="de-DE" sz="3200" b="1" dirty="0">
              <a:latin typeface="+mn-lt"/>
            </a:endParaRP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UF'11 | Vilnius | 11-04-11</a:t>
            </a:r>
            <a:endParaRPr lang="en-US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6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xGUS</a:t>
            </a:r>
            <a:r>
              <a:rPr lang="de-DE" dirty="0" smtClean="0"/>
              <a:t> </a:t>
            </a:r>
            <a:r>
              <a:rPr lang="de-DE" dirty="0" err="1" smtClean="0"/>
              <a:t>example</a:t>
            </a:r>
            <a:endParaRPr lang="de-DE" dirty="0"/>
          </a:p>
        </p:txBody>
      </p:sp>
      <p:pic>
        <p:nvPicPr>
          <p:cNvPr id="4" name="Inhaltsplatzhalt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3688" y="1094300"/>
            <a:ext cx="5328592" cy="5204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 bwMode="auto">
          <a:xfrm rot="20890805">
            <a:off x="2427848" y="4984519"/>
            <a:ext cx="68405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helpdesk.ngi-de.eu</a:t>
            </a:r>
            <a:endParaRPr lang="de-DE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UF'11 | Vilnius | 11-04-11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69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Commercial break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431668"/>
            <a:ext cx="2704088" cy="208556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 rot="21190689">
            <a:off x="6032811" y="5512185"/>
            <a:ext cx="23747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solidFill>
                  <a:srgbClr val="FA8214"/>
                </a:solidFill>
                <a:latin typeface="Calibri" pitchFamily="34" charset="0"/>
                <a:cs typeface="Calibri" pitchFamily="34" charset="0"/>
              </a:rPr>
              <a:t>xgus.ggus.eu</a:t>
            </a:r>
            <a:endParaRPr lang="de-DE" sz="3200" b="1" dirty="0">
              <a:solidFill>
                <a:srgbClr val="FA8214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83568" y="1340768"/>
            <a:ext cx="67587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xGUS</a:t>
            </a:r>
            <a:r>
              <a:rPr lang="de-DE" sz="40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Live Demo </a:t>
            </a:r>
          </a:p>
          <a:p>
            <a:r>
              <a:rPr lang="de-DE" sz="4000" b="1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during</a:t>
            </a:r>
            <a:r>
              <a:rPr lang="de-DE" sz="40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de-DE" sz="4000" b="1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the</a:t>
            </a:r>
            <a:r>
              <a:rPr lang="de-DE" sz="40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Welcome </a:t>
            </a:r>
            <a:r>
              <a:rPr lang="de-DE" sz="4000" b="1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Reception</a:t>
            </a:r>
            <a:endParaRPr lang="de-DE" sz="4000" b="1" dirty="0" smtClean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r>
              <a:rPr lang="de-DE" sz="4000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a</a:t>
            </a:r>
            <a:r>
              <a:rPr lang="de-DE" sz="4000" b="1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t</a:t>
            </a:r>
            <a:r>
              <a:rPr lang="de-DE" sz="40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Booth 13</a:t>
            </a:r>
            <a:endParaRPr lang="de-DE" sz="40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83568" y="4872062"/>
            <a:ext cx="56276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 smtClean="0">
                <a:latin typeface="+mn-lt"/>
              </a:rPr>
              <a:t>xGUS</a:t>
            </a:r>
            <a:r>
              <a:rPr lang="de-DE" sz="3200" b="1" dirty="0" smtClean="0">
                <a:latin typeface="+mn-lt"/>
              </a:rPr>
              <a:t> – a </a:t>
            </a:r>
            <a:r>
              <a:rPr lang="de-DE" sz="3200" b="1" dirty="0" err="1" smtClean="0">
                <a:latin typeface="+mn-lt"/>
              </a:rPr>
              <a:t>helpdesk</a:t>
            </a:r>
            <a:r>
              <a:rPr lang="de-DE" sz="3200" b="1" dirty="0" smtClean="0">
                <a:latin typeface="+mn-lt"/>
              </a:rPr>
              <a:t> </a:t>
            </a:r>
            <a:r>
              <a:rPr lang="de-DE" sz="3200" b="1" dirty="0" err="1" smtClean="0">
                <a:latin typeface="+mn-lt"/>
              </a:rPr>
              <a:t>template</a:t>
            </a:r>
            <a:r>
              <a:rPr lang="de-DE" sz="3200" b="1" dirty="0" smtClean="0">
                <a:latin typeface="+mn-lt"/>
              </a:rPr>
              <a:t> </a:t>
            </a:r>
            <a:r>
              <a:rPr lang="de-DE" sz="3200" b="1" dirty="0" err="1" smtClean="0">
                <a:latin typeface="+mn-lt"/>
              </a:rPr>
              <a:t>for</a:t>
            </a:r>
            <a:r>
              <a:rPr lang="de-DE" sz="3200" b="1" dirty="0" smtClean="0">
                <a:latin typeface="+mn-lt"/>
              </a:rPr>
              <a:t> </a:t>
            </a:r>
          </a:p>
          <a:p>
            <a:r>
              <a:rPr lang="de-DE" sz="3200" b="1" dirty="0" smtClean="0">
                <a:latin typeface="+mn-lt"/>
              </a:rPr>
              <a:t>NGIs </a:t>
            </a:r>
            <a:r>
              <a:rPr lang="de-DE" sz="3200" b="1" dirty="0" err="1" smtClean="0">
                <a:latin typeface="+mn-lt"/>
              </a:rPr>
              <a:t>and</a:t>
            </a:r>
            <a:r>
              <a:rPr lang="de-DE" sz="3200" b="1" dirty="0" smtClean="0">
                <a:latin typeface="+mn-lt"/>
              </a:rPr>
              <a:t> </a:t>
            </a:r>
            <a:r>
              <a:rPr lang="de-DE" sz="3200" b="1" dirty="0" err="1" smtClean="0">
                <a:latin typeface="+mn-lt"/>
              </a:rPr>
              <a:t>user</a:t>
            </a:r>
            <a:r>
              <a:rPr lang="de-DE" sz="3200" b="1" dirty="0" smtClean="0">
                <a:latin typeface="+mn-lt"/>
              </a:rPr>
              <a:t> </a:t>
            </a:r>
            <a:r>
              <a:rPr lang="de-DE" sz="3200" b="1" dirty="0" err="1" smtClean="0">
                <a:latin typeface="+mn-lt"/>
              </a:rPr>
              <a:t>communities</a:t>
            </a:r>
            <a:endParaRPr lang="de-DE" sz="3200" b="1" dirty="0">
              <a:latin typeface="+mn-lt"/>
            </a:endParaRP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UF'11 | Vilnius | 11-04-11</a:t>
            </a:r>
            <a:endParaRPr lang="en-US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42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Another</a:t>
            </a:r>
            <a:r>
              <a:rPr lang="de-DE" dirty="0" smtClean="0"/>
              <a:t> </a:t>
            </a:r>
            <a:r>
              <a:rPr lang="de-DE" dirty="0" err="1" smtClean="0"/>
              <a:t>xGUS</a:t>
            </a:r>
            <a:r>
              <a:rPr lang="de-DE" dirty="0" smtClean="0"/>
              <a:t> </a:t>
            </a:r>
            <a:r>
              <a:rPr lang="de-DE" dirty="0" err="1" smtClean="0"/>
              <a:t>example</a:t>
            </a:r>
            <a:endParaRPr lang="de-DE" dirty="0"/>
          </a:p>
        </p:txBody>
      </p:sp>
      <p:pic>
        <p:nvPicPr>
          <p:cNvPr id="4" name="Inhaltsplatzhalt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1101517"/>
            <a:ext cx="7416824" cy="51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UF'11 | Vilnius | 11-04-11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 rot="20890805">
            <a:off x="2931905" y="4696487"/>
            <a:ext cx="68405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support.africa-grid.org</a:t>
            </a:r>
            <a:endParaRPr lang="de-DE" b="1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134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User </a:t>
            </a:r>
            <a:r>
              <a:rPr lang="de-DE" dirty="0" err="1" smtClean="0"/>
              <a:t>support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…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Application integration and support</a:t>
            </a:r>
          </a:p>
          <a:p>
            <a:endParaRPr lang="en-US" sz="1400" b="1" dirty="0">
              <a:latin typeface="+mn-lt"/>
            </a:endParaRPr>
          </a:p>
          <a:p>
            <a:r>
              <a:rPr lang="en-US" b="1" dirty="0">
                <a:latin typeface="+mn-lt"/>
              </a:rPr>
              <a:t>User education</a:t>
            </a:r>
          </a:p>
          <a:p>
            <a:endParaRPr lang="en-US" sz="1400" b="1" dirty="0">
              <a:latin typeface="+mn-lt"/>
            </a:endParaRPr>
          </a:p>
          <a:p>
            <a:r>
              <a:rPr lang="en-US" b="1" dirty="0">
                <a:latin typeface="+mn-lt"/>
              </a:rPr>
              <a:t>Simple access to a broad range of information</a:t>
            </a:r>
          </a:p>
          <a:p>
            <a:endParaRPr lang="en-US" sz="1400" b="1" dirty="0">
              <a:latin typeface="+mn-lt"/>
            </a:endParaRPr>
          </a:p>
          <a:p>
            <a:r>
              <a:rPr lang="en-US" b="1" dirty="0">
                <a:latin typeface="+mn-lt"/>
              </a:rPr>
              <a:t>Day-to-day support for the users of grid data, compute, networking and VO-specific services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UF'11 | Vilnius | 11-04-11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60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Federated</a:t>
            </a:r>
            <a:r>
              <a:rPr lang="de-DE" dirty="0" smtClean="0"/>
              <a:t> DCIs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23" y="1412875"/>
            <a:ext cx="7241541" cy="4525963"/>
          </a:xfrm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UF'11 | Vilnius | 11-04-11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20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Federated</a:t>
            </a:r>
            <a:r>
              <a:rPr lang="de-DE" dirty="0" smtClean="0"/>
              <a:t> DCIs - </a:t>
            </a:r>
            <a:r>
              <a:rPr lang="de-DE" dirty="0" err="1" smtClean="0"/>
              <a:t>today</a:t>
            </a:r>
            <a:endParaRPr lang="de-DE" dirty="0"/>
          </a:p>
        </p:txBody>
      </p:sp>
      <p:pic>
        <p:nvPicPr>
          <p:cNvPr id="4" name="Inhaltsplatzhalt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6359" y="1771329"/>
            <a:ext cx="7028107" cy="374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UF'11 | Vilnius | 11-04-11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49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1254871"/>
            <a:ext cx="6840760" cy="475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UF'11 | Vilnius | 11-04-11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76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Federated</a:t>
            </a:r>
            <a:r>
              <a:rPr lang="de-DE" dirty="0" smtClean="0"/>
              <a:t> DCIs - </a:t>
            </a:r>
            <a:r>
              <a:rPr lang="de-DE" dirty="0" err="1" smtClean="0"/>
              <a:t>future</a:t>
            </a:r>
            <a:endParaRPr lang="de-DE" dirty="0"/>
          </a:p>
        </p:txBody>
      </p:sp>
      <p:pic>
        <p:nvPicPr>
          <p:cNvPr id="4" name="Inhaltsplatzhalt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6359" y="1771329"/>
            <a:ext cx="7028107" cy="374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UF'11 | Vilnius | 11-04-11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28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Inhaltsplatzhalter 9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1196753"/>
            <a:ext cx="7506669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UF'11 | Vilnius | 11-04-11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65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Conclusions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1908625"/>
            <a:ext cx="8075612" cy="3534462"/>
          </a:xfrm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UF'11 | Vilnius | 11-04-11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83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Conclusions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e-DE" b="1" dirty="0" smtClean="0">
                <a:latin typeface="+mn-lt"/>
              </a:rPr>
              <a:t>Integration! </a:t>
            </a:r>
            <a:r>
              <a:rPr lang="de-DE" b="1" dirty="0" err="1" smtClean="0">
                <a:latin typeface="+mn-lt"/>
              </a:rPr>
              <a:t>Federation</a:t>
            </a:r>
            <a:r>
              <a:rPr lang="de-DE" b="1" dirty="0" smtClean="0">
                <a:latin typeface="+mn-lt"/>
              </a:rPr>
              <a:t>! </a:t>
            </a:r>
            <a:r>
              <a:rPr lang="de-DE" b="1" dirty="0" err="1" smtClean="0">
                <a:latin typeface="+mn-lt"/>
              </a:rPr>
              <a:t>Collaboration</a:t>
            </a:r>
            <a:r>
              <a:rPr lang="de-DE" b="1" dirty="0" smtClean="0">
                <a:latin typeface="+mn-lt"/>
              </a:rPr>
              <a:t>!</a:t>
            </a:r>
          </a:p>
          <a:p>
            <a:pPr lvl="1"/>
            <a:r>
              <a:rPr lang="de-DE" b="1" dirty="0" smtClean="0">
                <a:latin typeface="+mn-lt"/>
              </a:rPr>
              <a:t>The </a:t>
            </a:r>
            <a:r>
              <a:rPr lang="de-DE" b="1" dirty="0" err="1" smtClean="0">
                <a:latin typeface="+mn-lt"/>
              </a:rPr>
              <a:t>user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does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care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about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projects</a:t>
            </a:r>
            <a:r>
              <a:rPr lang="de-DE" b="1" dirty="0" smtClean="0">
                <a:latin typeface="+mn-lt"/>
              </a:rPr>
              <a:t>, </a:t>
            </a:r>
            <a:r>
              <a:rPr lang="de-DE" b="1" dirty="0" err="1" smtClean="0">
                <a:latin typeface="+mn-lt"/>
              </a:rPr>
              <a:t>infrastructures</a:t>
            </a:r>
            <a:r>
              <a:rPr lang="de-DE" b="1" dirty="0" smtClean="0">
                <a:latin typeface="+mn-lt"/>
              </a:rPr>
              <a:t>, </a:t>
            </a:r>
            <a:br>
              <a:rPr lang="de-DE" b="1" dirty="0" smtClean="0">
                <a:latin typeface="+mn-lt"/>
              </a:rPr>
            </a:br>
            <a:r>
              <a:rPr lang="de-DE" b="1" dirty="0" err="1" smtClean="0">
                <a:latin typeface="+mn-lt"/>
              </a:rPr>
              <a:t>technology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providers</a:t>
            </a:r>
            <a:r>
              <a:rPr lang="de-DE" b="1" dirty="0" smtClean="0">
                <a:latin typeface="+mn-lt"/>
              </a:rPr>
              <a:t>, …</a:t>
            </a:r>
          </a:p>
          <a:p>
            <a:r>
              <a:rPr lang="de-DE" b="1" dirty="0" smtClean="0">
                <a:latin typeface="+mn-lt"/>
              </a:rPr>
              <a:t>Do not </a:t>
            </a:r>
            <a:r>
              <a:rPr lang="de-DE" b="1" dirty="0" err="1" smtClean="0">
                <a:latin typeface="+mn-lt"/>
              </a:rPr>
              <a:t>re-invent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the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wheel</a:t>
            </a:r>
            <a:r>
              <a:rPr lang="de-DE" b="1" dirty="0" smtClean="0">
                <a:latin typeface="+mn-lt"/>
              </a:rPr>
              <a:t>!</a:t>
            </a:r>
          </a:p>
          <a:p>
            <a:pPr lvl="1"/>
            <a:r>
              <a:rPr lang="de-DE" b="1" dirty="0" err="1" smtClean="0">
                <a:latin typeface="+mn-lt"/>
              </a:rPr>
              <a:t>Evaluate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what‘s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already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there</a:t>
            </a:r>
            <a:endParaRPr lang="de-DE" b="1" dirty="0" smtClean="0">
              <a:latin typeface="+mn-lt"/>
            </a:endParaRPr>
          </a:p>
          <a:p>
            <a:r>
              <a:rPr lang="de-DE" b="1" dirty="0" err="1" smtClean="0">
                <a:latin typeface="+mn-lt"/>
              </a:rPr>
              <a:t>Agree</a:t>
            </a:r>
            <a:r>
              <a:rPr lang="de-DE" b="1" dirty="0" smtClean="0">
                <a:latin typeface="+mn-lt"/>
              </a:rPr>
              <a:t> on </a:t>
            </a:r>
            <a:r>
              <a:rPr lang="de-DE" b="1" dirty="0" err="1" smtClean="0">
                <a:latin typeface="+mn-lt"/>
              </a:rPr>
              <a:t>standards</a:t>
            </a:r>
            <a:r>
              <a:rPr lang="de-DE" b="1" dirty="0" smtClean="0">
                <a:latin typeface="+mn-lt"/>
              </a:rPr>
              <a:t>!</a:t>
            </a:r>
          </a:p>
          <a:p>
            <a:pPr lvl="1"/>
            <a:r>
              <a:rPr lang="de-DE" b="1" dirty="0" smtClean="0">
                <a:latin typeface="+mn-lt"/>
              </a:rPr>
              <a:t>Standard ticket </a:t>
            </a:r>
            <a:r>
              <a:rPr lang="de-DE" b="1" dirty="0" err="1" smtClean="0">
                <a:latin typeface="+mn-lt"/>
              </a:rPr>
              <a:t>layout</a:t>
            </a:r>
            <a:endParaRPr lang="de-DE" b="1" dirty="0" smtClean="0">
              <a:latin typeface="+mn-lt"/>
            </a:endParaRPr>
          </a:p>
          <a:p>
            <a:pPr lvl="1"/>
            <a:r>
              <a:rPr lang="de-DE" b="1" dirty="0" smtClean="0">
                <a:latin typeface="+mn-lt"/>
              </a:rPr>
              <a:t>Standard ticket </a:t>
            </a:r>
            <a:r>
              <a:rPr lang="de-DE" b="1" dirty="0" err="1" smtClean="0">
                <a:latin typeface="+mn-lt"/>
              </a:rPr>
              <a:t>exchange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interface</a:t>
            </a:r>
            <a:endParaRPr lang="de-DE" b="1" dirty="0" smtClean="0">
              <a:latin typeface="+mn-lt"/>
            </a:endParaRPr>
          </a:p>
          <a:p>
            <a:r>
              <a:rPr lang="de-DE" b="1" dirty="0" smtClean="0">
                <a:latin typeface="+mn-lt"/>
              </a:rPr>
              <a:t>Keep </a:t>
            </a:r>
            <a:r>
              <a:rPr lang="de-DE" b="1" dirty="0" err="1" smtClean="0">
                <a:latin typeface="+mn-lt"/>
              </a:rPr>
              <a:t>it</a:t>
            </a:r>
            <a:r>
              <a:rPr lang="de-DE" b="1" dirty="0" smtClean="0">
                <a:latin typeface="+mn-lt"/>
              </a:rPr>
              <a:t> simple!</a:t>
            </a:r>
          </a:p>
          <a:p>
            <a:pPr lvl="1"/>
            <a:r>
              <a:rPr lang="de-DE" b="1" dirty="0" err="1" smtClean="0">
                <a:latin typeface="+mn-lt"/>
              </a:rPr>
              <a:t>Submitting</a:t>
            </a:r>
            <a:r>
              <a:rPr lang="de-DE" b="1" dirty="0" smtClean="0">
                <a:latin typeface="+mn-lt"/>
              </a:rPr>
              <a:t> a ticket </a:t>
            </a:r>
            <a:r>
              <a:rPr lang="de-DE" b="1" dirty="0" err="1" smtClean="0">
                <a:latin typeface="+mn-lt"/>
              </a:rPr>
              <a:t>should</a:t>
            </a:r>
            <a:r>
              <a:rPr lang="de-DE" b="1" dirty="0" smtClean="0">
                <a:latin typeface="+mn-lt"/>
              </a:rPr>
              <a:t> not </a:t>
            </a:r>
            <a:r>
              <a:rPr lang="de-DE" b="1" dirty="0" err="1" smtClean="0">
                <a:latin typeface="+mn-lt"/>
              </a:rPr>
              <a:t>require</a:t>
            </a:r>
            <a:r>
              <a:rPr lang="de-DE" b="1" dirty="0" smtClean="0">
                <a:latin typeface="+mn-lt"/>
              </a:rPr>
              <a:t> </a:t>
            </a:r>
            <a:br>
              <a:rPr lang="de-DE" b="1" dirty="0" smtClean="0">
                <a:latin typeface="+mn-lt"/>
              </a:rPr>
            </a:br>
            <a:r>
              <a:rPr lang="de-DE" b="1" dirty="0" err="1" smtClean="0">
                <a:latin typeface="+mn-lt"/>
              </a:rPr>
              <a:t>reading</a:t>
            </a:r>
            <a:r>
              <a:rPr lang="de-DE" b="1" dirty="0" smtClean="0">
                <a:latin typeface="+mn-lt"/>
              </a:rPr>
              <a:t> a 100 </a:t>
            </a:r>
            <a:r>
              <a:rPr lang="de-DE" b="1" dirty="0" err="1" smtClean="0">
                <a:latin typeface="+mn-lt"/>
              </a:rPr>
              <a:t>page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documentation</a:t>
            </a:r>
            <a:endParaRPr lang="de-DE" b="1" dirty="0" smtClean="0">
              <a:latin typeface="+mn-lt"/>
            </a:endParaRPr>
          </a:p>
          <a:p>
            <a:r>
              <a:rPr lang="de-DE" b="1" dirty="0" smtClean="0">
                <a:latin typeface="+mn-lt"/>
              </a:rPr>
              <a:t>Think user-</a:t>
            </a:r>
            <a:r>
              <a:rPr lang="de-DE" b="1" dirty="0" err="1" smtClean="0">
                <a:latin typeface="+mn-lt"/>
              </a:rPr>
              <a:t>centric</a:t>
            </a:r>
            <a:r>
              <a:rPr lang="de-DE" b="1" dirty="0" smtClean="0">
                <a:latin typeface="+mn-lt"/>
              </a:rPr>
              <a:t>!</a:t>
            </a:r>
          </a:p>
          <a:p>
            <a:pPr lvl="1"/>
            <a:r>
              <a:rPr lang="de-DE" b="1" dirty="0" err="1" smtClean="0">
                <a:latin typeface="+mn-lt"/>
              </a:rPr>
              <a:t>Understand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how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the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user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communities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work</a:t>
            </a:r>
            <a:endParaRPr lang="de-DE" b="1" dirty="0" smtClean="0">
              <a:latin typeface="+mn-lt"/>
            </a:endParaRPr>
          </a:p>
          <a:p>
            <a:pPr lvl="1"/>
            <a:r>
              <a:rPr lang="de-DE" b="1" dirty="0" err="1" smtClean="0">
                <a:latin typeface="+mn-lt"/>
              </a:rPr>
              <a:t>Hide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complexity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from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the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users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where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possible</a:t>
            </a:r>
            <a:endParaRPr lang="de-DE" b="1" dirty="0" smtClean="0">
              <a:latin typeface="+mn-lt"/>
            </a:endParaRPr>
          </a:p>
          <a:p>
            <a:pPr lvl="1"/>
            <a:endParaRPr lang="de-DE" b="1" dirty="0" smtClean="0">
              <a:latin typeface="+mn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UF'11 | Vilnius | 11-04-11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09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Areas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user</a:t>
            </a:r>
            <a:r>
              <a:rPr lang="de-DE" dirty="0" smtClean="0"/>
              <a:t> </a:t>
            </a:r>
            <a:r>
              <a:rPr lang="de-DE" dirty="0" err="1" smtClean="0"/>
              <a:t>support</a:t>
            </a:r>
            <a:endParaRPr lang="de-DE" dirty="0"/>
          </a:p>
        </p:txBody>
      </p:sp>
      <p:grpSp>
        <p:nvGrpSpPr>
          <p:cNvPr id="4" name="Group 6"/>
          <p:cNvGrpSpPr>
            <a:grpSpLocks noChangeAspect="1"/>
          </p:cNvGrpSpPr>
          <p:nvPr/>
        </p:nvGrpSpPr>
        <p:grpSpPr bwMode="auto">
          <a:xfrm>
            <a:off x="368300" y="1713705"/>
            <a:ext cx="8447383" cy="2939431"/>
            <a:chOff x="48" y="663"/>
            <a:chExt cx="5520" cy="1921"/>
          </a:xfrm>
        </p:grpSpPr>
        <p:sp>
          <p:nvSpPr>
            <p:cNvPr id="5" name="AutoShape 6"/>
            <p:cNvSpPr>
              <a:spLocks noChangeAspect="1" noChangeArrowheads="1"/>
            </p:cNvSpPr>
            <p:nvPr/>
          </p:nvSpPr>
          <p:spPr bwMode="auto">
            <a:xfrm>
              <a:off x="4512" y="768"/>
              <a:ext cx="912" cy="55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9966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de-DE" sz="3600" b="1">
                  <a:solidFill>
                    <a:schemeClr val="bg1"/>
                  </a:solidFill>
                  <a:latin typeface="Calibri" pitchFamily="34" charset="0"/>
                </a:rPr>
                <a:t>GGUS</a:t>
              </a:r>
            </a:p>
          </p:txBody>
        </p:sp>
        <p:sp>
          <p:nvSpPr>
            <p:cNvPr id="6" name="AutoShape 6"/>
            <p:cNvSpPr>
              <a:spLocks noChangeAspect="1" noChangeArrowheads="1"/>
            </p:cNvSpPr>
            <p:nvPr/>
          </p:nvSpPr>
          <p:spPr bwMode="auto">
            <a:xfrm>
              <a:off x="2933" y="663"/>
              <a:ext cx="1214" cy="670"/>
            </a:xfrm>
            <a:prstGeom prst="flowChartAlternateProcess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de-DE" sz="2400" b="1" dirty="0">
                  <a:latin typeface="Calibri" pitchFamily="34" charset="0"/>
                </a:rPr>
                <a:t>First Line </a:t>
              </a:r>
            </a:p>
            <a:p>
              <a:pPr algn="ctr"/>
              <a:r>
                <a:rPr lang="de-DE" sz="2400" b="1" dirty="0">
                  <a:latin typeface="Calibri" pitchFamily="34" charset="0"/>
                </a:rPr>
                <a:t>Support</a:t>
              </a:r>
            </a:p>
          </p:txBody>
        </p:sp>
        <p:sp>
          <p:nvSpPr>
            <p:cNvPr id="7" name="AutoShape 7"/>
            <p:cNvSpPr>
              <a:spLocks noChangeAspect="1" noChangeArrowheads="1"/>
            </p:cNvSpPr>
            <p:nvPr/>
          </p:nvSpPr>
          <p:spPr bwMode="auto">
            <a:xfrm>
              <a:off x="1460" y="1913"/>
              <a:ext cx="1214" cy="670"/>
            </a:xfrm>
            <a:prstGeom prst="flowChartAlternateProcess">
              <a:avLst/>
            </a:prstGeom>
            <a:solidFill>
              <a:srgbClr val="6CB0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de-DE" sz="2400" b="1">
                  <a:latin typeface="Calibri" pitchFamily="34" charset="0"/>
                </a:rPr>
                <a:t>MW Support</a:t>
              </a:r>
            </a:p>
          </p:txBody>
        </p:sp>
        <p:sp>
          <p:nvSpPr>
            <p:cNvPr id="8" name="AutoShape 8"/>
            <p:cNvSpPr>
              <a:spLocks noChangeAspect="1" noChangeArrowheads="1"/>
            </p:cNvSpPr>
            <p:nvPr/>
          </p:nvSpPr>
          <p:spPr bwMode="auto">
            <a:xfrm>
              <a:off x="2933" y="1913"/>
              <a:ext cx="1214" cy="670"/>
            </a:xfrm>
            <a:prstGeom prst="flowChartAlternateProcess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de-DE" sz="2400" b="1" dirty="0" err="1">
                  <a:latin typeface="Calibri" pitchFamily="34" charset="0"/>
                </a:rPr>
                <a:t>Operations</a:t>
              </a:r>
              <a:endParaRPr lang="de-DE" sz="2400" b="1" dirty="0">
                <a:latin typeface="Calibri" pitchFamily="34" charset="0"/>
              </a:endParaRPr>
            </a:p>
            <a:p>
              <a:pPr algn="ctr"/>
              <a:r>
                <a:rPr lang="de-DE" sz="2400" b="1" dirty="0">
                  <a:latin typeface="Calibri" pitchFamily="34" charset="0"/>
                </a:rPr>
                <a:t>Support</a:t>
              </a:r>
            </a:p>
          </p:txBody>
        </p:sp>
        <p:sp>
          <p:nvSpPr>
            <p:cNvPr id="9" name="AutoShape 9"/>
            <p:cNvSpPr>
              <a:spLocks noChangeAspect="1" noChangeArrowheads="1"/>
            </p:cNvSpPr>
            <p:nvPr/>
          </p:nvSpPr>
          <p:spPr bwMode="auto">
            <a:xfrm>
              <a:off x="4354" y="1913"/>
              <a:ext cx="1214" cy="670"/>
            </a:xfrm>
            <a:prstGeom prst="flowChartAlternateProcess">
              <a:avLst/>
            </a:pr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de-DE" sz="2400" b="1" dirty="0">
                  <a:latin typeface="Calibri" pitchFamily="34" charset="0"/>
                </a:rPr>
                <a:t>Community</a:t>
              </a:r>
            </a:p>
            <a:p>
              <a:pPr algn="ctr"/>
              <a:r>
                <a:rPr lang="de-DE" sz="2400" b="1" dirty="0" err="1">
                  <a:latin typeface="Calibri" pitchFamily="34" charset="0"/>
                </a:rPr>
                <a:t>Applications</a:t>
              </a:r>
              <a:r>
                <a:rPr lang="de-DE" sz="2400" b="1" dirty="0">
                  <a:latin typeface="Calibri" pitchFamily="34" charset="0"/>
                </a:rPr>
                <a:t> </a:t>
              </a:r>
            </a:p>
            <a:p>
              <a:pPr algn="ctr"/>
              <a:r>
                <a:rPr lang="de-DE" sz="2400" b="1" dirty="0">
                  <a:latin typeface="Calibri" pitchFamily="34" charset="0"/>
                </a:rPr>
                <a:t>Support</a:t>
              </a:r>
            </a:p>
          </p:txBody>
        </p:sp>
        <p:cxnSp>
          <p:nvCxnSpPr>
            <p:cNvPr id="10" name="AutoShape 10"/>
            <p:cNvCxnSpPr>
              <a:cxnSpLocks noChangeAspect="1" noChangeShapeType="1"/>
              <a:stCxn id="6" idx="2"/>
              <a:endCxn id="7" idx="0"/>
            </p:cNvCxnSpPr>
            <p:nvPr/>
          </p:nvCxnSpPr>
          <p:spPr bwMode="auto">
            <a:xfrm flipH="1">
              <a:off x="2067" y="1333"/>
              <a:ext cx="1473" cy="58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AutoShape 11"/>
            <p:cNvCxnSpPr>
              <a:cxnSpLocks noChangeAspect="1" noChangeShapeType="1"/>
              <a:stCxn id="6" idx="2"/>
              <a:endCxn id="8" idx="0"/>
            </p:cNvCxnSpPr>
            <p:nvPr/>
          </p:nvCxnSpPr>
          <p:spPr bwMode="auto">
            <a:xfrm>
              <a:off x="3540" y="1333"/>
              <a:ext cx="0" cy="58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AutoShape 12"/>
            <p:cNvCxnSpPr>
              <a:cxnSpLocks noChangeAspect="1" noChangeShapeType="1"/>
              <a:stCxn id="6" idx="2"/>
              <a:endCxn id="9" idx="0"/>
            </p:cNvCxnSpPr>
            <p:nvPr/>
          </p:nvCxnSpPr>
          <p:spPr bwMode="auto">
            <a:xfrm>
              <a:off x="3540" y="1333"/>
              <a:ext cx="1421" cy="58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AutoShape 13"/>
            <p:cNvCxnSpPr>
              <a:cxnSpLocks noChangeAspect="1" noChangeShapeType="1"/>
              <a:stCxn id="7" idx="2"/>
              <a:endCxn id="9" idx="2"/>
            </p:cNvCxnSpPr>
            <p:nvPr/>
          </p:nvCxnSpPr>
          <p:spPr bwMode="auto">
            <a:xfrm rot="16200000" flipH="1">
              <a:off x="3513" y="1137"/>
              <a:ext cx="1" cy="2894"/>
            </a:xfrm>
            <a:prstGeom prst="curvedConnector3">
              <a:avLst>
                <a:gd name="adj1" fmla="val 66100000"/>
              </a:avLst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AutoShape 14"/>
            <p:cNvCxnSpPr>
              <a:cxnSpLocks noChangeAspect="1" noChangeShapeType="1"/>
              <a:stCxn id="8" idx="2"/>
              <a:endCxn id="9" idx="2"/>
            </p:cNvCxnSpPr>
            <p:nvPr/>
          </p:nvCxnSpPr>
          <p:spPr bwMode="auto">
            <a:xfrm rot="16200000" flipH="1">
              <a:off x="4250" y="1873"/>
              <a:ext cx="1" cy="1421"/>
            </a:xfrm>
            <a:prstGeom prst="curvedConnector3">
              <a:avLst>
                <a:gd name="adj1" fmla="val 28900000"/>
              </a:avLst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AutoShape 15"/>
            <p:cNvCxnSpPr>
              <a:cxnSpLocks noChangeAspect="1" noChangeShapeType="1"/>
              <a:stCxn id="7" idx="2"/>
              <a:endCxn id="8" idx="2"/>
            </p:cNvCxnSpPr>
            <p:nvPr/>
          </p:nvCxnSpPr>
          <p:spPr bwMode="auto">
            <a:xfrm rot="16200000" flipH="1">
              <a:off x="2803" y="1847"/>
              <a:ext cx="1" cy="1473"/>
            </a:xfrm>
            <a:prstGeom prst="curvedConnector3">
              <a:avLst>
                <a:gd name="adj1" fmla="val 26400000"/>
              </a:avLst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Text Box 16"/>
            <p:cNvSpPr txBox="1">
              <a:spLocks noChangeAspect="1" noChangeArrowheads="1"/>
            </p:cNvSpPr>
            <p:nvPr/>
          </p:nvSpPr>
          <p:spPr bwMode="auto">
            <a:xfrm>
              <a:off x="48" y="2045"/>
              <a:ext cx="1392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de-DE" sz="2400" b="1" dirty="0">
                  <a:latin typeface="Calibri" pitchFamily="34" charset="0"/>
                </a:rPr>
                <a:t>Second &amp; Third </a:t>
              </a:r>
            </a:p>
            <a:p>
              <a:pPr eaLnBrk="1" hangingPunct="1"/>
              <a:r>
                <a:rPr lang="de-DE" sz="2400" b="1" dirty="0">
                  <a:latin typeface="Calibri" pitchFamily="34" charset="0"/>
                </a:rPr>
                <a:t>Level Support</a:t>
              </a:r>
            </a:p>
          </p:txBody>
        </p:sp>
      </p:grp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UF'11 | Vilnius | 11-04-11</a:t>
            </a:r>
            <a:endParaRPr lang="en-US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11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Support </a:t>
            </a:r>
            <a:r>
              <a:rPr lang="de-DE" dirty="0" err="1" smtClean="0"/>
              <a:t>for</a:t>
            </a:r>
            <a:r>
              <a:rPr lang="de-DE" dirty="0" smtClean="0"/>
              <a:t>…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1908625"/>
            <a:ext cx="8075612" cy="3534462"/>
          </a:xfrm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UF'11 | Vilnius | 11-04-11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01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Structure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EGI</a:t>
            </a:r>
            <a:endParaRPr lang="de-DE" dirty="0"/>
          </a:p>
        </p:txBody>
      </p:sp>
      <p:pic>
        <p:nvPicPr>
          <p:cNvPr id="4" name="Inhaltsplatzhalt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9505" y="1823140"/>
            <a:ext cx="6881816" cy="3645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UF'11 | Vilnius | 11-04-11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63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NGIs in EGI</a:t>
            </a:r>
            <a:endParaRPr lang="en-US" dirty="0" smtClean="0"/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700808"/>
            <a:ext cx="2880323" cy="504056"/>
          </a:xfrm>
        </p:spPr>
      </p:pic>
      <p:sp>
        <p:nvSpPr>
          <p:cNvPr id="4101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T. Antoni | Supporting DCIs                      EGI UF'11 | Vilnius | 11-04-11</a:t>
            </a:r>
            <a:endParaRPr lang="en-US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410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699550-6D3C-45EC-A577-9F42B86B9FBE}" type="slidenum">
              <a:rPr lang="en-US">
                <a:solidFill>
                  <a:schemeClr val="bg1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8" name="Grafik 6" descr="NGI_Pyrami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80807"/>
            <a:ext cx="5551487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b="1" dirty="0" smtClean="0">
              <a:latin typeface="+mn-lt"/>
            </a:endParaRPr>
          </a:p>
          <a:p>
            <a:pPr marL="0" indent="0" algn="ctr">
              <a:buNone/>
            </a:pPr>
            <a:endParaRPr lang="de-DE" b="1" dirty="0">
              <a:latin typeface="+mn-lt"/>
            </a:endParaRPr>
          </a:p>
          <a:p>
            <a:pPr marL="0" indent="0" algn="ctr">
              <a:buNone/>
            </a:pPr>
            <a:r>
              <a:rPr lang="de-DE" b="1" dirty="0" smtClean="0">
                <a:latin typeface="+mn-lt"/>
              </a:rPr>
              <a:t>Distributed </a:t>
            </a:r>
            <a:r>
              <a:rPr lang="de-DE" b="1" dirty="0" err="1" smtClean="0">
                <a:latin typeface="+mn-lt"/>
              </a:rPr>
              <a:t>support</a:t>
            </a:r>
            <a:r>
              <a:rPr lang="de-DE" b="1" dirty="0" smtClean="0">
                <a:latin typeface="+mn-lt"/>
              </a:rPr>
              <a:t> </a:t>
            </a:r>
          </a:p>
          <a:p>
            <a:pPr marL="0" indent="0" algn="ctr">
              <a:buNone/>
            </a:pPr>
            <a:r>
              <a:rPr lang="de-DE" b="1" dirty="0" err="1" smtClean="0">
                <a:latin typeface="+mn-lt"/>
              </a:rPr>
              <a:t>with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central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coordination</a:t>
            </a:r>
            <a:endParaRPr lang="de-DE" b="1" dirty="0" smtClean="0">
              <a:latin typeface="+mn-lt"/>
            </a:endParaRPr>
          </a:p>
          <a:p>
            <a:pPr marL="0" indent="0" algn="ctr">
              <a:buNone/>
            </a:pPr>
            <a:endParaRPr lang="de-DE" b="1" dirty="0">
              <a:latin typeface="+mn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UF'11 | Vilnius | 11-04-11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73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EGI </a:t>
            </a:r>
            <a:r>
              <a:rPr lang="de-DE" dirty="0" err="1" smtClean="0"/>
              <a:t>support</a:t>
            </a:r>
            <a:r>
              <a:rPr lang="de-DE" dirty="0" smtClean="0"/>
              <a:t> </a:t>
            </a:r>
            <a:r>
              <a:rPr lang="de-DE" dirty="0" err="1" smtClean="0"/>
              <a:t>infrastructure</a:t>
            </a:r>
            <a:endParaRPr lang="de-DE" dirty="0"/>
          </a:p>
        </p:txBody>
      </p:sp>
      <p:pic>
        <p:nvPicPr>
          <p:cNvPr id="4" name="Inhaltsplatzhalt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8214" y="1124744"/>
            <a:ext cx="5958122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UF'11 | Vilnius | 11-04-11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30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900" dirty="0" smtClean="0"/>
              <a:t>Communities </a:t>
            </a:r>
            <a:r>
              <a:rPr lang="de-DE" sz="3900" dirty="0" err="1" smtClean="0"/>
              <a:t>and</a:t>
            </a:r>
            <a:r>
              <a:rPr lang="de-DE" sz="3900" dirty="0" smtClean="0"/>
              <a:t> </a:t>
            </a:r>
            <a:r>
              <a:rPr lang="de-DE" sz="3900" dirty="0" err="1" smtClean="0"/>
              <a:t>applications</a:t>
            </a:r>
            <a:endParaRPr lang="de-DE" sz="39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196752"/>
            <a:ext cx="5472608" cy="5055552"/>
          </a:xfrm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Antoni | Supporting DCIs                      EGI UF'11 | Vilnius | 11-04-11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DEF26-A65D-420E-806B-5DECF286FE2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7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GI-InSPIRE-Slide-Template_v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EGI-InSPIRE-Slide-Template_v4</Template>
  <TotalTime>0</TotalTime>
  <Words>532</Words>
  <Application>Microsoft Office PowerPoint</Application>
  <PresentationFormat>Bildschirmpräsentation (4:3)</PresentationFormat>
  <Paragraphs>139</Paragraphs>
  <Slides>26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27" baseType="lpstr">
      <vt:lpstr>EGI-InSPIRE-Slide-Template_v4</vt:lpstr>
      <vt:lpstr>Supporting Distributed Computing Infrastructures </vt:lpstr>
      <vt:lpstr>User support is…</vt:lpstr>
      <vt:lpstr>Areas of user support</vt:lpstr>
      <vt:lpstr>Support for…</vt:lpstr>
      <vt:lpstr>Structure of EGI</vt:lpstr>
      <vt:lpstr>NGIs in EGI</vt:lpstr>
      <vt:lpstr>PowerPoint-Präsentation</vt:lpstr>
      <vt:lpstr>EGI support infrastructure</vt:lpstr>
      <vt:lpstr>Communities and applications</vt:lpstr>
      <vt:lpstr>Operations</vt:lpstr>
      <vt:lpstr>Technology support</vt:lpstr>
      <vt:lpstr>Technology workflows</vt:lpstr>
      <vt:lpstr>Detailed bug workflow</vt:lpstr>
      <vt:lpstr>PowerPoint-Präsentation</vt:lpstr>
      <vt:lpstr>Central helpdesk</vt:lpstr>
      <vt:lpstr>Helpdesk tools in EGI</vt:lpstr>
      <vt:lpstr>xGUS example</vt:lpstr>
      <vt:lpstr>Commercial break</vt:lpstr>
      <vt:lpstr>Another xGUS example</vt:lpstr>
      <vt:lpstr>Federated DCIs</vt:lpstr>
      <vt:lpstr>Federated DCIs - today</vt:lpstr>
      <vt:lpstr>PowerPoint-Präsentation</vt:lpstr>
      <vt:lpstr>Federated DCIs - future</vt:lpstr>
      <vt:lpstr>PowerPoint-Präsentation</vt:lpstr>
      <vt:lpstr>Conclusions</vt:lpstr>
      <vt:lpstr>Conclusions</vt:lpstr>
    </vt:vector>
  </TitlesOfParts>
  <Company>Karlsruhe Institute of Technology (KIT)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Supporting Distributed Computing Infrastructures </dc:title>
  <dc:creator>Antoni, Torsten</dc:creator>
  <cp:lastModifiedBy>Antoni, Torsten</cp:lastModifiedBy>
  <cp:revision>32</cp:revision>
  <dcterms:created xsi:type="dcterms:W3CDTF">2011-04-08T07:38:08Z</dcterms:created>
  <dcterms:modified xsi:type="dcterms:W3CDTF">2011-04-11T13:18:36Z</dcterms:modified>
</cp:coreProperties>
</file>