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310" r:id="rId2"/>
    <p:sldId id="257" r:id="rId3"/>
    <p:sldId id="286" r:id="rId4"/>
    <p:sldId id="308" r:id="rId5"/>
    <p:sldId id="268" r:id="rId6"/>
    <p:sldId id="263" r:id="rId7"/>
    <p:sldId id="270" r:id="rId8"/>
    <p:sldId id="287" r:id="rId9"/>
    <p:sldId id="306" r:id="rId10"/>
    <p:sldId id="307" r:id="rId11"/>
    <p:sldId id="292" r:id="rId12"/>
    <p:sldId id="299" r:id="rId13"/>
    <p:sldId id="293" r:id="rId14"/>
    <p:sldId id="303" r:id="rId15"/>
    <p:sldId id="300" r:id="rId16"/>
    <p:sldId id="290" r:id="rId17"/>
    <p:sldId id="301" r:id="rId18"/>
    <p:sldId id="291" r:id="rId19"/>
    <p:sldId id="304" r:id="rId20"/>
    <p:sldId id="302" r:id="rId21"/>
    <p:sldId id="289" r:id="rId22"/>
    <p:sldId id="305" r:id="rId23"/>
    <p:sldId id="288" r:id="rId24"/>
    <p:sldId id="309" r:id="rId25"/>
    <p:sldId id="294" r:id="rId26"/>
    <p:sldId id="295" r:id="rId27"/>
    <p:sldId id="312" r:id="rId28"/>
    <p:sldId id="31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 Dresch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67" autoAdjust="0"/>
  </p:normalViewPr>
  <p:slideViewPr>
    <p:cSldViewPr>
      <p:cViewPr>
        <p:scale>
          <a:sx n="50" d="100"/>
          <a:sy n="50" d="100"/>
        </p:scale>
        <p:origin x="-1176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 snapToObjects="1">
      <p:cViewPr varScale="1">
        <p:scale>
          <a:sx n="118" d="100"/>
          <a:sy n="118" d="100"/>
        </p:scale>
        <p:origin x="-34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eline\Google%20Drive\EGI-InSPIRE-1-05-2010\04-Project%20Activity%20(inc.%20review)\Year%204-EC%20review\Committed_PM_for_EGI_Projec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678292898351903E-2"/>
          <c:y val="6.9950309609357081E-2"/>
          <c:w val="0.91351850111814781"/>
          <c:h val="0.8958267716535433"/>
        </c:manualLayout>
      </c:layout>
      <c:pie3DChart>
        <c:varyColors val="1"/>
        <c:ser>
          <c:idx val="0"/>
          <c:order val="0"/>
          <c:tx>
            <c:strRef>
              <c:f>'PIE chart'!$B$1</c:f>
              <c:strCache>
                <c:ptCount val="1"/>
                <c:pt idx="0">
                  <c:v>Committed PMs</c:v>
                </c:pt>
              </c:strCache>
            </c:strRef>
          </c:tx>
          <c:dPt>
            <c:idx val="0"/>
            <c:bubble3D val="0"/>
          </c:dPt>
          <c:dPt>
            <c:idx val="2"/>
            <c:bubble3D val="0"/>
          </c:dPt>
          <c:dPt>
            <c:idx val="4"/>
            <c:bubble3D val="0"/>
            <c:spPr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Pt>
            <c:idx val="7"/>
            <c:bubble3D val="0"/>
            <c:explosion val="60"/>
          </c:dPt>
          <c:dLbls>
            <c:dLbl>
              <c:idx val="0"/>
              <c:layout>
                <c:manualLayout>
                  <c:x val="1.0033245844269466E-3"/>
                  <c:y val="-3.9302751310554551E-2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2502836986366593E-2"/>
                  <c:y val="-5.2063121666547724E-2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3721784776902884E-3"/>
                  <c:y val="-6.9555788914395622E-2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6384076990376201E-2"/>
                  <c:y val="-4.1539866883882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4481364829396329E-2"/>
                  <c:y val="-0.26121463849681953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5250378648905449E-2"/>
                  <c:y val="-2.8280809726370412E-2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2991185241629741E-2"/>
                  <c:y val="3.0651340996168583E-3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'PIE chart'!$A$2:$A$9</c:f>
              <c:strCache>
                <c:ptCount val="8"/>
                <c:pt idx="0">
                  <c:v>JRA1</c:v>
                </c:pt>
                <c:pt idx="1">
                  <c:v>NA1</c:v>
                </c:pt>
                <c:pt idx="2">
                  <c:v>NA2</c:v>
                </c:pt>
                <c:pt idx="3">
                  <c:v>NA3</c:v>
                </c:pt>
                <c:pt idx="4">
                  <c:v>SA1</c:v>
                </c:pt>
                <c:pt idx="5">
                  <c:v>SA2</c:v>
                </c:pt>
                <c:pt idx="6">
                  <c:v>SA3</c:v>
                </c:pt>
                <c:pt idx="7">
                  <c:v>SA4</c:v>
                </c:pt>
              </c:strCache>
            </c:strRef>
          </c:cat>
          <c:val>
            <c:numRef>
              <c:f>'PIE chart'!$B$2:$B$9</c:f>
              <c:numCache>
                <c:formatCode>#,##0</c:formatCode>
                <c:ptCount val="8"/>
                <c:pt idx="0">
                  <c:v>314.99999999999994</c:v>
                </c:pt>
                <c:pt idx="1">
                  <c:v>328.33000000000004</c:v>
                </c:pt>
                <c:pt idx="2">
                  <c:v>1084</c:v>
                </c:pt>
                <c:pt idx="3">
                  <c:v>291.0100000000001</c:v>
                </c:pt>
                <c:pt idx="4">
                  <c:v>4384.63</c:v>
                </c:pt>
                <c:pt idx="5">
                  <c:v>510.3</c:v>
                </c:pt>
                <c:pt idx="6">
                  <c:v>651</c:v>
                </c:pt>
                <c:pt idx="7">
                  <c:v>119.00000000000003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  <a:bevelB/>
    </a:sp3d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15186-0994-D041-8E92-C5B9F2354FB4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1ABA9-1591-C540-9DAF-BAAC1CFC7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808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Approximate</a:t>
            </a:r>
            <a:r>
              <a:rPr lang="en-US" baseline="0" dirty="0" smtClean="0"/>
              <a:t> schedule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Brief introduction to why mini projects and which (5’)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Highlights of select mini projects (10’ – 15’)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Conclusions (2’)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Questions &amp; Answers (10’)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12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VOs</a:t>
            </a:r>
            <a:r>
              <a:rPr lang="en-US" baseline="0" dirty="0" smtClean="0"/>
              <a:t> often left alone with too little information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We’re not able to proactively manage the allocated resources</a:t>
            </a:r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VO membership service issue: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Hired developer did not have the expected expertise in SW engineering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VO resource dashboard development took longer than expected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JSAGA &amp; firewall issues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Lavoisier integration more challenging than expected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36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96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Problems: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Difficult for users to find resources</a:t>
            </a:r>
            <a:r>
              <a:rPr lang="en-US" baseline="0" dirty="0" smtClean="0"/>
              <a:t> (one, or among more)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RPs have no resources to do “business development”</a:t>
            </a:r>
          </a:p>
          <a:p>
            <a:pPr marL="171450" indent="-17145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VOs having used the tool: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Peachnote</a:t>
            </a:r>
            <a:r>
              <a:rPr lang="en-US" dirty="0" smtClean="0"/>
              <a:t> (SSO</a:t>
            </a:r>
            <a:r>
              <a:rPr lang="en-US" baseline="0" dirty="0" smtClean="0"/>
              <a:t> user </a:t>
            </a:r>
            <a:r>
              <a:rPr lang="en-US" baseline="0" dirty="0" err="1" smtClean="0"/>
              <a:t>viro</a:t>
            </a:r>
            <a:r>
              <a:rPr lang="en-US" baseline="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Eli-beams (</a:t>
            </a:r>
            <a:r>
              <a:rPr lang="en-US" baseline="0" dirty="0" err="1" smtClean="0"/>
              <a:t>klimo</a:t>
            </a:r>
            <a:r>
              <a:rPr lang="en-US" baseline="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Biomed (</a:t>
            </a:r>
            <a:r>
              <a:rPr lang="en-US" baseline="0" dirty="0" err="1" smtClean="0"/>
              <a:t>fmichel</a:t>
            </a:r>
            <a:r>
              <a:rPr lang="en-US" baseline="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err="1" smtClean="0"/>
              <a:t>SAGrid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bbecker</a:t>
            </a:r>
            <a:r>
              <a:rPr lang="en-US" baseline="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err="1" smtClean="0"/>
              <a:t>Compchem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sergio_maffioletti</a:t>
            </a:r>
            <a:r>
              <a:rPr lang="en-US" baseline="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??? (SSO user </a:t>
            </a:r>
            <a:r>
              <a:rPr lang="en-US" baseline="0" dirty="0" err="1" smtClean="0"/>
              <a:t>yocto</a:t>
            </a:r>
            <a:r>
              <a:rPr lang="en-US" baseline="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48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08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95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Problem/Gap: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Production-quality</a:t>
            </a:r>
            <a:r>
              <a:rPr lang="en-US" baseline="0" dirty="0" smtClean="0"/>
              <a:t> OCCI implementation missing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Seeding uptake of OCCI</a:t>
            </a:r>
          </a:p>
          <a:p>
            <a:pPr marL="171450" indent="-171450">
              <a:buFont typeface="Arial"/>
              <a:buChar char="•"/>
            </a:pPr>
            <a:endParaRPr lang="en-US" dirty="0" smtClean="0"/>
          </a:p>
          <a:p>
            <a:r>
              <a:rPr lang="en-US" dirty="0" err="1" smtClean="0"/>
              <a:t>FedCloud</a:t>
            </a:r>
            <a:r>
              <a:rPr lang="en-US" dirty="0" smtClean="0"/>
              <a:t> providers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FCTSG (ES)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CESNET (CZ)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GWDG (DE)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INFN Catania (IT)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KTH (SE)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MTA SZTAKI (HU)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UKIM (MK)</a:t>
            </a:r>
          </a:p>
          <a:p>
            <a:pPr marL="171450" indent="-171450">
              <a:buFont typeface="Arial"/>
              <a:buChar char="•"/>
            </a:pPr>
            <a:endParaRPr lang="en-US" dirty="0" smtClean="0"/>
          </a:p>
          <a:p>
            <a:r>
              <a:rPr lang="en-US" dirty="0" err="1" smtClean="0"/>
              <a:t>rOCCI</a:t>
            </a:r>
            <a:r>
              <a:rPr lang="en-US" dirty="0" smtClean="0"/>
              <a:t> client users: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II-SAS (SK) UI integration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JSAGA adaptor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VMDIRAC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CSGF (Catania</a:t>
            </a:r>
            <a:r>
              <a:rPr lang="en-US" baseline="0" dirty="0" smtClean="0"/>
              <a:t> Science Gateway Framework)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COMPSs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Slipstream connector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err="1" smtClean="0"/>
              <a:t>Peachnote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71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9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Not many (if at all) automated solutions exist</a:t>
            </a:r>
            <a:r>
              <a:rPr lang="en-US" baseline="0" dirty="0" smtClean="0"/>
              <a:t> for automated VM deployments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EGI seeks a way to remedy this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OCCI connector planned for production release end of June 2014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HNX Marketplace is an EGI pioneering activity for Cloud Marketplaces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HNX marketplace for big science, others for the long tail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90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081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1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02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Lecturers are a scarce resource when</a:t>
            </a:r>
            <a:r>
              <a:rPr lang="en-US" baseline="0" dirty="0" smtClean="0"/>
              <a:t> teaching F2F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Resources were too limited to reach out properly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5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3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80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TSA4.1</a:t>
            </a:r>
            <a:r>
              <a:rPr lang="en-US" baseline="0" dirty="0" smtClean="0"/>
              <a:t> – Management (but discontinued)</a:t>
            </a:r>
          </a:p>
          <a:p>
            <a:r>
              <a:rPr lang="en-US" baseline="0" dirty="0" smtClean="0"/>
              <a:t>TSA4.2 – MOOC</a:t>
            </a:r>
          </a:p>
          <a:p>
            <a:r>
              <a:rPr lang="en-US" baseline="0" dirty="0" smtClean="0"/>
              <a:t>TSA4.3 – </a:t>
            </a:r>
            <a:r>
              <a:rPr lang="en-US" baseline="0" dirty="0" err="1" smtClean="0"/>
              <a:t>Liferay</a:t>
            </a:r>
            <a:endParaRPr lang="en-US" baseline="0" dirty="0" smtClean="0"/>
          </a:p>
          <a:p>
            <a:r>
              <a:rPr lang="en-US" baseline="0" dirty="0" smtClean="0"/>
              <a:t>TSA4.4 – OCCI for CMF</a:t>
            </a:r>
          </a:p>
          <a:p>
            <a:r>
              <a:rPr lang="en-US" baseline="0" dirty="0" smtClean="0"/>
              <a:t>TSA4.5 – CDMI for CMF</a:t>
            </a:r>
          </a:p>
          <a:p>
            <a:r>
              <a:rPr lang="en-US" baseline="0" dirty="0" smtClean="0"/>
              <a:t>TSA4.6 – </a:t>
            </a:r>
            <a:r>
              <a:rPr lang="en-US" baseline="0" dirty="0" err="1" smtClean="0"/>
              <a:t>DynOCCI</a:t>
            </a:r>
            <a:endParaRPr lang="en-US" baseline="0" dirty="0" smtClean="0"/>
          </a:p>
          <a:p>
            <a:r>
              <a:rPr lang="en-US" baseline="0" dirty="0" smtClean="0"/>
              <a:t>TSA4.7 – </a:t>
            </a:r>
            <a:r>
              <a:rPr lang="en-US" baseline="0" dirty="0" err="1" smtClean="0"/>
              <a:t>AppDeployment</a:t>
            </a:r>
            <a:endParaRPr lang="en-US" baseline="0" dirty="0" smtClean="0"/>
          </a:p>
          <a:p>
            <a:r>
              <a:rPr lang="en-US" baseline="0" dirty="0" smtClean="0"/>
              <a:t>TSA4.8 – </a:t>
            </a:r>
            <a:r>
              <a:rPr lang="en-US" baseline="0" dirty="0" err="1" smtClean="0"/>
              <a:t>CloudCaps</a:t>
            </a:r>
            <a:endParaRPr lang="en-US" baseline="0" dirty="0" smtClean="0"/>
          </a:p>
          <a:p>
            <a:r>
              <a:rPr lang="en-US" baseline="0" dirty="0" smtClean="0"/>
              <a:t>TSA4.9 – VAPOR</a:t>
            </a:r>
          </a:p>
          <a:p>
            <a:r>
              <a:rPr lang="en-US" baseline="0" dirty="0" smtClean="0"/>
              <a:t>TSA4.10 – A/R calculation engine</a:t>
            </a:r>
          </a:p>
          <a:p>
            <a:r>
              <a:rPr lang="en-US" baseline="0" dirty="0" smtClean="0"/>
              <a:t>TSA4.11 – GOCDB extension</a:t>
            </a:r>
          </a:p>
          <a:p>
            <a:r>
              <a:rPr lang="en-US" baseline="0" dirty="0" smtClean="0"/>
              <a:t>TSA4.12 – e-Grant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135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r>
              <a:rPr lang="en-US" baseline="0" dirty="0" smtClean="0"/>
              <a:t> to be included/funny included: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TSA4.5 CDMI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TSA4.6 Dynamic OCCI / Slipstream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TSA4.7 Application Deployment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TSA4.10 VAPOR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403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Clear scope </a:t>
            </a:r>
          </a:p>
          <a:p>
            <a:r>
              <a:rPr lang="en-US" dirty="0" smtClean="0"/>
              <a:t>Clear goals per mini project</a:t>
            </a:r>
            <a:r>
              <a:rPr lang="en-US" baseline="0" dirty="0"/>
              <a:t> </a:t>
            </a:r>
            <a:endParaRPr lang="en-US" baseline="0" dirty="0" smtClean="0"/>
          </a:p>
          <a:p>
            <a:r>
              <a:rPr lang="en-US" baseline="0" dirty="0" smtClean="0"/>
              <a:t>Methodology worth pursuing for within EGI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6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mini projects?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VTs are voluntary/unfunded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Best effort, thus</a:t>
            </a:r>
            <a:r>
              <a:rPr lang="en-US" baseline="0" dirty="0" smtClean="0"/>
              <a:t> timelines not assured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Topics tend to be “nice to have”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11</a:t>
            </a:r>
            <a:r>
              <a:rPr lang="en-US" baseline="0" dirty="0" smtClean="0"/>
              <a:t> mini projects funded (out of 29 submissions)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0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Arial"/>
              <a:buNone/>
            </a:pPr>
            <a:r>
              <a:rPr lang="en-US" baseline="0" dirty="0" smtClean="0"/>
              <a:t>Mini projects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Focus in strategic</a:t>
            </a:r>
            <a:r>
              <a:rPr lang="en-US" baseline="0" dirty="0" smtClean="0"/>
              <a:t> pillars &amp; EGI Objectives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Provide Enabling Services to Researchers</a:t>
            </a:r>
          </a:p>
          <a:p>
            <a:pPr marL="1143000" lvl="2" indent="-228600">
              <a:buFont typeface="Arial"/>
              <a:buChar char="•"/>
            </a:pPr>
            <a:r>
              <a:rPr lang="en-US" baseline="0" dirty="0" smtClean="0"/>
              <a:t>TSA4.3 </a:t>
            </a:r>
            <a:r>
              <a:rPr lang="en-US" baseline="0" dirty="0" err="1" smtClean="0"/>
              <a:t>Liferay</a:t>
            </a:r>
            <a:r>
              <a:rPr lang="en-US" baseline="0" dirty="0" smtClean="0"/>
              <a:t>, TSA4.9 VAPOR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Provide Flexible Virtual Research Environments</a:t>
            </a:r>
          </a:p>
          <a:p>
            <a:pPr marL="1143000" lvl="2" indent="-228600">
              <a:buFont typeface="Arial"/>
              <a:buChar char="•"/>
            </a:pPr>
            <a:r>
              <a:rPr lang="en-US" baseline="0" dirty="0" smtClean="0"/>
              <a:t>TSA4.7 </a:t>
            </a:r>
            <a:r>
              <a:rPr lang="en-US" baseline="0" dirty="0" err="1" smtClean="0"/>
              <a:t>AppDeployment</a:t>
            </a:r>
            <a:endParaRPr lang="en-US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Operate an Unprecedented European Capability for High Throughput Data Analysis</a:t>
            </a:r>
          </a:p>
          <a:p>
            <a:pPr marL="1143000" lvl="2" indent="-228600">
              <a:buFont typeface="Arial"/>
              <a:buChar char="•"/>
            </a:pPr>
            <a:r>
              <a:rPr lang="en-US" baseline="0" dirty="0" smtClean="0"/>
              <a:t>TSA4.4 OCCI, TSA4.5 CDMI, TSA4.6 </a:t>
            </a:r>
            <a:r>
              <a:rPr lang="en-US" baseline="0" dirty="0" err="1" smtClean="0"/>
              <a:t>DynOCCI</a:t>
            </a:r>
            <a:r>
              <a:rPr lang="en-US" baseline="0" dirty="0" smtClean="0"/>
              <a:t>, </a:t>
            </a:r>
          </a:p>
          <a:p>
            <a:pPr marL="1143000" lvl="2" indent="-228600">
              <a:buFont typeface="Arial"/>
              <a:buChar char="•"/>
            </a:pPr>
            <a:r>
              <a:rPr lang="en-US" baseline="0" dirty="0" smtClean="0"/>
              <a:t>TSA4.10 A/R Comp, TSA4.11 GOCDB tags, TSA4.12 e-GRANT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Develop the human capital</a:t>
            </a:r>
          </a:p>
          <a:p>
            <a:pPr marL="1143000" lvl="2" indent="-228600">
              <a:buFont typeface="Arial"/>
              <a:buChar char="•"/>
            </a:pPr>
            <a:r>
              <a:rPr lang="en-US" baseline="0" dirty="0" smtClean="0"/>
              <a:t>TSA4.2 MOOC, TSA4.8 </a:t>
            </a:r>
            <a:r>
              <a:rPr lang="en-US" baseline="0" dirty="0" err="1" smtClean="0"/>
              <a:t>CloudCaps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Outcome of a clear gap analysis</a:t>
            </a:r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Shepherds assigned for each target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52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Similar</a:t>
            </a:r>
            <a:r>
              <a:rPr lang="en-US" baseline="0" dirty="0" smtClean="0"/>
              <a:t> to matrix management in corporations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Line management (</a:t>
            </a:r>
            <a:r>
              <a:rPr lang="en-US" baseline="0" dirty="0" smtClean="0">
                <a:sym typeface="Wingdings"/>
              </a:rPr>
              <a:t> WP admin and reporting)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>
                <a:sym typeface="Wingdings"/>
              </a:rPr>
              <a:t>Project management ( shepherd)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baseline="0" dirty="0" smtClean="0">
              <a:sym typeface="Wingding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baseline="0" dirty="0" smtClean="0">
                <a:sym typeface="Wingdings"/>
              </a:rPr>
              <a:t>Guidance and steering by shepherd,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baseline="0" dirty="0" smtClean="0">
                <a:sym typeface="Wingdings"/>
              </a:rPr>
              <a:t>While teams decide for themselves *how* they want to deliver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31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Selection along strategy pillars and platforms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85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93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select number to highlight</a:t>
            </a:r>
            <a:r>
              <a:rPr lang="en-US" baseline="0" dirty="0"/>
              <a:t> </a:t>
            </a:r>
            <a:r>
              <a:rPr lang="en-US" baseline="0" dirty="0" smtClean="0"/>
              <a:t>(time constraints)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Grouped by platforms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referenced in slides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91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1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8" descr="Untitle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20" name="Text Box 12"/>
          <p:cNvSpPr txBox="1">
            <a:spLocks noChangeArrowheads="1"/>
          </p:cNvSpPr>
          <p:nvPr userDrawn="1"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GB" sz="3200" b="1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endParaRPr lang="en-GB" sz="3200" b="1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chel.Drescher@egi.e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resreq-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-grant.egi.e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hnx.helix-nebula.e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MOOC-UseCase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egi.eu/MOOC-Lectures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740352" cy="1470025"/>
          </a:xfrm>
        </p:spPr>
        <p:txBody>
          <a:bodyPr/>
          <a:lstStyle/>
          <a:p>
            <a:r>
              <a:rPr lang="en-US" sz="4000" dirty="0" smtClean="0"/>
              <a:t>SA4: Advancing </a:t>
            </a:r>
            <a:br>
              <a:rPr lang="en-US" sz="4000" dirty="0" smtClean="0"/>
            </a:br>
            <a:r>
              <a:rPr lang="en-US" sz="4000" dirty="0" smtClean="0"/>
              <a:t>EGI’s Strategic Goals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573016"/>
            <a:ext cx="5832648" cy="1343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Michel Drescher</a:t>
            </a:r>
          </a:p>
          <a:p>
            <a:r>
              <a:rPr lang="en-US" sz="2800" dirty="0" smtClean="0"/>
              <a:t>Technical Manager, </a:t>
            </a:r>
            <a:r>
              <a:rPr lang="en-US" sz="2800" dirty="0" err="1" smtClean="0"/>
              <a:t>EGI.eu</a:t>
            </a:r>
            <a:endParaRPr lang="en-US" sz="2800" dirty="0" smtClean="0"/>
          </a:p>
          <a:p>
            <a:r>
              <a:rPr lang="en-US" sz="2800" dirty="0" smtClean="0">
                <a:hlinkClick r:id="rId2"/>
              </a:rPr>
              <a:t>Michel.Drescher@egi.eu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89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EGI Platf Arch Core Infra focu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06816"/>
            <a:ext cx="9001000" cy="46424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Core Infrastructure:</a:t>
            </a:r>
            <a:br>
              <a:rPr lang="en-US" sz="2800" dirty="0" smtClean="0"/>
            </a:br>
            <a:r>
              <a:rPr lang="en-US" sz="2800" dirty="0" smtClean="0"/>
              <a:t>Virtual </a:t>
            </a:r>
            <a:r>
              <a:rPr lang="en-US" sz="2800" dirty="0" err="1" smtClean="0"/>
              <a:t>Organisation</a:t>
            </a:r>
            <a:r>
              <a:rPr lang="en-US" sz="2800" dirty="0" smtClean="0"/>
              <a:t> support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3" name="32-Point Star 22"/>
          <p:cNvSpPr/>
          <p:nvPr/>
        </p:nvSpPr>
        <p:spPr>
          <a:xfrm>
            <a:off x="6660232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TSA4.12 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e-GRANT</a:t>
            </a:r>
          </a:p>
        </p:txBody>
      </p:sp>
      <p:sp>
        <p:nvSpPr>
          <p:cNvPr id="28" name="32-Point Star 27"/>
          <p:cNvSpPr/>
          <p:nvPr/>
        </p:nvSpPr>
        <p:spPr>
          <a:xfrm>
            <a:off x="2411760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TSA4.4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VM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 Mgmt.</a:t>
            </a:r>
          </a:p>
        </p:txBody>
      </p:sp>
      <p:sp>
        <p:nvSpPr>
          <p:cNvPr id="30" name="32-Point Star 29"/>
          <p:cNvSpPr/>
          <p:nvPr/>
        </p:nvSpPr>
        <p:spPr>
          <a:xfrm>
            <a:off x="179512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TSA4.2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User Training</a:t>
            </a:r>
          </a:p>
        </p:txBody>
      </p:sp>
      <p:sp>
        <p:nvSpPr>
          <p:cNvPr id="31" name="32-Point Star 30"/>
          <p:cNvSpPr/>
          <p:nvPr/>
        </p:nvSpPr>
        <p:spPr>
          <a:xfrm>
            <a:off x="1043608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TSA4.9</a:t>
            </a:r>
          </a:p>
          <a:p>
            <a:pPr algn="ctr"/>
            <a:r>
              <a:rPr lang="en-US" sz="1200" dirty="0" smtClean="0"/>
              <a:t>VO Portal</a:t>
            </a:r>
            <a:endParaRPr lang="en-US" sz="1200" dirty="0"/>
          </a:p>
        </p:txBody>
      </p:sp>
      <p:sp>
        <p:nvSpPr>
          <p:cNvPr id="25" name="32-Point Star 24"/>
          <p:cNvSpPr/>
          <p:nvPr/>
        </p:nvSpPr>
        <p:spPr>
          <a:xfrm>
            <a:off x="3923928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TSA4.6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Cloud</a:t>
            </a:r>
          </a:p>
          <a:p>
            <a:pPr algn="ctr"/>
            <a:r>
              <a:rPr lang="en-US" sz="1200" dirty="0" err="1">
                <a:solidFill>
                  <a:srgbClr val="999999"/>
                </a:solidFill>
              </a:rPr>
              <a:t>Autoscale</a:t>
            </a:r>
            <a:endParaRPr lang="en-US" sz="1200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TSA4.9: VO Administration and operations </a:t>
            </a:r>
            <a:r>
              <a:rPr lang="en-US" sz="2800" dirty="0" err="1"/>
              <a:t>PORtal</a:t>
            </a:r>
            <a:r>
              <a:rPr lang="en-US" sz="2800" dirty="0"/>
              <a:t> (VAPOR)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9685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Develop web-based portal for small/medium VOs</a:t>
            </a:r>
          </a:p>
          <a:p>
            <a:pPr lvl="2"/>
            <a:r>
              <a:rPr lang="en-US" dirty="0" smtClean="0"/>
              <a:t>VO membership administration</a:t>
            </a:r>
          </a:p>
          <a:p>
            <a:pPr lvl="2"/>
            <a:r>
              <a:rPr lang="en-US" dirty="0" smtClean="0"/>
              <a:t>VO resource status dashboard</a:t>
            </a:r>
          </a:p>
          <a:p>
            <a:pPr lvl="2"/>
            <a:r>
              <a:rPr lang="en-US" dirty="0" smtClean="0"/>
              <a:t>VO data management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Portal deployed for early adopters (Nov ‘13)</a:t>
            </a:r>
          </a:p>
          <a:p>
            <a:pPr lvl="2"/>
            <a:r>
              <a:rPr lang="en-US" dirty="0" smtClean="0"/>
              <a:t>Resource status dashboard</a:t>
            </a:r>
          </a:p>
          <a:p>
            <a:pPr lvl="2"/>
            <a:r>
              <a:rPr lang="en-US" dirty="0" smtClean="0"/>
              <a:t>Operational reports</a:t>
            </a:r>
          </a:p>
          <a:p>
            <a:pPr lvl="1"/>
            <a:r>
              <a:rPr lang="en-US" dirty="0" smtClean="0"/>
              <a:t>VAPOR in production since January 2014</a:t>
            </a:r>
          </a:p>
          <a:p>
            <a:pPr lvl="1"/>
            <a:r>
              <a:rPr lang="en-US" dirty="0" smtClean="0"/>
              <a:t>VO membership administration </a:t>
            </a:r>
            <a:r>
              <a:rPr lang="en-US" b="1" dirty="0" smtClean="0"/>
              <a:t>NOT</a:t>
            </a:r>
            <a:r>
              <a:rPr lang="en-US" dirty="0" smtClean="0"/>
              <a:t> implemented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Expand EGI’s solution portfolio for small &amp; medium VOs</a:t>
            </a:r>
          </a:p>
          <a:p>
            <a:pPr lvl="1"/>
            <a:r>
              <a:rPr lang="en-US" dirty="0"/>
              <a:t>Reduce TCO of integrating / making use of EGI </a:t>
            </a:r>
            <a:r>
              <a:rPr lang="en-US" dirty="0" smtClean="0"/>
              <a:t>infrastructure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Already in use by 6 Virtual </a:t>
            </a:r>
            <a:r>
              <a:rPr lang="en-US" b="1" dirty="0" err="1" smtClean="0">
                <a:solidFill>
                  <a:srgbClr val="000000"/>
                </a:solidFill>
              </a:rPr>
              <a:t>Organisations</a:t>
            </a:r>
            <a:endParaRPr lang="en-US" b="1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Biomed, </a:t>
            </a:r>
            <a:r>
              <a:rPr lang="en-US" dirty="0" err="1" smtClean="0">
                <a:solidFill>
                  <a:srgbClr val="000000"/>
                </a:solidFill>
              </a:rPr>
              <a:t>compchem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enmr.eu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shiwa-workflow.eu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vlemed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vo.france-grilles.fr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Core Infrastructure:</a:t>
            </a:r>
            <a:br>
              <a:rPr lang="en-US" sz="2800" dirty="0" smtClean="0"/>
            </a:br>
            <a:r>
              <a:rPr lang="en-US" sz="2800" dirty="0" smtClean="0"/>
              <a:t>Resource Allocation service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8" name="Picture 7" descr="EGI Platf Arch Core Infra focu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06816"/>
            <a:ext cx="9001000" cy="4642464"/>
          </a:xfrm>
          <a:prstGeom prst="rect">
            <a:avLst/>
          </a:prstGeom>
        </p:spPr>
      </p:pic>
      <p:sp>
        <p:nvSpPr>
          <p:cNvPr id="14" name="32-Point Star 13"/>
          <p:cNvSpPr/>
          <p:nvPr/>
        </p:nvSpPr>
        <p:spPr>
          <a:xfrm>
            <a:off x="6660232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TSA4.12 </a:t>
            </a:r>
          </a:p>
          <a:p>
            <a:pPr algn="ctr"/>
            <a:r>
              <a:rPr lang="en-US" sz="1200" dirty="0"/>
              <a:t>e-GRANT</a:t>
            </a:r>
          </a:p>
        </p:txBody>
      </p:sp>
      <p:sp>
        <p:nvSpPr>
          <p:cNvPr id="15" name="32-Point Star 14"/>
          <p:cNvSpPr/>
          <p:nvPr/>
        </p:nvSpPr>
        <p:spPr>
          <a:xfrm>
            <a:off x="2411760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TSA4.4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VM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 Mgmt.</a:t>
            </a:r>
          </a:p>
        </p:txBody>
      </p:sp>
      <p:sp>
        <p:nvSpPr>
          <p:cNvPr id="17" name="32-Point Star 16"/>
          <p:cNvSpPr/>
          <p:nvPr/>
        </p:nvSpPr>
        <p:spPr>
          <a:xfrm>
            <a:off x="179512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TSA4.2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User Training</a:t>
            </a:r>
          </a:p>
        </p:txBody>
      </p:sp>
      <p:sp>
        <p:nvSpPr>
          <p:cNvPr id="18" name="32-Point Star 17"/>
          <p:cNvSpPr/>
          <p:nvPr/>
        </p:nvSpPr>
        <p:spPr>
          <a:xfrm>
            <a:off x="1043608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TSA4.9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VO Portal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3923928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TSA4.6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Cloud</a:t>
            </a:r>
          </a:p>
          <a:p>
            <a:pPr algn="ctr"/>
            <a:r>
              <a:rPr lang="en-US" sz="1200" dirty="0" err="1">
                <a:solidFill>
                  <a:srgbClr val="999999"/>
                </a:solidFill>
              </a:rPr>
              <a:t>Autoscale</a:t>
            </a:r>
            <a:endParaRPr lang="en-US" sz="1200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0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TSA4.12: Tools for automating applying for and allocating federated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46449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/>
              <a:t>Develop service backing the Resource Allocation Task </a:t>
            </a:r>
            <a:r>
              <a:rPr lang="en-US" dirty="0" smtClean="0"/>
              <a:t>Force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/>
              <a:t>First version operational in November </a:t>
            </a:r>
            <a:r>
              <a:rPr lang="en-US" dirty="0" smtClean="0"/>
              <a:t>2013</a:t>
            </a:r>
          </a:p>
          <a:p>
            <a:pPr lvl="2"/>
            <a:r>
              <a:rPr lang="en-US" dirty="0"/>
              <a:t>Used for first round of resource requests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http://go.egi.eu/resreq-1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 smtClean="0"/>
              <a:t>Version </a:t>
            </a:r>
            <a:r>
              <a:rPr lang="en-US" dirty="0"/>
              <a:t>1.5 deployed in January 2014</a:t>
            </a:r>
          </a:p>
          <a:p>
            <a:pPr lvl="2"/>
            <a:r>
              <a:rPr lang="en-US" dirty="0"/>
              <a:t>Integrated with EGI AAI and GOCDB </a:t>
            </a:r>
            <a:r>
              <a:rPr lang="en-US" dirty="0" smtClean="0"/>
              <a:t>v5</a:t>
            </a:r>
            <a:endParaRPr lang="en-US" dirty="0"/>
          </a:p>
          <a:p>
            <a:pPr lvl="1"/>
            <a:r>
              <a:rPr lang="en-US" dirty="0"/>
              <a:t>Version 2 deployed in March 2014</a:t>
            </a:r>
          </a:p>
          <a:p>
            <a:pPr lvl="2"/>
            <a:r>
              <a:rPr lang="en-US" dirty="0"/>
              <a:t>Includes resource brokering, SLAs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Single point of contact for users and providers: </a:t>
            </a:r>
            <a:r>
              <a:rPr lang="en-US" dirty="0" smtClean="0">
                <a:hlinkClick r:id="rId4"/>
              </a:rPr>
              <a:t>https://e-grant.egi.eu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Reduced TCO for users &amp; providers of the EGI infrastructure</a:t>
            </a:r>
          </a:p>
          <a:p>
            <a:pPr lvl="1"/>
            <a:r>
              <a:rPr lang="en-US" b="1" dirty="0" smtClean="0"/>
              <a:t>5 Virtual </a:t>
            </a:r>
            <a:r>
              <a:rPr lang="en-US" b="1" dirty="0" err="1" smtClean="0"/>
              <a:t>Organisations</a:t>
            </a:r>
            <a:r>
              <a:rPr lang="en-US" b="1" dirty="0" smtClean="0"/>
              <a:t> have already used it</a:t>
            </a:r>
          </a:p>
          <a:p>
            <a:pPr lvl="2"/>
            <a:r>
              <a:rPr lang="en-US" dirty="0" err="1" smtClean="0"/>
              <a:t>Peachnote</a:t>
            </a:r>
            <a:r>
              <a:rPr lang="en-US" dirty="0" smtClean="0"/>
              <a:t>, </a:t>
            </a:r>
            <a:r>
              <a:rPr lang="en-US" dirty="0" err="1" smtClean="0"/>
              <a:t>eli</a:t>
            </a:r>
            <a:r>
              <a:rPr lang="en-US" dirty="0" smtClean="0"/>
              <a:t>-beams, biomed, </a:t>
            </a:r>
            <a:r>
              <a:rPr lang="en-US" dirty="0" err="1" smtClean="0"/>
              <a:t>SAGrid</a:t>
            </a:r>
            <a:r>
              <a:rPr lang="en-US" dirty="0" smtClean="0"/>
              <a:t>, </a:t>
            </a:r>
            <a:r>
              <a:rPr lang="en-US" dirty="0" err="1" smtClean="0"/>
              <a:t>compchem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Core Infrastructure:</a:t>
            </a:r>
            <a:br>
              <a:rPr lang="en-US" sz="2800" dirty="0" smtClean="0"/>
            </a:br>
            <a:r>
              <a:rPr lang="en-US" sz="2800" dirty="0" smtClean="0"/>
              <a:t>other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en-US" b="1" dirty="0"/>
              <a:t>TSA4.10: A new approach to Computing Availability and Reliability </a:t>
            </a:r>
            <a:r>
              <a:rPr lang="en-US" b="1" dirty="0" smtClean="0"/>
              <a:t>Reports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To replace existing, but aging calculation engine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Runs under production conditions, transition planned for 1Q15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Greater reporting flexibility for EGI at less TCO</a:t>
            </a:r>
          </a:p>
          <a:p>
            <a:pPr lvl="1"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b="1" dirty="0"/>
              <a:t>TSA4.11: GOCDB Scoping Extensions and Management </a:t>
            </a:r>
            <a:r>
              <a:rPr lang="en-US" b="1" dirty="0" smtClean="0"/>
              <a:t>Interface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To allow custom tagging of resources in Service Registry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In production since October 2015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Flexible grouping of resources in any aspect possible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Cloud Infrastructure:</a:t>
            </a:r>
            <a:br>
              <a:rPr lang="en-US" sz="2800" dirty="0" smtClean="0"/>
            </a:br>
            <a:r>
              <a:rPr lang="en-US" sz="2800" dirty="0" smtClean="0"/>
              <a:t>Interoperable OCCI framework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7" name="Picture 16" descr="EGI Platf Arch Cloud Infra focu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" y="1340768"/>
            <a:ext cx="8983367" cy="4608512"/>
          </a:xfrm>
          <a:prstGeom prst="rect">
            <a:avLst/>
          </a:prstGeom>
        </p:spPr>
      </p:pic>
      <p:sp>
        <p:nvSpPr>
          <p:cNvPr id="18" name="32-Point Star 17"/>
          <p:cNvSpPr/>
          <p:nvPr/>
        </p:nvSpPr>
        <p:spPr>
          <a:xfrm>
            <a:off x="6660232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TSA4.12 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e-GRANT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2411760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TSA4.4</a:t>
            </a:r>
          </a:p>
          <a:p>
            <a:pPr algn="ctr"/>
            <a:r>
              <a:rPr lang="en-US" sz="1200" dirty="0"/>
              <a:t>VM</a:t>
            </a:r>
          </a:p>
          <a:p>
            <a:pPr algn="ctr"/>
            <a:r>
              <a:rPr lang="en-US" sz="1200" dirty="0"/>
              <a:t> Mgmt.</a:t>
            </a:r>
          </a:p>
        </p:txBody>
      </p:sp>
      <p:sp>
        <p:nvSpPr>
          <p:cNvPr id="20" name="32-Point Star 19"/>
          <p:cNvSpPr/>
          <p:nvPr/>
        </p:nvSpPr>
        <p:spPr>
          <a:xfrm>
            <a:off x="179512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TSA4.2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User Training</a:t>
            </a:r>
          </a:p>
        </p:txBody>
      </p:sp>
      <p:sp>
        <p:nvSpPr>
          <p:cNvPr id="21" name="32-Point Star 20"/>
          <p:cNvSpPr/>
          <p:nvPr/>
        </p:nvSpPr>
        <p:spPr>
          <a:xfrm>
            <a:off x="1043608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TSA4.9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VO Portal</a:t>
            </a:r>
          </a:p>
        </p:txBody>
      </p:sp>
      <p:sp>
        <p:nvSpPr>
          <p:cNvPr id="22" name="32-Point Star 21"/>
          <p:cNvSpPr/>
          <p:nvPr/>
        </p:nvSpPr>
        <p:spPr>
          <a:xfrm>
            <a:off x="3923928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TSA4.6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Cloud</a:t>
            </a:r>
          </a:p>
          <a:p>
            <a:pPr algn="ctr"/>
            <a:r>
              <a:rPr lang="en-US" sz="1200" dirty="0" err="1">
                <a:solidFill>
                  <a:srgbClr val="999999"/>
                </a:solidFill>
              </a:rPr>
              <a:t>Autoscale</a:t>
            </a:r>
            <a:endParaRPr lang="en-US" sz="1200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TSA4.4: Providing OCCI support for arbitrary Cloud Management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Provide Cloud interoperability framework through OCCI</a:t>
            </a:r>
          </a:p>
          <a:p>
            <a:pPr lvl="1"/>
            <a:r>
              <a:rPr lang="en-US" dirty="0" smtClean="0"/>
              <a:t>Provide flexible CMF backend integration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Completely rewritten </a:t>
            </a:r>
            <a:r>
              <a:rPr lang="en-US" dirty="0" err="1" smtClean="0"/>
              <a:t>modularised</a:t>
            </a:r>
            <a:r>
              <a:rPr lang="en-US" dirty="0" smtClean="0"/>
              <a:t> framework</a:t>
            </a:r>
          </a:p>
          <a:p>
            <a:pPr lvl="1"/>
            <a:r>
              <a:rPr lang="en-US" dirty="0" smtClean="0"/>
              <a:t>Concrete tools and services in production</a:t>
            </a:r>
          </a:p>
          <a:p>
            <a:pPr lvl="2"/>
            <a:r>
              <a:rPr lang="en-US" dirty="0" smtClean="0"/>
              <a:t>OCCI cli, OCCI server</a:t>
            </a:r>
          </a:p>
          <a:p>
            <a:pPr lvl="1"/>
            <a:r>
              <a:rPr lang="en-US" dirty="0" smtClean="0"/>
              <a:t>Available in EGI’s </a:t>
            </a:r>
            <a:r>
              <a:rPr lang="en-US" dirty="0" err="1" smtClean="0"/>
              <a:t>AppDB</a:t>
            </a:r>
            <a:endParaRPr lang="en-US" dirty="0" smtClean="0"/>
          </a:p>
          <a:p>
            <a:pPr lvl="1"/>
            <a:r>
              <a:rPr lang="en-US" dirty="0" smtClean="0"/>
              <a:t>OCCI CLI already used in different use case integrations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Reference implementation for federated OCCI in EGI</a:t>
            </a:r>
          </a:p>
          <a:p>
            <a:pPr lvl="1"/>
            <a:r>
              <a:rPr lang="en-US" dirty="0" smtClean="0"/>
              <a:t>Many different backend integrations possible/underway</a:t>
            </a:r>
          </a:p>
          <a:p>
            <a:pPr lvl="2"/>
            <a:r>
              <a:rPr lang="en-US" dirty="0" smtClean="0"/>
              <a:t>E.g. Apache </a:t>
            </a:r>
            <a:r>
              <a:rPr lang="en-US" dirty="0" err="1" smtClean="0"/>
              <a:t>CloudStack</a:t>
            </a:r>
            <a:r>
              <a:rPr lang="en-US" dirty="0" smtClean="0"/>
              <a:t>, </a:t>
            </a:r>
            <a:r>
              <a:rPr lang="en-US" dirty="0" err="1" smtClean="0"/>
              <a:t>VMWare</a:t>
            </a:r>
            <a:r>
              <a:rPr lang="en-US" dirty="0" smtClean="0"/>
              <a:t> </a:t>
            </a:r>
            <a:r>
              <a:rPr lang="en-US" dirty="0" err="1" smtClean="0"/>
              <a:t>vServer</a:t>
            </a:r>
            <a:r>
              <a:rPr lang="en-US" dirty="0" smtClean="0"/>
              <a:t>, 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b="1" dirty="0" smtClean="0"/>
              <a:t>EGI Federated Cloud uptake</a:t>
            </a:r>
            <a:endParaRPr lang="en-US" b="1" dirty="0"/>
          </a:p>
          <a:p>
            <a:pPr lvl="2"/>
            <a:r>
              <a:rPr lang="en-US" b="1" dirty="0" err="1" smtClean="0"/>
              <a:t>rOCCI</a:t>
            </a:r>
            <a:r>
              <a:rPr lang="en-US" b="1" dirty="0" smtClean="0"/>
              <a:t> Server: 85 </a:t>
            </a:r>
            <a:r>
              <a:rPr lang="en-US" b="1" dirty="0" err="1" smtClean="0"/>
              <a:t>AppDB</a:t>
            </a:r>
            <a:r>
              <a:rPr lang="en-US" b="1" dirty="0" smtClean="0"/>
              <a:t> visits, 7 </a:t>
            </a:r>
            <a:r>
              <a:rPr lang="en-US" b="1" dirty="0" err="1" smtClean="0"/>
              <a:t>FedCloud</a:t>
            </a:r>
            <a:r>
              <a:rPr lang="en-US" b="1" dirty="0" smtClean="0"/>
              <a:t> provider deployments</a:t>
            </a:r>
          </a:p>
          <a:p>
            <a:pPr lvl="2"/>
            <a:r>
              <a:rPr lang="en-US" b="1" dirty="0" err="1" smtClean="0"/>
              <a:t>rOCCI</a:t>
            </a:r>
            <a:r>
              <a:rPr lang="en-US" b="1" dirty="0" smtClean="0"/>
              <a:t> Client: 90 </a:t>
            </a:r>
            <a:r>
              <a:rPr lang="en-US" b="1" dirty="0" err="1" smtClean="0"/>
              <a:t>AppDB</a:t>
            </a:r>
            <a:r>
              <a:rPr lang="en-US" b="1" dirty="0" smtClean="0"/>
              <a:t> visits, 7 confirmed integrations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Cloud Infrastructure:</a:t>
            </a:r>
            <a:br>
              <a:rPr lang="en-US" sz="2800" dirty="0" smtClean="0"/>
            </a:br>
            <a:r>
              <a:rPr lang="en-US" sz="2800" dirty="0" smtClean="0"/>
              <a:t>Elastic &amp; multi-site Cloud usage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7" name="Picture 16" descr="EGI Platf Arch Cloud Infra focu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" y="1340768"/>
            <a:ext cx="8983367" cy="4608512"/>
          </a:xfrm>
          <a:prstGeom prst="rect">
            <a:avLst/>
          </a:prstGeom>
        </p:spPr>
      </p:pic>
      <p:sp>
        <p:nvSpPr>
          <p:cNvPr id="19" name="32-Point Star 18"/>
          <p:cNvSpPr/>
          <p:nvPr/>
        </p:nvSpPr>
        <p:spPr>
          <a:xfrm>
            <a:off x="6660232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TSA4.12 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e-GRANT</a:t>
            </a:r>
          </a:p>
        </p:txBody>
      </p:sp>
      <p:sp>
        <p:nvSpPr>
          <p:cNvPr id="20" name="32-Point Star 19"/>
          <p:cNvSpPr/>
          <p:nvPr/>
        </p:nvSpPr>
        <p:spPr>
          <a:xfrm>
            <a:off x="2411760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TSA4.4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VM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 Mgmt.</a:t>
            </a:r>
          </a:p>
        </p:txBody>
      </p:sp>
      <p:sp>
        <p:nvSpPr>
          <p:cNvPr id="21" name="32-Point Star 20"/>
          <p:cNvSpPr/>
          <p:nvPr/>
        </p:nvSpPr>
        <p:spPr>
          <a:xfrm>
            <a:off x="179512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TSA4.2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User Training</a:t>
            </a:r>
          </a:p>
        </p:txBody>
      </p:sp>
      <p:sp>
        <p:nvSpPr>
          <p:cNvPr id="22" name="32-Point Star 21"/>
          <p:cNvSpPr/>
          <p:nvPr/>
        </p:nvSpPr>
        <p:spPr>
          <a:xfrm>
            <a:off x="1043608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TSA4.9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VO Portal</a:t>
            </a:r>
          </a:p>
        </p:txBody>
      </p:sp>
      <p:sp>
        <p:nvSpPr>
          <p:cNvPr id="23" name="32-Point Star 22"/>
          <p:cNvSpPr/>
          <p:nvPr/>
        </p:nvSpPr>
        <p:spPr>
          <a:xfrm>
            <a:off x="3923928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TSA4.6</a:t>
            </a:r>
          </a:p>
          <a:p>
            <a:pPr algn="ctr"/>
            <a:r>
              <a:rPr lang="en-US" sz="1200" dirty="0"/>
              <a:t>Cloud</a:t>
            </a:r>
          </a:p>
          <a:p>
            <a:pPr algn="ctr"/>
            <a:r>
              <a:rPr lang="en-US" sz="1200" dirty="0" err="1"/>
              <a:t>Autoscale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348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TSA4.6: Dynamic Deployments for OCCI Compliant Clouds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9685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Provide services for complex &amp; multi-site VM deployments</a:t>
            </a:r>
          </a:p>
          <a:p>
            <a:pPr lvl="1"/>
            <a:r>
              <a:rPr lang="en-US" dirty="0" smtClean="0"/>
              <a:t>Provide auto-scaling capabilities for users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Production quality connector for Slipstream 2 in final testing</a:t>
            </a:r>
          </a:p>
          <a:p>
            <a:pPr lvl="2"/>
            <a:r>
              <a:rPr lang="en-US" dirty="0" smtClean="0"/>
              <a:t>Incl. preliminary </a:t>
            </a:r>
            <a:r>
              <a:rPr lang="en-US" dirty="0"/>
              <a:t>OCCI connector for Slipstream 1.x</a:t>
            </a:r>
          </a:p>
          <a:p>
            <a:pPr lvl="1"/>
            <a:r>
              <a:rPr lang="en-US" dirty="0" smtClean="0"/>
              <a:t>Successfully deployed </a:t>
            </a:r>
            <a:r>
              <a:rPr lang="en-US" dirty="0" err="1" smtClean="0"/>
              <a:t>HelixNebula</a:t>
            </a:r>
            <a:r>
              <a:rPr lang="en-US" dirty="0" smtClean="0"/>
              <a:t> ESA use 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/>
              <a:t>EGI Federated Cloud architecture validated through high-profile use </a:t>
            </a:r>
            <a:r>
              <a:rPr lang="en-US" dirty="0" smtClean="0"/>
              <a:t>case</a:t>
            </a:r>
          </a:p>
          <a:p>
            <a:pPr lvl="1"/>
            <a:r>
              <a:rPr lang="en-US" dirty="0" smtClean="0"/>
              <a:t>Initiated Broker capability development in EGI Federated Cloud</a:t>
            </a:r>
            <a:endParaRPr lang="en-US" dirty="0"/>
          </a:p>
          <a:p>
            <a:pPr lvl="1"/>
            <a:r>
              <a:rPr lang="en-US" dirty="0" smtClean="0"/>
              <a:t>Enables EGI as first class e-Infrastructure provider in the Helix Nebula Marketplace (</a:t>
            </a:r>
            <a:r>
              <a:rPr lang="en-US" dirty="0" smtClean="0">
                <a:hlinkClick r:id="rId3"/>
              </a:rPr>
              <a:t>http://hnx.helix-nebula.eu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C.f. Pay for use pilot activities</a:t>
            </a:r>
          </a:p>
          <a:p>
            <a:pPr lvl="2"/>
            <a:r>
              <a:rPr lang="en-US" dirty="0" smtClean="0"/>
              <a:t>C.f. e-Grant &amp; central resource allocation , TSA4.12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Cloud Infrastructure:</a:t>
            </a:r>
            <a:br>
              <a:rPr lang="en-US" sz="2800" dirty="0" smtClean="0"/>
            </a:br>
            <a:r>
              <a:rPr lang="en-US" sz="2800" dirty="0" smtClean="0"/>
              <a:t>other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30000"/>
              </a:lnSpc>
            </a:pPr>
            <a:r>
              <a:rPr lang="en-US" b="1" dirty="0"/>
              <a:t>TSA4.5: CDMI Support in Cloud Management </a:t>
            </a:r>
            <a:r>
              <a:rPr lang="en-US" b="1" dirty="0" smtClean="0"/>
              <a:t>Frameworks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Provide interoperable CDMI SDK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CDMI SDK in Python; CDMI service deployed in EGI Federated Cloud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Reference implementation for federated CDMI in EGI</a:t>
            </a:r>
          </a:p>
          <a:p>
            <a:pPr lvl="1"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b="1" dirty="0"/>
              <a:t>TSA4.7: Automatic Deployment and Execution of Applications using </a:t>
            </a:r>
            <a:r>
              <a:rPr lang="en-US" b="1" dirty="0" smtClean="0"/>
              <a:t>Cloud </a:t>
            </a:r>
            <a:r>
              <a:rPr lang="en-US" b="1" dirty="0"/>
              <a:t>Services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OCCI-based </a:t>
            </a:r>
            <a:r>
              <a:rPr lang="en-US" dirty="0" err="1" smtClean="0"/>
              <a:t>contextualisation</a:t>
            </a:r>
            <a:r>
              <a:rPr lang="en-US" dirty="0" smtClean="0"/>
              <a:t> capability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Reference service and OCI specification extensions deployed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Scalable, standards-based </a:t>
            </a:r>
            <a:r>
              <a:rPr lang="en-US" dirty="0" err="1" smtClean="0"/>
              <a:t>contextualisation</a:t>
            </a:r>
            <a:r>
              <a:rPr lang="en-US" dirty="0" smtClean="0"/>
              <a:t> across EGI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</a:p>
          <a:p>
            <a:endParaRPr lang="en-US" sz="3600" dirty="0"/>
          </a:p>
          <a:p>
            <a:r>
              <a:rPr lang="en-US" sz="3600" dirty="0" smtClean="0"/>
              <a:t>Achievements</a:t>
            </a:r>
          </a:p>
          <a:p>
            <a:endParaRPr lang="en-US" sz="3600" dirty="0"/>
          </a:p>
          <a:p>
            <a:r>
              <a:rPr lang="en-US" sz="3600" dirty="0" smtClean="0"/>
              <a:t>Conclusions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2-3 July 2014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SA4: Advancing  EGI’s Strategic Goals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VRE support:</a:t>
            </a:r>
            <a:br>
              <a:rPr lang="en-US" sz="2800" dirty="0" smtClean="0"/>
            </a:br>
            <a:r>
              <a:rPr lang="en-US" sz="2800" dirty="0" smtClean="0"/>
              <a:t>Scalable user training on EGI services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7" name="Picture 6" descr="EGI Platf Arch VRE pillar only focu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40768"/>
            <a:ext cx="8964488" cy="4598827"/>
          </a:xfrm>
          <a:prstGeom prst="rect">
            <a:avLst/>
          </a:prstGeom>
        </p:spPr>
      </p:pic>
      <p:sp>
        <p:nvSpPr>
          <p:cNvPr id="19" name="32-Point Star 18"/>
          <p:cNvSpPr/>
          <p:nvPr/>
        </p:nvSpPr>
        <p:spPr>
          <a:xfrm>
            <a:off x="6660232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TSA4.12 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e-GRANT</a:t>
            </a:r>
          </a:p>
        </p:txBody>
      </p:sp>
      <p:sp>
        <p:nvSpPr>
          <p:cNvPr id="20" name="32-Point Star 19"/>
          <p:cNvSpPr/>
          <p:nvPr/>
        </p:nvSpPr>
        <p:spPr>
          <a:xfrm>
            <a:off x="2411760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TSA4.4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VM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 Mgmt.</a:t>
            </a:r>
          </a:p>
        </p:txBody>
      </p:sp>
      <p:sp>
        <p:nvSpPr>
          <p:cNvPr id="21" name="32-Point Star 20"/>
          <p:cNvSpPr/>
          <p:nvPr/>
        </p:nvSpPr>
        <p:spPr>
          <a:xfrm>
            <a:off x="179512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TSA4.2</a:t>
            </a:r>
          </a:p>
          <a:p>
            <a:pPr algn="ctr"/>
            <a:r>
              <a:rPr lang="en-US" sz="1200" dirty="0"/>
              <a:t>User Training</a:t>
            </a:r>
          </a:p>
        </p:txBody>
      </p:sp>
      <p:sp>
        <p:nvSpPr>
          <p:cNvPr id="22" name="32-Point Star 21"/>
          <p:cNvSpPr/>
          <p:nvPr/>
        </p:nvSpPr>
        <p:spPr>
          <a:xfrm>
            <a:off x="1043608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TSA4.9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VO Portal</a:t>
            </a:r>
          </a:p>
        </p:txBody>
      </p:sp>
      <p:sp>
        <p:nvSpPr>
          <p:cNvPr id="23" name="32-Point Star 22"/>
          <p:cNvSpPr/>
          <p:nvPr/>
        </p:nvSpPr>
        <p:spPr>
          <a:xfrm>
            <a:off x="3923928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999999"/>
                </a:solidFill>
              </a:rPr>
              <a:t>TSA4.6</a:t>
            </a:r>
          </a:p>
          <a:p>
            <a:pPr algn="ctr"/>
            <a:r>
              <a:rPr lang="en-US" sz="1200" dirty="0">
                <a:solidFill>
                  <a:srgbClr val="999999"/>
                </a:solidFill>
              </a:rPr>
              <a:t>Cloud</a:t>
            </a:r>
          </a:p>
          <a:p>
            <a:pPr algn="ctr"/>
            <a:r>
              <a:rPr lang="en-US" sz="1200" dirty="0" err="1">
                <a:solidFill>
                  <a:srgbClr val="999999"/>
                </a:solidFill>
              </a:rPr>
              <a:t>Autoscale</a:t>
            </a:r>
            <a:endParaRPr lang="en-US" sz="1200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8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TSA4.2: Massive Open Online </a:t>
            </a:r>
            <a:r>
              <a:rPr lang="en-US" sz="2800" dirty="0" smtClean="0"/>
              <a:t>Course (MOOC) </a:t>
            </a:r>
            <a:r>
              <a:rPr lang="en-US" sz="2800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504056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Prepare and conduct a MOOC on Grid Computing and storage services</a:t>
            </a:r>
          </a:p>
          <a:p>
            <a:pPr lvl="1"/>
            <a:r>
              <a:rPr lang="en-US" dirty="0" smtClean="0"/>
              <a:t>Provision for assignments, grading and certification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Course successfully conducted (Nov’ 2013 – Jan ‘14)</a:t>
            </a:r>
          </a:p>
          <a:p>
            <a:pPr lvl="1"/>
            <a:r>
              <a:rPr lang="en-US" dirty="0"/>
              <a:t>Course material available on YouTube</a:t>
            </a:r>
          </a:p>
          <a:p>
            <a:pPr lvl="2"/>
            <a:r>
              <a:rPr lang="en-GB" dirty="0"/>
              <a:t>Use cases: </a:t>
            </a:r>
            <a:r>
              <a:rPr lang="en-GB" dirty="0">
                <a:hlinkClick r:id="rId3"/>
              </a:rPr>
              <a:t>http://go.egi.eu/MOOC-UseCases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Lectures: </a:t>
            </a:r>
            <a:r>
              <a:rPr lang="en-GB" dirty="0">
                <a:hlinkClick r:id="rId4"/>
              </a:rPr>
              <a:t>http://go.egi.eu/MOOC-Lectures</a:t>
            </a:r>
            <a:r>
              <a:rPr lang="en-GB" dirty="0"/>
              <a:t> </a:t>
            </a:r>
            <a:endParaRPr lang="en-US" dirty="0"/>
          </a:p>
          <a:p>
            <a:pPr lvl="1"/>
            <a:r>
              <a:rPr lang="en-US" dirty="0" smtClean="0"/>
              <a:t>350 participants, with 30 final certifications</a:t>
            </a:r>
          </a:p>
          <a:p>
            <a:pPr lvl="2"/>
            <a:r>
              <a:rPr lang="en-US" dirty="0" smtClean="0"/>
              <a:t>Life sciences, Astronomy, Engineering, Computer Science</a:t>
            </a:r>
          </a:p>
          <a:p>
            <a:pPr lvl="2"/>
            <a:r>
              <a:rPr lang="en-US" dirty="0" smtClean="0"/>
              <a:t>Netherlands, Italy, Greece, Russia, United Kingdom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Leverages massive and parallel education</a:t>
            </a:r>
          </a:p>
          <a:p>
            <a:pPr lvl="1"/>
            <a:r>
              <a:rPr lang="en-US" dirty="0" smtClean="0"/>
              <a:t>No immobile facilities to achieve tuition</a:t>
            </a:r>
          </a:p>
          <a:p>
            <a:pPr lvl="1"/>
            <a:r>
              <a:rPr lang="en-US" dirty="0" smtClean="0"/>
              <a:t>Self-tuition possible in the future</a:t>
            </a:r>
          </a:p>
          <a:p>
            <a:pPr lvl="1"/>
            <a:r>
              <a:rPr lang="en-US" dirty="0" smtClean="0"/>
              <a:t>IEEE </a:t>
            </a:r>
            <a:r>
              <a:rPr lang="en-US" dirty="0" err="1"/>
              <a:t>I</a:t>
            </a:r>
            <a:r>
              <a:rPr lang="en-US" dirty="0" err="1" smtClean="0"/>
              <a:t>ntercloud</a:t>
            </a:r>
            <a:r>
              <a:rPr lang="en-US" dirty="0" smtClean="0"/>
              <a:t> committee interested in re-conducting the course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VRE support:</a:t>
            </a:r>
            <a:br>
              <a:rPr lang="en-US" sz="2800" dirty="0" smtClean="0"/>
            </a:br>
            <a:r>
              <a:rPr lang="en-US" sz="2800" dirty="0" smtClean="0"/>
              <a:t>other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30000"/>
              </a:lnSpc>
            </a:pPr>
            <a:r>
              <a:rPr lang="en-US" b="1" dirty="0"/>
              <a:t>TSA4.3: Evaluation of </a:t>
            </a:r>
            <a:r>
              <a:rPr lang="en-US" b="1" dirty="0" err="1"/>
              <a:t>Liferay</a:t>
            </a:r>
            <a:r>
              <a:rPr lang="en-US" b="1" dirty="0"/>
              <a:t> modules</a:t>
            </a:r>
            <a:endParaRPr lang="en-US" b="1" dirty="0" smtClean="0"/>
          </a:p>
          <a:p>
            <a:pPr lvl="1">
              <a:lnSpc>
                <a:spcPct val="130000"/>
              </a:lnSpc>
            </a:pPr>
            <a:r>
              <a:rPr lang="en-US" dirty="0" smtClean="0"/>
              <a:t>Evaluate </a:t>
            </a:r>
            <a:r>
              <a:rPr lang="en-US" dirty="0" err="1" smtClean="0"/>
              <a:t>Liferay</a:t>
            </a:r>
            <a:r>
              <a:rPr lang="en-US" dirty="0" smtClean="0"/>
              <a:t> for EGI back-office &amp; VRE support service</a:t>
            </a:r>
          </a:p>
          <a:p>
            <a:pPr lvl="1">
              <a:lnSpc>
                <a:spcPct val="130000"/>
              </a:lnSpc>
            </a:pPr>
            <a:r>
              <a:rPr lang="en-US" dirty="0" err="1" smtClean="0"/>
              <a:t>Liferay</a:t>
            </a:r>
            <a:r>
              <a:rPr lang="en-US" dirty="0" smtClean="0"/>
              <a:t> 6 incl. plugins may be offered as a VRE support service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Extend EGI service portfolio for small &amp; medium virtual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lvl="1"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b="1" dirty="0"/>
              <a:t>TSA4.8: Transforming Scientific Research Platforms to Exploit Cloud </a:t>
            </a:r>
            <a:r>
              <a:rPr lang="en-US" b="1" dirty="0" smtClean="0"/>
              <a:t>Capacity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Explore and document Cloud Computing best practices for researchers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Most common and representative patterns documented and implemented as a reference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Support ERA scientists in designing and maintaining efficient VREs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A6A6A6"/>
                </a:solidFill>
              </a:rPr>
              <a:t>Introduction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A6A6A6"/>
                </a:solidFill>
              </a:rPr>
              <a:t>Achievements</a:t>
            </a:r>
          </a:p>
          <a:p>
            <a:endParaRPr lang="en-US" sz="3600" dirty="0">
              <a:solidFill>
                <a:srgbClr val="A6A6A6"/>
              </a:solidFill>
            </a:endParaRPr>
          </a:p>
          <a:p>
            <a:r>
              <a:rPr lang="en-US" sz="3600" dirty="0" smtClean="0"/>
              <a:t>Conclusions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2-3 July 2014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SA4: Advancing  EGI’s Strategic Goals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consumption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139412"/>
              </p:ext>
            </p:extLst>
          </p:nvPr>
        </p:nvGraphicFramePr>
        <p:xfrm>
          <a:off x="179512" y="1196753"/>
          <a:ext cx="4608512" cy="4985280"/>
        </p:xfrm>
        <a:graphic>
          <a:graphicData uri="http://schemas.openxmlformats.org/drawingml/2006/table">
            <a:tbl>
              <a:tblPr/>
              <a:tblGrid>
                <a:gridCol w="934445"/>
                <a:gridCol w="934445"/>
                <a:gridCol w="1444142"/>
                <a:gridCol w="1295480"/>
              </a:tblGrid>
              <a:tr h="531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Task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PM Declared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Committed PM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Achieved PM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76,5%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63,1%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71,3%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113,8%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TSA4.12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107,9%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4A2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Line Callout 1 (Border and Accent Bar) 11"/>
          <p:cNvSpPr/>
          <p:nvPr/>
        </p:nvSpPr>
        <p:spPr>
          <a:xfrm>
            <a:off x="5724128" y="1988840"/>
            <a:ext cx="3024336" cy="684656"/>
          </a:xfrm>
          <a:prstGeom prst="accentBorderCallout1">
            <a:avLst>
              <a:gd name="adj1" fmla="val 49845"/>
              <a:gd name="adj2" fmla="val -5814"/>
              <a:gd name="adj3" fmla="val 91720"/>
              <a:gd name="adj4" fmla="val -3764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&amp; incompatible update cycles in </a:t>
            </a:r>
            <a:r>
              <a:rPr lang="en-US" dirty="0" err="1" smtClean="0"/>
              <a:t>Liferay</a:t>
            </a:r>
            <a:r>
              <a:rPr lang="en-US" dirty="0" smtClean="0"/>
              <a:t> and modules</a:t>
            </a:r>
            <a:endParaRPr lang="en-US" dirty="0"/>
          </a:p>
        </p:txBody>
      </p:sp>
      <p:sp>
        <p:nvSpPr>
          <p:cNvPr id="16" name="Line Callout 1 (Border and Accent Bar) 15"/>
          <p:cNvSpPr/>
          <p:nvPr/>
        </p:nvSpPr>
        <p:spPr>
          <a:xfrm>
            <a:off x="5724128" y="2780928"/>
            <a:ext cx="3024336" cy="684656"/>
          </a:xfrm>
          <a:prstGeom prst="accentBorderCallout1">
            <a:avLst>
              <a:gd name="adj1" fmla="val 49845"/>
              <a:gd name="adj2" fmla="val -5814"/>
              <a:gd name="adj3" fmla="val 74561"/>
              <a:gd name="adj4" fmla="val -3796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Overreporting</a:t>
            </a:r>
            <a:r>
              <a:rPr lang="en-US" dirty="0" smtClean="0"/>
              <a:t> of effort skewed planning</a:t>
            </a:r>
            <a:endParaRPr lang="en-US" dirty="0"/>
          </a:p>
        </p:txBody>
      </p:sp>
      <p:sp>
        <p:nvSpPr>
          <p:cNvPr id="17" name="Line Callout 1 (Border and Accent Bar) 16"/>
          <p:cNvSpPr/>
          <p:nvPr/>
        </p:nvSpPr>
        <p:spPr>
          <a:xfrm>
            <a:off x="5724128" y="3573016"/>
            <a:ext cx="3024336" cy="864096"/>
          </a:xfrm>
          <a:prstGeom prst="accentBorderCallout1">
            <a:avLst>
              <a:gd name="adj1" fmla="val 49845"/>
              <a:gd name="adj2" fmla="val -5814"/>
              <a:gd name="adj3" fmla="val 11029"/>
              <a:gd name="adj4" fmla="val -3806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partner unable to deliver, Subcontract with </a:t>
            </a:r>
            <a:r>
              <a:rPr lang="en-US" dirty="0" err="1" smtClean="0"/>
              <a:t>SixSq</a:t>
            </a:r>
            <a:r>
              <a:rPr lang="en-US" dirty="0" smtClean="0"/>
              <a:t> for remaining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1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EGI Federated Clouds infrastructure</a:t>
            </a:r>
          </a:p>
          <a:p>
            <a:pPr lvl="1"/>
            <a:r>
              <a:rPr lang="en-US" dirty="0" smtClean="0"/>
              <a:t>Key to its success</a:t>
            </a:r>
          </a:p>
          <a:p>
            <a:pPr lvl="1"/>
            <a:r>
              <a:rPr lang="en-US" dirty="0" smtClean="0"/>
              <a:t>Some outcomes on roadmap for inclusion</a:t>
            </a:r>
          </a:p>
          <a:p>
            <a:pPr lvl="1"/>
            <a:endParaRPr lang="en-US" dirty="0"/>
          </a:p>
          <a:p>
            <a:r>
              <a:rPr lang="en-US" dirty="0" smtClean="0"/>
              <a:t>Reduced TCO for engaging with EGI</a:t>
            </a:r>
          </a:p>
          <a:p>
            <a:pPr lvl="1"/>
            <a:r>
              <a:rPr lang="en-US" dirty="0" smtClean="0"/>
              <a:t>Supports evolving EGI into a one-stop-shop for researchers</a:t>
            </a:r>
          </a:p>
          <a:p>
            <a:pPr lvl="1"/>
            <a:r>
              <a:rPr lang="en-US" dirty="0" smtClean="0"/>
              <a:t>Single point of contact for key services</a:t>
            </a:r>
          </a:p>
          <a:p>
            <a:pPr lvl="1"/>
            <a:r>
              <a:rPr lang="en-US" dirty="0" smtClean="0"/>
              <a:t>Lowering the barrier for users</a:t>
            </a:r>
          </a:p>
          <a:p>
            <a:pPr lvl="1"/>
            <a:endParaRPr lang="en-US" dirty="0"/>
          </a:p>
          <a:p>
            <a:r>
              <a:rPr lang="en-US" dirty="0" smtClean="0"/>
              <a:t>Reduced time to market for EGI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Carefully manage voluntary </a:t>
            </a:r>
            <a:r>
              <a:rPr lang="en-US" dirty="0" smtClean="0"/>
              <a:t>contributions</a:t>
            </a:r>
          </a:p>
          <a:p>
            <a:pPr marL="914400" lvl="1" indent="-514350"/>
            <a:r>
              <a:rPr lang="en-US" dirty="0" smtClean="0"/>
              <a:t>Needs proactive risk management</a:t>
            </a: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closure for project duration</a:t>
            </a:r>
          </a:p>
          <a:p>
            <a:pPr marL="914400" lvl="1" indent="-514350"/>
            <a:r>
              <a:rPr lang="en-US" dirty="0" smtClean="0"/>
              <a:t>Closure reports for all mini projects (D8.1)</a:t>
            </a:r>
          </a:p>
          <a:p>
            <a:pPr marL="914400" lvl="1" indent="-514350"/>
            <a:r>
              <a:rPr lang="en-US" dirty="0"/>
              <a:t>360° retrospection </a:t>
            </a:r>
            <a:r>
              <a:rPr lang="en-US" dirty="0" smtClean="0"/>
              <a:t>for team members and administration</a:t>
            </a:r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Shepherds provided continuous scope</a:t>
            </a:r>
          </a:p>
          <a:p>
            <a:pPr marL="914400" lvl="1" indent="-514350"/>
            <a:r>
              <a:rPr lang="en-US" dirty="0" smtClean="0"/>
              <a:t>Very close to SCRUM Product Owner</a:t>
            </a:r>
          </a:p>
          <a:p>
            <a:pPr marL="914400" lvl="1" indent="-514350"/>
            <a:r>
              <a:rPr lang="en-US" dirty="0" smtClean="0"/>
              <a:t>Potential agile template for VT </a:t>
            </a:r>
            <a:r>
              <a:rPr lang="en-US" dirty="0" err="1" smtClean="0"/>
              <a:t>programme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SA4: Advancing  EGI’s Strategic Goals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Clear scope, clear goals, clear duration</a:t>
            </a:r>
          </a:p>
          <a:p>
            <a:pPr lvl="1"/>
            <a:r>
              <a:rPr lang="en-US" dirty="0" smtClean="0"/>
              <a:t>Blueprint for future activities, and VTs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Strategic contributions to EGI’s service portfolio</a:t>
            </a:r>
          </a:p>
          <a:p>
            <a:pPr lvl="1"/>
            <a:r>
              <a:rPr lang="en-US" dirty="0" smtClean="0"/>
              <a:t>Filling gaps in existing platforms</a:t>
            </a:r>
          </a:p>
          <a:p>
            <a:pPr lvl="1"/>
            <a:r>
              <a:rPr lang="en-US" dirty="0" smtClean="0"/>
              <a:t>Improving EGI’s user experience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Funding &amp; cost analysis</a:t>
            </a:r>
          </a:p>
          <a:p>
            <a:pPr lvl="1"/>
            <a:r>
              <a:rPr lang="en-US" dirty="0" smtClean="0"/>
              <a:t>Effort consumption under control</a:t>
            </a:r>
          </a:p>
          <a:p>
            <a:pPr lvl="1"/>
            <a:r>
              <a:rPr lang="en-US" dirty="0" smtClean="0"/>
              <a:t>Might include partners beyond original project consortium in the future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TITLE OF PRESENTATION - REPLACE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5167733"/>
            <a:ext cx="3322712" cy="853555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Members of the EGI-</a:t>
            </a:r>
            <a:r>
              <a:rPr lang="en-US" sz="1800" dirty="0" err="1" smtClean="0"/>
              <a:t>InSPIRE</a:t>
            </a:r>
            <a:r>
              <a:rPr lang="en-US" sz="1800" dirty="0" smtClean="0"/>
              <a:t> collaboration thank the EC for supporting EGI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7" descr="2011.8.28-Ques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2908367" cy="387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0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</a:p>
          <a:p>
            <a:endParaRPr lang="en-US" sz="3600" dirty="0"/>
          </a:p>
          <a:p>
            <a:r>
              <a:rPr lang="en-US" sz="360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A6A6A6"/>
                </a:solidFill>
              </a:rPr>
              <a:t>Achievements</a:t>
            </a:r>
          </a:p>
          <a:p>
            <a:endParaRPr lang="en-US" sz="3600" dirty="0">
              <a:solidFill>
                <a:srgbClr val="A6A6A6"/>
              </a:solidFill>
            </a:endParaRPr>
          </a:p>
          <a:p>
            <a:r>
              <a:rPr lang="en-US" sz="3600" dirty="0" smtClean="0">
                <a:solidFill>
                  <a:srgbClr val="A6A6A6"/>
                </a:solidFill>
              </a:rPr>
              <a:t>Conclusions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2-3 July 2014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SA4: Advancing  EGI’s Strategic Goals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dirty="0" smtClean="0"/>
              <a:t>SA4 Overview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1196751"/>
            <a:ext cx="259228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12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Countries</a:t>
            </a:r>
          </a:p>
          <a:p>
            <a:r>
              <a:rPr lang="en-GB" b="1" dirty="0" smtClean="0"/>
              <a:t>13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Beneficiaries</a:t>
            </a:r>
          </a:p>
          <a:p>
            <a:endParaRPr lang="en-GB" sz="1600" b="1" dirty="0" smtClean="0"/>
          </a:p>
          <a:p>
            <a:r>
              <a:rPr lang="en-GB" sz="1600" b="1" dirty="0" smtClean="0"/>
              <a:t>PY4 </a:t>
            </a:r>
            <a:r>
              <a:rPr lang="en-GB" sz="1600" b="1" dirty="0"/>
              <a:t>effort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103 </a:t>
            </a:r>
            <a:r>
              <a:rPr lang="en-GB" b="1" dirty="0"/>
              <a:t>PMs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 8.6 </a:t>
            </a:r>
            <a:r>
              <a:rPr lang="en-GB" b="1" dirty="0"/>
              <a:t>FTEs</a:t>
            </a:r>
          </a:p>
          <a:p>
            <a:endParaRPr lang="en-GB" b="1" dirty="0" smtClean="0"/>
          </a:p>
          <a:p>
            <a:r>
              <a:rPr lang="en-GB" sz="1600" b="1" dirty="0" smtClean="0"/>
              <a:t>Total </a:t>
            </a:r>
            <a:r>
              <a:rPr lang="en-GB" sz="1600" b="1" dirty="0"/>
              <a:t>effort</a:t>
            </a:r>
          </a:p>
          <a:p>
            <a:pPr marL="285750" indent="-285750">
              <a:buFontTx/>
              <a:buChar char="-"/>
            </a:pPr>
            <a:r>
              <a:rPr lang="en-US" b="1" dirty="0" smtClean="0"/>
              <a:t>113 </a:t>
            </a:r>
            <a:r>
              <a:rPr lang="en-US" b="1" dirty="0"/>
              <a:t>PMs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  9</a:t>
            </a:r>
            <a:r>
              <a:rPr lang="en-US" b="1" dirty="0" smtClean="0"/>
              <a:t> FTEs</a:t>
            </a:r>
            <a:endParaRPr lang="en-US" b="1" dirty="0"/>
          </a:p>
          <a:p>
            <a:r>
              <a:rPr lang="en-US" sz="1100" b="1" dirty="0" smtClean="0"/>
              <a:t>Task started April 2013</a:t>
            </a:r>
            <a:endParaRPr lang="en-GB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1196752"/>
            <a:ext cx="2160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Netherlands</a:t>
            </a:r>
          </a:p>
          <a:p>
            <a:r>
              <a:rPr lang="en-GB" sz="1200" dirty="0" smtClean="0"/>
              <a:t>Croatia</a:t>
            </a:r>
            <a:endParaRPr lang="en-GB" sz="1200" dirty="0"/>
          </a:p>
          <a:p>
            <a:r>
              <a:rPr lang="en-GB" sz="1200" dirty="0" smtClean="0"/>
              <a:t>Czech Republic</a:t>
            </a:r>
          </a:p>
          <a:p>
            <a:r>
              <a:rPr lang="en-GB" sz="1200" dirty="0" smtClean="0"/>
              <a:t>France</a:t>
            </a:r>
            <a:endParaRPr lang="en-GB" sz="1200" dirty="0"/>
          </a:p>
          <a:p>
            <a:r>
              <a:rPr lang="en-GB" sz="1200" dirty="0" smtClean="0"/>
              <a:t>Greece</a:t>
            </a:r>
          </a:p>
          <a:p>
            <a:r>
              <a:rPr lang="en-GB" sz="1200" dirty="0" smtClean="0"/>
              <a:t>Germany</a:t>
            </a:r>
          </a:p>
          <a:p>
            <a:r>
              <a:rPr lang="en-GB" sz="1200" dirty="0"/>
              <a:t>Hungary</a:t>
            </a:r>
          </a:p>
          <a:p>
            <a:r>
              <a:rPr lang="en-GB" sz="1200" dirty="0" smtClean="0"/>
              <a:t>Italy</a:t>
            </a:r>
          </a:p>
          <a:p>
            <a:r>
              <a:rPr lang="en-GB" sz="1200" dirty="0"/>
              <a:t>Portugal</a:t>
            </a:r>
          </a:p>
          <a:p>
            <a:r>
              <a:rPr lang="en-GB" sz="1200" dirty="0"/>
              <a:t>Spain</a:t>
            </a:r>
          </a:p>
          <a:p>
            <a:r>
              <a:rPr lang="en-GB" sz="1200" dirty="0" smtClean="0"/>
              <a:t>Sweden</a:t>
            </a:r>
          </a:p>
          <a:p>
            <a:r>
              <a:rPr lang="en-GB" sz="1200" dirty="0" smtClean="0"/>
              <a:t>UK</a:t>
            </a:r>
            <a:endParaRPr lang="en-GB" sz="12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931189"/>
              </p:ext>
            </p:extLst>
          </p:nvPr>
        </p:nvGraphicFramePr>
        <p:xfrm>
          <a:off x="4932040" y="1203023"/>
          <a:ext cx="3960440" cy="4131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800"/>
                <a:gridCol w="864400"/>
                <a:gridCol w="1316682"/>
                <a:gridCol w="843558"/>
              </a:tblGrid>
              <a:tr h="382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WP</a:t>
                      </a: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Task</a:t>
                      </a: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Beneficiary</a:t>
                      </a: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 PMs</a:t>
                      </a: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</a:tr>
              <a:tr h="24646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TSA4.1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EGI.EU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TSA4.2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SURF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TSA4.3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MTA </a:t>
                      </a:r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SZTAKI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TSA4.3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EGI.EU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TSA4.3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INFN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TSA4.3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CESNET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TSA4.4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CESNET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TSA4.5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UU</a:t>
                      </a:r>
                      <a:r>
                        <a:rPr lang="en-GB" sz="1200" b="0" i="0" u="none" strike="noStrike" baseline="0" dirty="0" smtClean="0">
                          <a:effectLst/>
                          <a:latin typeface="Arial"/>
                        </a:rPr>
                        <a:t> (</a:t>
                      </a:r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KTH)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TSA4.6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CNRS</a:t>
                      </a:r>
                      <a:endParaRPr lang="en-GB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TSA4.7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CSIC (FCTSG)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18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TSA4.8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KIT-G</a:t>
                      </a:r>
                      <a:r>
                        <a:rPr lang="en-GB" sz="1200" b="0" i="0" u="none" strike="noStrike" baseline="0" dirty="0" smtClean="0">
                          <a:effectLst/>
                          <a:latin typeface="Arial"/>
                        </a:rPr>
                        <a:t> (</a:t>
                      </a:r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JUELICH)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TSA4.8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CESNET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effectLst/>
                          <a:latin typeface="Arial"/>
                        </a:rPr>
                        <a:t>TSA4.9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CNRS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TSA4.2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EGI.EU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smtClean="0">
                          <a:effectLst/>
                          <a:latin typeface="Arial"/>
                        </a:rPr>
                        <a:t>TSA4.10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GRNET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TSA4.10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SRCE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TSA4.11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STFC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TSA4.12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CNRS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WP8-S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9" marR="7039" marT="7039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TSA4.12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Arial"/>
                        </a:rPr>
                        <a:t>CYFRONET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747272"/>
              </p:ext>
            </p:extLst>
          </p:nvPr>
        </p:nvGraphicFramePr>
        <p:xfrm>
          <a:off x="24377" y="3838736"/>
          <a:ext cx="4508229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4427984" y="5445224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1100" dirty="0"/>
              <a:t>Transfer of budget between Beneficiary 14-CNRS and Beneficiary 1 EGI.eu in order to perform activities related to task TSA4.6 “Dynamic Deployments for OCCI Compliant Clouds</a:t>
            </a:r>
            <a:r>
              <a:rPr lang="en-US" sz="1100" dirty="0" smtClean="0"/>
              <a:t>”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9484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4581128"/>
            <a:ext cx="8784976" cy="15841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TSA4.9: VO Administration and operations </a:t>
            </a:r>
            <a:r>
              <a:rPr lang="en-US" dirty="0" err="1">
                <a:solidFill>
                  <a:srgbClr val="000000"/>
                </a:solidFill>
              </a:rPr>
              <a:t>PORtal</a:t>
            </a:r>
            <a:r>
              <a:rPr lang="en-US" dirty="0">
                <a:solidFill>
                  <a:srgbClr val="000000"/>
                </a:solidFill>
              </a:rPr>
              <a:t> (VAPOR)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TSA4.10: A new approach to Computing Availability and Reliability Reports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TSA4.11: GOCDB Scoping Extensions and Management Interface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TSA4.12: Tools for automating applying for and allocating federated resources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2420888"/>
            <a:ext cx="8784976" cy="2160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TSA4.4: Providing OCCI support for arbitrary Cloud Management Frameworks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TSA4.5: CDMI Support in Cloud Management Frameworks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TSA4.6: Dynamic Deployments for OCCI Compliant Clouds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TSA4.7: Automatic Deployment and Execution of Applications using </a:t>
            </a:r>
            <a:r>
              <a:rPr lang="en-US" dirty="0" smtClean="0">
                <a:solidFill>
                  <a:srgbClr val="000000"/>
                </a:solidFill>
              </a:rPr>
              <a:t>Cloud </a:t>
            </a:r>
            <a:r>
              <a:rPr lang="en-US" dirty="0">
                <a:solidFill>
                  <a:srgbClr val="000000"/>
                </a:solidFill>
              </a:rPr>
              <a:t>Services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TSA4.8: Transforming Scientific Research Platforms to Exploit Cloud Capacity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512" y="1196752"/>
            <a:ext cx="8784976" cy="12241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TSA4.2: Massive Open Online Course Development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TSA4.3: Evaluation of </a:t>
            </a:r>
            <a:r>
              <a:rPr lang="en-US" dirty="0" err="1">
                <a:solidFill>
                  <a:schemeClr val="tx1"/>
                </a:solidFill>
              </a:rPr>
              <a:t>Liferay</a:t>
            </a:r>
            <a:r>
              <a:rPr lang="en-US" dirty="0">
                <a:solidFill>
                  <a:schemeClr val="tx1"/>
                </a:solidFill>
              </a:rPr>
              <a:t> modules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Mini projects overview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7899175" y="514238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Diego </a:t>
            </a:r>
            <a:r>
              <a:rPr lang="en-US" sz="1200" b="1" dirty="0" err="1" smtClean="0">
                <a:solidFill>
                  <a:schemeClr val="accent4">
                    <a:lumMod val="75000"/>
                  </a:schemeClr>
                </a:solidFill>
              </a:rPr>
              <a:t>Scardacci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Operational Tools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7611143" y="3270176"/>
            <a:ext cx="2160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Michel Drescher,</a:t>
            </a:r>
          </a:p>
          <a:p>
            <a:pPr algn="ctr"/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EGI Federated Clouds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8081512" y="1575672"/>
            <a:ext cx="1219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Gergely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Sipos</a:t>
            </a: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UCST</a:t>
            </a:r>
            <a:endParaRPr lang="en-US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2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7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Mini projects structure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Formal integration with EGI-</a:t>
            </a:r>
            <a:r>
              <a:rPr lang="en-US" dirty="0" err="1" smtClean="0"/>
              <a:t>InSPIRE</a:t>
            </a:r>
            <a:endParaRPr lang="en-US" dirty="0" smtClean="0"/>
          </a:p>
          <a:p>
            <a:pPr lvl="1"/>
            <a:r>
              <a:rPr lang="en-US" dirty="0"/>
              <a:t>Inherit management and funding schemes</a:t>
            </a:r>
          </a:p>
          <a:p>
            <a:pPr lvl="1"/>
            <a:r>
              <a:rPr lang="en-US" dirty="0" smtClean="0"/>
              <a:t>Administrative WP management</a:t>
            </a:r>
          </a:p>
          <a:p>
            <a:pPr lvl="1"/>
            <a:r>
              <a:rPr lang="en-US" dirty="0"/>
              <a:t>Mini projects treated as project tasks</a:t>
            </a:r>
          </a:p>
          <a:p>
            <a:pPr lvl="1"/>
            <a:endParaRPr lang="en-US" dirty="0" smtClean="0"/>
          </a:p>
          <a:p>
            <a:r>
              <a:rPr lang="en-US" dirty="0"/>
              <a:t>Domain shepherd leadership</a:t>
            </a:r>
          </a:p>
          <a:p>
            <a:pPr lvl="1"/>
            <a:r>
              <a:rPr lang="en-US" dirty="0" smtClean="0"/>
              <a:t>Oversee progress &amp; manage deviations from plans</a:t>
            </a:r>
          </a:p>
          <a:p>
            <a:pPr lvl="1"/>
            <a:r>
              <a:rPr lang="en-US" dirty="0" smtClean="0"/>
              <a:t>Ensure prompt integration of results in target platforms</a:t>
            </a:r>
          </a:p>
          <a:p>
            <a:pPr lvl="1"/>
            <a:r>
              <a:rPr lang="en-US" dirty="0" smtClean="0"/>
              <a:t>Facilitate cross-pollination between mini projects and platforms</a:t>
            </a:r>
          </a:p>
          <a:p>
            <a:endParaRPr lang="en-US" dirty="0"/>
          </a:p>
          <a:p>
            <a:r>
              <a:rPr lang="en-US" dirty="0"/>
              <a:t>Mini project management</a:t>
            </a:r>
          </a:p>
          <a:p>
            <a:pPr lvl="1"/>
            <a:r>
              <a:rPr lang="en-US" dirty="0"/>
              <a:t>As much freedom as possible</a:t>
            </a:r>
          </a:p>
          <a:p>
            <a:pPr lvl="1"/>
            <a:r>
              <a:rPr lang="en-US" dirty="0"/>
              <a:t>Minimal invasive formal requirements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Mapping to EGI strategic pillars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EGI Platf Arc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1" y="1340768"/>
            <a:ext cx="8976065" cy="4604766"/>
          </a:xfrm>
          <a:prstGeom prst="rect">
            <a:avLst/>
          </a:prstGeom>
        </p:spPr>
      </p:pic>
      <p:sp>
        <p:nvSpPr>
          <p:cNvPr id="19" name="32-Point Star 18"/>
          <p:cNvSpPr/>
          <p:nvPr/>
        </p:nvSpPr>
        <p:spPr>
          <a:xfrm>
            <a:off x="5292080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TSA4.11</a:t>
            </a:r>
          </a:p>
          <a:p>
            <a:pPr algn="ctr"/>
            <a:r>
              <a:rPr lang="en-US" sz="1200" dirty="0" smtClean="0"/>
              <a:t>Service</a:t>
            </a:r>
          </a:p>
          <a:p>
            <a:pPr algn="ctr"/>
            <a:r>
              <a:rPr lang="en-US" sz="1200" dirty="0" smtClean="0"/>
              <a:t>Registry</a:t>
            </a:r>
            <a:endParaRPr lang="en-US" sz="1200" dirty="0"/>
          </a:p>
        </p:txBody>
      </p:sp>
      <p:sp>
        <p:nvSpPr>
          <p:cNvPr id="21" name="32-Point Star 20"/>
          <p:cNvSpPr/>
          <p:nvPr/>
        </p:nvSpPr>
        <p:spPr>
          <a:xfrm>
            <a:off x="2411760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TSA4.10</a:t>
            </a:r>
          </a:p>
          <a:p>
            <a:pPr algn="ctr"/>
            <a:r>
              <a:rPr lang="en-US" sz="1200" dirty="0" smtClean="0"/>
              <a:t>Monitor/SAM</a:t>
            </a:r>
            <a:endParaRPr lang="en-US" sz="1200" dirty="0"/>
          </a:p>
        </p:txBody>
      </p:sp>
      <p:sp>
        <p:nvSpPr>
          <p:cNvPr id="22" name="32-Point Star 21"/>
          <p:cNvSpPr/>
          <p:nvPr/>
        </p:nvSpPr>
        <p:spPr>
          <a:xfrm>
            <a:off x="4499992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TSA4.4.8</a:t>
            </a:r>
          </a:p>
          <a:p>
            <a:pPr algn="ctr"/>
            <a:r>
              <a:rPr lang="en-US" sz="1200" dirty="0" smtClean="0"/>
              <a:t>Cloud Patterns</a:t>
            </a:r>
            <a:endParaRPr lang="en-US" sz="1200" dirty="0"/>
          </a:p>
        </p:txBody>
      </p:sp>
      <p:sp>
        <p:nvSpPr>
          <p:cNvPr id="23" name="32-Point Star 22"/>
          <p:cNvSpPr/>
          <p:nvPr/>
        </p:nvSpPr>
        <p:spPr>
          <a:xfrm>
            <a:off x="6660232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TSA4.12 </a:t>
            </a:r>
          </a:p>
          <a:p>
            <a:pPr algn="ctr"/>
            <a:r>
              <a:rPr lang="en-US" sz="1200" dirty="0"/>
              <a:t>e-GRANT</a:t>
            </a:r>
          </a:p>
        </p:txBody>
      </p:sp>
      <p:sp>
        <p:nvSpPr>
          <p:cNvPr id="26" name="32-Point Star 25"/>
          <p:cNvSpPr/>
          <p:nvPr/>
        </p:nvSpPr>
        <p:spPr>
          <a:xfrm>
            <a:off x="4499992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TSA4.7</a:t>
            </a:r>
          </a:p>
          <a:p>
            <a:pPr algn="ctr"/>
            <a:r>
              <a:rPr lang="en-US" sz="1200" dirty="0" err="1" smtClean="0"/>
              <a:t>Contextualisation</a:t>
            </a:r>
            <a:endParaRPr lang="en-US" sz="1200" dirty="0"/>
          </a:p>
        </p:txBody>
      </p:sp>
      <p:sp>
        <p:nvSpPr>
          <p:cNvPr id="27" name="32-Point Star 26"/>
          <p:cNvSpPr/>
          <p:nvPr/>
        </p:nvSpPr>
        <p:spPr>
          <a:xfrm>
            <a:off x="3131840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TSA4.5</a:t>
            </a:r>
          </a:p>
          <a:p>
            <a:pPr algn="ctr"/>
            <a:r>
              <a:rPr lang="en-US" sz="1200" dirty="0" smtClean="0"/>
              <a:t>Data Mgmt.</a:t>
            </a:r>
            <a:endParaRPr lang="en-US" sz="1200" dirty="0"/>
          </a:p>
        </p:txBody>
      </p:sp>
      <p:sp>
        <p:nvSpPr>
          <p:cNvPr id="28" name="32-Point Star 27"/>
          <p:cNvSpPr/>
          <p:nvPr/>
        </p:nvSpPr>
        <p:spPr>
          <a:xfrm>
            <a:off x="2411760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TSA4.4</a:t>
            </a:r>
          </a:p>
          <a:p>
            <a:pPr algn="ctr"/>
            <a:r>
              <a:rPr lang="en-US" sz="1200" dirty="0" smtClean="0"/>
              <a:t>VM</a:t>
            </a:r>
          </a:p>
          <a:p>
            <a:pPr algn="ctr"/>
            <a:r>
              <a:rPr lang="en-US" sz="1200" dirty="0" smtClean="0"/>
              <a:t> Mgmt.</a:t>
            </a:r>
            <a:endParaRPr lang="en-US" sz="1200" dirty="0"/>
          </a:p>
        </p:txBody>
      </p:sp>
      <p:sp>
        <p:nvSpPr>
          <p:cNvPr id="29" name="32-Point Star 28"/>
          <p:cNvSpPr/>
          <p:nvPr/>
        </p:nvSpPr>
        <p:spPr>
          <a:xfrm>
            <a:off x="1547664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TSA4.3</a:t>
            </a:r>
          </a:p>
          <a:p>
            <a:pPr algn="ctr"/>
            <a:r>
              <a:rPr lang="en-US" sz="1200" dirty="0" smtClean="0"/>
              <a:t>Evaluating </a:t>
            </a:r>
            <a:r>
              <a:rPr lang="en-US" sz="1200" dirty="0" err="1" smtClean="0"/>
              <a:t>Liferay</a:t>
            </a:r>
            <a:endParaRPr lang="en-US" sz="1200" dirty="0"/>
          </a:p>
        </p:txBody>
      </p:sp>
      <p:sp>
        <p:nvSpPr>
          <p:cNvPr id="30" name="32-Point Star 29"/>
          <p:cNvSpPr/>
          <p:nvPr/>
        </p:nvSpPr>
        <p:spPr>
          <a:xfrm>
            <a:off x="179512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TSA4.2</a:t>
            </a:r>
          </a:p>
          <a:p>
            <a:pPr algn="ctr"/>
            <a:r>
              <a:rPr lang="en-US" sz="1200" dirty="0" smtClean="0"/>
              <a:t>User Training</a:t>
            </a:r>
            <a:endParaRPr lang="en-US" sz="1200" dirty="0"/>
          </a:p>
        </p:txBody>
      </p:sp>
      <p:sp>
        <p:nvSpPr>
          <p:cNvPr id="31" name="32-Point Star 30"/>
          <p:cNvSpPr/>
          <p:nvPr/>
        </p:nvSpPr>
        <p:spPr>
          <a:xfrm>
            <a:off x="1043608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TSA4.9</a:t>
            </a:r>
          </a:p>
          <a:p>
            <a:pPr algn="ctr"/>
            <a:r>
              <a:rPr lang="en-US" sz="1200" dirty="0" smtClean="0"/>
              <a:t>VO Portal</a:t>
            </a:r>
            <a:endParaRPr lang="en-US" sz="1200" dirty="0"/>
          </a:p>
        </p:txBody>
      </p:sp>
      <p:sp>
        <p:nvSpPr>
          <p:cNvPr id="25" name="32-Point Star 24"/>
          <p:cNvSpPr/>
          <p:nvPr/>
        </p:nvSpPr>
        <p:spPr>
          <a:xfrm>
            <a:off x="3923928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TSA4.6</a:t>
            </a:r>
          </a:p>
          <a:p>
            <a:pPr algn="ctr"/>
            <a:r>
              <a:rPr lang="en-US" sz="1200" dirty="0" smtClean="0"/>
              <a:t>Cloud</a:t>
            </a:r>
          </a:p>
          <a:p>
            <a:pPr algn="ctr"/>
            <a:r>
              <a:rPr lang="en-US" sz="1200" dirty="0" err="1" smtClean="0"/>
              <a:t>Autoscale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9715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A6A6A6"/>
                </a:solidFill>
              </a:rPr>
              <a:t>Introduction</a:t>
            </a:r>
          </a:p>
          <a:p>
            <a:endParaRPr lang="en-US" sz="3600" dirty="0"/>
          </a:p>
          <a:p>
            <a:r>
              <a:rPr lang="en-US" sz="3600" dirty="0" smtClean="0"/>
              <a:t>Achievements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A6A6A6"/>
                </a:solidFill>
              </a:rPr>
              <a:t>Conclusions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2-3 July 2014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SA4: Advancing  EGI’s Strategic Goals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Highlighting selected achievements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SA4: Advancing  EGI’s Strategic Goals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 descr="EGI Platf Arc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1" y="1340768"/>
            <a:ext cx="8976065" cy="4604766"/>
          </a:xfrm>
          <a:prstGeom prst="rect">
            <a:avLst/>
          </a:prstGeom>
        </p:spPr>
      </p:pic>
      <p:sp>
        <p:nvSpPr>
          <p:cNvPr id="19" name="32-Point Star 18"/>
          <p:cNvSpPr/>
          <p:nvPr/>
        </p:nvSpPr>
        <p:spPr>
          <a:xfrm>
            <a:off x="5292080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TSA4.11</a:t>
            </a:r>
          </a:p>
          <a:p>
            <a:pPr algn="ctr"/>
            <a:r>
              <a:rPr lang="en-US" sz="1200" dirty="0" smtClean="0"/>
              <a:t>Service</a:t>
            </a:r>
          </a:p>
          <a:p>
            <a:pPr algn="ctr"/>
            <a:r>
              <a:rPr lang="en-US" sz="1200" dirty="0" smtClean="0"/>
              <a:t>Registry</a:t>
            </a:r>
            <a:endParaRPr lang="en-US" sz="1200" dirty="0"/>
          </a:p>
        </p:txBody>
      </p:sp>
      <p:sp>
        <p:nvSpPr>
          <p:cNvPr id="21" name="32-Point Star 20"/>
          <p:cNvSpPr/>
          <p:nvPr/>
        </p:nvSpPr>
        <p:spPr>
          <a:xfrm>
            <a:off x="2411760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TSA4.10</a:t>
            </a:r>
          </a:p>
          <a:p>
            <a:pPr algn="ctr"/>
            <a:r>
              <a:rPr lang="en-US" sz="1200" dirty="0" smtClean="0"/>
              <a:t>Monitor/SAM</a:t>
            </a:r>
            <a:endParaRPr lang="en-US" sz="1200" dirty="0"/>
          </a:p>
        </p:txBody>
      </p:sp>
      <p:sp>
        <p:nvSpPr>
          <p:cNvPr id="22" name="32-Point Star 21"/>
          <p:cNvSpPr/>
          <p:nvPr/>
        </p:nvSpPr>
        <p:spPr>
          <a:xfrm>
            <a:off x="4499992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TSA4.4.8</a:t>
            </a:r>
          </a:p>
          <a:p>
            <a:pPr algn="ctr"/>
            <a:r>
              <a:rPr lang="en-US" sz="1200" dirty="0" smtClean="0"/>
              <a:t>Cloud Patterns</a:t>
            </a:r>
            <a:endParaRPr lang="en-US" sz="1200" dirty="0"/>
          </a:p>
        </p:txBody>
      </p:sp>
      <p:sp>
        <p:nvSpPr>
          <p:cNvPr id="23" name="32-Point Star 22"/>
          <p:cNvSpPr/>
          <p:nvPr/>
        </p:nvSpPr>
        <p:spPr>
          <a:xfrm>
            <a:off x="6660232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TSA4.12 </a:t>
            </a:r>
          </a:p>
          <a:p>
            <a:pPr algn="ctr"/>
            <a:r>
              <a:rPr lang="en-US" sz="1200" dirty="0"/>
              <a:t>e-GRANT</a:t>
            </a:r>
          </a:p>
        </p:txBody>
      </p:sp>
      <p:sp>
        <p:nvSpPr>
          <p:cNvPr id="26" name="32-Point Star 25"/>
          <p:cNvSpPr/>
          <p:nvPr/>
        </p:nvSpPr>
        <p:spPr>
          <a:xfrm>
            <a:off x="4499992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TSA4.7</a:t>
            </a:r>
          </a:p>
          <a:p>
            <a:pPr algn="ctr"/>
            <a:r>
              <a:rPr lang="en-US" sz="1200" dirty="0" err="1" smtClean="0"/>
              <a:t>Contextualisation</a:t>
            </a:r>
            <a:endParaRPr lang="en-US" sz="1200" dirty="0"/>
          </a:p>
        </p:txBody>
      </p:sp>
      <p:sp>
        <p:nvSpPr>
          <p:cNvPr id="27" name="32-Point Star 26"/>
          <p:cNvSpPr/>
          <p:nvPr/>
        </p:nvSpPr>
        <p:spPr>
          <a:xfrm>
            <a:off x="3131840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TSA4.5</a:t>
            </a:r>
          </a:p>
          <a:p>
            <a:pPr algn="ctr"/>
            <a:r>
              <a:rPr lang="en-US" sz="1200" dirty="0" smtClean="0"/>
              <a:t>Data Mgmt.</a:t>
            </a:r>
            <a:endParaRPr lang="en-US" sz="1200" dirty="0"/>
          </a:p>
        </p:txBody>
      </p:sp>
      <p:sp>
        <p:nvSpPr>
          <p:cNvPr id="28" name="32-Point Star 27"/>
          <p:cNvSpPr/>
          <p:nvPr/>
        </p:nvSpPr>
        <p:spPr>
          <a:xfrm>
            <a:off x="2411760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TSA4.4</a:t>
            </a:r>
          </a:p>
          <a:p>
            <a:pPr algn="ctr"/>
            <a:r>
              <a:rPr lang="en-US" sz="1200" dirty="0" smtClean="0"/>
              <a:t>VM</a:t>
            </a:r>
          </a:p>
          <a:p>
            <a:pPr algn="ctr"/>
            <a:r>
              <a:rPr lang="en-US" sz="1200" dirty="0" smtClean="0"/>
              <a:t> Mgmt.</a:t>
            </a:r>
            <a:endParaRPr lang="en-US" sz="1200" dirty="0"/>
          </a:p>
        </p:txBody>
      </p:sp>
      <p:sp>
        <p:nvSpPr>
          <p:cNvPr id="29" name="32-Point Star 28"/>
          <p:cNvSpPr/>
          <p:nvPr/>
        </p:nvSpPr>
        <p:spPr>
          <a:xfrm>
            <a:off x="1547664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TSA4.3</a:t>
            </a:r>
          </a:p>
          <a:p>
            <a:pPr algn="ctr"/>
            <a:r>
              <a:rPr lang="en-US" sz="1200" dirty="0" smtClean="0"/>
              <a:t>Evaluating </a:t>
            </a:r>
            <a:r>
              <a:rPr lang="en-US" sz="1200" dirty="0" err="1" smtClean="0"/>
              <a:t>Liferay</a:t>
            </a:r>
            <a:endParaRPr lang="en-US" sz="1200" dirty="0"/>
          </a:p>
        </p:txBody>
      </p:sp>
      <p:sp>
        <p:nvSpPr>
          <p:cNvPr id="30" name="32-Point Star 29"/>
          <p:cNvSpPr/>
          <p:nvPr/>
        </p:nvSpPr>
        <p:spPr>
          <a:xfrm>
            <a:off x="179512" y="1412776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TSA4.2</a:t>
            </a:r>
          </a:p>
          <a:p>
            <a:pPr algn="ctr"/>
            <a:r>
              <a:rPr lang="en-US" sz="1200" dirty="0" smtClean="0"/>
              <a:t>User Training</a:t>
            </a:r>
            <a:endParaRPr lang="en-US" sz="1200" dirty="0"/>
          </a:p>
        </p:txBody>
      </p:sp>
      <p:sp>
        <p:nvSpPr>
          <p:cNvPr id="31" name="32-Point Star 30"/>
          <p:cNvSpPr/>
          <p:nvPr/>
        </p:nvSpPr>
        <p:spPr>
          <a:xfrm>
            <a:off x="1043608" y="3861048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TSA4.9</a:t>
            </a:r>
          </a:p>
          <a:p>
            <a:pPr algn="ctr"/>
            <a:r>
              <a:rPr lang="en-US" sz="1200" dirty="0" smtClean="0"/>
              <a:t>VO Portal</a:t>
            </a:r>
            <a:endParaRPr lang="en-US" sz="1200" dirty="0"/>
          </a:p>
        </p:txBody>
      </p:sp>
      <p:sp>
        <p:nvSpPr>
          <p:cNvPr id="25" name="32-Point Star 24"/>
          <p:cNvSpPr/>
          <p:nvPr/>
        </p:nvSpPr>
        <p:spPr>
          <a:xfrm>
            <a:off x="3923928" y="3068960"/>
            <a:ext cx="1440160" cy="648072"/>
          </a:xfrm>
          <a:prstGeom prst="star32">
            <a:avLst>
              <a:gd name="adj" fmla="val 41419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TSA4.6</a:t>
            </a:r>
          </a:p>
          <a:p>
            <a:pPr algn="ctr"/>
            <a:r>
              <a:rPr lang="en-US" sz="1200" dirty="0" smtClean="0"/>
              <a:t>Cloud</a:t>
            </a:r>
          </a:p>
          <a:p>
            <a:pPr algn="ctr"/>
            <a:r>
              <a:rPr lang="en-US" sz="1200" dirty="0" err="1" smtClean="0"/>
              <a:t>Autoscale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4337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27821</TotalTime>
  <Words>2327</Words>
  <Application>Microsoft Office PowerPoint</Application>
  <PresentationFormat>On-screen Show (4:3)</PresentationFormat>
  <Paragraphs>721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EGI-InSPIRE-Slide-Template_v4</vt:lpstr>
      <vt:lpstr>SA4: Advancing  EGI’s Strategic Goals</vt:lpstr>
      <vt:lpstr>Outline</vt:lpstr>
      <vt:lpstr>Outline</vt:lpstr>
      <vt:lpstr>SA4 Overview</vt:lpstr>
      <vt:lpstr>Mini projects overview</vt:lpstr>
      <vt:lpstr>Mini projects structure</vt:lpstr>
      <vt:lpstr>Mapping to EGI strategic pillars</vt:lpstr>
      <vt:lpstr>Outline</vt:lpstr>
      <vt:lpstr>Highlighting selected achievements</vt:lpstr>
      <vt:lpstr>Core Infrastructure: Virtual Organisation support</vt:lpstr>
      <vt:lpstr>TSA4.9: VO Administration and operations PORtal (VAPOR)</vt:lpstr>
      <vt:lpstr>Core Infrastructure: Resource Allocation service </vt:lpstr>
      <vt:lpstr>TSA4.12: Tools for automating applying for and allocating federated resources</vt:lpstr>
      <vt:lpstr>Core Infrastructure: other</vt:lpstr>
      <vt:lpstr>Cloud Infrastructure: Interoperable OCCI framework</vt:lpstr>
      <vt:lpstr>TSA4.4: Providing OCCI support for arbitrary Cloud Management Frameworks</vt:lpstr>
      <vt:lpstr>Cloud Infrastructure: Elastic &amp; multi-site Cloud usage</vt:lpstr>
      <vt:lpstr>TSA4.6: Dynamic Deployments for OCCI Compliant Clouds</vt:lpstr>
      <vt:lpstr>Cloud Infrastructure: other</vt:lpstr>
      <vt:lpstr>VRE support: Scalable user training on EGI services</vt:lpstr>
      <vt:lpstr>TSA4.2: Massive Open Online Course (MOOC) Development</vt:lpstr>
      <vt:lpstr>VRE support: other</vt:lpstr>
      <vt:lpstr>Outline</vt:lpstr>
      <vt:lpstr>Effort consumption</vt:lpstr>
      <vt:lpstr>Impact</vt:lpstr>
      <vt:lpstr>Lessons learned</vt:lpstr>
      <vt:lpstr>Summary</vt:lpstr>
      <vt:lpstr>Questions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 C</cp:lastModifiedBy>
  <cp:revision>114</cp:revision>
  <cp:lastPrinted>2014-06-19T16:35:36Z</cp:lastPrinted>
  <dcterms:created xsi:type="dcterms:W3CDTF">2010-09-03T12:01:03Z</dcterms:created>
  <dcterms:modified xsi:type="dcterms:W3CDTF">2014-07-01T10:45:18Z</dcterms:modified>
</cp:coreProperties>
</file>