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8"/>
  </p:notesMasterIdLst>
  <p:handoutMasterIdLst>
    <p:handoutMasterId r:id="rId19"/>
  </p:handoutMasterIdLst>
  <p:sldIdLst>
    <p:sldId id="279" r:id="rId2"/>
    <p:sldId id="280" r:id="rId3"/>
    <p:sldId id="289" r:id="rId4"/>
    <p:sldId id="290" r:id="rId5"/>
    <p:sldId id="291" r:id="rId6"/>
    <p:sldId id="298" r:id="rId7"/>
    <p:sldId id="299" r:id="rId8"/>
    <p:sldId id="300" r:id="rId9"/>
    <p:sldId id="294" r:id="rId10"/>
    <p:sldId id="301" r:id="rId11"/>
    <p:sldId id="296" r:id="rId12"/>
    <p:sldId id="297" r:id="rId13"/>
    <p:sldId id="283" r:id="rId14"/>
    <p:sldId id="302" r:id="rId15"/>
    <p:sldId id="303" r:id="rId16"/>
    <p:sldId id="28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4649" autoAdjust="0"/>
  </p:normalViewPr>
  <p:slideViewPr>
    <p:cSldViewPr>
      <p:cViewPr>
        <p:scale>
          <a:sx n="76" d="100"/>
          <a:sy n="76" d="100"/>
        </p:scale>
        <p:origin x="-1112" y="-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F9E56A-B90D-0949-A1B3-732A5155C6D2}" type="doc">
      <dgm:prSet loTypeId="urn:microsoft.com/office/officeart/2005/8/layout/cycle8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019965F-14C9-F846-A76A-287CBFC63CFA}">
      <dgm:prSet phldrT="[Text]"/>
      <dgm:spPr/>
      <dgm:t>
        <a:bodyPr/>
        <a:lstStyle/>
        <a:p>
          <a:endParaRPr lang="en-US" dirty="0" smtClean="0"/>
        </a:p>
        <a:p>
          <a:r>
            <a:rPr lang="en-US" dirty="0" smtClean="0"/>
            <a:t>e-Infra and RI</a:t>
          </a:r>
        </a:p>
        <a:p>
          <a:r>
            <a:rPr lang="en-US" dirty="0" smtClean="0"/>
            <a:t>Commons</a:t>
          </a:r>
          <a:endParaRPr lang="en-US" dirty="0"/>
        </a:p>
      </dgm:t>
    </dgm:pt>
    <dgm:pt modelId="{07D95248-CC56-AC4D-BD7B-49DC3D2DE17B}" type="parTrans" cxnId="{24934933-9E07-FA46-9BB4-9093DDAE7CB1}">
      <dgm:prSet/>
      <dgm:spPr/>
      <dgm:t>
        <a:bodyPr/>
        <a:lstStyle/>
        <a:p>
          <a:endParaRPr lang="en-US"/>
        </a:p>
      </dgm:t>
    </dgm:pt>
    <dgm:pt modelId="{5CFB6E75-9FBE-3A4B-84AB-CC5A3C4C7590}" type="sibTrans" cxnId="{24934933-9E07-FA46-9BB4-9093DDAE7CB1}">
      <dgm:prSet/>
      <dgm:spPr/>
      <dgm:t>
        <a:bodyPr/>
        <a:lstStyle/>
        <a:p>
          <a:endParaRPr lang="en-US"/>
        </a:p>
      </dgm:t>
    </dgm:pt>
    <dgm:pt modelId="{B83D4454-B914-2D4E-9512-573AEE0EF169}">
      <dgm:prSet phldrT="[Text]"/>
      <dgm:spPr/>
      <dgm:t>
        <a:bodyPr/>
        <a:lstStyle/>
        <a:p>
          <a:r>
            <a:rPr lang="en-US" dirty="0" smtClean="0"/>
            <a:t>Open Data </a:t>
          </a:r>
        </a:p>
        <a:p>
          <a:r>
            <a:rPr lang="en-US" dirty="0" smtClean="0"/>
            <a:t>Commons</a:t>
          </a:r>
          <a:endParaRPr lang="en-US" dirty="0"/>
        </a:p>
      </dgm:t>
    </dgm:pt>
    <dgm:pt modelId="{C629BFB9-152E-5147-95F5-11C850FFBC6C}" type="parTrans" cxnId="{76C755DB-19B8-9345-B317-C0E9A7A7C510}">
      <dgm:prSet/>
      <dgm:spPr/>
      <dgm:t>
        <a:bodyPr/>
        <a:lstStyle/>
        <a:p>
          <a:endParaRPr lang="en-US"/>
        </a:p>
      </dgm:t>
    </dgm:pt>
    <dgm:pt modelId="{1A2C4600-9D2D-1F48-91EA-113669F4F2F2}" type="sibTrans" cxnId="{76C755DB-19B8-9345-B317-C0E9A7A7C510}">
      <dgm:prSet/>
      <dgm:spPr/>
      <dgm:t>
        <a:bodyPr/>
        <a:lstStyle/>
        <a:p>
          <a:endParaRPr lang="en-US"/>
        </a:p>
      </dgm:t>
    </dgm:pt>
    <dgm:pt modelId="{0E785212-9EA1-C449-A9CC-0170DD74B169}">
      <dgm:prSet phldrT="[Text]"/>
      <dgm:spPr/>
      <dgm:t>
        <a:bodyPr/>
        <a:lstStyle/>
        <a:p>
          <a:r>
            <a:rPr lang="en-US" dirty="0" smtClean="0"/>
            <a:t>Knowledge Commons</a:t>
          </a:r>
          <a:endParaRPr lang="en-US" dirty="0"/>
        </a:p>
      </dgm:t>
    </dgm:pt>
    <dgm:pt modelId="{88E9261F-AC92-5747-9D3A-B16E6154ABAE}" type="parTrans" cxnId="{8887C34B-3040-4149-9111-561D1BB557D2}">
      <dgm:prSet/>
      <dgm:spPr/>
      <dgm:t>
        <a:bodyPr/>
        <a:lstStyle/>
        <a:p>
          <a:endParaRPr lang="en-US"/>
        </a:p>
      </dgm:t>
    </dgm:pt>
    <dgm:pt modelId="{A7C5D774-62A6-4348-A543-28DE8BD3C478}" type="sibTrans" cxnId="{8887C34B-3040-4149-9111-561D1BB557D2}">
      <dgm:prSet/>
      <dgm:spPr/>
      <dgm:t>
        <a:bodyPr/>
        <a:lstStyle/>
        <a:p>
          <a:endParaRPr lang="en-US"/>
        </a:p>
      </dgm:t>
    </dgm:pt>
    <dgm:pt modelId="{E7C6F077-4C11-D74B-8377-DC26FF2624E4}" type="pres">
      <dgm:prSet presAssocID="{7EF9E56A-B90D-0949-A1B3-732A5155C6D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29090A-04E2-DC4F-ADF9-30F8933C57FE}" type="pres">
      <dgm:prSet presAssocID="{7EF9E56A-B90D-0949-A1B3-732A5155C6D2}" presName="wedge1" presStyleLbl="node1" presStyleIdx="0" presStyleCnt="3"/>
      <dgm:spPr/>
      <dgm:t>
        <a:bodyPr/>
        <a:lstStyle/>
        <a:p>
          <a:endParaRPr lang="en-US"/>
        </a:p>
      </dgm:t>
    </dgm:pt>
    <dgm:pt modelId="{6B2A57F6-D6FB-B94C-8C30-46FF1BB34571}" type="pres">
      <dgm:prSet presAssocID="{7EF9E56A-B90D-0949-A1B3-732A5155C6D2}" presName="dummy1a" presStyleCnt="0"/>
      <dgm:spPr/>
    </dgm:pt>
    <dgm:pt modelId="{E7FCE230-9070-D54F-9A30-A37045225C47}" type="pres">
      <dgm:prSet presAssocID="{7EF9E56A-B90D-0949-A1B3-732A5155C6D2}" presName="dummy1b" presStyleCnt="0"/>
      <dgm:spPr/>
    </dgm:pt>
    <dgm:pt modelId="{6DFAEA9E-2EDF-7E43-82A2-C8EF71C636B8}" type="pres">
      <dgm:prSet presAssocID="{7EF9E56A-B90D-0949-A1B3-732A5155C6D2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EAF540-08C5-E648-8CC4-645C77DA2A1D}" type="pres">
      <dgm:prSet presAssocID="{7EF9E56A-B90D-0949-A1B3-732A5155C6D2}" presName="wedge2" presStyleLbl="node1" presStyleIdx="1" presStyleCnt="3"/>
      <dgm:spPr/>
      <dgm:t>
        <a:bodyPr/>
        <a:lstStyle/>
        <a:p>
          <a:endParaRPr lang="en-US"/>
        </a:p>
      </dgm:t>
    </dgm:pt>
    <dgm:pt modelId="{3D70F735-2D4E-E04E-A14A-5D59E9EC918B}" type="pres">
      <dgm:prSet presAssocID="{7EF9E56A-B90D-0949-A1B3-732A5155C6D2}" presName="dummy2a" presStyleCnt="0"/>
      <dgm:spPr/>
    </dgm:pt>
    <dgm:pt modelId="{3FE84D44-6E95-8B4C-A7D0-07DFD87E424B}" type="pres">
      <dgm:prSet presAssocID="{7EF9E56A-B90D-0949-A1B3-732A5155C6D2}" presName="dummy2b" presStyleCnt="0"/>
      <dgm:spPr/>
    </dgm:pt>
    <dgm:pt modelId="{DF62C21B-43F4-444D-B356-AAFB589C22BD}" type="pres">
      <dgm:prSet presAssocID="{7EF9E56A-B90D-0949-A1B3-732A5155C6D2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E8E0C6-F905-7E46-88E8-9F18C2D0F2F8}" type="pres">
      <dgm:prSet presAssocID="{7EF9E56A-B90D-0949-A1B3-732A5155C6D2}" presName="wedge3" presStyleLbl="node1" presStyleIdx="2" presStyleCnt="3"/>
      <dgm:spPr/>
      <dgm:t>
        <a:bodyPr/>
        <a:lstStyle/>
        <a:p>
          <a:endParaRPr lang="en-US"/>
        </a:p>
      </dgm:t>
    </dgm:pt>
    <dgm:pt modelId="{DA47DE8F-136B-4440-A22D-E7C1CB5840E4}" type="pres">
      <dgm:prSet presAssocID="{7EF9E56A-B90D-0949-A1B3-732A5155C6D2}" presName="dummy3a" presStyleCnt="0"/>
      <dgm:spPr/>
    </dgm:pt>
    <dgm:pt modelId="{FBC79526-4C60-D04C-9646-0B8403BA0BDF}" type="pres">
      <dgm:prSet presAssocID="{7EF9E56A-B90D-0949-A1B3-732A5155C6D2}" presName="dummy3b" presStyleCnt="0"/>
      <dgm:spPr/>
    </dgm:pt>
    <dgm:pt modelId="{42F11213-9F1B-164B-AC2E-89A5EAD0B77A}" type="pres">
      <dgm:prSet presAssocID="{7EF9E56A-B90D-0949-A1B3-732A5155C6D2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A4B1B-E8BB-A346-8B51-C16E7733FB69}" type="pres">
      <dgm:prSet presAssocID="{5CFB6E75-9FBE-3A4B-84AB-CC5A3C4C7590}" presName="arrowWedge1" presStyleLbl="fgSibTrans2D1" presStyleIdx="0" presStyleCnt="3"/>
      <dgm:spPr/>
    </dgm:pt>
    <dgm:pt modelId="{2D93D8B2-404E-8449-82D7-EFD9D2D6A759}" type="pres">
      <dgm:prSet presAssocID="{1A2C4600-9D2D-1F48-91EA-113669F4F2F2}" presName="arrowWedge2" presStyleLbl="fgSibTrans2D1" presStyleIdx="1" presStyleCnt="3"/>
      <dgm:spPr/>
    </dgm:pt>
    <dgm:pt modelId="{20B974DD-FF61-D347-A560-F500D91B8F2B}" type="pres">
      <dgm:prSet presAssocID="{A7C5D774-62A6-4348-A543-28DE8BD3C478}" presName="arrowWedge3" presStyleLbl="fgSibTrans2D1" presStyleIdx="2" presStyleCnt="3"/>
      <dgm:spPr/>
    </dgm:pt>
  </dgm:ptLst>
  <dgm:cxnLst>
    <dgm:cxn modelId="{F2E99FCF-2951-154C-9F22-975EAA0A0CD2}" type="presOf" srcId="{7019965F-14C9-F846-A76A-287CBFC63CFA}" destId="{2B29090A-04E2-DC4F-ADF9-30F8933C57FE}" srcOrd="0" destOrd="0" presId="urn:microsoft.com/office/officeart/2005/8/layout/cycle8"/>
    <dgm:cxn modelId="{D0E9473E-7502-724E-859C-9C57F4B1CDB2}" type="presOf" srcId="{7019965F-14C9-F846-A76A-287CBFC63CFA}" destId="{6DFAEA9E-2EDF-7E43-82A2-C8EF71C636B8}" srcOrd="1" destOrd="0" presId="urn:microsoft.com/office/officeart/2005/8/layout/cycle8"/>
    <dgm:cxn modelId="{3FAD325A-2AC5-7442-B21E-D110922AF0B2}" type="presOf" srcId="{0E785212-9EA1-C449-A9CC-0170DD74B169}" destId="{42F11213-9F1B-164B-AC2E-89A5EAD0B77A}" srcOrd="1" destOrd="0" presId="urn:microsoft.com/office/officeart/2005/8/layout/cycle8"/>
    <dgm:cxn modelId="{7709602E-FB0D-B846-BB4B-BC1C64E82F29}" type="presOf" srcId="{B83D4454-B914-2D4E-9512-573AEE0EF169}" destId="{10EAF540-08C5-E648-8CC4-645C77DA2A1D}" srcOrd="0" destOrd="0" presId="urn:microsoft.com/office/officeart/2005/8/layout/cycle8"/>
    <dgm:cxn modelId="{4FB41311-E76C-7147-BAB5-5C1DE5E1E072}" type="presOf" srcId="{0E785212-9EA1-C449-A9CC-0170DD74B169}" destId="{8EE8E0C6-F905-7E46-88E8-9F18C2D0F2F8}" srcOrd="0" destOrd="0" presId="urn:microsoft.com/office/officeart/2005/8/layout/cycle8"/>
    <dgm:cxn modelId="{2F996983-3D26-2C4E-8B21-C3E774BD8C98}" type="presOf" srcId="{B83D4454-B914-2D4E-9512-573AEE0EF169}" destId="{DF62C21B-43F4-444D-B356-AAFB589C22BD}" srcOrd="1" destOrd="0" presId="urn:microsoft.com/office/officeart/2005/8/layout/cycle8"/>
    <dgm:cxn modelId="{76C755DB-19B8-9345-B317-C0E9A7A7C510}" srcId="{7EF9E56A-B90D-0949-A1B3-732A5155C6D2}" destId="{B83D4454-B914-2D4E-9512-573AEE0EF169}" srcOrd="1" destOrd="0" parTransId="{C629BFB9-152E-5147-95F5-11C850FFBC6C}" sibTransId="{1A2C4600-9D2D-1F48-91EA-113669F4F2F2}"/>
    <dgm:cxn modelId="{24934933-9E07-FA46-9BB4-9093DDAE7CB1}" srcId="{7EF9E56A-B90D-0949-A1B3-732A5155C6D2}" destId="{7019965F-14C9-F846-A76A-287CBFC63CFA}" srcOrd="0" destOrd="0" parTransId="{07D95248-CC56-AC4D-BD7B-49DC3D2DE17B}" sibTransId="{5CFB6E75-9FBE-3A4B-84AB-CC5A3C4C7590}"/>
    <dgm:cxn modelId="{671A6336-BDFF-FE43-B7C3-14BD745D3644}" type="presOf" srcId="{7EF9E56A-B90D-0949-A1B3-732A5155C6D2}" destId="{E7C6F077-4C11-D74B-8377-DC26FF2624E4}" srcOrd="0" destOrd="0" presId="urn:microsoft.com/office/officeart/2005/8/layout/cycle8"/>
    <dgm:cxn modelId="{8887C34B-3040-4149-9111-561D1BB557D2}" srcId="{7EF9E56A-B90D-0949-A1B3-732A5155C6D2}" destId="{0E785212-9EA1-C449-A9CC-0170DD74B169}" srcOrd="2" destOrd="0" parTransId="{88E9261F-AC92-5747-9D3A-B16E6154ABAE}" sibTransId="{A7C5D774-62A6-4348-A543-28DE8BD3C478}"/>
    <dgm:cxn modelId="{663861C1-FCDF-2348-8DB7-7FAEFC6D5698}" type="presParOf" srcId="{E7C6F077-4C11-D74B-8377-DC26FF2624E4}" destId="{2B29090A-04E2-DC4F-ADF9-30F8933C57FE}" srcOrd="0" destOrd="0" presId="urn:microsoft.com/office/officeart/2005/8/layout/cycle8"/>
    <dgm:cxn modelId="{D67CC58F-BA11-4F49-8B38-62DA072541A2}" type="presParOf" srcId="{E7C6F077-4C11-D74B-8377-DC26FF2624E4}" destId="{6B2A57F6-D6FB-B94C-8C30-46FF1BB34571}" srcOrd="1" destOrd="0" presId="urn:microsoft.com/office/officeart/2005/8/layout/cycle8"/>
    <dgm:cxn modelId="{1B5A2A95-B1C2-1544-942F-8C29A2EBD59F}" type="presParOf" srcId="{E7C6F077-4C11-D74B-8377-DC26FF2624E4}" destId="{E7FCE230-9070-D54F-9A30-A37045225C47}" srcOrd="2" destOrd="0" presId="urn:microsoft.com/office/officeart/2005/8/layout/cycle8"/>
    <dgm:cxn modelId="{762C995B-74A3-214E-8F55-23B1777800FA}" type="presParOf" srcId="{E7C6F077-4C11-D74B-8377-DC26FF2624E4}" destId="{6DFAEA9E-2EDF-7E43-82A2-C8EF71C636B8}" srcOrd="3" destOrd="0" presId="urn:microsoft.com/office/officeart/2005/8/layout/cycle8"/>
    <dgm:cxn modelId="{A0294318-4B29-B443-8DAA-971EACBB7264}" type="presParOf" srcId="{E7C6F077-4C11-D74B-8377-DC26FF2624E4}" destId="{10EAF540-08C5-E648-8CC4-645C77DA2A1D}" srcOrd="4" destOrd="0" presId="urn:microsoft.com/office/officeart/2005/8/layout/cycle8"/>
    <dgm:cxn modelId="{D426AAA1-72DB-2F4F-B3D4-332E302454FC}" type="presParOf" srcId="{E7C6F077-4C11-D74B-8377-DC26FF2624E4}" destId="{3D70F735-2D4E-E04E-A14A-5D59E9EC918B}" srcOrd="5" destOrd="0" presId="urn:microsoft.com/office/officeart/2005/8/layout/cycle8"/>
    <dgm:cxn modelId="{0BAC6F96-B800-754F-B229-F3697928C09F}" type="presParOf" srcId="{E7C6F077-4C11-D74B-8377-DC26FF2624E4}" destId="{3FE84D44-6E95-8B4C-A7D0-07DFD87E424B}" srcOrd="6" destOrd="0" presId="urn:microsoft.com/office/officeart/2005/8/layout/cycle8"/>
    <dgm:cxn modelId="{8B0BD2EC-9125-5E49-A264-75A58BCFB52D}" type="presParOf" srcId="{E7C6F077-4C11-D74B-8377-DC26FF2624E4}" destId="{DF62C21B-43F4-444D-B356-AAFB589C22BD}" srcOrd="7" destOrd="0" presId="urn:microsoft.com/office/officeart/2005/8/layout/cycle8"/>
    <dgm:cxn modelId="{C7A6EE59-CB78-A541-A353-A11E20C3B05B}" type="presParOf" srcId="{E7C6F077-4C11-D74B-8377-DC26FF2624E4}" destId="{8EE8E0C6-F905-7E46-88E8-9F18C2D0F2F8}" srcOrd="8" destOrd="0" presId="urn:microsoft.com/office/officeart/2005/8/layout/cycle8"/>
    <dgm:cxn modelId="{1CBA891B-A880-2D48-875B-FAEDBCBC3D9A}" type="presParOf" srcId="{E7C6F077-4C11-D74B-8377-DC26FF2624E4}" destId="{DA47DE8F-136B-4440-A22D-E7C1CB5840E4}" srcOrd="9" destOrd="0" presId="urn:microsoft.com/office/officeart/2005/8/layout/cycle8"/>
    <dgm:cxn modelId="{F94AD4DA-15DB-8B46-8384-790D4CDA6197}" type="presParOf" srcId="{E7C6F077-4C11-D74B-8377-DC26FF2624E4}" destId="{FBC79526-4C60-D04C-9646-0B8403BA0BDF}" srcOrd="10" destOrd="0" presId="urn:microsoft.com/office/officeart/2005/8/layout/cycle8"/>
    <dgm:cxn modelId="{DD528E36-AC74-FF4E-ACB7-C3B20B97EBF4}" type="presParOf" srcId="{E7C6F077-4C11-D74B-8377-DC26FF2624E4}" destId="{42F11213-9F1B-164B-AC2E-89A5EAD0B77A}" srcOrd="11" destOrd="0" presId="urn:microsoft.com/office/officeart/2005/8/layout/cycle8"/>
    <dgm:cxn modelId="{8547A63B-3F74-2446-AB0C-BD04190A4EE8}" type="presParOf" srcId="{E7C6F077-4C11-D74B-8377-DC26FF2624E4}" destId="{5FAA4B1B-E8BB-A346-8B51-C16E7733FB69}" srcOrd="12" destOrd="0" presId="urn:microsoft.com/office/officeart/2005/8/layout/cycle8"/>
    <dgm:cxn modelId="{81D51E8B-E4BE-0742-8F9C-4942AFDAA18C}" type="presParOf" srcId="{E7C6F077-4C11-D74B-8377-DC26FF2624E4}" destId="{2D93D8B2-404E-8449-82D7-EFD9D2D6A759}" srcOrd="13" destOrd="0" presId="urn:microsoft.com/office/officeart/2005/8/layout/cycle8"/>
    <dgm:cxn modelId="{B71B8A7E-E927-AE4A-8638-91DEFB70DBF8}" type="presParOf" srcId="{E7C6F077-4C11-D74B-8377-DC26FF2624E4}" destId="{20B974DD-FF61-D347-A560-F500D91B8F2B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9090A-04E2-DC4F-ADF9-30F8933C57FE}">
      <dsp:nvSpPr>
        <dsp:cNvPr id="0" name=""/>
        <dsp:cNvSpPr/>
      </dsp:nvSpPr>
      <dsp:spPr>
        <a:xfrm>
          <a:off x="1348508" y="299553"/>
          <a:ext cx="3871150" cy="3871150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e-Infra and RI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Commons</a:t>
          </a:r>
          <a:endParaRPr lang="en-US" sz="1900" kern="1200" dirty="0"/>
        </a:p>
      </dsp:txBody>
      <dsp:txXfrm>
        <a:off x="3388696" y="1119868"/>
        <a:ext cx="1382553" cy="1152128"/>
      </dsp:txXfrm>
    </dsp:sp>
    <dsp:sp modelId="{10EAF540-08C5-E648-8CC4-645C77DA2A1D}">
      <dsp:nvSpPr>
        <dsp:cNvPr id="0" name=""/>
        <dsp:cNvSpPr/>
      </dsp:nvSpPr>
      <dsp:spPr>
        <a:xfrm>
          <a:off x="1268780" y="437808"/>
          <a:ext cx="3871150" cy="3871150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Open Data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Commons</a:t>
          </a:r>
          <a:endParaRPr lang="en-US" sz="1900" kern="1200" dirty="0"/>
        </a:p>
      </dsp:txBody>
      <dsp:txXfrm>
        <a:off x="2190483" y="2949447"/>
        <a:ext cx="2073830" cy="1013872"/>
      </dsp:txXfrm>
    </dsp:sp>
    <dsp:sp modelId="{8EE8E0C6-F905-7E46-88E8-9F18C2D0F2F8}">
      <dsp:nvSpPr>
        <dsp:cNvPr id="0" name=""/>
        <dsp:cNvSpPr/>
      </dsp:nvSpPr>
      <dsp:spPr>
        <a:xfrm>
          <a:off x="1189053" y="299553"/>
          <a:ext cx="3871150" cy="3871150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Knowledge Commons</a:t>
          </a:r>
          <a:endParaRPr lang="en-US" sz="1900" kern="1200" dirty="0"/>
        </a:p>
      </dsp:txBody>
      <dsp:txXfrm>
        <a:off x="1637461" y="1119868"/>
        <a:ext cx="1382553" cy="1152128"/>
      </dsp:txXfrm>
    </dsp:sp>
    <dsp:sp modelId="{5FAA4B1B-E8BB-A346-8B51-C16E7733FB69}">
      <dsp:nvSpPr>
        <dsp:cNvPr id="0" name=""/>
        <dsp:cNvSpPr/>
      </dsp:nvSpPr>
      <dsp:spPr>
        <a:xfrm>
          <a:off x="1109185" y="59910"/>
          <a:ext cx="4350435" cy="4350435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93D8B2-404E-8449-82D7-EFD9D2D6A759}">
      <dsp:nvSpPr>
        <dsp:cNvPr id="0" name=""/>
        <dsp:cNvSpPr/>
      </dsp:nvSpPr>
      <dsp:spPr>
        <a:xfrm>
          <a:off x="1029138" y="197921"/>
          <a:ext cx="4350435" cy="4350435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B974DD-FF61-D347-A560-F500D91B8F2B}">
      <dsp:nvSpPr>
        <dsp:cNvPr id="0" name=""/>
        <dsp:cNvSpPr/>
      </dsp:nvSpPr>
      <dsp:spPr>
        <a:xfrm>
          <a:off x="949091" y="59910"/>
          <a:ext cx="4350435" cy="4350435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5F8645-188C-FD49-B20B-A586CE036089}" type="datetimeFigureOut">
              <a:rPr lang="en-US" smtClean="0"/>
              <a:t>7/3/14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94B5E-10D7-E042-A067-689615FED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03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7/3/14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47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49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2-3 July 2014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Future Plans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2-3 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Future Plans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2-3 July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Future Plans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2-3 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Future Plans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740352" cy="1470025"/>
          </a:xfrm>
        </p:spPr>
        <p:txBody>
          <a:bodyPr/>
          <a:lstStyle/>
          <a:p>
            <a:r>
              <a:rPr lang="en-US" sz="4000" dirty="0" smtClean="0"/>
              <a:t>Future Plans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573016"/>
            <a:ext cx="5832648" cy="1343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Tiziana</a:t>
            </a:r>
            <a:r>
              <a:rPr lang="en-US" dirty="0" smtClean="0"/>
              <a:t> Ferrari</a:t>
            </a:r>
          </a:p>
          <a:p>
            <a:r>
              <a:rPr lang="en-US" sz="2800" dirty="0" smtClean="0"/>
              <a:t>EGI-</a:t>
            </a:r>
            <a:r>
              <a:rPr lang="en-US" sz="2800" dirty="0" err="1" smtClean="0"/>
              <a:t>InSPIRE</a:t>
            </a:r>
            <a:r>
              <a:rPr lang="en-US" sz="2800" dirty="0" smtClean="0"/>
              <a:t> Director at </a:t>
            </a:r>
            <a:r>
              <a:rPr lang="en-US" sz="2800" dirty="0" err="1" smtClean="0"/>
              <a:t>EGI.eu</a:t>
            </a:r>
            <a:endParaRPr lang="en-US" sz="2800" dirty="0" smtClean="0"/>
          </a:p>
          <a:p>
            <a:r>
              <a:rPr lang="en-US" sz="2800" dirty="0" err="1" smtClean="0"/>
              <a:t>Tiziana.Ferrari@egi.eu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70885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Open </a:t>
            </a:r>
            <a:r>
              <a:rPr lang="en-US" sz="3200" dirty="0"/>
              <a:t>Data </a:t>
            </a:r>
            <a:r>
              <a:rPr lang="en-US" sz="3200" dirty="0" smtClean="0"/>
              <a:t>Commons:</a:t>
            </a:r>
            <a:br>
              <a:rPr lang="en-US" sz="3200" dirty="0" smtClean="0"/>
            </a:br>
            <a:r>
              <a:rPr lang="en-US" sz="3200" dirty="0" smtClean="0"/>
              <a:t>Plans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4525963"/>
          </a:xfrm>
        </p:spPr>
        <p:txBody>
          <a:bodyPr/>
          <a:lstStyle/>
          <a:p>
            <a:r>
              <a:rPr lang="en-GB" sz="2800" dirty="0" smtClean="0"/>
              <a:t>Develop a </a:t>
            </a:r>
            <a:r>
              <a:rPr lang="en-GB" sz="2800" dirty="0" smtClean="0">
                <a:solidFill>
                  <a:schemeClr val="accent1"/>
                </a:solidFill>
              </a:rPr>
              <a:t>Federated </a:t>
            </a:r>
            <a:r>
              <a:rPr lang="en-GB" sz="2800" dirty="0">
                <a:solidFill>
                  <a:schemeClr val="accent1"/>
                </a:solidFill>
              </a:rPr>
              <a:t>Open Data Solution </a:t>
            </a:r>
            <a:endParaRPr lang="en-US" sz="2800" dirty="0">
              <a:solidFill>
                <a:schemeClr val="accent1"/>
              </a:solidFill>
            </a:endParaRPr>
          </a:p>
          <a:p>
            <a:pPr lvl="1"/>
            <a:r>
              <a:rPr lang="en-GB" sz="2400" dirty="0" smtClean="0"/>
              <a:t>Integrated with a federated </a:t>
            </a:r>
            <a:r>
              <a:rPr lang="en-GB" sz="2400" dirty="0"/>
              <a:t>European community-cloud </a:t>
            </a:r>
            <a:r>
              <a:rPr lang="en-GB" sz="2400" dirty="0" err="1" smtClean="0"/>
              <a:t>IaaS</a:t>
            </a:r>
            <a:r>
              <a:rPr lang="en-GB" sz="2400" dirty="0" smtClean="0"/>
              <a:t> and its consolidation</a:t>
            </a:r>
          </a:p>
          <a:p>
            <a:pPr lvl="1"/>
            <a:r>
              <a:rPr lang="en-GB" sz="2400" dirty="0" smtClean="0">
                <a:solidFill>
                  <a:srgbClr val="4F81BD"/>
                </a:solidFill>
              </a:rPr>
              <a:t>Co-locating and federating open data </a:t>
            </a:r>
            <a:r>
              <a:rPr lang="en-GB" sz="2400" dirty="0" smtClean="0"/>
              <a:t>and </a:t>
            </a:r>
            <a:r>
              <a:rPr lang="en-GB" sz="2400" dirty="0" smtClean="0">
                <a:solidFill>
                  <a:srgbClr val="4F81BD"/>
                </a:solidFill>
              </a:rPr>
              <a:t>higher-level services on cloud</a:t>
            </a:r>
            <a:endParaRPr lang="en-US" sz="2400" dirty="0">
              <a:solidFill>
                <a:srgbClr val="4F81BD"/>
              </a:solidFill>
            </a:endParaRPr>
          </a:p>
          <a:p>
            <a:pPr lvl="1"/>
            <a:r>
              <a:rPr lang="en-GB" sz="2400" dirty="0" smtClean="0">
                <a:solidFill>
                  <a:srgbClr val="4F81BD"/>
                </a:solidFill>
              </a:rPr>
              <a:t>Including </a:t>
            </a:r>
            <a:r>
              <a:rPr lang="en-GB" sz="2400" dirty="0" smtClean="0"/>
              <a:t>EUDAT capabilities and </a:t>
            </a:r>
            <a:r>
              <a:rPr lang="en-US" sz="2400" dirty="0" smtClean="0"/>
              <a:t>long-term data preservation services</a:t>
            </a:r>
          </a:p>
          <a:p>
            <a:pPr lvl="1"/>
            <a:r>
              <a:rPr lang="en-US" sz="2400" dirty="0" smtClean="0"/>
              <a:t>Certification of data archives</a:t>
            </a:r>
            <a:endParaRPr lang="en-US" sz="2400" dirty="0"/>
          </a:p>
          <a:p>
            <a:pPr lvl="1"/>
            <a:r>
              <a:rPr lang="en-GB" sz="2400" dirty="0">
                <a:solidFill>
                  <a:srgbClr val="4F81BD"/>
                </a:solidFill>
              </a:rPr>
              <a:t>Data</a:t>
            </a:r>
            <a:r>
              <a:rPr lang="en-GB" sz="2400" dirty="0"/>
              <a:t> </a:t>
            </a:r>
            <a:r>
              <a:rPr lang="en-GB" sz="2400" dirty="0" smtClean="0">
                <a:solidFill>
                  <a:srgbClr val="4F81BD"/>
                </a:solidFill>
              </a:rPr>
              <a:t>Accounting</a:t>
            </a:r>
            <a:endParaRPr lang="en-US" sz="2400" dirty="0">
              <a:solidFill>
                <a:srgbClr val="4F81BD"/>
              </a:solidFill>
            </a:endParaRPr>
          </a:p>
          <a:p>
            <a:pPr lvl="1"/>
            <a:r>
              <a:rPr lang="en-US" sz="2400" dirty="0" smtClean="0"/>
              <a:t>Collaboration with </a:t>
            </a:r>
            <a:r>
              <a:rPr lang="en-US" sz="2400" dirty="0" smtClean="0">
                <a:solidFill>
                  <a:srgbClr val="4F81BD"/>
                </a:solidFill>
              </a:rPr>
              <a:t>RDA</a:t>
            </a:r>
          </a:p>
          <a:p>
            <a:pPr lvl="1"/>
            <a:r>
              <a:rPr lang="en-US" sz="2400" dirty="0" smtClean="0"/>
              <a:t>Open data value chain, </a:t>
            </a:r>
            <a:r>
              <a:rPr lang="en-US" sz="2400" dirty="0" smtClean="0">
                <a:solidFill>
                  <a:srgbClr val="4F81BD"/>
                </a:solidFill>
              </a:rPr>
              <a:t>SMEs and Industry</a:t>
            </a:r>
            <a:endParaRPr lang="en-US" sz="2400" dirty="0">
              <a:solidFill>
                <a:srgbClr val="4F81BD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2-3 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Future Plans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44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Knowledge Commons:</a:t>
            </a:r>
            <a:br>
              <a:rPr lang="en-US" sz="3200" dirty="0" smtClean="0"/>
            </a:br>
            <a:r>
              <a:rPr lang="en-US" sz="3200" dirty="0" smtClean="0"/>
              <a:t>Challenges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824536"/>
          </a:xfrm>
        </p:spPr>
        <p:txBody>
          <a:bodyPr/>
          <a:lstStyle/>
          <a:p>
            <a:r>
              <a:rPr lang="en-US" dirty="0" smtClean="0">
                <a:solidFill>
                  <a:srgbClr val="4F81BD"/>
                </a:solidFill>
              </a:rPr>
              <a:t>Different organizations </a:t>
            </a:r>
            <a:r>
              <a:rPr lang="en-US" dirty="0" smtClean="0"/>
              <a:t>providing support to open data, data management planning, HTC and cloud, HPC</a:t>
            </a:r>
          </a:p>
          <a:p>
            <a:r>
              <a:rPr lang="en-US" dirty="0" smtClean="0">
                <a:solidFill>
                  <a:srgbClr val="4F81BD"/>
                </a:solidFill>
              </a:rPr>
              <a:t>Lack of integrated competence </a:t>
            </a:r>
            <a:r>
              <a:rPr lang="en-US" dirty="0" err="1" smtClean="0">
                <a:solidFill>
                  <a:srgbClr val="4F81BD"/>
                </a:solidFill>
              </a:rPr>
              <a:t>centres</a:t>
            </a:r>
            <a:r>
              <a:rPr lang="en-US" dirty="0" smtClean="0">
                <a:solidFill>
                  <a:srgbClr val="4F81BD"/>
                </a:solidFill>
              </a:rPr>
              <a:t> </a:t>
            </a:r>
            <a:r>
              <a:rPr lang="en-US" dirty="0" smtClean="0"/>
              <a:t>for data, HTC, cloud</a:t>
            </a:r>
          </a:p>
          <a:p>
            <a:r>
              <a:rPr lang="en-US" dirty="0" smtClean="0">
                <a:solidFill>
                  <a:srgbClr val="4F81BD"/>
                </a:solidFill>
              </a:rPr>
              <a:t>No one-stop shop </a:t>
            </a:r>
            <a:r>
              <a:rPr lang="en-US" dirty="0" smtClean="0"/>
              <a:t>for user communities</a:t>
            </a:r>
          </a:p>
          <a:p>
            <a:r>
              <a:rPr lang="en-US" dirty="0" smtClean="0">
                <a:solidFill>
                  <a:srgbClr val="4F81BD"/>
                </a:solidFill>
              </a:rPr>
              <a:t>Lack of coordination of training </a:t>
            </a:r>
            <a:r>
              <a:rPr lang="en-US" dirty="0" err="1" smtClean="0">
                <a:solidFill>
                  <a:srgbClr val="4F81BD"/>
                </a:solidFill>
              </a:rPr>
              <a:t>programmes</a:t>
            </a:r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2-3 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Future Plans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84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F81BD"/>
                </a:solidFill>
              </a:rPr>
              <a:t>Distributed Competence Centre</a:t>
            </a:r>
          </a:p>
          <a:p>
            <a:r>
              <a:rPr lang="en-US" dirty="0" smtClean="0">
                <a:solidFill>
                  <a:srgbClr val="4F81BD"/>
                </a:solidFill>
              </a:rPr>
              <a:t>Integrated </a:t>
            </a:r>
            <a:r>
              <a:rPr lang="en-US" dirty="0" err="1" smtClean="0">
                <a:solidFill>
                  <a:srgbClr val="4F81BD"/>
                </a:solidFill>
              </a:rPr>
              <a:t>Centres</a:t>
            </a:r>
            <a:r>
              <a:rPr lang="en-US" dirty="0" smtClean="0">
                <a:solidFill>
                  <a:srgbClr val="4F81BD"/>
                </a:solidFill>
              </a:rPr>
              <a:t> of Excellence for Data, HTC and Cloud, HPC</a:t>
            </a:r>
          </a:p>
          <a:p>
            <a:pPr lvl="1"/>
            <a:r>
              <a:rPr lang="en-US" dirty="0" smtClean="0"/>
              <a:t>Coordinated </a:t>
            </a:r>
            <a:r>
              <a:rPr lang="en-US" dirty="0" smtClean="0">
                <a:solidFill>
                  <a:srgbClr val="4F81BD"/>
                </a:solidFill>
              </a:rPr>
              <a:t>training</a:t>
            </a:r>
            <a:r>
              <a:rPr lang="en-US" dirty="0" smtClean="0"/>
              <a:t> </a:t>
            </a:r>
            <a:r>
              <a:rPr lang="en-US" dirty="0" err="1" smtClean="0"/>
              <a:t>programme</a:t>
            </a:r>
            <a:endParaRPr lang="en-US" dirty="0" smtClean="0"/>
          </a:p>
          <a:p>
            <a:pPr lvl="1"/>
            <a:r>
              <a:rPr lang="en-US" dirty="0" smtClean="0"/>
              <a:t>With participation of research communities/RIs</a:t>
            </a:r>
            <a:endParaRPr lang="en-US" dirty="0"/>
          </a:p>
          <a:p>
            <a:pPr lvl="1"/>
            <a:r>
              <a:rPr lang="en-US" dirty="0"/>
              <a:t>K</a:t>
            </a:r>
            <a:r>
              <a:rPr lang="en-US" dirty="0" smtClean="0"/>
              <a:t>nowledge transfer including private sector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840538" cy="865187"/>
          </a:xfrm>
        </p:spPr>
        <p:txBody>
          <a:bodyPr/>
          <a:lstStyle/>
          <a:p>
            <a:r>
              <a:rPr lang="en-US" sz="3200" dirty="0" smtClean="0"/>
              <a:t>Knowledge Commons:</a:t>
            </a:r>
            <a:br>
              <a:rPr lang="en-US" sz="3200" dirty="0" smtClean="0"/>
            </a:br>
            <a:r>
              <a:rPr lang="en-US" sz="3200" dirty="0" smtClean="0"/>
              <a:t>Plans</a:t>
            </a:r>
            <a:endParaRPr lang="en-US" sz="3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2-3 July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Future Plans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90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User Engagement and Innovation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F81BD"/>
                </a:solidFill>
              </a:rPr>
              <a:t>Co-development to ensure user-driven technical innovation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>
                <a:solidFill>
                  <a:srgbClr val="4F81BD"/>
                </a:solidFill>
              </a:rPr>
              <a:t>Use case calls </a:t>
            </a:r>
            <a:r>
              <a:rPr lang="en-US" dirty="0" smtClean="0"/>
              <a:t>(coordinated together by e-Infrastructures)</a:t>
            </a:r>
          </a:p>
          <a:p>
            <a:pPr lvl="1"/>
            <a:r>
              <a:rPr lang="en-US" dirty="0" smtClean="0">
                <a:solidFill>
                  <a:srgbClr val="4F81BD"/>
                </a:solidFill>
              </a:rPr>
              <a:t>Integrated actions</a:t>
            </a:r>
            <a:r>
              <a:rPr lang="en-US" dirty="0">
                <a:solidFill>
                  <a:srgbClr val="4F81BD"/>
                </a:solidFill>
              </a:rPr>
              <a:t> </a:t>
            </a:r>
            <a:r>
              <a:rPr lang="en-US" dirty="0" smtClean="0"/>
              <a:t>promoting</a:t>
            </a:r>
            <a:r>
              <a:rPr lang="en-US" dirty="0"/>
              <a:t> </a:t>
            </a:r>
            <a:r>
              <a:rPr lang="en-US" dirty="0" smtClean="0"/>
              <a:t>the adoption of</a:t>
            </a:r>
          </a:p>
          <a:p>
            <a:pPr lvl="2"/>
            <a:r>
              <a:rPr lang="en-US" dirty="0" smtClean="0"/>
              <a:t>The adoption of Standards</a:t>
            </a:r>
          </a:p>
          <a:p>
            <a:pPr lvl="2"/>
            <a:r>
              <a:rPr lang="en-US" dirty="0" smtClean="0"/>
              <a:t>The adoption of e-Infrastructure services</a:t>
            </a:r>
          </a:p>
          <a:p>
            <a:pPr lvl="1"/>
            <a:r>
              <a:rPr lang="en-US" dirty="0" smtClean="0"/>
              <a:t>Developing </a:t>
            </a:r>
            <a:r>
              <a:rPr lang="en-US" dirty="0" smtClean="0">
                <a:solidFill>
                  <a:srgbClr val="4F81BD"/>
                </a:solidFill>
              </a:rPr>
              <a:t>cost models</a:t>
            </a:r>
          </a:p>
          <a:p>
            <a:pPr lvl="1"/>
            <a:r>
              <a:rPr lang="en-US" dirty="0" smtClean="0"/>
              <a:t>Contributing to the </a:t>
            </a:r>
            <a:r>
              <a:rPr lang="en-US" dirty="0" smtClean="0">
                <a:solidFill>
                  <a:srgbClr val="4F81BD"/>
                </a:solidFill>
              </a:rPr>
              <a:t>operations costs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2-3 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Future Plans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703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Strategy &amp; </a:t>
            </a:r>
            <a:br>
              <a:rPr lang="en-US" sz="3600" dirty="0" smtClean="0"/>
            </a:br>
            <a:r>
              <a:rPr lang="en-US" sz="3600" dirty="0" smtClean="0"/>
              <a:t>Business Development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496944" cy="4824536"/>
          </a:xfrm>
        </p:spPr>
        <p:txBody>
          <a:bodyPr/>
          <a:lstStyle/>
          <a:p>
            <a:r>
              <a:rPr lang="en-US" sz="2400" dirty="0" smtClean="0">
                <a:solidFill>
                  <a:srgbClr val="4F81BD"/>
                </a:solidFill>
              </a:rPr>
              <a:t>Strategic planning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4F81BD"/>
                </a:solidFill>
              </a:rPr>
              <a:t>execution periodic revision</a:t>
            </a:r>
          </a:p>
          <a:p>
            <a:r>
              <a:rPr lang="en-US" sz="2400" dirty="0" smtClean="0"/>
              <a:t>Evolution of EGI as a open </a:t>
            </a:r>
            <a:r>
              <a:rPr lang="en-US" sz="2400" dirty="0" smtClean="0">
                <a:solidFill>
                  <a:srgbClr val="4F81BD"/>
                </a:solidFill>
              </a:rPr>
              <a:t>Market Place</a:t>
            </a:r>
          </a:p>
          <a:p>
            <a:pPr lvl="1"/>
            <a:r>
              <a:rPr lang="en-US" sz="2000" dirty="0" smtClean="0"/>
              <a:t>Support free-at-point/pay-for use</a:t>
            </a:r>
          </a:p>
          <a:p>
            <a:pPr lvl="1"/>
            <a:r>
              <a:rPr lang="en-US" sz="2000" dirty="0" smtClean="0"/>
              <a:t>Catalogue for services, software, data, </a:t>
            </a:r>
            <a:r>
              <a:rPr lang="en-US" sz="2000" dirty="0" err="1" smtClean="0"/>
              <a:t>etc</a:t>
            </a:r>
            <a:endParaRPr lang="en-US" sz="2000" dirty="0" smtClean="0"/>
          </a:p>
          <a:p>
            <a:pPr lvl="1"/>
            <a:r>
              <a:rPr lang="en-US" sz="2000" dirty="0" smtClean="0"/>
              <a:t>Automation of service requests management</a:t>
            </a:r>
          </a:p>
          <a:p>
            <a:pPr lvl="1"/>
            <a:r>
              <a:rPr lang="en-US" sz="2000" dirty="0" smtClean="0"/>
              <a:t>Integration in other market places/catalogues</a:t>
            </a:r>
          </a:p>
          <a:p>
            <a:pPr lvl="2"/>
            <a:r>
              <a:rPr lang="en-US" sz="1800" dirty="0" smtClean="0"/>
              <a:t>E.g., Helix Nebula, GEANT Cloud Catalogue</a:t>
            </a:r>
          </a:p>
          <a:p>
            <a:r>
              <a:rPr lang="en-US" sz="2400" dirty="0" smtClean="0"/>
              <a:t>Analysis </a:t>
            </a:r>
            <a:r>
              <a:rPr lang="en-US" sz="2400" dirty="0" smtClean="0">
                <a:solidFill>
                  <a:srgbClr val="4F81BD"/>
                </a:solidFill>
              </a:rPr>
              <a:t>of Procurement schemes</a:t>
            </a:r>
          </a:p>
          <a:p>
            <a:pPr lvl="1"/>
            <a:r>
              <a:rPr lang="en-US" sz="2000" dirty="0" smtClean="0"/>
              <a:t>E.g., PCP, PPI</a:t>
            </a:r>
          </a:p>
          <a:p>
            <a:r>
              <a:rPr lang="en-US" sz="2400" dirty="0" smtClean="0">
                <a:solidFill>
                  <a:srgbClr val="4F81BD"/>
                </a:solidFill>
              </a:rPr>
              <a:t>SME and Industry engagement</a:t>
            </a:r>
          </a:p>
          <a:p>
            <a:pPr lvl="1"/>
            <a:r>
              <a:rPr lang="en-US" sz="2000" dirty="0" smtClean="0"/>
              <a:t>SME/Industry as providers of services for the ERA</a:t>
            </a:r>
          </a:p>
          <a:p>
            <a:pPr lvl="1"/>
            <a:r>
              <a:rPr lang="en-US" sz="2000" dirty="0" smtClean="0"/>
              <a:t>SME/Industry for </a:t>
            </a:r>
            <a:r>
              <a:rPr lang="en-US" sz="2000" dirty="0" smtClean="0"/>
              <a:t>the exploitation of research </a:t>
            </a:r>
            <a:r>
              <a:rPr lang="en-US" sz="2000" dirty="0" smtClean="0"/>
              <a:t>results</a:t>
            </a:r>
          </a:p>
          <a:p>
            <a:pPr lvl="1"/>
            <a:endParaRPr lang="en-US" sz="2000" dirty="0" smtClean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2-3 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407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e-Infrastructure and RI Commons</a:t>
            </a:r>
          </a:p>
          <a:p>
            <a:r>
              <a:rPr lang="en-US" dirty="0" smtClean="0"/>
              <a:t>Knowledge Commons</a:t>
            </a:r>
          </a:p>
          <a:p>
            <a:r>
              <a:rPr lang="en-US" dirty="0" smtClean="0"/>
              <a:t>Open Data Commons</a:t>
            </a:r>
          </a:p>
          <a:p>
            <a:r>
              <a:rPr lang="en-US" dirty="0" smtClean="0"/>
              <a:t>User engagement </a:t>
            </a:r>
          </a:p>
          <a:p>
            <a:r>
              <a:rPr lang="en-US" dirty="0" smtClean="0"/>
              <a:t>Business Development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2-3 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Future Plans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938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112" y="5167733"/>
            <a:ext cx="3322712" cy="853555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/>
              <a:t>Members of the EGI-</a:t>
            </a:r>
            <a:r>
              <a:rPr lang="en-US" sz="1800" dirty="0" err="1" smtClean="0"/>
              <a:t>InSPIRE</a:t>
            </a:r>
            <a:r>
              <a:rPr lang="en-US" sz="1800" dirty="0" smtClean="0"/>
              <a:t> collaboration thank the EC for supporting EGI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2-3 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Future Plans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509120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8" name="Picture 7" descr="2011.8.28-Question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628800"/>
            <a:ext cx="2908367" cy="387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164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Vision</a:t>
            </a:r>
          </a:p>
          <a:p>
            <a:r>
              <a:rPr lang="en-US" sz="4000" dirty="0" smtClean="0"/>
              <a:t>Strategy 2015-2018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2-3 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Future Plans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373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Science Commons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4802503"/>
              </p:ext>
            </p:extLst>
          </p:nvPr>
        </p:nvGraphicFramePr>
        <p:xfrm>
          <a:off x="1331640" y="1052736"/>
          <a:ext cx="640871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44208" y="1484784"/>
            <a:ext cx="26642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a flexible and dynamic ecosystem providing </a:t>
            </a:r>
            <a:r>
              <a:rPr lang="en-US" dirty="0">
                <a:solidFill>
                  <a:schemeClr val="accent1"/>
                </a:solidFill>
              </a:rPr>
              <a:t>integrated services through interoperable </a:t>
            </a:r>
            <a:r>
              <a:rPr lang="en-US" dirty="0" smtClean="0">
                <a:solidFill>
                  <a:schemeClr val="accent1"/>
                </a:solidFill>
              </a:rPr>
              <a:t>infrastructures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979712" y="5517232"/>
            <a:ext cx="5184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o</a:t>
            </a:r>
            <a:r>
              <a:rPr lang="en-US" dirty="0" smtClean="0"/>
              <a:t>bservations, results, applications </a:t>
            </a:r>
            <a:r>
              <a:rPr lang="en-US" dirty="0"/>
              <a:t>of scientific activities available for anyone to </a:t>
            </a:r>
            <a:r>
              <a:rPr lang="en-US" dirty="0" smtClean="0">
                <a:solidFill>
                  <a:srgbClr val="4F81BD"/>
                </a:solidFill>
              </a:rPr>
              <a:t>use and reuse</a:t>
            </a:r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496" y="1469683"/>
            <a:ext cx="2448272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4F81BD"/>
                </a:solidFill>
              </a:rPr>
              <a:t>Easy access to knowledge and expertise </a:t>
            </a:r>
            <a:r>
              <a:rPr lang="en-US" dirty="0"/>
              <a:t>to address challenges </a:t>
            </a:r>
            <a:r>
              <a:rPr lang="en-US" dirty="0" smtClean="0"/>
              <a:t>in education and research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2-3 July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Future Plans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05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for 2020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By 2020, European researchers will be able to:</a:t>
            </a:r>
          </a:p>
          <a:p>
            <a:r>
              <a:rPr lang="en-US" sz="2400" dirty="0" smtClean="0">
                <a:solidFill>
                  <a:srgbClr val="4F81BD"/>
                </a:solidFill>
              </a:rPr>
              <a:t>single </a:t>
            </a:r>
            <a:r>
              <a:rPr lang="en-US" sz="2400" dirty="0">
                <a:solidFill>
                  <a:srgbClr val="4F81BD"/>
                </a:solidFill>
              </a:rPr>
              <a:t>point of contact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/>
              <a:t>for obtaining the necessary ICT </a:t>
            </a:r>
            <a:r>
              <a:rPr lang="en-US" sz="2400" dirty="0">
                <a:solidFill>
                  <a:srgbClr val="1F497D"/>
                </a:solidFill>
              </a:rPr>
              <a:t>services</a:t>
            </a:r>
            <a:r>
              <a:rPr lang="en-US" sz="2400" dirty="0"/>
              <a:t> </a:t>
            </a:r>
            <a:r>
              <a:rPr lang="en-US" sz="2400" dirty="0" smtClean="0"/>
              <a:t>(operationally integrated, </a:t>
            </a:r>
            <a:r>
              <a:rPr lang="en-US" sz="2400" dirty="0"/>
              <a:t>interoperable</a:t>
            </a:r>
            <a:r>
              <a:rPr lang="en-US" sz="2400" dirty="0" smtClean="0"/>
              <a:t>), </a:t>
            </a:r>
            <a:r>
              <a:rPr lang="en-US" sz="2400" dirty="0"/>
              <a:t>the related </a:t>
            </a:r>
            <a:r>
              <a:rPr lang="en-US" sz="2400" dirty="0">
                <a:solidFill>
                  <a:srgbClr val="1F497D"/>
                </a:solidFill>
              </a:rPr>
              <a:t>capacity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1F497D"/>
                </a:solidFill>
              </a:rPr>
              <a:t>support</a:t>
            </a:r>
            <a:r>
              <a:rPr lang="en-US" sz="2400" dirty="0"/>
              <a:t> from the various e-Infrastructures (including commercial providers)</a:t>
            </a:r>
          </a:p>
          <a:p>
            <a:r>
              <a:rPr lang="en-US" sz="2400" dirty="0" smtClean="0"/>
              <a:t>Provide the </a:t>
            </a:r>
            <a:r>
              <a:rPr lang="en-US" sz="2400" dirty="0"/>
              <a:t>best </a:t>
            </a:r>
            <a:r>
              <a:rPr lang="en-US" sz="2400" dirty="0" smtClean="0">
                <a:solidFill>
                  <a:srgbClr val="4F81BD"/>
                </a:solidFill>
              </a:rPr>
              <a:t>consultancy</a:t>
            </a:r>
            <a:r>
              <a:rPr lang="en-US" sz="2400" dirty="0" smtClean="0">
                <a:solidFill>
                  <a:srgbClr val="1F497D"/>
                </a:solidFill>
              </a:rPr>
              <a:t> </a:t>
            </a:r>
            <a:r>
              <a:rPr lang="en-US" sz="2400" dirty="0"/>
              <a:t>to understand the services they need or to support developing new solutions to perform their digital research</a:t>
            </a:r>
          </a:p>
          <a:p>
            <a:r>
              <a:rPr lang="en-US" sz="2400" dirty="0"/>
              <a:t>Freely </a:t>
            </a:r>
            <a:r>
              <a:rPr lang="en-US" sz="2400" dirty="0">
                <a:solidFill>
                  <a:srgbClr val="4F81BD"/>
                </a:solidFill>
              </a:rPr>
              <a:t>discover</a:t>
            </a:r>
            <a:r>
              <a:rPr lang="en-US" sz="2400" dirty="0" smtClean="0">
                <a:solidFill>
                  <a:srgbClr val="4F81BD"/>
                </a:solidFill>
              </a:rPr>
              <a:t>, access, </a:t>
            </a:r>
            <a:r>
              <a:rPr lang="en-US" sz="2400" dirty="0">
                <a:solidFill>
                  <a:srgbClr val="4F81BD"/>
                </a:solidFill>
              </a:rPr>
              <a:t>share, use, re-use research outputs </a:t>
            </a:r>
            <a:r>
              <a:rPr lang="en-US" sz="2400" dirty="0"/>
              <a:t>(publications, </a:t>
            </a:r>
            <a:r>
              <a:rPr lang="en-US" sz="2400" dirty="0" smtClean="0"/>
              <a:t>data</a:t>
            </a:r>
            <a:r>
              <a:rPr lang="en-US" sz="2400" dirty="0"/>
              <a:t>, software, workflows, </a:t>
            </a:r>
            <a:r>
              <a:rPr lang="en-US" sz="2400" dirty="0" smtClean="0"/>
              <a:t>…)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ounded Rectangle 6"/>
          <p:cNvSpPr/>
          <p:nvPr/>
        </p:nvSpPr>
        <p:spPr>
          <a:xfrm>
            <a:off x="1979712" y="5517232"/>
            <a:ext cx="5472608" cy="5760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Open Science Commons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2-3 July 2014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Future Plans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98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e-Infrastructure/RI Commons:</a:t>
            </a:r>
            <a:br>
              <a:rPr lang="en-US" sz="3200" dirty="0" smtClean="0"/>
            </a:br>
            <a:r>
              <a:rPr lang="en-US" sz="3200" dirty="0" smtClean="0"/>
              <a:t>Challenges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4896544"/>
          </a:xfrm>
        </p:spPr>
        <p:txBody>
          <a:bodyPr/>
          <a:lstStyle/>
          <a:p>
            <a:r>
              <a:rPr lang="en-US" sz="2800" dirty="0" smtClean="0">
                <a:solidFill>
                  <a:srgbClr val="4F81BD"/>
                </a:solidFill>
              </a:rPr>
              <a:t>Fragmentation</a:t>
            </a:r>
            <a:r>
              <a:rPr lang="en-US" sz="2800" dirty="0" smtClean="0"/>
              <a:t> of e-Infrastructures </a:t>
            </a:r>
          </a:p>
          <a:p>
            <a:pPr lvl="1"/>
            <a:r>
              <a:rPr lang="en-US" sz="2400" dirty="0" smtClean="0"/>
              <a:t>At different levels: technology, operations of core infrastructure services, policies, access mechanisms, provisioning</a:t>
            </a:r>
          </a:p>
          <a:p>
            <a:pPr lvl="1"/>
            <a:r>
              <a:rPr lang="en-US" sz="2400" dirty="0" smtClean="0"/>
              <a:t>Separation of data and computing</a:t>
            </a:r>
          </a:p>
          <a:p>
            <a:r>
              <a:rPr lang="en-US" sz="2800" dirty="0" smtClean="0">
                <a:solidFill>
                  <a:srgbClr val="4F81BD"/>
                </a:solidFill>
              </a:rPr>
              <a:t>Fragmentation</a:t>
            </a:r>
            <a:r>
              <a:rPr lang="en-US" sz="2800" dirty="0" smtClean="0"/>
              <a:t> of RIs</a:t>
            </a:r>
          </a:p>
          <a:p>
            <a:pPr lvl="1"/>
            <a:r>
              <a:rPr lang="en-US" sz="2400" dirty="0" smtClean="0"/>
              <a:t>No coordinated provisioning of common ICT services, duplication, no sharing of operations costs</a:t>
            </a:r>
          </a:p>
          <a:p>
            <a:r>
              <a:rPr lang="en-US" sz="2800" dirty="0" smtClean="0">
                <a:solidFill>
                  <a:srgbClr val="4F81BD"/>
                </a:solidFill>
              </a:rPr>
              <a:t>Fragmentation</a:t>
            </a:r>
            <a:r>
              <a:rPr lang="en-US" sz="2800" dirty="0" smtClean="0"/>
              <a:t> of e-Infrastructures and RIs</a:t>
            </a:r>
          </a:p>
          <a:p>
            <a:pPr lvl="1"/>
            <a:r>
              <a:rPr lang="en-US" sz="2400" dirty="0" smtClean="0"/>
              <a:t>Lack of co-development, trust, joint provisioning</a:t>
            </a:r>
          </a:p>
          <a:p>
            <a:pPr lvl="1"/>
            <a:endParaRPr lang="en-US" sz="24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2-3 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Future Plans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484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e-Infrastructure/RI Commons:</a:t>
            </a:r>
            <a:br>
              <a:rPr lang="en-US" sz="3600" dirty="0"/>
            </a:br>
            <a:r>
              <a:rPr lang="en-US" sz="3600" dirty="0" smtClean="0"/>
              <a:t>Plans 1/3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2-3 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Future Plans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72008" y="1340768"/>
            <a:ext cx="8964488" cy="4248472"/>
          </a:xfrm>
        </p:spPr>
        <p:txBody>
          <a:bodyPr/>
          <a:lstStyle/>
          <a:p>
            <a:r>
              <a:rPr lang="en-US" dirty="0" smtClean="0"/>
              <a:t>A common e-Infrastructure “</a:t>
            </a:r>
            <a:r>
              <a:rPr lang="en-US" dirty="0" smtClean="0">
                <a:solidFill>
                  <a:srgbClr val="4F81BD"/>
                </a:solidFill>
              </a:rPr>
              <a:t>backbone</a:t>
            </a:r>
            <a:r>
              <a:rPr lang="en-US" dirty="0" smtClean="0"/>
              <a:t>” of services</a:t>
            </a:r>
          </a:p>
          <a:p>
            <a:pPr lvl="1"/>
            <a:r>
              <a:rPr lang="en-US" dirty="0" smtClean="0"/>
              <a:t>E-Infrastructure/RI </a:t>
            </a:r>
            <a:r>
              <a:rPr lang="en-US" dirty="0" smtClean="0">
                <a:solidFill>
                  <a:srgbClr val="4F81BD"/>
                </a:solidFill>
              </a:rPr>
              <a:t>coordinated capacity procurement and management </a:t>
            </a:r>
          </a:p>
          <a:p>
            <a:pPr lvl="2"/>
            <a:r>
              <a:rPr lang="en-US" dirty="0" smtClean="0"/>
              <a:t>E-Infrastructure services</a:t>
            </a:r>
          </a:p>
          <a:p>
            <a:pPr lvl="2"/>
            <a:r>
              <a:rPr lang="en-US" dirty="0" smtClean="0"/>
              <a:t>RI-specific services</a:t>
            </a:r>
          </a:p>
          <a:p>
            <a:pPr lvl="1"/>
            <a:r>
              <a:rPr lang="en-US" dirty="0" smtClean="0">
                <a:solidFill>
                  <a:srgbClr val="4F81BD"/>
                </a:solidFill>
              </a:rPr>
              <a:t>One market place </a:t>
            </a:r>
            <a:r>
              <a:rPr lang="en-US" dirty="0" smtClean="0"/>
              <a:t>of services </a:t>
            </a:r>
            <a:r>
              <a:rPr lang="en-US" dirty="0" smtClean="0">
                <a:sym typeface="Wingdings"/>
              </a:rPr>
              <a:t> EGI Market Place</a:t>
            </a:r>
            <a:endParaRPr lang="en-US" dirty="0"/>
          </a:p>
          <a:p>
            <a:pPr lvl="2"/>
            <a:r>
              <a:rPr lang="en-US" dirty="0" smtClean="0"/>
              <a:t>including publicly funded and commercial providers </a:t>
            </a:r>
          </a:p>
          <a:p>
            <a:pPr lvl="1"/>
            <a:r>
              <a:rPr lang="en-US" dirty="0">
                <a:solidFill>
                  <a:srgbClr val="4F81BD"/>
                </a:solidFill>
              </a:rPr>
              <a:t>C</a:t>
            </a:r>
            <a:r>
              <a:rPr lang="en-US" dirty="0" smtClean="0">
                <a:solidFill>
                  <a:srgbClr val="4F81BD"/>
                </a:solidFill>
              </a:rPr>
              <a:t>ommon policies for access</a:t>
            </a:r>
          </a:p>
        </p:txBody>
      </p:sp>
    </p:spTree>
    <p:extLst>
      <p:ext uri="{BB962C8B-B14F-4D97-AF65-F5344CB8AC3E}">
        <p14:creationId xmlns:p14="http://schemas.microsoft.com/office/powerpoint/2010/main" val="485833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e-Infrastructure/RI Commons:</a:t>
            </a:r>
            <a:br>
              <a:rPr lang="en-US" sz="3600" dirty="0"/>
            </a:br>
            <a:r>
              <a:rPr lang="en-US" sz="3600" dirty="0"/>
              <a:t>Plans </a:t>
            </a:r>
            <a:r>
              <a:rPr lang="en-US" sz="3600" dirty="0" smtClean="0"/>
              <a:t>2/3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4F81BD"/>
                </a:solidFill>
              </a:rPr>
              <a:t>Development of the EGI Core Infrastructure Platform and evolution towards e-Commons</a:t>
            </a:r>
          </a:p>
          <a:p>
            <a:pPr lvl="1"/>
            <a:r>
              <a:rPr lang="en-US" sz="2400" dirty="0" smtClean="0">
                <a:solidFill>
                  <a:srgbClr val="4F81BD"/>
                </a:solidFill>
              </a:rPr>
              <a:t>AAI</a:t>
            </a:r>
            <a:r>
              <a:rPr lang="en-US" sz="2400" dirty="0" smtClean="0"/>
              <a:t> </a:t>
            </a:r>
            <a:r>
              <a:rPr lang="en-US" sz="2400" dirty="0">
                <a:sym typeface="Wingdings"/>
              </a:rPr>
              <a:t> wider adoption of federated IDM</a:t>
            </a:r>
            <a:endParaRPr lang="en-US" sz="2400" dirty="0"/>
          </a:p>
          <a:p>
            <a:pPr lvl="2"/>
            <a:r>
              <a:rPr lang="en-US" sz="2000" dirty="0"/>
              <a:t>Requirements, policy, experimentation, adoption</a:t>
            </a:r>
          </a:p>
          <a:p>
            <a:pPr lvl="1"/>
            <a:r>
              <a:rPr lang="en-US" sz="2400" dirty="0">
                <a:solidFill>
                  <a:srgbClr val="4F81BD"/>
                </a:solidFill>
              </a:rPr>
              <a:t>Permanent ID infrastructure </a:t>
            </a:r>
            <a:r>
              <a:rPr lang="en-US" sz="2400" dirty="0">
                <a:sym typeface="Wingdings"/>
              </a:rPr>
              <a:t> Adoption of one Handle System for discoverability of open data</a:t>
            </a:r>
            <a:endParaRPr lang="en-US" sz="2400" dirty="0"/>
          </a:p>
          <a:p>
            <a:pPr lvl="1"/>
            <a:r>
              <a:rPr lang="en-US" sz="2400" dirty="0">
                <a:solidFill>
                  <a:srgbClr val="4F81BD"/>
                </a:solidFill>
              </a:rPr>
              <a:t>Service Registry </a:t>
            </a:r>
            <a:r>
              <a:rPr lang="en-US" sz="2400" dirty="0">
                <a:sym typeface="Wingdings"/>
              </a:rPr>
              <a:t> discoverability of services</a:t>
            </a:r>
          </a:p>
          <a:p>
            <a:pPr lvl="1"/>
            <a:r>
              <a:rPr lang="en-US" sz="2400" dirty="0">
                <a:solidFill>
                  <a:srgbClr val="4F81BD"/>
                </a:solidFill>
              </a:rPr>
              <a:t>Accounting, </a:t>
            </a:r>
            <a:r>
              <a:rPr lang="en-US" sz="2400" dirty="0" smtClean="0">
                <a:solidFill>
                  <a:srgbClr val="4F81BD"/>
                </a:solidFill>
              </a:rPr>
              <a:t>monitoring</a:t>
            </a:r>
            <a:endParaRPr lang="en-US" sz="2400" dirty="0"/>
          </a:p>
          <a:p>
            <a:pPr lvl="1"/>
            <a:r>
              <a:rPr lang="en-US" sz="2400" dirty="0">
                <a:solidFill>
                  <a:srgbClr val="4F81BD"/>
                </a:solidFill>
              </a:rPr>
              <a:t>Technical, policy and operations harmonization </a:t>
            </a:r>
            <a:r>
              <a:rPr lang="en-US" sz="2400" dirty="0"/>
              <a:t>including security operations 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2-3 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Future Plans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30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e-Infrastructure/RI Commons:</a:t>
            </a:r>
            <a:br>
              <a:rPr lang="en-US" sz="3600" dirty="0"/>
            </a:br>
            <a:r>
              <a:rPr lang="en-US" sz="3600" dirty="0"/>
              <a:t>Plans </a:t>
            </a:r>
            <a:r>
              <a:rPr lang="en-US" sz="3600" dirty="0" smtClean="0"/>
              <a:t>3/3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F81BD"/>
                </a:solidFill>
              </a:rPr>
              <a:t>Sustainability</a:t>
            </a:r>
          </a:p>
          <a:p>
            <a:pPr lvl="1"/>
            <a:r>
              <a:rPr lang="en-US" dirty="0" smtClean="0"/>
              <a:t>RI and e-Infrastructure business models for Capital and Operations Expenditure</a:t>
            </a:r>
          </a:p>
          <a:p>
            <a:pPr lvl="2"/>
            <a:r>
              <a:rPr lang="en-US" dirty="0" smtClean="0"/>
              <a:t>Economies of scale in capacity planning, joint procurement, sharing</a:t>
            </a:r>
          </a:p>
          <a:p>
            <a:pPr lvl="2"/>
            <a:r>
              <a:rPr lang="en-US" dirty="0" smtClean="0"/>
              <a:t>National and European integrated roadmap</a:t>
            </a:r>
            <a:endParaRPr lang="en-US" dirty="0"/>
          </a:p>
          <a:p>
            <a:pPr lvl="2"/>
            <a:r>
              <a:rPr lang="en-US" dirty="0" smtClean="0"/>
              <a:t>Services for transnational access and related business model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2-3 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Future Plans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549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Open </a:t>
            </a:r>
            <a:r>
              <a:rPr lang="en-US" sz="3200" dirty="0"/>
              <a:t>Data </a:t>
            </a:r>
            <a:r>
              <a:rPr lang="en-US" sz="3200" dirty="0" smtClean="0"/>
              <a:t>Commons:</a:t>
            </a:r>
            <a:br>
              <a:rPr lang="en-US" sz="3200" dirty="0" smtClean="0"/>
            </a:br>
            <a:r>
              <a:rPr lang="en-US" sz="3200" dirty="0" smtClean="0"/>
              <a:t>Challenges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a </a:t>
            </a:r>
            <a:r>
              <a:rPr lang="en-US" dirty="0" smtClean="0">
                <a:solidFill>
                  <a:srgbClr val="4F81BD"/>
                </a:solidFill>
              </a:rPr>
              <a:t>certified</a:t>
            </a:r>
            <a:r>
              <a:rPr lang="en-US" dirty="0" smtClean="0"/>
              <a:t> pan-European distributed archiving facility integrated with </a:t>
            </a:r>
            <a:r>
              <a:rPr lang="en-US" dirty="0"/>
              <a:t>an environment for testing/deployment of applications for reuse of open data </a:t>
            </a:r>
            <a:endParaRPr lang="en-US" dirty="0" smtClean="0"/>
          </a:p>
          <a:p>
            <a:r>
              <a:rPr lang="en-US" dirty="0" smtClean="0">
                <a:solidFill>
                  <a:srgbClr val="4F81BD"/>
                </a:solidFill>
              </a:rPr>
              <a:t>Accessible </a:t>
            </a:r>
            <a:r>
              <a:rPr lang="en-US" dirty="0" smtClean="0"/>
              <a:t>to all</a:t>
            </a:r>
            <a:r>
              <a:rPr lang="en-US" dirty="0" smtClean="0">
                <a:solidFill>
                  <a:srgbClr val="4F81BD"/>
                </a:solidFill>
              </a:rPr>
              <a:t>, federating </a:t>
            </a:r>
            <a:r>
              <a:rPr lang="en-US" dirty="0" smtClean="0">
                <a:solidFill>
                  <a:srgbClr val="000000"/>
                </a:solidFill>
              </a:rPr>
              <a:t>existing facilities</a:t>
            </a:r>
          </a:p>
          <a:p>
            <a:r>
              <a:rPr lang="en-US" dirty="0" smtClean="0"/>
              <a:t>Lack of easy to use domain-specific metadata ingestion services</a:t>
            </a:r>
          </a:p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2-3 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Future Plans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529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7971</TotalTime>
  <Words>845</Words>
  <Application>Microsoft Macintosh PowerPoint</Application>
  <PresentationFormat>On-screen Show (4:3)</PresentationFormat>
  <Paragraphs>154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EGI-InSPIRE-Slide-Template_v4</vt:lpstr>
      <vt:lpstr>Future Plans</vt:lpstr>
      <vt:lpstr>Outline</vt:lpstr>
      <vt:lpstr>Open Science Commons</vt:lpstr>
      <vt:lpstr>Vision for 2020</vt:lpstr>
      <vt:lpstr>e-Infrastructure/RI Commons: Challenges </vt:lpstr>
      <vt:lpstr>e-Infrastructure/RI Commons: Plans 1/3</vt:lpstr>
      <vt:lpstr>e-Infrastructure/RI Commons: Plans 2/3 </vt:lpstr>
      <vt:lpstr>e-Infrastructure/RI Commons: Plans 3/3 </vt:lpstr>
      <vt:lpstr>Open Data Commons: Challenges</vt:lpstr>
      <vt:lpstr>Open Data Commons: Plans</vt:lpstr>
      <vt:lpstr>Knowledge Commons: Challenges </vt:lpstr>
      <vt:lpstr>Knowledge Commons: Plans</vt:lpstr>
      <vt:lpstr>User Engagement and Innovation</vt:lpstr>
      <vt:lpstr>Strategy &amp;  Business Development</vt:lpstr>
      <vt:lpstr>Summary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Tiziana Ferrari</dc:creator>
  <cp:lastModifiedBy>Tiziana Ferrari</cp:lastModifiedBy>
  <cp:revision>87</cp:revision>
  <dcterms:created xsi:type="dcterms:W3CDTF">2014-05-15T06:16:35Z</dcterms:created>
  <dcterms:modified xsi:type="dcterms:W3CDTF">2014-07-03T07:01:27Z</dcterms:modified>
</cp:coreProperties>
</file>