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4"/>
  </p:notesMasterIdLst>
  <p:handoutMasterIdLst>
    <p:handoutMasterId r:id="rId25"/>
  </p:handoutMasterIdLst>
  <p:sldIdLst>
    <p:sldId id="256" r:id="rId2"/>
    <p:sldId id="304" r:id="rId3"/>
    <p:sldId id="293" r:id="rId4"/>
    <p:sldId id="313" r:id="rId5"/>
    <p:sldId id="294" r:id="rId6"/>
    <p:sldId id="307" r:id="rId7"/>
    <p:sldId id="299" r:id="rId8"/>
    <p:sldId id="300" r:id="rId9"/>
    <p:sldId id="301" r:id="rId10"/>
    <p:sldId id="296" r:id="rId11"/>
    <p:sldId id="314" r:id="rId12"/>
    <p:sldId id="312" r:id="rId13"/>
    <p:sldId id="259" r:id="rId14"/>
    <p:sldId id="260" r:id="rId15"/>
    <p:sldId id="284" r:id="rId16"/>
    <p:sldId id="316" r:id="rId17"/>
    <p:sldId id="309" r:id="rId18"/>
    <p:sldId id="310" r:id="rId19"/>
    <p:sldId id="311" r:id="rId20"/>
    <p:sldId id="302" r:id="rId21"/>
    <p:sldId id="308" r:id="rId22"/>
    <p:sldId id="31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9137" autoAdjust="0"/>
  </p:normalViewPr>
  <p:slideViewPr>
    <p:cSldViewPr>
      <p:cViewPr>
        <p:scale>
          <a:sx n="60" d="100"/>
          <a:sy n="60" d="100"/>
        </p:scale>
        <p:origin x="-888" y="-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2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163734-4223-384D-BB73-8FDC85B6F14F}" type="doc">
      <dgm:prSet loTypeId="urn:microsoft.com/office/officeart/2005/8/layout/cycle8" loCatId="" qsTypeId="urn:microsoft.com/office/officeart/2005/8/quickstyle/simple4" qsCatId="simple" csTypeId="urn:microsoft.com/office/officeart/2005/8/colors/colorful3" csCatId="colorful" phldr="1"/>
      <dgm:spPr/>
    </dgm:pt>
    <dgm:pt modelId="{E1C90E09-C917-B849-B24F-12D96372DF70}">
      <dgm:prSet phldrT="[Text]"/>
      <dgm:spPr/>
      <dgm:t>
        <a:bodyPr/>
        <a:lstStyle/>
        <a:p>
          <a:r>
            <a:rPr lang="en-US" dirty="0" smtClean="0"/>
            <a:t>Services</a:t>
          </a:r>
          <a:endParaRPr lang="en-US" dirty="0"/>
        </a:p>
      </dgm:t>
    </dgm:pt>
    <dgm:pt modelId="{C086AE25-53F0-8E43-97C8-F88243710E02}" type="parTrans" cxnId="{8D708366-BB80-1C49-8B58-1D36732C0F76}">
      <dgm:prSet/>
      <dgm:spPr/>
      <dgm:t>
        <a:bodyPr/>
        <a:lstStyle/>
        <a:p>
          <a:endParaRPr lang="en-US"/>
        </a:p>
      </dgm:t>
    </dgm:pt>
    <dgm:pt modelId="{92A074D1-A6D9-884B-9F96-EDCC8D71A0C9}" type="sibTrans" cxnId="{8D708366-BB80-1C49-8B58-1D36732C0F76}">
      <dgm:prSet/>
      <dgm:spPr/>
      <dgm:t>
        <a:bodyPr/>
        <a:lstStyle/>
        <a:p>
          <a:endParaRPr lang="en-US"/>
        </a:p>
      </dgm:t>
    </dgm:pt>
    <dgm:pt modelId="{641EA873-5872-884D-9CC5-B4A9D06B14D0}">
      <dgm:prSet phldrT="[Text]"/>
      <dgm:spPr/>
      <dgm:t>
        <a:bodyPr/>
        <a:lstStyle/>
        <a:p>
          <a:r>
            <a:rPr lang="en-US" dirty="0" smtClean="0"/>
            <a:t>Open Data</a:t>
          </a:r>
          <a:endParaRPr lang="en-US" dirty="0"/>
        </a:p>
      </dgm:t>
    </dgm:pt>
    <dgm:pt modelId="{6631B98E-1EAC-1040-BD8D-5DECF5CA7ED7}" type="parTrans" cxnId="{E3E06AFC-B999-5F47-9B4A-79D0E65FB0F2}">
      <dgm:prSet/>
      <dgm:spPr/>
      <dgm:t>
        <a:bodyPr/>
        <a:lstStyle/>
        <a:p>
          <a:endParaRPr lang="en-US"/>
        </a:p>
      </dgm:t>
    </dgm:pt>
    <dgm:pt modelId="{21C0A0BE-B512-6443-B8A3-CDF651BF1D16}" type="sibTrans" cxnId="{E3E06AFC-B999-5F47-9B4A-79D0E65FB0F2}">
      <dgm:prSet/>
      <dgm:spPr/>
      <dgm:t>
        <a:bodyPr/>
        <a:lstStyle/>
        <a:p>
          <a:endParaRPr lang="en-US"/>
        </a:p>
      </dgm:t>
    </dgm:pt>
    <dgm:pt modelId="{3D2A4233-A12B-6849-A73C-3F7D7C2729D0}">
      <dgm:prSet phldrT="[Text]"/>
      <dgm:spPr/>
      <dgm:t>
        <a:bodyPr/>
        <a:lstStyle/>
        <a:p>
          <a:r>
            <a:rPr lang="en-US" dirty="0" smtClean="0"/>
            <a:t>Knowledge </a:t>
          </a:r>
          <a:endParaRPr lang="en-US" dirty="0"/>
        </a:p>
      </dgm:t>
    </dgm:pt>
    <dgm:pt modelId="{64596253-86C8-9C45-A1B1-ABD7EF3D8632}" type="parTrans" cxnId="{84CFA786-44D7-FD4D-B179-294859022D5A}">
      <dgm:prSet/>
      <dgm:spPr/>
      <dgm:t>
        <a:bodyPr/>
        <a:lstStyle/>
        <a:p>
          <a:endParaRPr lang="en-US"/>
        </a:p>
      </dgm:t>
    </dgm:pt>
    <dgm:pt modelId="{ECADED62-A826-0047-ADB1-4F63C68FFEAE}" type="sibTrans" cxnId="{84CFA786-44D7-FD4D-B179-294859022D5A}">
      <dgm:prSet/>
      <dgm:spPr/>
      <dgm:t>
        <a:bodyPr/>
        <a:lstStyle/>
        <a:p>
          <a:endParaRPr lang="en-US"/>
        </a:p>
      </dgm:t>
    </dgm:pt>
    <dgm:pt modelId="{7D1082C6-F142-EF4A-9E90-E00F5D2CDA01}" type="pres">
      <dgm:prSet presAssocID="{B7163734-4223-384D-BB73-8FDC85B6F14F}" presName="compositeShape" presStyleCnt="0">
        <dgm:presLayoutVars>
          <dgm:chMax val="7"/>
          <dgm:dir/>
          <dgm:resizeHandles val="exact"/>
        </dgm:presLayoutVars>
      </dgm:prSet>
      <dgm:spPr/>
    </dgm:pt>
    <dgm:pt modelId="{21A2794E-C0D9-A646-B100-EE4427322501}" type="pres">
      <dgm:prSet presAssocID="{B7163734-4223-384D-BB73-8FDC85B6F14F}" presName="wedge1" presStyleLbl="node1" presStyleIdx="0" presStyleCnt="3"/>
      <dgm:spPr/>
      <dgm:t>
        <a:bodyPr/>
        <a:lstStyle/>
        <a:p>
          <a:endParaRPr lang="en-US"/>
        </a:p>
      </dgm:t>
    </dgm:pt>
    <dgm:pt modelId="{BC8AA35F-2DF1-0943-AFD0-E85CFC6E85DA}" type="pres">
      <dgm:prSet presAssocID="{B7163734-4223-384D-BB73-8FDC85B6F14F}" presName="dummy1a" presStyleCnt="0"/>
      <dgm:spPr/>
    </dgm:pt>
    <dgm:pt modelId="{900BBC29-EAEC-2F42-934C-30FFBAC45041}" type="pres">
      <dgm:prSet presAssocID="{B7163734-4223-384D-BB73-8FDC85B6F14F}" presName="dummy1b" presStyleCnt="0"/>
      <dgm:spPr/>
    </dgm:pt>
    <dgm:pt modelId="{AA265B1F-3F0A-FF4D-B986-924029DAF346}" type="pres">
      <dgm:prSet presAssocID="{B7163734-4223-384D-BB73-8FDC85B6F14F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A63854-C70B-CE43-93B0-5606D2784C31}" type="pres">
      <dgm:prSet presAssocID="{B7163734-4223-384D-BB73-8FDC85B6F14F}" presName="wedge2" presStyleLbl="node1" presStyleIdx="1" presStyleCnt="3"/>
      <dgm:spPr/>
      <dgm:t>
        <a:bodyPr/>
        <a:lstStyle/>
        <a:p>
          <a:endParaRPr lang="en-US"/>
        </a:p>
      </dgm:t>
    </dgm:pt>
    <dgm:pt modelId="{4BB72B7A-2238-6A4E-BB48-05EA9DB47E5D}" type="pres">
      <dgm:prSet presAssocID="{B7163734-4223-384D-BB73-8FDC85B6F14F}" presName="dummy2a" presStyleCnt="0"/>
      <dgm:spPr/>
    </dgm:pt>
    <dgm:pt modelId="{2F33967B-6A9B-7946-ABFF-3C06EE351026}" type="pres">
      <dgm:prSet presAssocID="{B7163734-4223-384D-BB73-8FDC85B6F14F}" presName="dummy2b" presStyleCnt="0"/>
      <dgm:spPr/>
    </dgm:pt>
    <dgm:pt modelId="{71813CBC-D473-1E40-8C0B-F411C6B26471}" type="pres">
      <dgm:prSet presAssocID="{B7163734-4223-384D-BB73-8FDC85B6F14F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4413A2-DF39-1C49-843F-2C882A4EE95D}" type="pres">
      <dgm:prSet presAssocID="{B7163734-4223-384D-BB73-8FDC85B6F14F}" presName="wedge3" presStyleLbl="node1" presStyleIdx="2" presStyleCnt="3"/>
      <dgm:spPr/>
      <dgm:t>
        <a:bodyPr/>
        <a:lstStyle/>
        <a:p>
          <a:endParaRPr lang="en-US"/>
        </a:p>
      </dgm:t>
    </dgm:pt>
    <dgm:pt modelId="{B462CC66-18F8-CF4B-9C8D-DED01D4636A4}" type="pres">
      <dgm:prSet presAssocID="{B7163734-4223-384D-BB73-8FDC85B6F14F}" presName="dummy3a" presStyleCnt="0"/>
      <dgm:spPr/>
    </dgm:pt>
    <dgm:pt modelId="{BC8C1A65-A6F4-0847-955F-EC9BBFFFF517}" type="pres">
      <dgm:prSet presAssocID="{B7163734-4223-384D-BB73-8FDC85B6F14F}" presName="dummy3b" presStyleCnt="0"/>
      <dgm:spPr/>
    </dgm:pt>
    <dgm:pt modelId="{0D362D03-A98C-BC44-871A-0ADECFE403E5}" type="pres">
      <dgm:prSet presAssocID="{B7163734-4223-384D-BB73-8FDC85B6F14F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EB97ED-54C0-894E-A00B-23412484953B}" type="pres">
      <dgm:prSet presAssocID="{92A074D1-A6D9-884B-9F96-EDCC8D71A0C9}" presName="arrowWedge1" presStyleLbl="fgSibTrans2D1" presStyleIdx="0" presStyleCnt="3" custLinFactNeighborX="-1110" custLinFactNeighborY="-1377"/>
      <dgm:spPr/>
      <dgm:t>
        <a:bodyPr/>
        <a:lstStyle/>
        <a:p>
          <a:endParaRPr lang="en-US"/>
        </a:p>
      </dgm:t>
    </dgm:pt>
    <dgm:pt modelId="{2BB03FBA-CFCA-D849-A52A-495A368CEB55}" type="pres">
      <dgm:prSet presAssocID="{21C0A0BE-B512-6443-B8A3-CDF651BF1D16}" presName="arrowWedge2" presStyleLbl="fgSibTrans2D1" presStyleIdx="1" presStyleCnt="3"/>
      <dgm:spPr/>
    </dgm:pt>
    <dgm:pt modelId="{844347C3-2EA2-C848-A40F-E9BFA9498C35}" type="pres">
      <dgm:prSet presAssocID="{ECADED62-A826-0047-ADB1-4F63C68FFEAE}" presName="arrowWedge3" presStyleLbl="fgSibTrans2D1" presStyleIdx="2" presStyleCnt="3"/>
      <dgm:spPr/>
    </dgm:pt>
  </dgm:ptLst>
  <dgm:cxnLst>
    <dgm:cxn modelId="{A88165AB-3FF1-4E10-AB43-FB80F6DB4A90}" type="presOf" srcId="{E1C90E09-C917-B849-B24F-12D96372DF70}" destId="{21A2794E-C0D9-A646-B100-EE4427322501}" srcOrd="0" destOrd="0" presId="urn:microsoft.com/office/officeart/2005/8/layout/cycle8"/>
    <dgm:cxn modelId="{84CFA786-44D7-FD4D-B179-294859022D5A}" srcId="{B7163734-4223-384D-BB73-8FDC85B6F14F}" destId="{3D2A4233-A12B-6849-A73C-3F7D7C2729D0}" srcOrd="2" destOrd="0" parTransId="{64596253-86C8-9C45-A1B1-ABD7EF3D8632}" sibTransId="{ECADED62-A826-0047-ADB1-4F63C68FFEAE}"/>
    <dgm:cxn modelId="{B8E1FD39-621E-4951-BBD1-C987E354BD9F}" type="presOf" srcId="{E1C90E09-C917-B849-B24F-12D96372DF70}" destId="{AA265B1F-3F0A-FF4D-B986-924029DAF346}" srcOrd="1" destOrd="0" presId="urn:microsoft.com/office/officeart/2005/8/layout/cycle8"/>
    <dgm:cxn modelId="{7CCC99C8-9003-446E-82D3-505ACDF3C5D6}" type="presOf" srcId="{B7163734-4223-384D-BB73-8FDC85B6F14F}" destId="{7D1082C6-F142-EF4A-9E90-E00F5D2CDA01}" srcOrd="0" destOrd="0" presId="urn:microsoft.com/office/officeart/2005/8/layout/cycle8"/>
    <dgm:cxn modelId="{8D708366-BB80-1C49-8B58-1D36732C0F76}" srcId="{B7163734-4223-384D-BB73-8FDC85B6F14F}" destId="{E1C90E09-C917-B849-B24F-12D96372DF70}" srcOrd="0" destOrd="0" parTransId="{C086AE25-53F0-8E43-97C8-F88243710E02}" sibTransId="{92A074D1-A6D9-884B-9F96-EDCC8D71A0C9}"/>
    <dgm:cxn modelId="{E3E06AFC-B999-5F47-9B4A-79D0E65FB0F2}" srcId="{B7163734-4223-384D-BB73-8FDC85B6F14F}" destId="{641EA873-5872-884D-9CC5-B4A9D06B14D0}" srcOrd="1" destOrd="0" parTransId="{6631B98E-1EAC-1040-BD8D-5DECF5CA7ED7}" sibTransId="{21C0A0BE-B512-6443-B8A3-CDF651BF1D16}"/>
    <dgm:cxn modelId="{FA169C90-4140-4911-B7D0-BD2DF439E14C}" type="presOf" srcId="{3D2A4233-A12B-6849-A73C-3F7D7C2729D0}" destId="{754413A2-DF39-1C49-843F-2C882A4EE95D}" srcOrd="0" destOrd="0" presId="urn:microsoft.com/office/officeart/2005/8/layout/cycle8"/>
    <dgm:cxn modelId="{1BCFD1E3-7B6B-4C03-9900-F4BD3FD08A78}" type="presOf" srcId="{641EA873-5872-884D-9CC5-B4A9D06B14D0}" destId="{CFA63854-C70B-CE43-93B0-5606D2784C31}" srcOrd="0" destOrd="0" presId="urn:microsoft.com/office/officeart/2005/8/layout/cycle8"/>
    <dgm:cxn modelId="{B51D9AD5-B1FD-4C78-863F-B82C2A8F6A70}" type="presOf" srcId="{641EA873-5872-884D-9CC5-B4A9D06B14D0}" destId="{71813CBC-D473-1E40-8C0B-F411C6B26471}" srcOrd="1" destOrd="0" presId="urn:microsoft.com/office/officeart/2005/8/layout/cycle8"/>
    <dgm:cxn modelId="{2211BE18-854E-4313-942D-2E4425EAB94E}" type="presOf" srcId="{3D2A4233-A12B-6849-A73C-3F7D7C2729D0}" destId="{0D362D03-A98C-BC44-871A-0ADECFE403E5}" srcOrd="1" destOrd="0" presId="urn:microsoft.com/office/officeart/2005/8/layout/cycle8"/>
    <dgm:cxn modelId="{4B9DC88B-DEA4-4DD7-A941-F22BA0DED932}" type="presParOf" srcId="{7D1082C6-F142-EF4A-9E90-E00F5D2CDA01}" destId="{21A2794E-C0D9-A646-B100-EE4427322501}" srcOrd="0" destOrd="0" presId="urn:microsoft.com/office/officeart/2005/8/layout/cycle8"/>
    <dgm:cxn modelId="{B4BE76B4-60F7-4BFF-A7F6-20C091FC4BF0}" type="presParOf" srcId="{7D1082C6-F142-EF4A-9E90-E00F5D2CDA01}" destId="{BC8AA35F-2DF1-0943-AFD0-E85CFC6E85DA}" srcOrd="1" destOrd="0" presId="urn:microsoft.com/office/officeart/2005/8/layout/cycle8"/>
    <dgm:cxn modelId="{EEA8EA5A-EEE1-4C08-B664-87EDB2FE365A}" type="presParOf" srcId="{7D1082C6-F142-EF4A-9E90-E00F5D2CDA01}" destId="{900BBC29-EAEC-2F42-934C-30FFBAC45041}" srcOrd="2" destOrd="0" presId="urn:microsoft.com/office/officeart/2005/8/layout/cycle8"/>
    <dgm:cxn modelId="{2BD1843C-E880-494F-A48C-A97E2A57D2EF}" type="presParOf" srcId="{7D1082C6-F142-EF4A-9E90-E00F5D2CDA01}" destId="{AA265B1F-3F0A-FF4D-B986-924029DAF346}" srcOrd="3" destOrd="0" presId="urn:microsoft.com/office/officeart/2005/8/layout/cycle8"/>
    <dgm:cxn modelId="{306D9382-0680-48DA-9A8B-99906884DE9C}" type="presParOf" srcId="{7D1082C6-F142-EF4A-9E90-E00F5D2CDA01}" destId="{CFA63854-C70B-CE43-93B0-5606D2784C31}" srcOrd="4" destOrd="0" presId="urn:microsoft.com/office/officeart/2005/8/layout/cycle8"/>
    <dgm:cxn modelId="{0FB4BDAA-39C3-48A6-8E05-83A00E140F91}" type="presParOf" srcId="{7D1082C6-F142-EF4A-9E90-E00F5D2CDA01}" destId="{4BB72B7A-2238-6A4E-BB48-05EA9DB47E5D}" srcOrd="5" destOrd="0" presId="urn:microsoft.com/office/officeart/2005/8/layout/cycle8"/>
    <dgm:cxn modelId="{08F37023-9267-4C76-9CF7-68F003452DF4}" type="presParOf" srcId="{7D1082C6-F142-EF4A-9E90-E00F5D2CDA01}" destId="{2F33967B-6A9B-7946-ABFF-3C06EE351026}" srcOrd="6" destOrd="0" presId="urn:microsoft.com/office/officeart/2005/8/layout/cycle8"/>
    <dgm:cxn modelId="{725EC519-A183-4782-944D-6A1E60F6EB18}" type="presParOf" srcId="{7D1082C6-F142-EF4A-9E90-E00F5D2CDA01}" destId="{71813CBC-D473-1E40-8C0B-F411C6B26471}" srcOrd="7" destOrd="0" presId="urn:microsoft.com/office/officeart/2005/8/layout/cycle8"/>
    <dgm:cxn modelId="{3681222A-96CA-48DD-91CD-ECC503688EB9}" type="presParOf" srcId="{7D1082C6-F142-EF4A-9E90-E00F5D2CDA01}" destId="{754413A2-DF39-1C49-843F-2C882A4EE95D}" srcOrd="8" destOrd="0" presId="urn:microsoft.com/office/officeart/2005/8/layout/cycle8"/>
    <dgm:cxn modelId="{1C553E22-8FCC-438A-BCC1-0378E40C29C5}" type="presParOf" srcId="{7D1082C6-F142-EF4A-9E90-E00F5D2CDA01}" destId="{B462CC66-18F8-CF4B-9C8D-DED01D4636A4}" srcOrd="9" destOrd="0" presId="urn:microsoft.com/office/officeart/2005/8/layout/cycle8"/>
    <dgm:cxn modelId="{6496D30B-E6DB-4DA3-9A73-FD031F4BFD7C}" type="presParOf" srcId="{7D1082C6-F142-EF4A-9E90-E00F5D2CDA01}" destId="{BC8C1A65-A6F4-0847-955F-EC9BBFFFF517}" srcOrd="10" destOrd="0" presId="urn:microsoft.com/office/officeart/2005/8/layout/cycle8"/>
    <dgm:cxn modelId="{91D1D325-DF6B-422D-986F-528C17100F66}" type="presParOf" srcId="{7D1082C6-F142-EF4A-9E90-E00F5D2CDA01}" destId="{0D362D03-A98C-BC44-871A-0ADECFE403E5}" srcOrd="11" destOrd="0" presId="urn:microsoft.com/office/officeart/2005/8/layout/cycle8"/>
    <dgm:cxn modelId="{4A7E0E3A-D1D8-45F9-904C-2E4DEC0EE8B9}" type="presParOf" srcId="{7D1082C6-F142-EF4A-9E90-E00F5D2CDA01}" destId="{6BEB97ED-54C0-894E-A00B-23412484953B}" srcOrd="12" destOrd="0" presId="urn:microsoft.com/office/officeart/2005/8/layout/cycle8"/>
    <dgm:cxn modelId="{AE45808B-5091-4D1C-A11B-43973839D916}" type="presParOf" srcId="{7D1082C6-F142-EF4A-9E90-E00F5D2CDA01}" destId="{2BB03FBA-CFCA-D849-A52A-495A368CEB55}" srcOrd="13" destOrd="0" presId="urn:microsoft.com/office/officeart/2005/8/layout/cycle8"/>
    <dgm:cxn modelId="{42E235D2-08F1-4E61-A110-FE790DAE98D8}" type="presParOf" srcId="{7D1082C6-F142-EF4A-9E90-E00F5D2CDA01}" destId="{844347C3-2EA2-C848-A40F-E9BFA9498C35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F9E56A-B90D-0949-A1B3-732A5155C6D2}" type="doc">
      <dgm:prSet loTypeId="urn:microsoft.com/office/officeart/2005/8/layout/cycle8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019965F-14C9-F846-A76A-287CBFC63CFA}">
      <dgm:prSet phldrT="[Text]"/>
      <dgm:spPr/>
      <dgm:t>
        <a:bodyPr/>
        <a:lstStyle/>
        <a:p>
          <a:endParaRPr lang="en-US" dirty="0" smtClean="0"/>
        </a:p>
        <a:p>
          <a:r>
            <a:rPr lang="en-US" dirty="0" smtClean="0"/>
            <a:t>e-Infra and RI</a:t>
          </a:r>
        </a:p>
        <a:p>
          <a:r>
            <a:rPr lang="en-US" dirty="0" smtClean="0"/>
            <a:t>Commons</a:t>
          </a:r>
          <a:endParaRPr lang="en-US" dirty="0"/>
        </a:p>
      </dgm:t>
    </dgm:pt>
    <dgm:pt modelId="{07D95248-CC56-AC4D-BD7B-49DC3D2DE17B}" type="parTrans" cxnId="{24934933-9E07-FA46-9BB4-9093DDAE7CB1}">
      <dgm:prSet/>
      <dgm:spPr/>
      <dgm:t>
        <a:bodyPr/>
        <a:lstStyle/>
        <a:p>
          <a:endParaRPr lang="en-US"/>
        </a:p>
      </dgm:t>
    </dgm:pt>
    <dgm:pt modelId="{5CFB6E75-9FBE-3A4B-84AB-CC5A3C4C7590}" type="sibTrans" cxnId="{24934933-9E07-FA46-9BB4-9093DDAE7CB1}">
      <dgm:prSet/>
      <dgm:spPr/>
      <dgm:t>
        <a:bodyPr/>
        <a:lstStyle/>
        <a:p>
          <a:endParaRPr lang="en-US"/>
        </a:p>
      </dgm:t>
    </dgm:pt>
    <dgm:pt modelId="{B83D4454-B914-2D4E-9512-573AEE0EF169}">
      <dgm:prSet phldrT="[Text]"/>
      <dgm:spPr/>
      <dgm:t>
        <a:bodyPr/>
        <a:lstStyle/>
        <a:p>
          <a:r>
            <a:rPr lang="en-US" dirty="0" smtClean="0"/>
            <a:t>Open Data </a:t>
          </a:r>
        </a:p>
        <a:p>
          <a:r>
            <a:rPr lang="en-US" dirty="0" smtClean="0"/>
            <a:t>Commons</a:t>
          </a:r>
          <a:endParaRPr lang="en-US" dirty="0"/>
        </a:p>
      </dgm:t>
    </dgm:pt>
    <dgm:pt modelId="{C629BFB9-152E-5147-95F5-11C850FFBC6C}" type="parTrans" cxnId="{76C755DB-19B8-9345-B317-C0E9A7A7C510}">
      <dgm:prSet/>
      <dgm:spPr/>
      <dgm:t>
        <a:bodyPr/>
        <a:lstStyle/>
        <a:p>
          <a:endParaRPr lang="en-US"/>
        </a:p>
      </dgm:t>
    </dgm:pt>
    <dgm:pt modelId="{1A2C4600-9D2D-1F48-91EA-113669F4F2F2}" type="sibTrans" cxnId="{76C755DB-19B8-9345-B317-C0E9A7A7C510}">
      <dgm:prSet/>
      <dgm:spPr/>
      <dgm:t>
        <a:bodyPr/>
        <a:lstStyle/>
        <a:p>
          <a:endParaRPr lang="en-US"/>
        </a:p>
      </dgm:t>
    </dgm:pt>
    <dgm:pt modelId="{0E785212-9EA1-C449-A9CC-0170DD74B169}">
      <dgm:prSet phldrT="[Text]"/>
      <dgm:spPr/>
      <dgm:t>
        <a:bodyPr/>
        <a:lstStyle/>
        <a:p>
          <a:r>
            <a:rPr lang="en-US" dirty="0" smtClean="0"/>
            <a:t>Knowledge Commons</a:t>
          </a:r>
          <a:endParaRPr lang="en-US" dirty="0"/>
        </a:p>
      </dgm:t>
    </dgm:pt>
    <dgm:pt modelId="{88E9261F-AC92-5747-9D3A-B16E6154ABAE}" type="parTrans" cxnId="{8887C34B-3040-4149-9111-561D1BB557D2}">
      <dgm:prSet/>
      <dgm:spPr/>
      <dgm:t>
        <a:bodyPr/>
        <a:lstStyle/>
        <a:p>
          <a:endParaRPr lang="en-US"/>
        </a:p>
      </dgm:t>
    </dgm:pt>
    <dgm:pt modelId="{A7C5D774-62A6-4348-A543-28DE8BD3C478}" type="sibTrans" cxnId="{8887C34B-3040-4149-9111-561D1BB557D2}">
      <dgm:prSet/>
      <dgm:spPr/>
      <dgm:t>
        <a:bodyPr/>
        <a:lstStyle/>
        <a:p>
          <a:endParaRPr lang="en-US"/>
        </a:p>
      </dgm:t>
    </dgm:pt>
    <dgm:pt modelId="{E7C6F077-4C11-D74B-8377-DC26FF2624E4}" type="pres">
      <dgm:prSet presAssocID="{7EF9E56A-B90D-0949-A1B3-732A5155C6D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29090A-04E2-DC4F-ADF9-30F8933C57FE}" type="pres">
      <dgm:prSet presAssocID="{7EF9E56A-B90D-0949-A1B3-732A5155C6D2}" presName="wedge1" presStyleLbl="node1" presStyleIdx="0" presStyleCnt="3"/>
      <dgm:spPr/>
      <dgm:t>
        <a:bodyPr/>
        <a:lstStyle/>
        <a:p>
          <a:endParaRPr lang="en-US"/>
        </a:p>
      </dgm:t>
    </dgm:pt>
    <dgm:pt modelId="{6B2A57F6-D6FB-B94C-8C30-46FF1BB34571}" type="pres">
      <dgm:prSet presAssocID="{7EF9E56A-B90D-0949-A1B3-732A5155C6D2}" presName="dummy1a" presStyleCnt="0"/>
      <dgm:spPr/>
    </dgm:pt>
    <dgm:pt modelId="{E7FCE230-9070-D54F-9A30-A37045225C47}" type="pres">
      <dgm:prSet presAssocID="{7EF9E56A-B90D-0949-A1B3-732A5155C6D2}" presName="dummy1b" presStyleCnt="0"/>
      <dgm:spPr/>
    </dgm:pt>
    <dgm:pt modelId="{6DFAEA9E-2EDF-7E43-82A2-C8EF71C636B8}" type="pres">
      <dgm:prSet presAssocID="{7EF9E56A-B90D-0949-A1B3-732A5155C6D2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EAF540-08C5-E648-8CC4-645C77DA2A1D}" type="pres">
      <dgm:prSet presAssocID="{7EF9E56A-B90D-0949-A1B3-732A5155C6D2}" presName="wedge2" presStyleLbl="node1" presStyleIdx="1" presStyleCnt="3"/>
      <dgm:spPr/>
      <dgm:t>
        <a:bodyPr/>
        <a:lstStyle/>
        <a:p>
          <a:endParaRPr lang="en-US"/>
        </a:p>
      </dgm:t>
    </dgm:pt>
    <dgm:pt modelId="{3D70F735-2D4E-E04E-A14A-5D59E9EC918B}" type="pres">
      <dgm:prSet presAssocID="{7EF9E56A-B90D-0949-A1B3-732A5155C6D2}" presName="dummy2a" presStyleCnt="0"/>
      <dgm:spPr/>
    </dgm:pt>
    <dgm:pt modelId="{3FE84D44-6E95-8B4C-A7D0-07DFD87E424B}" type="pres">
      <dgm:prSet presAssocID="{7EF9E56A-B90D-0949-A1B3-732A5155C6D2}" presName="dummy2b" presStyleCnt="0"/>
      <dgm:spPr/>
    </dgm:pt>
    <dgm:pt modelId="{DF62C21B-43F4-444D-B356-AAFB589C22BD}" type="pres">
      <dgm:prSet presAssocID="{7EF9E56A-B90D-0949-A1B3-732A5155C6D2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E8E0C6-F905-7E46-88E8-9F18C2D0F2F8}" type="pres">
      <dgm:prSet presAssocID="{7EF9E56A-B90D-0949-A1B3-732A5155C6D2}" presName="wedge3" presStyleLbl="node1" presStyleIdx="2" presStyleCnt="3"/>
      <dgm:spPr/>
      <dgm:t>
        <a:bodyPr/>
        <a:lstStyle/>
        <a:p>
          <a:endParaRPr lang="en-US"/>
        </a:p>
      </dgm:t>
    </dgm:pt>
    <dgm:pt modelId="{DA47DE8F-136B-4440-A22D-E7C1CB5840E4}" type="pres">
      <dgm:prSet presAssocID="{7EF9E56A-B90D-0949-A1B3-732A5155C6D2}" presName="dummy3a" presStyleCnt="0"/>
      <dgm:spPr/>
    </dgm:pt>
    <dgm:pt modelId="{FBC79526-4C60-D04C-9646-0B8403BA0BDF}" type="pres">
      <dgm:prSet presAssocID="{7EF9E56A-B90D-0949-A1B3-732A5155C6D2}" presName="dummy3b" presStyleCnt="0"/>
      <dgm:spPr/>
    </dgm:pt>
    <dgm:pt modelId="{42F11213-9F1B-164B-AC2E-89A5EAD0B77A}" type="pres">
      <dgm:prSet presAssocID="{7EF9E56A-B90D-0949-A1B3-732A5155C6D2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AA4B1B-E8BB-A346-8B51-C16E7733FB69}" type="pres">
      <dgm:prSet presAssocID="{5CFB6E75-9FBE-3A4B-84AB-CC5A3C4C7590}" presName="arrowWedge1" presStyleLbl="fgSibTrans2D1" presStyleIdx="0" presStyleCnt="3"/>
      <dgm:spPr/>
    </dgm:pt>
    <dgm:pt modelId="{2D93D8B2-404E-8449-82D7-EFD9D2D6A759}" type="pres">
      <dgm:prSet presAssocID="{1A2C4600-9D2D-1F48-91EA-113669F4F2F2}" presName="arrowWedge2" presStyleLbl="fgSibTrans2D1" presStyleIdx="1" presStyleCnt="3"/>
      <dgm:spPr/>
    </dgm:pt>
    <dgm:pt modelId="{20B974DD-FF61-D347-A560-F500D91B8F2B}" type="pres">
      <dgm:prSet presAssocID="{A7C5D774-62A6-4348-A543-28DE8BD3C478}" presName="arrowWedge3" presStyleLbl="fgSibTrans2D1" presStyleIdx="2" presStyleCnt="3"/>
      <dgm:spPr/>
    </dgm:pt>
  </dgm:ptLst>
  <dgm:cxnLst>
    <dgm:cxn modelId="{E8959813-8ABE-48EE-911D-8D26B3807748}" type="presOf" srcId="{7019965F-14C9-F846-A76A-287CBFC63CFA}" destId="{6DFAEA9E-2EDF-7E43-82A2-C8EF71C636B8}" srcOrd="1" destOrd="0" presId="urn:microsoft.com/office/officeart/2005/8/layout/cycle8"/>
    <dgm:cxn modelId="{897A2694-6A9E-4716-BF24-6CA19C2ED621}" type="presOf" srcId="{0E785212-9EA1-C449-A9CC-0170DD74B169}" destId="{8EE8E0C6-F905-7E46-88E8-9F18C2D0F2F8}" srcOrd="0" destOrd="0" presId="urn:microsoft.com/office/officeart/2005/8/layout/cycle8"/>
    <dgm:cxn modelId="{6543DF40-208F-4B6E-9504-D6C8158C962B}" type="presOf" srcId="{B83D4454-B914-2D4E-9512-573AEE0EF169}" destId="{10EAF540-08C5-E648-8CC4-645C77DA2A1D}" srcOrd="0" destOrd="0" presId="urn:microsoft.com/office/officeart/2005/8/layout/cycle8"/>
    <dgm:cxn modelId="{19913C9B-EC62-4D52-A78C-D8ED07E818E4}" type="presOf" srcId="{7EF9E56A-B90D-0949-A1B3-732A5155C6D2}" destId="{E7C6F077-4C11-D74B-8377-DC26FF2624E4}" srcOrd="0" destOrd="0" presId="urn:microsoft.com/office/officeart/2005/8/layout/cycle8"/>
    <dgm:cxn modelId="{4D89A324-BF8B-46FB-A425-3EEAA5A088EF}" type="presOf" srcId="{0E785212-9EA1-C449-A9CC-0170DD74B169}" destId="{42F11213-9F1B-164B-AC2E-89A5EAD0B77A}" srcOrd="1" destOrd="0" presId="urn:microsoft.com/office/officeart/2005/8/layout/cycle8"/>
    <dgm:cxn modelId="{D418B793-532A-4F61-A551-47DA5675CB83}" type="presOf" srcId="{7019965F-14C9-F846-A76A-287CBFC63CFA}" destId="{2B29090A-04E2-DC4F-ADF9-30F8933C57FE}" srcOrd="0" destOrd="0" presId="urn:microsoft.com/office/officeart/2005/8/layout/cycle8"/>
    <dgm:cxn modelId="{76C755DB-19B8-9345-B317-C0E9A7A7C510}" srcId="{7EF9E56A-B90D-0949-A1B3-732A5155C6D2}" destId="{B83D4454-B914-2D4E-9512-573AEE0EF169}" srcOrd="1" destOrd="0" parTransId="{C629BFB9-152E-5147-95F5-11C850FFBC6C}" sibTransId="{1A2C4600-9D2D-1F48-91EA-113669F4F2F2}"/>
    <dgm:cxn modelId="{24934933-9E07-FA46-9BB4-9093DDAE7CB1}" srcId="{7EF9E56A-B90D-0949-A1B3-732A5155C6D2}" destId="{7019965F-14C9-F846-A76A-287CBFC63CFA}" srcOrd="0" destOrd="0" parTransId="{07D95248-CC56-AC4D-BD7B-49DC3D2DE17B}" sibTransId="{5CFB6E75-9FBE-3A4B-84AB-CC5A3C4C7590}"/>
    <dgm:cxn modelId="{CA2AAF9D-C3B9-41E2-91DF-57C9E286C9CE}" type="presOf" srcId="{B83D4454-B914-2D4E-9512-573AEE0EF169}" destId="{DF62C21B-43F4-444D-B356-AAFB589C22BD}" srcOrd="1" destOrd="0" presId="urn:microsoft.com/office/officeart/2005/8/layout/cycle8"/>
    <dgm:cxn modelId="{8887C34B-3040-4149-9111-561D1BB557D2}" srcId="{7EF9E56A-B90D-0949-A1B3-732A5155C6D2}" destId="{0E785212-9EA1-C449-A9CC-0170DD74B169}" srcOrd="2" destOrd="0" parTransId="{88E9261F-AC92-5747-9D3A-B16E6154ABAE}" sibTransId="{A7C5D774-62A6-4348-A543-28DE8BD3C478}"/>
    <dgm:cxn modelId="{845FBA90-CA1C-47EF-854B-D5484A58B11D}" type="presParOf" srcId="{E7C6F077-4C11-D74B-8377-DC26FF2624E4}" destId="{2B29090A-04E2-DC4F-ADF9-30F8933C57FE}" srcOrd="0" destOrd="0" presId="urn:microsoft.com/office/officeart/2005/8/layout/cycle8"/>
    <dgm:cxn modelId="{F6F33816-81FD-4DB7-B31B-AB7400AF40A5}" type="presParOf" srcId="{E7C6F077-4C11-D74B-8377-DC26FF2624E4}" destId="{6B2A57F6-D6FB-B94C-8C30-46FF1BB34571}" srcOrd="1" destOrd="0" presId="urn:microsoft.com/office/officeart/2005/8/layout/cycle8"/>
    <dgm:cxn modelId="{D882564C-9412-4F0E-B467-2B18404FB488}" type="presParOf" srcId="{E7C6F077-4C11-D74B-8377-DC26FF2624E4}" destId="{E7FCE230-9070-D54F-9A30-A37045225C47}" srcOrd="2" destOrd="0" presId="urn:microsoft.com/office/officeart/2005/8/layout/cycle8"/>
    <dgm:cxn modelId="{B7D387E5-DBA6-4D60-962A-95F330A0854A}" type="presParOf" srcId="{E7C6F077-4C11-D74B-8377-DC26FF2624E4}" destId="{6DFAEA9E-2EDF-7E43-82A2-C8EF71C636B8}" srcOrd="3" destOrd="0" presId="urn:microsoft.com/office/officeart/2005/8/layout/cycle8"/>
    <dgm:cxn modelId="{390D9BBE-030F-4E42-8C01-956F3B17E1C5}" type="presParOf" srcId="{E7C6F077-4C11-D74B-8377-DC26FF2624E4}" destId="{10EAF540-08C5-E648-8CC4-645C77DA2A1D}" srcOrd="4" destOrd="0" presId="urn:microsoft.com/office/officeart/2005/8/layout/cycle8"/>
    <dgm:cxn modelId="{B5991F9A-4394-46A5-8747-28D31671FD66}" type="presParOf" srcId="{E7C6F077-4C11-D74B-8377-DC26FF2624E4}" destId="{3D70F735-2D4E-E04E-A14A-5D59E9EC918B}" srcOrd="5" destOrd="0" presId="urn:microsoft.com/office/officeart/2005/8/layout/cycle8"/>
    <dgm:cxn modelId="{8590A79E-E50B-48A7-ADB1-39CF3C0C7B5E}" type="presParOf" srcId="{E7C6F077-4C11-D74B-8377-DC26FF2624E4}" destId="{3FE84D44-6E95-8B4C-A7D0-07DFD87E424B}" srcOrd="6" destOrd="0" presId="urn:microsoft.com/office/officeart/2005/8/layout/cycle8"/>
    <dgm:cxn modelId="{1E830A57-ADD1-4D49-BDC9-2905E804D40E}" type="presParOf" srcId="{E7C6F077-4C11-D74B-8377-DC26FF2624E4}" destId="{DF62C21B-43F4-444D-B356-AAFB589C22BD}" srcOrd="7" destOrd="0" presId="urn:microsoft.com/office/officeart/2005/8/layout/cycle8"/>
    <dgm:cxn modelId="{4611FBFB-A684-4289-889A-D8D7F1F10472}" type="presParOf" srcId="{E7C6F077-4C11-D74B-8377-DC26FF2624E4}" destId="{8EE8E0C6-F905-7E46-88E8-9F18C2D0F2F8}" srcOrd="8" destOrd="0" presId="urn:microsoft.com/office/officeart/2005/8/layout/cycle8"/>
    <dgm:cxn modelId="{9C4B90D5-3594-42DE-B83E-121B66738EFE}" type="presParOf" srcId="{E7C6F077-4C11-D74B-8377-DC26FF2624E4}" destId="{DA47DE8F-136B-4440-A22D-E7C1CB5840E4}" srcOrd="9" destOrd="0" presId="urn:microsoft.com/office/officeart/2005/8/layout/cycle8"/>
    <dgm:cxn modelId="{3DEB65E8-62E4-47BA-B9DB-3F20C8639C8D}" type="presParOf" srcId="{E7C6F077-4C11-D74B-8377-DC26FF2624E4}" destId="{FBC79526-4C60-D04C-9646-0B8403BA0BDF}" srcOrd="10" destOrd="0" presId="urn:microsoft.com/office/officeart/2005/8/layout/cycle8"/>
    <dgm:cxn modelId="{1F5439C8-0039-4F0B-B0D8-3C1AD3312D2C}" type="presParOf" srcId="{E7C6F077-4C11-D74B-8377-DC26FF2624E4}" destId="{42F11213-9F1B-164B-AC2E-89A5EAD0B77A}" srcOrd="11" destOrd="0" presId="urn:microsoft.com/office/officeart/2005/8/layout/cycle8"/>
    <dgm:cxn modelId="{645B344B-80AD-4C38-BFF7-7EB83E370959}" type="presParOf" srcId="{E7C6F077-4C11-D74B-8377-DC26FF2624E4}" destId="{5FAA4B1B-E8BB-A346-8B51-C16E7733FB69}" srcOrd="12" destOrd="0" presId="urn:microsoft.com/office/officeart/2005/8/layout/cycle8"/>
    <dgm:cxn modelId="{0D94F77D-3CFF-4860-8003-196A8A730AAA}" type="presParOf" srcId="{E7C6F077-4C11-D74B-8377-DC26FF2624E4}" destId="{2D93D8B2-404E-8449-82D7-EFD9D2D6A759}" srcOrd="13" destOrd="0" presId="urn:microsoft.com/office/officeart/2005/8/layout/cycle8"/>
    <dgm:cxn modelId="{2C1DFA64-69F2-4917-B88C-F53A212E6000}" type="presParOf" srcId="{E7C6F077-4C11-D74B-8377-DC26FF2624E4}" destId="{20B974DD-FF61-D347-A560-F500D91B8F2B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3DFD92-6949-CE4D-8D25-C966D7DD8C28}" type="doc">
      <dgm:prSet loTypeId="urn:microsoft.com/office/officeart/2005/8/layout/matrix3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366A987-5A5C-3742-A19B-90D40174BA3A}">
      <dgm:prSet/>
      <dgm:spPr/>
      <dgm:t>
        <a:bodyPr/>
        <a:lstStyle/>
        <a:p>
          <a:pPr rtl="0"/>
          <a:r>
            <a:rPr lang="en-US" i="0" dirty="0" smtClean="0"/>
            <a:t>RI</a:t>
          </a:r>
          <a:endParaRPr lang="en-US" i="0" dirty="0"/>
        </a:p>
      </dgm:t>
    </dgm:pt>
    <dgm:pt modelId="{C7737D67-1EFA-E740-9A42-6219F562CF97}" type="parTrans" cxnId="{6DD5A939-FC81-774E-A35E-75BADFBDCE89}">
      <dgm:prSet/>
      <dgm:spPr/>
      <dgm:t>
        <a:bodyPr/>
        <a:lstStyle/>
        <a:p>
          <a:endParaRPr lang="en-US"/>
        </a:p>
      </dgm:t>
    </dgm:pt>
    <dgm:pt modelId="{A04C771E-FECB-7E4F-BACD-A4EF8F6843F5}" type="sibTrans" cxnId="{6DD5A939-FC81-774E-A35E-75BADFBDCE89}">
      <dgm:prSet/>
      <dgm:spPr/>
      <dgm:t>
        <a:bodyPr/>
        <a:lstStyle/>
        <a:p>
          <a:endParaRPr lang="en-US"/>
        </a:p>
      </dgm:t>
    </dgm:pt>
    <dgm:pt modelId="{A916AFC3-C17B-9747-B627-6E3D3E1C5729}">
      <dgm:prSet/>
      <dgm:spPr/>
      <dgm:t>
        <a:bodyPr/>
        <a:lstStyle/>
        <a:p>
          <a:r>
            <a:rPr lang="en-US" dirty="0" smtClean="0"/>
            <a:t>RI</a:t>
          </a:r>
          <a:endParaRPr lang="en-US" dirty="0"/>
        </a:p>
      </dgm:t>
    </dgm:pt>
    <dgm:pt modelId="{09F5ED08-FE70-6D42-A5B1-03B7BECE2A5F}" type="parTrans" cxnId="{3B4F4318-5CE1-5446-AF40-2BBCCCAE8252}">
      <dgm:prSet/>
      <dgm:spPr/>
      <dgm:t>
        <a:bodyPr/>
        <a:lstStyle/>
        <a:p>
          <a:endParaRPr lang="en-US"/>
        </a:p>
      </dgm:t>
    </dgm:pt>
    <dgm:pt modelId="{0C3B1C53-C626-314D-A96A-6A877D8920A8}" type="sibTrans" cxnId="{3B4F4318-5CE1-5446-AF40-2BBCCCAE8252}">
      <dgm:prSet/>
      <dgm:spPr/>
      <dgm:t>
        <a:bodyPr/>
        <a:lstStyle/>
        <a:p>
          <a:endParaRPr lang="en-US"/>
        </a:p>
      </dgm:t>
    </dgm:pt>
    <dgm:pt modelId="{7C9021A1-2C06-F841-A66A-5E2CFBB8452D}">
      <dgm:prSet/>
      <dgm:spPr/>
      <dgm:t>
        <a:bodyPr/>
        <a:lstStyle/>
        <a:p>
          <a:r>
            <a:rPr lang="en-US" dirty="0" smtClean="0"/>
            <a:t>RI</a:t>
          </a:r>
          <a:endParaRPr lang="en-US" dirty="0"/>
        </a:p>
      </dgm:t>
    </dgm:pt>
    <dgm:pt modelId="{932785BC-53FB-2E48-80AB-A7CD1C9D3899}" type="parTrans" cxnId="{B8D6C15B-9DC8-B542-B48E-75F32D9CE033}">
      <dgm:prSet/>
      <dgm:spPr/>
      <dgm:t>
        <a:bodyPr/>
        <a:lstStyle/>
        <a:p>
          <a:endParaRPr lang="en-US"/>
        </a:p>
      </dgm:t>
    </dgm:pt>
    <dgm:pt modelId="{9842EDEC-9E12-CF43-B105-0FE2C4F995FE}" type="sibTrans" cxnId="{B8D6C15B-9DC8-B542-B48E-75F32D9CE033}">
      <dgm:prSet/>
      <dgm:spPr/>
      <dgm:t>
        <a:bodyPr/>
        <a:lstStyle/>
        <a:p>
          <a:endParaRPr lang="en-US"/>
        </a:p>
      </dgm:t>
    </dgm:pt>
    <dgm:pt modelId="{1825911D-743F-044E-99CB-203F1CDF5683}">
      <dgm:prSet/>
      <dgm:spPr/>
      <dgm:t>
        <a:bodyPr/>
        <a:lstStyle/>
        <a:p>
          <a:r>
            <a:rPr lang="en-US" dirty="0" smtClean="0"/>
            <a:t>RI</a:t>
          </a:r>
          <a:endParaRPr lang="en-US" dirty="0"/>
        </a:p>
      </dgm:t>
    </dgm:pt>
    <dgm:pt modelId="{7AF3ED4D-889C-9D4D-B9DC-D07AE5FB00D2}" type="parTrans" cxnId="{FBC2734C-DF11-2E4E-9639-DE94623CD516}">
      <dgm:prSet/>
      <dgm:spPr/>
      <dgm:t>
        <a:bodyPr/>
        <a:lstStyle/>
        <a:p>
          <a:endParaRPr lang="en-US"/>
        </a:p>
      </dgm:t>
    </dgm:pt>
    <dgm:pt modelId="{4467870A-A6C7-7044-A06C-C4C4E7540C75}" type="sibTrans" cxnId="{FBC2734C-DF11-2E4E-9639-DE94623CD516}">
      <dgm:prSet/>
      <dgm:spPr/>
      <dgm:t>
        <a:bodyPr/>
        <a:lstStyle/>
        <a:p>
          <a:endParaRPr lang="en-US"/>
        </a:p>
      </dgm:t>
    </dgm:pt>
    <dgm:pt modelId="{755E7BB5-36E1-CC4A-BA40-EE7F09E4B464}" type="pres">
      <dgm:prSet presAssocID="{173DFD92-6949-CE4D-8D25-C966D7DD8C2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7A08B3-2828-2943-B189-D4221498E40A}" type="pres">
      <dgm:prSet presAssocID="{173DFD92-6949-CE4D-8D25-C966D7DD8C28}" presName="diamond" presStyleLbl="bgShp" presStyleIdx="0" presStyleCnt="1" custScaleX="79198" custScaleY="79948"/>
      <dgm:spPr/>
    </dgm:pt>
    <dgm:pt modelId="{340ECC58-2F20-464E-9A1E-81956A71F0F6}" type="pres">
      <dgm:prSet presAssocID="{173DFD92-6949-CE4D-8D25-C966D7DD8C28}" presName="quad1" presStyleLbl="node1" presStyleIdx="0" presStyleCnt="4" custScaleX="80200" custScaleY="81535" custLinFactNeighborX="-30384" custLinFactNeighborY="-128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9C028-313E-AE43-B598-5A54B33CEA24}" type="pres">
      <dgm:prSet presAssocID="{173DFD92-6949-CE4D-8D25-C966D7DD8C28}" presName="quad2" presStyleLbl="node1" presStyleIdx="1" presStyleCnt="4" custScaleX="80201" custScaleY="66227" custLinFactNeighborX="28788" custLinFactNeighborY="-133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A6DAC3-70B5-164D-B000-7F5C7AB7AF8D}" type="pres">
      <dgm:prSet presAssocID="{173DFD92-6949-CE4D-8D25-C966D7DD8C28}" presName="quad3" presStyleLbl="node1" presStyleIdx="2" presStyleCnt="4" custScaleX="80534" custScaleY="79199" custLinFactNeighborX="-34211" custLinFactNeighborY="-19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E8290D-5338-F046-AF47-05539EBC163B}" type="pres">
      <dgm:prSet presAssocID="{173DFD92-6949-CE4D-8D25-C966D7DD8C28}" presName="quad4" presStyleLbl="node1" presStyleIdx="3" presStyleCnt="4" custScaleX="82511" custScaleY="70195" custLinFactNeighborX="31797" custLinFactNeighborY="4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4F4318-5CE1-5446-AF40-2BBCCCAE8252}" srcId="{173DFD92-6949-CE4D-8D25-C966D7DD8C28}" destId="{A916AFC3-C17B-9747-B627-6E3D3E1C5729}" srcOrd="1" destOrd="0" parTransId="{09F5ED08-FE70-6D42-A5B1-03B7BECE2A5F}" sibTransId="{0C3B1C53-C626-314D-A96A-6A877D8920A8}"/>
    <dgm:cxn modelId="{FBC2734C-DF11-2E4E-9639-DE94623CD516}" srcId="{173DFD92-6949-CE4D-8D25-C966D7DD8C28}" destId="{1825911D-743F-044E-99CB-203F1CDF5683}" srcOrd="3" destOrd="0" parTransId="{7AF3ED4D-889C-9D4D-B9DC-D07AE5FB00D2}" sibTransId="{4467870A-A6C7-7044-A06C-C4C4E7540C75}"/>
    <dgm:cxn modelId="{B8D6C15B-9DC8-B542-B48E-75F32D9CE033}" srcId="{173DFD92-6949-CE4D-8D25-C966D7DD8C28}" destId="{7C9021A1-2C06-F841-A66A-5E2CFBB8452D}" srcOrd="2" destOrd="0" parTransId="{932785BC-53FB-2E48-80AB-A7CD1C9D3899}" sibTransId="{9842EDEC-9E12-CF43-B105-0FE2C4F995FE}"/>
    <dgm:cxn modelId="{49D58873-CAD0-4930-86BA-C3DD453DA74A}" type="presOf" srcId="{7C9021A1-2C06-F841-A66A-5E2CFBB8452D}" destId="{CFA6DAC3-70B5-164D-B000-7F5C7AB7AF8D}" srcOrd="0" destOrd="0" presId="urn:microsoft.com/office/officeart/2005/8/layout/matrix3"/>
    <dgm:cxn modelId="{BC2BCA12-7C91-4779-8DEB-C7C9765BF7E0}" type="presOf" srcId="{A916AFC3-C17B-9747-B627-6E3D3E1C5729}" destId="{B059C028-313E-AE43-B598-5A54B33CEA24}" srcOrd="0" destOrd="0" presId="urn:microsoft.com/office/officeart/2005/8/layout/matrix3"/>
    <dgm:cxn modelId="{DAFBEC83-8226-4586-8D27-64EFFC00EAF9}" type="presOf" srcId="{1825911D-743F-044E-99CB-203F1CDF5683}" destId="{C1E8290D-5338-F046-AF47-05539EBC163B}" srcOrd="0" destOrd="0" presId="urn:microsoft.com/office/officeart/2005/8/layout/matrix3"/>
    <dgm:cxn modelId="{6DD5A939-FC81-774E-A35E-75BADFBDCE89}" srcId="{173DFD92-6949-CE4D-8D25-C966D7DD8C28}" destId="{0366A987-5A5C-3742-A19B-90D40174BA3A}" srcOrd="0" destOrd="0" parTransId="{C7737D67-1EFA-E740-9A42-6219F562CF97}" sibTransId="{A04C771E-FECB-7E4F-BACD-A4EF8F6843F5}"/>
    <dgm:cxn modelId="{617AA41D-A8FC-4839-B976-66BFE715E769}" type="presOf" srcId="{0366A987-5A5C-3742-A19B-90D40174BA3A}" destId="{340ECC58-2F20-464E-9A1E-81956A71F0F6}" srcOrd="0" destOrd="0" presId="urn:microsoft.com/office/officeart/2005/8/layout/matrix3"/>
    <dgm:cxn modelId="{0C54E586-8ABD-431D-9E6A-91BF52C77316}" type="presOf" srcId="{173DFD92-6949-CE4D-8D25-C966D7DD8C28}" destId="{755E7BB5-36E1-CC4A-BA40-EE7F09E4B464}" srcOrd="0" destOrd="0" presId="urn:microsoft.com/office/officeart/2005/8/layout/matrix3"/>
    <dgm:cxn modelId="{563D2424-48F1-4AF7-9279-6B1DCD07C9DC}" type="presParOf" srcId="{755E7BB5-36E1-CC4A-BA40-EE7F09E4B464}" destId="{E47A08B3-2828-2943-B189-D4221498E40A}" srcOrd="0" destOrd="0" presId="urn:microsoft.com/office/officeart/2005/8/layout/matrix3"/>
    <dgm:cxn modelId="{AC6EB044-9029-4C4B-A85F-39F808963FC6}" type="presParOf" srcId="{755E7BB5-36E1-CC4A-BA40-EE7F09E4B464}" destId="{340ECC58-2F20-464E-9A1E-81956A71F0F6}" srcOrd="1" destOrd="0" presId="urn:microsoft.com/office/officeart/2005/8/layout/matrix3"/>
    <dgm:cxn modelId="{75320D68-BE65-4C10-8012-288A00BAC1FF}" type="presParOf" srcId="{755E7BB5-36E1-CC4A-BA40-EE7F09E4B464}" destId="{B059C028-313E-AE43-B598-5A54B33CEA24}" srcOrd="2" destOrd="0" presId="urn:microsoft.com/office/officeart/2005/8/layout/matrix3"/>
    <dgm:cxn modelId="{C0291136-0ED1-44A8-97E5-5FB91BCCBDA2}" type="presParOf" srcId="{755E7BB5-36E1-CC4A-BA40-EE7F09E4B464}" destId="{CFA6DAC3-70B5-164D-B000-7F5C7AB7AF8D}" srcOrd="3" destOrd="0" presId="urn:microsoft.com/office/officeart/2005/8/layout/matrix3"/>
    <dgm:cxn modelId="{7F1E4244-06BF-4B1B-8C2E-6421508ECB95}" type="presParOf" srcId="{755E7BB5-36E1-CC4A-BA40-EE7F09E4B464}" destId="{C1E8290D-5338-F046-AF47-05539EBC163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58CE4A-1514-944C-81FE-B229AB3C48F8}" type="doc">
      <dgm:prSet loTypeId="urn:microsoft.com/office/officeart/2005/8/layout/cycle8" loCatId="" qsTypeId="urn:microsoft.com/office/officeart/2005/8/quickstyle/simple1" qsCatId="simple" csTypeId="urn:microsoft.com/office/officeart/2005/8/colors/accent1_3" csCatId="accent1" phldr="1"/>
      <dgm:spPr/>
    </dgm:pt>
    <dgm:pt modelId="{BAF4BAD2-6E0E-4446-B6A6-A6D77538DFCB}">
      <dgm:prSet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Federated Operations</a:t>
          </a:r>
          <a:endParaRPr lang="en-US" dirty="0"/>
        </a:p>
      </dgm:t>
    </dgm:pt>
    <dgm:pt modelId="{3C3718B5-9E2E-4F6A-B65E-CA5ADF3ECEA7}" type="parTrans" cxnId="{A16D14FB-B780-4874-94B3-B247A6946C5E}">
      <dgm:prSet/>
      <dgm:spPr/>
      <dgm:t>
        <a:bodyPr/>
        <a:lstStyle/>
        <a:p>
          <a:endParaRPr lang="en-GB"/>
        </a:p>
      </dgm:t>
    </dgm:pt>
    <dgm:pt modelId="{51089604-B16B-4B73-A5C5-5D8E2D56542F}" type="sibTrans" cxnId="{A16D14FB-B780-4874-94B3-B247A6946C5E}">
      <dgm:prSet/>
      <dgm:spPr/>
      <dgm:t>
        <a:bodyPr/>
        <a:lstStyle/>
        <a:p>
          <a:endParaRPr lang="en-GB"/>
        </a:p>
      </dgm:t>
    </dgm:pt>
    <dgm:pt modelId="{30DC3652-13DC-4ADB-9F08-1B30D4C68CD1}">
      <dgm:prSet/>
      <dgm:spPr>
        <a:solidFill>
          <a:schemeClr val="tx2"/>
        </a:solidFill>
      </dgm:spPr>
      <dgm:t>
        <a:bodyPr/>
        <a:lstStyle/>
        <a:p>
          <a:r>
            <a:rPr lang="en-GB" dirty="0" smtClean="0"/>
            <a:t>High-Throughput Data Analysis</a:t>
          </a:r>
          <a:endParaRPr lang="en-US" dirty="0"/>
        </a:p>
      </dgm:t>
    </dgm:pt>
    <dgm:pt modelId="{77DAF317-630D-4482-B9F6-2E2A9163EA02}" type="parTrans" cxnId="{A8B2F773-6009-4121-A0F6-3BC1D4D8DC7E}">
      <dgm:prSet/>
      <dgm:spPr/>
      <dgm:t>
        <a:bodyPr/>
        <a:lstStyle/>
        <a:p>
          <a:endParaRPr lang="en-GB"/>
        </a:p>
      </dgm:t>
    </dgm:pt>
    <dgm:pt modelId="{BB0907BC-D064-427C-BB84-F19D16E62D94}" type="sibTrans" cxnId="{A8B2F773-6009-4121-A0F6-3BC1D4D8DC7E}">
      <dgm:prSet/>
      <dgm:spPr/>
      <dgm:t>
        <a:bodyPr/>
        <a:lstStyle/>
        <a:p>
          <a:endParaRPr lang="en-GB"/>
        </a:p>
      </dgm:t>
    </dgm:pt>
    <dgm:pt modelId="{EEF953A5-D527-4EE9-A59B-961F6170A889}">
      <dgm:prSet/>
      <dgm:spPr>
        <a:solidFill>
          <a:schemeClr val="tx2"/>
        </a:solidFill>
      </dgm:spPr>
      <dgm:t>
        <a:bodyPr/>
        <a:lstStyle/>
        <a:p>
          <a:r>
            <a:rPr lang="en-US" dirty="0" smtClean="0"/>
            <a:t>Federated Cloud</a:t>
          </a:r>
          <a:endParaRPr lang="en-US" dirty="0"/>
        </a:p>
      </dgm:t>
    </dgm:pt>
    <dgm:pt modelId="{2B4570EF-0001-42EA-8598-9DEDEC349BFB}" type="parTrans" cxnId="{6D150234-C83A-48E7-BF69-69BE34AF0329}">
      <dgm:prSet/>
      <dgm:spPr/>
      <dgm:t>
        <a:bodyPr/>
        <a:lstStyle/>
        <a:p>
          <a:endParaRPr lang="en-GB"/>
        </a:p>
      </dgm:t>
    </dgm:pt>
    <dgm:pt modelId="{2956024D-4D61-4253-87A0-AC1D6B9B266D}" type="sibTrans" cxnId="{6D150234-C83A-48E7-BF69-69BE34AF0329}">
      <dgm:prSet/>
      <dgm:spPr/>
      <dgm:t>
        <a:bodyPr/>
        <a:lstStyle/>
        <a:p>
          <a:endParaRPr lang="en-GB"/>
        </a:p>
      </dgm:t>
    </dgm:pt>
    <dgm:pt modelId="{F6B51503-B7D6-40E8-8FCD-A38A5080A9D9}">
      <dgm:prSet/>
      <dgm:spPr>
        <a:solidFill>
          <a:schemeClr val="accent3"/>
        </a:solidFill>
      </dgm:spPr>
      <dgm:t>
        <a:bodyPr/>
        <a:lstStyle/>
        <a:p>
          <a:r>
            <a:rPr lang="en-GB" dirty="0" smtClean="0"/>
            <a:t>Community Driven Innovation &amp; Support</a:t>
          </a:r>
          <a:endParaRPr lang="en-US" dirty="0"/>
        </a:p>
      </dgm:t>
    </dgm:pt>
    <dgm:pt modelId="{440100DA-3B74-47E7-8A45-36717287A116}" type="parTrans" cxnId="{7559B636-206F-4F60-8775-D3F1DC25102B}">
      <dgm:prSet/>
      <dgm:spPr/>
      <dgm:t>
        <a:bodyPr/>
        <a:lstStyle/>
        <a:p>
          <a:endParaRPr lang="en-GB"/>
        </a:p>
      </dgm:t>
    </dgm:pt>
    <dgm:pt modelId="{3579585D-E3C5-4770-9631-2F2F49419E0D}" type="sibTrans" cxnId="{7559B636-206F-4F60-8775-D3F1DC25102B}">
      <dgm:prSet/>
      <dgm:spPr/>
      <dgm:t>
        <a:bodyPr/>
        <a:lstStyle/>
        <a:p>
          <a:endParaRPr lang="en-GB"/>
        </a:p>
      </dgm:t>
    </dgm:pt>
    <dgm:pt modelId="{C1AB6106-2BE5-804E-B6C3-C7F2D76A8D32}" type="pres">
      <dgm:prSet presAssocID="{CB58CE4A-1514-944C-81FE-B229AB3C48F8}" presName="compositeShape" presStyleCnt="0">
        <dgm:presLayoutVars>
          <dgm:chMax val="7"/>
          <dgm:dir/>
          <dgm:resizeHandles val="exact"/>
        </dgm:presLayoutVars>
      </dgm:prSet>
      <dgm:spPr/>
    </dgm:pt>
    <dgm:pt modelId="{B51FE79A-82F8-BB4D-A548-9E0C95931871}" type="pres">
      <dgm:prSet presAssocID="{CB58CE4A-1514-944C-81FE-B229AB3C48F8}" presName="wedge1" presStyleLbl="node1" presStyleIdx="0" presStyleCnt="4"/>
      <dgm:spPr/>
      <dgm:t>
        <a:bodyPr/>
        <a:lstStyle/>
        <a:p>
          <a:endParaRPr lang="en-US"/>
        </a:p>
      </dgm:t>
    </dgm:pt>
    <dgm:pt modelId="{705C8AB6-07F4-9F4B-87F0-46B8C840C22B}" type="pres">
      <dgm:prSet presAssocID="{CB58CE4A-1514-944C-81FE-B229AB3C48F8}" presName="dummy1a" presStyleCnt="0"/>
      <dgm:spPr/>
    </dgm:pt>
    <dgm:pt modelId="{D298770A-DAE4-8F40-A1E8-7F5394387065}" type="pres">
      <dgm:prSet presAssocID="{CB58CE4A-1514-944C-81FE-B229AB3C48F8}" presName="dummy1b" presStyleCnt="0"/>
      <dgm:spPr/>
    </dgm:pt>
    <dgm:pt modelId="{5D3EBB9C-D0DB-A04F-8C69-3980DBA0A347}" type="pres">
      <dgm:prSet presAssocID="{CB58CE4A-1514-944C-81FE-B229AB3C48F8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A4803-9161-404F-80F0-6635C9FB251F}" type="pres">
      <dgm:prSet presAssocID="{CB58CE4A-1514-944C-81FE-B229AB3C48F8}" presName="wedge2" presStyleLbl="node1" presStyleIdx="1" presStyleCnt="4"/>
      <dgm:spPr/>
      <dgm:t>
        <a:bodyPr/>
        <a:lstStyle/>
        <a:p>
          <a:endParaRPr lang="en-US"/>
        </a:p>
      </dgm:t>
    </dgm:pt>
    <dgm:pt modelId="{47251BC0-C938-8C43-8106-383575FA7DBC}" type="pres">
      <dgm:prSet presAssocID="{CB58CE4A-1514-944C-81FE-B229AB3C48F8}" presName="dummy2a" presStyleCnt="0"/>
      <dgm:spPr/>
    </dgm:pt>
    <dgm:pt modelId="{1C94465A-CDF7-8E43-B681-139D791B1387}" type="pres">
      <dgm:prSet presAssocID="{CB58CE4A-1514-944C-81FE-B229AB3C48F8}" presName="dummy2b" presStyleCnt="0"/>
      <dgm:spPr/>
    </dgm:pt>
    <dgm:pt modelId="{A01F02A2-235C-CE48-BF8C-CAB822D58D2A}" type="pres">
      <dgm:prSet presAssocID="{CB58CE4A-1514-944C-81FE-B229AB3C48F8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A78B6C-BAED-9543-ABF9-EF748C194928}" type="pres">
      <dgm:prSet presAssocID="{CB58CE4A-1514-944C-81FE-B229AB3C48F8}" presName="wedge3" presStyleLbl="node1" presStyleIdx="2" presStyleCnt="4"/>
      <dgm:spPr/>
      <dgm:t>
        <a:bodyPr/>
        <a:lstStyle/>
        <a:p>
          <a:endParaRPr lang="en-US"/>
        </a:p>
      </dgm:t>
    </dgm:pt>
    <dgm:pt modelId="{59D713E5-0C59-AA4B-A67A-15ACE317B5D4}" type="pres">
      <dgm:prSet presAssocID="{CB58CE4A-1514-944C-81FE-B229AB3C48F8}" presName="dummy3a" presStyleCnt="0"/>
      <dgm:spPr/>
    </dgm:pt>
    <dgm:pt modelId="{0ED165D0-838E-284B-9E0B-2B63DCCE918C}" type="pres">
      <dgm:prSet presAssocID="{CB58CE4A-1514-944C-81FE-B229AB3C48F8}" presName="dummy3b" presStyleCnt="0"/>
      <dgm:spPr/>
    </dgm:pt>
    <dgm:pt modelId="{2048B1A1-B7B1-3E4C-B8D8-ED6AFA03B15C}" type="pres">
      <dgm:prSet presAssocID="{CB58CE4A-1514-944C-81FE-B229AB3C48F8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91A99D-29BC-4F01-A4D7-44E75443DF7B}" type="pres">
      <dgm:prSet presAssocID="{CB58CE4A-1514-944C-81FE-B229AB3C48F8}" presName="wedge4" presStyleLbl="node1" presStyleIdx="3" presStyleCnt="4"/>
      <dgm:spPr/>
      <dgm:t>
        <a:bodyPr/>
        <a:lstStyle/>
        <a:p>
          <a:endParaRPr lang="en-GB"/>
        </a:p>
      </dgm:t>
    </dgm:pt>
    <dgm:pt modelId="{FC3952C9-5E4B-4DEB-B6E4-2E31DBB50419}" type="pres">
      <dgm:prSet presAssocID="{CB58CE4A-1514-944C-81FE-B229AB3C48F8}" presName="dummy4a" presStyleCnt="0"/>
      <dgm:spPr/>
    </dgm:pt>
    <dgm:pt modelId="{4A4E9FE7-1A84-4FD1-A9C8-586BC4A30C58}" type="pres">
      <dgm:prSet presAssocID="{CB58CE4A-1514-944C-81FE-B229AB3C48F8}" presName="dummy4b" presStyleCnt="0"/>
      <dgm:spPr/>
    </dgm:pt>
    <dgm:pt modelId="{E1D0987D-1000-4B33-9DC1-675C64078855}" type="pres">
      <dgm:prSet presAssocID="{CB58CE4A-1514-944C-81FE-B229AB3C48F8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6B8DAE-6F06-4DF8-B1F9-DCD72483380B}" type="pres">
      <dgm:prSet presAssocID="{2956024D-4D61-4253-87A0-AC1D6B9B266D}" presName="arrowWedge1" presStyleLbl="fgSibTrans2D1" presStyleIdx="0" presStyleCnt="4"/>
      <dgm:spPr/>
    </dgm:pt>
    <dgm:pt modelId="{EE337BD1-8378-4762-BEB7-1B6781BD2196}" type="pres">
      <dgm:prSet presAssocID="{51089604-B16B-4B73-A5C5-5D8E2D56542F}" presName="arrowWedge2" presStyleLbl="fgSibTrans2D1" presStyleIdx="1" presStyleCnt="4"/>
      <dgm:spPr/>
    </dgm:pt>
    <dgm:pt modelId="{034CD96A-0242-4887-B355-CE7D2973983E}" type="pres">
      <dgm:prSet presAssocID="{3579585D-E3C5-4770-9631-2F2F49419E0D}" presName="arrowWedge3" presStyleLbl="fgSibTrans2D1" presStyleIdx="2" presStyleCnt="4"/>
      <dgm:spPr/>
    </dgm:pt>
    <dgm:pt modelId="{0663B528-3E80-4EC5-A3D3-F311065D2E11}" type="pres">
      <dgm:prSet presAssocID="{BB0907BC-D064-427C-BB84-F19D16E62D94}" presName="arrowWedge4" presStyleLbl="fgSibTrans2D1" presStyleIdx="3" presStyleCnt="4"/>
      <dgm:spPr/>
    </dgm:pt>
  </dgm:ptLst>
  <dgm:cxnLst>
    <dgm:cxn modelId="{9E73D876-12E1-FB47-B881-04E5F3CCE438}" type="presOf" srcId="{30DC3652-13DC-4ADB-9F08-1B30D4C68CD1}" destId="{E1D0987D-1000-4B33-9DC1-675C64078855}" srcOrd="1" destOrd="0" presId="urn:microsoft.com/office/officeart/2005/8/layout/cycle8"/>
    <dgm:cxn modelId="{A16D14FB-B780-4874-94B3-B247A6946C5E}" srcId="{CB58CE4A-1514-944C-81FE-B229AB3C48F8}" destId="{BAF4BAD2-6E0E-4446-B6A6-A6D77538DFCB}" srcOrd="1" destOrd="0" parTransId="{3C3718B5-9E2E-4F6A-B65E-CA5ADF3ECEA7}" sibTransId="{51089604-B16B-4B73-A5C5-5D8E2D56542F}"/>
    <dgm:cxn modelId="{386285F1-1C4E-3B45-8228-C390100646BB}" type="presOf" srcId="{CB58CE4A-1514-944C-81FE-B229AB3C48F8}" destId="{C1AB6106-2BE5-804E-B6C3-C7F2D76A8D32}" srcOrd="0" destOrd="0" presId="urn:microsoft.com/office/officeart/2005/8/layout/cycle8"/>
    <dgm:cxn modelId="{598139EA-F5F5-6740-AA39-B51AFC809F90}" type="presOf" srcId="{F6B51503-B7D6-40E8-8FCD-A38A5080A9D9}" destId="{68A78B6C-BAED-9543-ABF9-EF748C194928}" srcOrd="0" destOrd="0" presId="urn:microsoft.com/office/officeart/2005/8/layout/cycle8"/>
    <dgm:cxn modelId="{7559B636-206F-4F60-8775-D3F1DC25102B}" srcId="{CB58CE4A-1514-944C-81FE-B229AB3C48F8}" destId="{F6B51503-B7D6-40E8-8FCD-A38A5080A9D9}" srcOrd="2" destOrd="0" parTransId="{440100DA-3B74-47E7-8A45-36717287A116}" sibTransId="{3579585D-E3C5-4770-9631-2F2F49419E0D}"/>
    <dgm:cxn modelId="{2A4B0DA2-9B04-1443-8538-E9585E4D6E26}" type="presOf" srcId="{BAF4BAD2-6E0E-4446-B6A6-A6D77538DFCB}" destId="{A01F02A2-235C-CE48-BF8C-CAB822D58D2A}" srcOrd="1" destOrd="0" presId="urn:microsoft.com/office/officeart/2005/8/layout/cycle8"/>
    <dgm:cxn modelId="{C7292D4B-E6A6-ED47-8983-7DB8E0775A7D}" type="presOf" srcId="{BAF4BAD2-6E0E-4446-B6A6-A6D77538DFCB}" destId="{591A4803-9161-404F-80F0-6635C9FB251F}" srcOrd="0" destOrd="0" presId="urn:microsoft.com/office/officeart/2005/8/layout/cycle8"/>
    <dgm:cxn modelId="{A8B2F773-6009-4121-A0F6-3BC1D4D8DC7E}" srcId="{CB58CE4A-1514-944C-81FE-B229AB3C48F8}" destId="{30DC3652-13DC-4ADB-9F08-1B30D4C68CD1}" srcOrd="3" destOrd="0" parTransId="{77DAF317-630D-4482-B9F6-2E2A9163EA02}" sibTransId="{BB0907BC-D064-427C-BB84-F19D16E62D94}"/>
    <dgm:cxn modelId="{70E8F6B8-61E2-3143-ADFE-7BA639A5CA81}" type="presOf" srcId="{EEF953A5-D527-4EE9-A59B-961F6170A889}" destId="{B51FE79A-82F8-BB4D-A548-9E0C95931871}" srcOrd="0" destOrd="0" presId="urn:microsoft.com/office/officeart/2005/8/layout/cycle8"/>
    <dgm:cxn modelId="{2F8F3163-E508-2843-B693-DC984092FC3B}" type="presOf" srcId="{30DC3652-13DC-4ADB-9F08-1B30D4C68CD1}" destId="{0191A99D-29BC-4F01-A4D7-44E75443DF7B}" srcOrd="0" destOrd="0" presId="urn:microsoft.com/office/officeart/2005/8/layout/cycle8"/>
    <dgm:cxn modelId="{6D150234-C83A-48E7-BF69-69BE34AF0329}" srcId="{CB58CE4A-1514-944C-81FE-B229AB3C48F8}" destId="{EEF953A5-D527-4EE9-A59B-961F6170A889}" srcOrd="0" destOrd="0" parTransId="{2B4570EF-0001-42EA-8598-9DEDEC349BFB}" sibTransId="{2956024D-4D61-4253-87A0-AC1D6B9B266D}"/>
    <dgm:cxn modelId="{2D848C6A-1344-FE4C-89B0-093B48E6ADF9}" type="presOf" srcId="{EEF953A5-D527-4EE9-A59B-961F6170A889}" destId="{5D3EBB9C-D0DB-A04F-8C69-3980DBA0A347}" srcOrd="1" destOrd="0" presId="urn:microsoft.com/office/officeart/2005/8/layout/cycle8"/>
    <dgm:cxn modelId="{D3414F23-52F6-F44D-B33A-C3BEA71D61CA}" type="presOf" srcId="{F6B51503-B7D6-40E8-8FCD-A38A5080A9D9}" destId="{2048B1A1-B7B1-3E4C-B8D8-ED6AFA03B15C}" srcOrd="1" destOrd="0" presId="urn:microsoft.com/office/officeart/2005/8/layout/cycle8"/>
    <dgm:cxn modelId="{7FC97024-C22F-DE4A-A836-D184F4ADF470}" type="presParOf" srcId="{C1AB6106-2BE5-804E-B6C3-C7F2D76A8D32}" destId="{B51FE79A-82F8-BB4D-A548-9E0C95931871}" srcOrd="0" destOrd="0" presId="urn:microsoft.com/office/officeart/2005/8/layout/cycle8"/>
    <dgm:cxn modelId="{868C9D05-87FE-2249-BFB4-AB4C28F67612}" type="presParOf" srcId="{C1AB6106-2BE5-804E-B6C3-C7F2D76A8D32}" destId="{705C8AB6-07F4-9F4B-87F0-46B8C840C22B}" srcOrd="1" destOrd="0" presId="urn:microsoft.com/office/officeart/2005/8/layout/cycle8"/>
    <dgm:cxn modelId="{A537FDBF-6925-1A46-A285-98DBD3CF6A0E}" type="presParOf" srcId="{C1AB6106-2BE5-804E-B6C3-C7F2D76A8D32}" destId="{D298770A-DAE4-8F40-A1E8-7F5394387065}" srcOrd="2" destOrd="0" presId="urn:microsoft.com/office/officeart/2005/8/layout/cycle8"/>
    <dgm:cxn modelId="{37CD1D1E-D068-DD46-9841-ED9CE9901E2A}" type="presParOf" srcId="{C1AB6106-2BE5-804E-B6C3-C7F2D76A8D32}" destId="{5D3EBB9C-D0DB-A04F-8C69-3980DBA0A347}" srcOrd="3" destOrd="0" presId="urn:microsoft.com/office/officeart/2005/8/layout/cycle8"/>
    <dgm:cxn modelId="{F23F7CE7-67FC-DE47-A5D9-38316254899A}" type="presParOf" srcId="{C1AB6106-2BE5-804E-B6C3-C7F2D76A8D32}" destId="{591A4803-9161-404F-80F0-6635C9FB251F}" srcOrd="4" destOrd="0" presId="urn:microsoft.com/office/officeart/2005/8/layout/cycle8"/>
    <dgm:cxn modelId="{CC18E0D1-1320-104E-A0A0-BBA4A53582C9}" type="presParOf" srcId="{C1AB6106-2BE5-804E-B6C3-C7F2D76A8D32}" destId="{47251BC0-C938-8C43-8106-383575FA7DBC}" srcOrd="5" destOrd="0" presId="urn:microsoft.com/office/officeart/2005/8/layout/cycle8"/>
    <dgm:cxn modelId="{58E0DFE5-2440-C647-BF03-00D0E983C9BB}" type="presParOf" srcId="{C1AB6106-2BE5-804E-B6C3-C7F2D76A8D32}" destId="{1C94465A-CDF7-8E43-B681-139D791B1387}" srcOrd="6" destOrd="0" presId="urn:microsoft.com/office/officeart/2005/8/layout/cycle8"/>
    <dgm:cxn modelId="{691200C0-DF90-D049-A2C0-B8C435D189B5}" type="presParOf" srcId="{C1AB6106-2BE5-804E-B6C3-C7F2D76A8D32}" destId="{A01F02A2-235C-CE48-BF8C-CAB822D58D2A}" srcOrd="7" destOrd="0" presId="urn:microsoft.com/office/officeart/2005/8/layout/cycle8"/>
    <dgm:cxn modelId="{37075B14-298C-6443-80B7-2A55D812CB60}" type="presParOf" srcId="{C1AB6106-2BE5-804E-B6C3-C7F2D76A8D32}" destId="{68A78B6C-BAED-9543-ABF9-EF748C194928}" srcOrd="8" destOrd="0" presId="urn:microsoft.com/office/officeart/2005/8/layout/cycle8"/>
    <dgm:cxn modelId="{22C0474E-7C65-5E4B-9B40-A4AFAC50C5CA}" type="presParOf" srcId="{C1AB6106-2BE5-804E-B6C3-C7F2D76A8D32}" destId="{59D713E5-0C59-AA4B-A67A-15ACE317B5D4}" srcOrd="9" destOrd="0" presId="urn:microsoft.com/office/officeart/2005/8/layout/cycle8"/>
    <dgm:cxn modelId="{584733EE-BAB6-B240-A8A7-749A257367A2}" type="presParOf" srcId="{C1AB6106-2BE5-804E-B6C3-C7F2D76A8D32}" destId="{0ED165D0-838E-284B-9E0B-2B63DCCE918C}" srcOrd="10" destOrd="0" presId="urn:microsoft.com/office/officeart/2005/8/layout/cycle8"/>
    <dgm:cxn modelId="{064E3121-23B3-574D-B0CE-9682CCB18454}" type="presParOf" srcId="{C1AB6106-2BE5-804E-B6C3-C7F2D76A8D32}" destId="{2048B1A1-B7B1-3E4C-B8D8-ED6AFA03B15C}" srcOrd="11" destOrd="0" presId="urn:microsoft.com/office/officeart/2005/8/layout/cycle8"/>
    <dgm:cxn modelId="{4015B0CC-EE06-F44D-BC8B-6DB9AFF5C34B}" type="presParOf" srcId="{C1AB6106-2BE5-804E-B6C3-C7F2D76A8D32}" destId="{0191A99D-29BC-4F01-A4D7-44E75443DF7B}" srcOrd="12" destOrd="0" presId="urn:microsoft.com/office/officeart/2005/8/layout/cycle8"/>
    <dgm:cxn modelId="{FC7C6CCC-0E91-0E49-B65F-2B9D1B2B1730}" type="presParOf" srcId="{C1AB6106-2BE5-804E-B6C3-C7F2D76A8D32}" destId="{FC3952C9-5E4B-4DEB-B6E4-2E31DBB50419}" srcOrd="13" destOrd="0" presId="urn:microsoft.com/office/officeart/2005/8/layout/cycle8"/>
    <dgm:cxn modelId="{BA2ECC9B-6730-3C47-9D72-A6227646C4E2}" type="presParOf" srcId="{C1AB6106-2BE5-804E-B6C3-C7F2D76A8D32}" destId="{4A4E9FE7-1A84-4FD1-A9C8-586BC4A30C58}" srcOrd="14" destOrd="0" presId="urn:microsoft.com/office/officeart/2005/8/layout/cycle8"/>
    <dgm:cxn modelId="{2A3754CF-E015-B84B-97EE-08A87DE67F96}" type="presParOf" srcId="{C1AB6106-2BE5-804E-B6C3-C7F2D76A8D32}" destId="{E1D0987D-1000-4B33-9DC1-675C64078855}" srcOrd="15" destOrd="0" presId="urn:microsoft.com/office/officeart/2005/8/layout/cycle8"/>
    <dgm:cxn modelId="{3457DD90-B4EC-D945-8C5C-5792A437DB50}" type="presParOf" srcId="{C1AB6106-2BE5-804E-B6C3-C7F2D76A8D32}" destId="{766B8DAE-6F06-4DF8-B1F9-DCD72483380B}" srcOrd="16" destOrd="0" presId="urn:microsoft.com/office/officeart/2005/8/layout/cycle8"/>
    <dgm:cxn modelId="{378B4799-0814-7B4A-9AB7-D743F14356ED}" type="presParOf" srcId="{C1AB6106-2BE5-804E-B6C3-C7F2D76A8D32}" destId="{EE337BD1-8378-4762-BEB7-1B6781BD2196}" srcOrd="17" destOrd="0" presId="urn:microsoft.com/office/officeart/2005/8/layout/cycle8"/>
    <dgm:cxn modelId="{A45FFDA2-92BF-C140-ADC3-7E4811FFA7F7}" type="presParOf" srcId="{C1AB6106-2BE5-804E-B6C3-C7F2D76A8D32}" destId="{034CD96A-0242-4887-B355-CE7D2973983E}" srcOrd="18" destOrd="0" presId="urn:microsoft.com/office/officeart/2005/8/layout/cycle8"/>
    <dgm:cxn modelId="{1A91E5EF-3CEB-2C4F-976C-2524D984FE08}" type="presParOf" srcId="{C1AB6106-2BE5-804E-B6C3-C7F2D76A8D32}" destId="{0663B528-3E80-4EC5-A3D3-F311065D2E11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A2794E-C0D9-A646-B100-EE4427322501}">
      <dsp:nvSpPr>
        <dsp:cNvPr id="0" name=""/>
        <dsp:cNvSpPr/>
      </dsp:nvSpPr>
      <dsp:spPr>
        <a:xfrm>
          <a:off x="1265403" y="219984"/>
          <a:ext cx="2842875" cy="2842875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Services</a:t>
          </a:r>
          <a:endParaRPr lang="en-US" sz="1700" kern="1200" dirty="0"/>
        </a:p>
      </dsp:txBody>
      <dsp:txXfrm>
        <a:off x="2763667" y="822403"/>
        <a:ext cx="1015312" cy="846094"/>
      </dsp:txXfrm>
    </dsp:sp>
    <dsp:sp modelId="{CFA63854-C70B-CE43-93B0-5606D2784C31}">
      <dsp:nvSpPr>
        <dsp:cNvPr id="0" name=""/>
        <dsp:cNvSpPr/>
      </dsp:nvSpPr>
      <dsp:spPr>
        <a:xfrm>
          <a:off x="1206854" y="321515"/>
          <a:ext cx="2842875" cy="2842875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Open Data</a:t>
          </a:r>
          <a:endParaRPr lang="en-US" sz="1700" kern="1200" dirty="0"/>
        </a:p>
      </dsp:txBody>
      <dsp:txXfrm>
        <a:off x="1883729" y="2166000"/>
        <a:ext cx="1522969" cy="744562"/>
      </dsp:txXfrm>
    </dsp:sp>
    <dsp:sp modelId="{754413A2-DF39-1C49-843F-2C882A4EE95D}">
      <dsp:nvSpPr>
        <dsp:cNvPr id="0" name=""/>
        <dsp:cNvSpPr/>
      </dsp:nvSpPr>
      <dsp:spPr>
        <a:xfrm>
          <a:off x="1148304" y="219984"/>
          <a:ext cx="2842875" cy="2842875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Knowledge </a:t>
          </a:r>
          <a:endParaRPr lang="en-US" sz="1700" kern="1200" dirty="0"/>
        </a:p>
      </dsp:txBody>
      <dsp:txXfrm>
        <a:off x="1477604" y="822403"/>
        <a:ext cx="1015312" cy="846094"/>
      </dsp:txXfrm>
    </dsp:sp>
    <dsp:sp modelId="{6BEB97ED-54C0-894E-A00B-23412484953B}">
      <dsp:nvSpPr>
        <dsp:cNvPr id="0" name=""/>
        <dsp:cNvSpPr/>
      </dsp:nvSpPr>
      <dsp:spPr>
        <a:xfrm>
          <a:off x="1054188" y="3"/>
          <a:ext cx="3194850" cy="3194850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B03FBA-CFCA-D849-A52A-495A368CEB55}">
      <dsp:nvSpPr>
        <dsp:cNvPr id="0" name=""/>
        <dsp:cNvSpPr/>
      </dsp:nvSpPr>
      <dsp:spPr>
        <a:xfrm>
          <a:off x="1030866" y="145348"/>
          <a:ext cx="3194850" cy="3194850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4347C3-2EA2-C848-A40F-E9BFA9498C35}">
      <dsp:nvSpPr>
        <dsp:cNvPr id="0" name=""/>
        <dsp:cNvSpPr/>
      </dsp:nvSpPr>
      <dsp:spPr>
        <a:xfrm>
          <a:off x="972082" y="43996"/>
          <a:ext cx="3194850" cy="3194850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9090A-04E2-DC4F-ADF9-30F8933C57FE}">
      <dsp:nvSpPr>
        <dsp:cNvPr id="0" name=""/>
        <dsp:cNvSpPr/>
      </dsp:nvSpPr>
      <dsp:spPr>
        <a:xfrm>
          <a:off x="1348508" y="299553"/>
          <a:ext cx="3871150" cy="3871150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e-Infra and RI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Commons</a:t>
          </a:r>
          <a:endParaRPr lang="en-US" sz="1900" kern="1200" dirty="0"/>
        </a:p>
      </dsp:txBody>
      <dsp:txXfrm>
        <a:off x="3388696" y="1119868"/>
        <a:ext cx="1382553" cy="1152128"/>
      </dsp:txXfrm>
    </dsp:sp>
    <dsp:sp modelId="{10EAF540-08C5-E648-8CC4-645C77DA2A1D}">
      <dsp:nvSpPr>
        <dsp:cNvPr id="0" name=""/>
        <dsp:cNvSpPr/>
      </dsp:nvSpPr>
      <dsp:spPr>
        <a:xfrm>
          <a:off x="1268780" y="437808"/>
          <a:ext cx="3871150" cy="3871150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Open Data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Commons</a:t>
          </a:r>
          <a:endParaRPr lang="en-US" sz="1900" kern="1200" dirty="0"/>
        </a:p>
      </dsp:txBody>
      <dsp:txXfrm>
        <a:off x="2190483" y="2949447"/>
        <a:ext cx="2073830" cy="1013872"/>
      </dsp:txXfrm>
    </dsp:sp>
    <dsp:sp modelId="{8EE8E0C6-F905-7E46-88E8-9F18C2D0F2F8}">
      <dsp:nvSpPr>
        <dsp:cNvPr id="0" name=""/>
        <dsp:cNvSpPr/>
      </dsp:nvSpPr>
      <dsp:spPr>
        <a:xfrm>
          <a:off x="1189053" y="299553"/>
          <a:ext cx="3871150" cy="3871150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Knowledge Commons</a:t>
          </a:r>
          <a:endParaRPr lang="en-US" sz="1900" kern="1200" dirty="0"/>
        </a:p>
      </dsp:txBody>
      <dsp:txXfrm>
        <a:off x="1637461" y="1119868"/>
        <a:ext cx="1382553" cy="1152128"/>
      </dsp:txXfrm>
    </dsp:sp>
    <dsp:sp modelId="{5FAA4B1B-E8BB-A346-8B51-C16E7733FB69}">
      <dsp:nvSpPr>
        <dsp:cNvPr id="0" name=""/>
        <dsp:cNvSpPr/>
      </dsp:nvSpPr>
      <dsp:spPr>
        <a:xfrm>
          <a:off x="1109185" y="59910"/>
          <a:ext cx="4350435" cy="4350435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93D8B2-404E-8449-82D7-EFD9D2D6A759}">
      <dsp:nvSpPr>
        <dsp:cNvPr id="0" name=""/>
        <dsp:cNvSpPr/>
      </dsp:nvSpPr>
      <dsp:spPr>
        <a:xfrm>
          <a:off x="1029138" y="197921"/>
          <a:ext cx="4350435" cy="4350435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B974DD-FF61-D347-A560-F500D91B8F2B}">
      <dsp:nvSpPr>
        <dsp:cNvPr id="0" name=""/>
        <dsp:cNvSpPr/>
      </dsp:nvSpPr>
      <dsp:spPr>
        <a:xfrm>
          <a:off x="949091" y="59910"/>
          <a:ext cx="4350435" cy="4350435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4A9F4-5C4D-406F-93BE-9226CEB54DD1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CD2FC-04AD-430E-B8ED-968D10F2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283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7/1/2014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11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16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49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47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6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36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has been a promise to revise this slide but</a:t>
            </a:r>
            <a:r>
              <a:rPr lang="en-US" baseline="0" dirty="0" smtClean="0"/>
              <a:t> I never got the revision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06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05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6" name="Picture 15" descr="Untitled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059291"/>
          </a:xfrm>
          <a:prstGeom prst="rect">
            <a:avLst/>
          </a:prstGeom>
        </p:spPr>
      </p:pic>
      <p:sp>
        <p:nvSpPr>
          <p:cNvPr id="10" name="Text Box 12"/>
          <p:cNvSpPr txBox="1">
            <a:spLocks noChangeArrowheads="1"/>
          </p:cNvSpPr>
          <p:nvPr userDrawn="1"/>
        </p:nvSpPr>
        <p:spPr bwMode="auto">
          <a:xfrm>
            <a:off x="6551613" y="503238"/>
            <a:ext cx="2663825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GB" sz="3200" b="1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endParaRPr lang="en-GB" sz="3200" b="1" dirty="0">
              <a:solidFill>
                <a:srgbClr val="FFFFFF"/>
              </a:solidFill>
              <a:ea typeface="SimSun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EGI Vision and Strategy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Vision and Strategy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Untitled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059291"/>
          </a:xfrm>
          <a:prstGeom prst="rect">
            <a:avLst/>
          </a:prstGeom>
        </p:spPr>
      </p:pic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Vision and Strategy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FFFFFF"/>
                </a:solidFill>
                <a:ea typeface="SimSun" charset="0"/>
                <a:cs typeface="Arial" pitchFamily="34" charset="0"/>
              </a:rPr>
              <a:t>RI-261323</a:t>
            </a:r>
            <a:endParaRPr lang="en-US" sz="1200" dirty="0">
              <a:solidFill>
                <a:srgbClr val="FFFFFF"/>
              </a:solidFill>
              <a:ea typeface="SimSun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5.jpg"/><Relationship Id="rId12" Type="http://schemas.openxmlformats.org/officeDocument/2006/relationships/image" Target="../media/image10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11" Type="http://schemas.openxmlformats.org/officeDocument/2006/relationships/image" Target="../media/image9.jpg"/><Relationship Id="rId5" Type="http://schemas.openxmlformats.org/officeDocument/2006/relationships/diagramColors" Target="../diagrams/colors4.xml"/><Relationship Id="rId10" Type="http://schemas.openxmlformats.org/officeDocument/2006/relationships/image" Target="../media/image8.jpg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7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 smtClean="0"/>
              <a:t>EGI Vision and Strategy</a:t>
            </a:r>
            <a:endParaRPr lang="en-GB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Ludek</a:t>
            </a:r>
            <a:r>
              <a:rPr lang="en-GB" dirty="0" smtClean="0"/>
              <a:t> </a:t>
            </a:r>
            <a:r>
              <a:rPr lang="en-GB" dirty="0" err="1" smtClean="0"/>
              <a:t>Matyska</a:t>
            </a:r>
            <a:endParaRPr lang="en-GB" dirty="0" smtClean="0"/>
          </a:p>
          <a:p>
            <a:r>
              <a:rPr lang="en-GB" sz="2400" dirty="0" smtClean="0"/>
              <a:t>EGI Council Chair</a:t>
            </a:r>
          </a:p>
          <a:p>
            <a:r>
              <a:rPr lang="en-GB" sz="2400" dirty="0" smtClean="0"/>
              <a:t>CESNET, Czech Republic</a:t>
            </a:r>
          </a:p>
          <a:p>
            <a:r>
              <a:rPr lang="en-GB" sz="2400" dirty="0" smtClean="0"/>
              <a:t>ludek@ics.muni.cz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 Mission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0669-D146-462A-B665-86ABCB311C31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9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EGI Vision and Strategy</a:t>
            </a:r>
            <a:endParaRPr lang="en-US" dirty="0"/>
          </a:p>
        </p:txBody>
      </p:sp>
      <p:sp>
        <p:nvSpPr>
          <p:cNvPr id="10" name="TextBox 10"/>
          <p:cNvSpPr txBox="1"/>
          <p:nvPr/>
        </p:nvSpPr>
        <p:spPr>
          <a:xfrm>
            <a:off x="827584" y="1340768"/>
            <a:ext cx="763284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i="1" dirty="0" smtClean="0"/>
              <a:t>Within the </a:t>
            </a:r>
            <a:r>
              <a:rPr lang="en-US" sz="2800" i="1" dirty="0" smtClean="0">
                <a:solidFill>
                  <a:srgbClr val="4F81BD"/>
                </a:solidFill>
              </a:rPr>
              <a:t>ERA’s backbone</a:t>
            </a:r>
            <a:r>
              <a:rPr lang="en-US" sz="2800" i="1" dirty="0" smtClean="0"/>
              <a:t>, to </a:t>
            </a:r>
            <a:r>
              <a:rPr lang="en-US" sz="2800" i="1" dirty="0"/>
              <a:t>be </a:t>
            </a:r>
            <a:r>
              <a:rPr lang="en-US" sz="2800" i="1" dirty="0" smtClean="0"/>
              <a:t>a </a:t>
            </a:r>
            <a:r>
              <a:rPr lang="en-US" sz="2800" i="1" dirty="0" smtClean="0">
                <a:solidFill>
                  <a:srgbClr val="4F81BD"/>
                </a:solidFill>
              </a:rPr>
              <a:t>key provider</a:t>
            </a:r>
            <a:r>
              <a:rPr lang="en-US" sz="2800" i="1" dirty="0" smtClean="0"/>
              <a:t> of open access to compute, storage, data, knowledge and expertise </a:t>
            </a:r>
            <a:r>
              <a:rPr lang="en-US" sz="2800" i="1" dirty="0" smtClean="0">
                <a:solidFill>
                  <a:srgbClr val="4F81BD"/>
                </a:solidFill>
              </a:rPr>
              <a:t>complementing</a:t>
            </a:r>
            <a:r>
              <a:rPr lang="en-US" sz="2800" i="1" dirty="0" smtClean="0"/>
              <a:t> the community specific capabilities</a:t>
            </a:r>
            <a:endParaRPr lang="en-US" sz="2800" dirty="0"/>
          </a:p>
          <a:p>
            <a:endParaRPr lang="en-US" sz="2400" dirty="0"/>
          </a:p>
        </p:txBody>
      </p:sp>
      <p:graphicFrame>
        <p:nvGraphicFramePr>
          <p:cNvPr id="20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5580204"/>
              </p:ext>
            </p:extLst>
          </p:nvPr>
        </p:nvGraphicFramePr>
        <p:xfrm>
          <a:off x="1979712" y="3212976"/>
          <a:ext cx="4373010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1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53894" y="4220331"/>
            <a:ext cx="1024292" cy="57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99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ERA Policy and Priorities</a:t>
            </a:r>
            <a:endParaRPr lang="en-US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More effective national research systems</a:t>
            </a:r>
          </a:p>
          <a:p>
            <a:r>
              <a:rPr lang="en-US" sz="2400" dirty="0" smtClean="0"/>
              <a:t>Optimal transnational co-operation and competitions</a:t>
            </a:r>
          </a:p>
          <a:p>
            <a:pPr lvl="1"/>
            <a:r>
              <a:rPr lang="en-US" sz="2000" dirty="0"/>
              <a:t>o</a:t>
            </a:r>
            <a:r>
              <a:rPr lang="en-US" sz="2000" dirty="0" smtClean="0"/>
              <a:t>pen science commons</a:t>
            </a:r>
          </a:p>
          <a:p>
            <a:r>
              <a:rPr lang="en-US" sz="2400" dirty="0" smtClean="0"/>
              <a:t>An open </a:t>
            </a:r>
            <a:r>
              <a:rPr lang="en-US" sz="2400" dirty="0" err="1" smtClean="0"/>
              <a:t>labour</a:t>
            </a:r>
            <a:r>
              <a:rPr lang="en-US" sz="2400" dirty="0" smtClean="0"/>
              <a:t> market for researchers</a:t>
            </a:r>
          </a:p>
          <a:p>
            <a:pPr lvl="1"/>
            <a:r>
              <a:rPr lang="en-US" sz="2000" dirty="0"/>
              <a:t>g</a:t>
            </a:r>
            <a:r>
              <a:rPr lang="en-US" sz="2000" dirty="0" smtClean="0"/>
              <a:t>eneral accessibility of federated services</a:t>
            </a:r>
          </a:p>
          <a:p>
            <a:r>
              <a:rPr lang="en-US" sz="2400" dirty="0" smtClean="0"/>
              <a:t>Gender equality</a:t>
            </a:r>
          </a:p>
          <a:p>
            <a:r>
              <a:rPr lang="en-US" sz="2400" dirty="0" smtClean="0"/>
              <a:t>Optimal circulation, access to and transfer of scientific knowledge including via digital ERA</a:t>
            </a:r>
          </a:p>
          <a:p>
            <a:pPr lvl="1"/>
            <a:r>
              <a:rPr lang="en-US" sz="2000" dirty="0"/>
              <a:t>o</a:t>
            </a:r>
            <a:r>
              <a:rPr lang="en-US" sz="2000" dirty="0" smtClean="0"/>
              <a:t>pen Data Commons </a:t>
            </a:r>
          </a:p>
          <a:p>
            <a:pPr marL="0" indent="0" algn="ctr">
              <a:buNone/>
            </a:pPr>
            <a:r>
              <a:rPr lang="en-US" sz="2800" b="1" dirty="0"/>
              <a:t>A Reinforced European Research Area Partnership for Excellence and Growth</a:t>
            </a:r>
            <a:endParaRPr lang="en-US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EGI Vision and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59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to EGI Mission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Fragmentation of e-Infrastructures and RIs</a:t>
            </a:r>
          </a:p>
          <a:p>
            <a:r>
              <a:rPr lang="en-US" sz="2800" dirty="0" smtClean="0"/>
              <a:t>Different organizations providing support to open data, data management planning, HTC and cloud, HPC</a:t>
            </a:r>
          </a:p>
          <a:p>
            <a:r>
              <a:rPr lang="en-US" sz="2800" dirty="0" smtClean="0"/>
              <a:t>Lack of metadata ingestion services</a:t>
            </a:r>
          </a:p>
          <a:p>
            <a:r>
              <a:rPr lang="en-US" sz="2800" dirty="0" smtClean="0"/>
              <a:t>Lack of distributed data archiving facility and environment for open data reuse</a:t>
            </a:r>
          </a:p>
          <a:p>
            <a:r>
              <a:rPr lang="en-US" sz="2800" dirty="0" smtClean="0"/>
              <a:t>No one-stop shop for user communities</a:t>
            </a:r>
          </a:p>
          <a:p>
            <a:r>
              <a:rPr lang="en-US" sz="2800" dirty="0" smtClean="0"/>
              <a:t>Lack of coordination of training programs</a:t>
            </a:r>
          </a:p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EGI Vision and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33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Objectives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4896544"/>
          </a:xfrm>
        </p:spPr>
        <p:txBody>
          <a:bodyPr/>
          <a:lstStyle/>
          <a:p>
            <a:r>
              <a:rPr lang="en-GB" dirty="0" smtClean="0"/>
              <a:t>Provide Enabling</a:t>
            </a:r>
            <a:r>
              <a:rPr lang="en-GB" dirty="0"/>
              <a:t> </a:t>
            </a:r>
            <a:r>
              <a:rPr lang="en-GB" dirty="0" smtClean="0"/>
              <a:t>Services </a:t>
            </a:r>
            <a:r>
              <a:rPr lang="en-GB" dirty="0"/>
              <a:t>to </a:t>
            </a:r>
            <a:r>
              <a:rPr lang="en-GB" dirty="0" smtClean="0"/>
              <a:t>Researchers</a:t>
            </a:r>
          </a:p>
          <a:p>
            <a:pPr lvl="1"/>
            <a:r>
              <a:rPr lang="en-GB" dirty="0" smtClean="0"/>
              <a:t>collaboration and partnership with researchers and research communities to the definition and development of requirements</a:t>
            </a:r>
          </a:p>
          <a:p>
            <a:pPr lvl="1"/>
            <a:r>
              <a:rPr lang="en-GB" dirty="0" smtClean="0"/>
              <a:t>support user-centric development</a:t>
            </a:r>
            <a:endParaRPr lang="en-GB" dirty="0"/>
          </a:p>
          <a:p>
            <a:r>
              <a:rPr lang="en-GB" dirty="0"/>
              <a:t>Provide Flexible Virtual Research Environments</a:t>
            </a:r>
          </a:p>
          <a:p>
            <a:pPr lvl="1"/>
            <a:r>
              <a:rPr lang="en-GB" dirty="0"/>
              <a:t>distributed computing and data infrastructure </a:t>
            </a:r>
          </a:p>
          <a:p>
            <a:pPr lvl="1"/>
            <a:r>
              <a:rPr lang="en-GB" dirty="0"/>
              <a:t>service </a:t>
            </a:r>
            <a:r>
              <a:rPr lang="en-GB" dirty="0" smtClean="0"/>
              <a:t>co-development – joint undertaking of  </a:t>
            </a:r>
            <a:r>
              <a:rPr lang="en-GB" dirty="0"/>
              <a:t>researchers, service and technology </a:t>
            </a:r>
            <a:r>
              <a:rPr lang="en-GB" dirty="0" smtClean="0"/>
              <a:t>providers</a:t>
            </a:r>
            <a:endParaRPr lang="en-GB" dirty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EGI Vision and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34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EGI </a:t>
            </a:r>
            <a:r>
              <a:rPr lang="en-GB" dirty="0" smtClean="0"/>
              <a:t>Objectives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669979"/>
          </a:xfrm>
        </p:spPr>
        <p:txBody>
          <a:bodyPr/>
          <a:lstStyle/>
          <a:p>
            <a:r>
              <a:rPr lang="en-GB" dirty="0" smtClean="0"/>
              <a:t>Operate </a:t>
            </a:r>
            <a:r>
              <a:rPr lang="en-GB" dirty="0"/>
              <a:t>an Unprecedented European Capability for </a:t>
            </a:r>
            <a:r>
              <a:rPr lang="en-GB" dirty="0" smtClean="0"/>
              <a:t>Extreme Data Analysis</a:t>
            </a:r>
            <a:endParaRPr lang="en-GB" dirty="0"/>
          </a:p>
          <a:p>
            <a:pPr lvl="1"/>
            <a:r>
              <a:rPr lang="en-GB" dirty="0" smtClean="0"/>
              <a:t>distributed </a:t>
            </a:r>
            <a:r>
              <a:rPr lang="en-GB" dirty="0"/>
              <a:t>resource pool, resource allocation, </a:t>
            </a:r>
            <a:r>
              <a:rPr lang="en-GB" dirty="0" smtClean="0"/>
              <a:t>federated </a:t>
            </a:r>
            <a:r>
              <a:rPr lang="en-GB" dirty="0"/>
              <a:t>cloud </a:t>
            </a:r>
            <a:r>
              <a:rPr lang="en-GB" dirty="0" smtClean="0"/>
              <a:t>infrastructure, RI and e-infrastructures integration</a:t>
            </a:r>
          </a:p>
          <a:p>
            <a:r>
              <a:rPr lang="en-GB" dirty="0" smtClean="0"/>
              <a:t>Develop the human capital</a:t>
            </a:r>
          </a:p>
          <a:p>
            <a:pPr lvl="1"/>
            <a:r>
              <a:rPr lang="en-GB" dirty="0" smtClean="0"/>
              <a:t>NGI (resource providers) operations management, policy development, technical outreach, technology experts</a:t>
            </a:r>
          </a:p>
          <a:p>
            <a:pPr lvl="1"/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EGI Vision and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55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Enabling services for R&amp;D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88" y="1268760"/>
            <a:ext cx="8075612" cy="4752528"/>
          </a:xfrm>
        </p:spPr>
        <p:txBody>
          <a:bodyPr/>
          <a:lstStyle/>
          <a:p>
            <a:r>
              <a:rPr lang="en-US" sz="2800" dirty="0" smtClean="0"/>
              <a:t>Data are the driver</a:t>
            </a:r>
          </a:p>
          <a:p>
            <a:pPr lvl="1"/>
            <a:r>
              <a:rPr lang="en-US" sz="2400" dirty="0" smtClean="0"/>
              <a:t>Store &amp; move</a:t>
            </a:r>
          </a:p>
          <a:p>
            <a:pPr lvl="1"/>
            <a:r>
              <a:rPr lang="en-US" sz="2400" dirty="0" smtClean="0"/>
              <a:t>Process</a:t>
            </a:r>
          </a:p>
          <a:p>
            <a:r>
              <a:rPr lang="en-US" sz="2800" dirty="0" smtClean="0"/>
              <a:t>No more </a:t>
            </a:r>
            <a:r>
              <a:rPr lang="en-US" sz="2800" dirty="0"/>
              <a:t>“one size fits all</a:t>
            </a:r>
            <a:r>
              <a:rPr lang="en-US" sz="2800" dirty="0" smtClean="0"/>
              <a:t>”</a:t>
            </a:r>
            <a:endParaRPr lang="en-US" sz="2800" dirty="0"/>
          </a:p>
          <a:p>
            <a:r>
              <a:rPr lang="en-US" sz="2800" dirty="0" smtClean="0"/>
              <a:t>Different approaches need specific solutions</a:t>
            </a:r>
          </a:p>
          <a:p>
            <a:r>
              <a:rPr lang="en-US" sz="2800" dirty="0" smtClean="0"/>
              <a:t>Stronger involvement of user communities in the process of</a:t>
            </a:r>
          </a:p>
          <a:p>
            <a:pPr lvl="1"/>
            <a:r>
              <a:rPr lang="en-US" sz="2400" dirty="0" smtClean="0"/>
              <a:t>Defining the e-infrastructure and its services</a:t>
            </a:r>
          </a:p>
          <a:p>
            <a:pPr lvl="1"/>
            <a:r>
              <a:rPr lang="en-US" sz="2400" dirty="0" smtClean="0"/>
              <a:t>Pushing the evolution forward</a:t>
            </a:r>
          </a:p>
          <a:p>
            <a:r>
              <a:rPr lang="en-US" sz="2800" dirty="0" smtClean="0"/>
              <a:t>User-centric development model</a:t>
            </a:r>
          </a:p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EGI Vision and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72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EGI Solutions Portfolio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2-3 July 2014</a:t>
            </a:r>
            <a:endParaRPr lang="en-US" altLang="en-US"/>
          </a:p>
        </p:txBody>
      </p:sp>
      <p:sp>
        <p:nvSpPr>
          <p:cNvPr id="23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Vision and Strategy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5867-5A82-4315-B6ED-5D490F2EC046}" type="slidenum">
              <a:rPr lang="en-US" altLang="en-US" smtClean="0"/>
              <a:pPr/>
              <a:t>16</a:t>
            </a:fld>
            <a:endParaRPr lang="en-US" altLang="en-US"/>
          </a:p>
        </p:txBody>
      </p:sp>
      <p:graphicFrame>
        <p:nvGraphicFramePr>
          <p:cNvPr id="25" name="Diagram 4"/>
          <p:cNvGraphicFramePr/>
          <p:nvPr>
            <p:extLst>
              <p:ext uri="{D42A27DB-BD31-4B8C-83A1-F6EECF244321}">
                <p14:modId xmlns:p14="http://schemas.microsoft.com/office/powerpoint/2010/main" val="2889167453"/>
              </p:ext>
            </p:extLst>
          </p:nvPr>
        </p:nvGraphicFramePr>
        <p:xfrm>
          <a:off x="4499992" y="1446107"/>
          <a:ext cx="4392488" cy="4431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76514" y="1268760"/>
            <a:ext cx="3891430" cy="4680520"/>
            <a:chOff x="107504" y="1268760"/>
            <a:chExt cx="3891430" cy="4680520"/>
          </a:xfrm>
        </p:grpSpPr>
        <p:pic>
          <p:nvPicPr>
            <p:cNvPr id="14" name="13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669" y="3078232"/>
              <a:ext cx="1569932" cy="1178427"/>
            </a:xfrm>
            <a:prstGeom prst="rect">
              <a:avLst/>
            </a:prstGeom>
          </p:spPr>
        </p:pic>
        <p:sp>
          <p:nvSpPr>
            <p:cNvPr id="15" name="14 Rectángulo redondeado"/>
            <p:cNvSpPr/>
            <p:nvPr/>
          </p:nvSpPr>
          <p:spPr>
            <a:xfrm>
              <a:off x="2132597" y="1479101"/>
              <a:ext cx="1728192" cy="93610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dirty="0" smtClean="0"/>
                <a:t>Individual Researchers</a:t>
              </a:r>
            </a:p>
            <a:p>
              <a:r>
                <a:rPr lang="en-GB" dirty="0" smtClean="0"/>
                <a:t>&amp; Teams</a:t>
              </a:r>
              <a:endParaRPr lang="en-GB" dirty="0"/>
            </a:p>
          </p:txBody>
        </p:sp>
        <p:sp>
          <p:nvSpPr>
            <p:cNvPr id="24" name="23 Rectángulo redondeado"/>
            <p:cNvSpPr/>
            <p:nvPr/>
          </p:nvSpPr>
          <p:spPr>
            <a:xfrm>
              <a:off x="2134642" y="3118993"/>
              <a:ext cx="1728192" cy="93610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dirty="0"/>
                <a:t>Research Communities</a:t>
              </a:r>
            </a:p>
            <a:p>
              <a:r>
                <a:rPr lang="en-GB" dirty="0"/>
                <a:t>&amp; Institutions</a:t>
              </a: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256669" y="1340768"/>
              <a:ext cx="1525174" cy="1212770"/>
              <a:chOff x="256669" y="1340768"/>
              <a:chExt cx="1525174" cy="1212770"/>
            </a:xfrm>
          </p:grpSpPr>
          <p:pic>
            <p:nvPicPr>
              <p:cNvPr id="12" name="11 Imagen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71600" y="1348371"/>
                <a:ext cx="667260" cy="640469"/>
              </a:xfrm>
              <a:prstGeom prst="rect">
                <a:avLst/>
              </a:prstGeom>
            </p:spPr>
          </p:pic>
          <p:pic>
            <p:nvPicPr>
              <p:cNvPr id="13" name="12 Imagen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5536" y="1340768"/>
                <a:ext cx="609411" cy="783010"/>
              </a:xfrm>
              <a:prstGeom prst="rect">
                <a:avLst/>
              </a:prstGeom>
            </p:spPr>
          </p:pic>
          <p:pic>
            <p:nvPicPr>
              <p:cNvPr id="10" name="9 Imagen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6669" y="1910184"/>
                <a:ext cx="826513" cy="640686"/>
              </a:xfrm>
              <a:prstGeom prst="rect">
                <a:avLst/>
              </a:prstGeom>
            </p:spPr>
          </p:pic>
          <p:pic>
            <p:nvPicPr>
              <p:cNvPr id="9" name="8 Imagen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28559" y="1988840"/>
                <a:ext cx="653284" cy="564698"/>
              </a:xfrm>
              <a:prstGeom prst="rect">
                <a:avLst/>
              </a:prstGeom>
            </p:spPr>
          </p:pic>
        </p:grpSp>
        <p:sp>
          <p:nvSpPr>
            <p:cNvPr id="16" name="23 Rectángulo redondeado"/>
            <p:cNvSpPr/>
            <p:nvPr/>
          </p:nvSpPr>
          <p:spPr>
            <a:xfrm>
              <a:off x="2132597" y="4758885"/>
              <a:ext cx="1728192" cy="93610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dirty="0"/>
                <a:t>Resource Centres &amp; </a:t>
              </a:r>
              <a:r>
                <a:rPr lang="en-GB" dirty="0" smtClean="0"/>
                <a:t>IT Institutions</a:t>
              </a:r>
              <a:endParaRPr lang="en-GB" dirty="0"/>
            </a:p>
          </p:txBody>
        </p:sp>
        <p:grpSp>
          <p:nvGrpSpPr>
            <p:cNvPr id="88" name="Group 87"/>
            <p:cNvGrpSpPr/>
            <p:nvPr/>
          </p:nvGrpSpPr>
          <p:grpSpPr>
            <a:xfrm>
              <a:off x="395536" y="4600157"/>
              <a:ext cx="1386307" cy="1249454"/>
              <a:chOff x="395536" y="4600157"/>
              <a:chExt cx="1386307" cy="1249454"/>
            </a:xfrm>
          </p:grpSpPr>
          <p:pic>
            <p:nvPicPr>
              <p:cNvPr id="1029" name="Picture 5" descr="C:\Users\Javier\AppData\Local\Microsoft\Windows\INetCache\IE\ZDFXKT99\MC910216362[1].png"/>
              <p:cNvPicPr>
                <a:picLocks noChangeAspect="1" noChangeArrowheads="1"/>
              </p:cNvPicPr>
              <p:nvPr/>
            </p:nvPicPr>
            <p:blipFill rotWithShape="1"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921" r="13260" b="17790"/>
              <a:stretch/>
            </p:blipFill>
            <p:spPr bwMode="auto">
              <a:xfrm>
                <a:off x="395536" y="4629450"/>
                <a:ext cx="1386307" cy="11949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9" name="Picture 4" descr="C:\Users\Javier\AppData\Local\Microsoft\Windows\INetCache\IE\K6XY1VPR\MC900435242[1].png"/>
              <p:cNvPicPr>
                <a:picLocks noChangeAspect="1" noChangeArrowheads="1"/>
              </p:cNvPicPr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5538"/>
              <a:stretch/>
            </p:blipFill>
            <p:spPr bwMode="auto">
              <a:xfrm>
                <a:off x="449311" y="5081493"/>
                <a:ext cx="324639" cy="5453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0" name="Picture 4" descr="C:\Users\Javier\AppData\Local\Microsoft\Windows\INetCache\IE\K6XY1VPR\MC900435242[1].png"/>
              <p:cNvPicPr>
                <a:picLocks noChangeAspect="1" noChangeArrowheads="1"/>
              </p:cNvPicPr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5538"/>
              <a:stretch/>
            </p:blipFill>
            <p:spPr bwMode="auto">
              <a:xfrm>
                <a:off x="873280" y="5259901"/>
                <a:ext cx="324639" cy="5453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1" name="Picture 4" descr="C:\Users\Javier\AppData\Local\Microsoft\Windows\INetCache\IE\K6XY1VPR\MC900435242[1].png"/>
              <p:cNvPicPr>
                <a:picLocks noChangeAspect="1" noChangeArrowheads="1"/>
              </p:cNvPicPr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5538"/>
              <a:stretch/>
            </p:blipFill>
            <p:spPr bwMode="auto">
              <a:xfrm>
                <a:off x="758543" y="4600157"/>
                <a:ext cx="324639" cy="5453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" name="Picture 4" descr="C:\Users\Javier\AppData\Local\Microsoft\Windows\INetCache\IE\K6XY1VPR\MC900435242[1].png"/>
              <p:cNvPicPr>
                <a:picLocks noChangeAspect="1" noChangeArrowheads="1"/>
              </p:cNvPicPr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5538"/>
              <a:stretch/>
            </p:blipFill>
            <p:spPr bwMode="auto">
              <a:xfrm>
                <a:off x="1251008" y="4792184"/>
                <a:ext cx="324639" cy="5453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6" name="Picture 4" descr="C:\Users\Javier\AppData\Local\Microsoft\Windows\INetCache\IE\K6XY1VPR\MC900435242[1].png"/>
              <p:cNvPicPr>
                <a:picLocks noChangeAspect="1" noChangeArrowheads="1"/>
              </p:cNvPicPr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5538"/>
              <a:stretch/>
            </p:blipFill>
            <p:spPr bwMode="auto">
              <a:xfrm>
                <a:off x="1292881" y="5304248"/>
                <a:ext cx="324639" cy="5453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" name="Rounded Rectangle 2"/>
            <p:cNvSpPr/>
            <p:nvPr/>
          </p:nvSpPr>
          <p:spPr>
            <a:xfrm>
              <a:off x="107504" y="1268760"/>
              <a:ext cx="3888432" cy="144016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07504" y="2888940"/>
              <a:ext cx="3888432" cy="144016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10502" y="4509120"/>
              <a:ext cx="3888432" cy="144016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51319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Individual </a:t>
            </a:r>
            <a:r>
              <a:rPr lang="en-GB" sz="3200" dirty="0" smtClean="0"/>
              <a:t>Researchers &amp; </a:t>
            </a:r>
            <a:r>
              <a:rPr lang="en-GB" sz="3200" dirty="0"/>
              <a:t>Teams</a:t>
            </a:r>
            <a:br>
              <a:rPr lang="en-GB" sz="3200" dirty="0"/>
            </a:br>
            <a:r>
              <a:rPr lang="en-GB" sz="3200" dirty="0" smtClean="0"/>
              <a:t>(</a:t>
            </a:r>
            <a:r>
              <a:rPr lang="en-US" sz="3200" dirty="0" smtClean="0"/>
              <a:t>Long tail)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Unhindered access to prime services</a:t>
            </a:r>
          </a:p>
          <a:p>
            <a:pPr lvl="1"/>
            <a:r>
              <a:rPr lang="en-US" dirty="0" smtClean="0"/>
              <a:t>capacity planning analogy to the best-effort access to the network</a:t>
            </a:r>
          </a:p>
          <a:p>
            <a:r>
              <a:rPr lang="en-US" dirty="0" smtClean="0"/>
              <a:t>Shared e-infrastructure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apacity and capability </a:t>
            </a:r>
          </a:p>
          <a:p>
            <a:r>
              <a:rPr lang="en-US" dirty="0" smtClean="0"/>
              <a:t>Limited tailoring to specific needs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ervice and data registries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needed service is most probably there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9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EGI Vision and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3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Research Institutions and Communities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Close collaboration</a:t>
            </a:r>
          </a:p>
          <a:p>
            <a:pPr lvl="1"/>
            <a:r>
              <a:rPr lang="en-US" sz="2400" dirty="0" smtClean="0"/>
              <a:t>joint development of solutions</a:t>
            </a:r>
          </a:p>
          <a:p>
            <a:r>
              <a:rPr lang="en-US" sz="2800" dirty="0" smtClean="0"/>
              <a:t>Common e-infrastructure, specific platforms</a:t>
            </a:r>
          </a:p>
          <a:p>
            <a:r>
              <a:rPr lang="en-US" sz="2800" dirty="0" smtClean="0"/>
              <a:t>All open commons aspects covered</a:t>
            </a:r>
          </a:p>
          <a:p>
            <a:pPr lvl="1"/>
            <a:r>
              <a:rPr lang="en-US" sz="2400" dirty="0" smtClean="0"/>
              <a:t>from capacity provisioning to knowledge sharing</a:t>
            </a:r>
          </a:p>
          <a:p>
            <a:r>
              <a:rPr lang="en-US" sz="2800" dirty="0" smtClean="0"/>
              <a:t>Strong data orientation</a:t>
            </a:r>
          </a:p>
          <a:p>
            <a:pPr lvl="1"/>
            <a:r>
              <a:rPr lang="en-US" sz="2400" dirty="0" smtClean="0"/>
              <a:t>distributed data analysis facility</a:t>
            </a:r>
          </a:p>
          <a:p>
            <a:r>
              <a:rPr lang="en-US" sz="2800" dirty="0" smtClean="0"/>
              <a:t>Heterogeneous access and usage patterns</a:t>
            </a:r>
          </a:p>
          <a:p>
            <a:pPr lvl="1"/>
            <a:r>
              <a:rPr lang="en-US" sz="2400" dirty="0" smtClean="0"/>
              <a:t>e.g. best effort, ad hoc, prioritized, pay-per-use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EGI Vision and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79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E-infrastructure providers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2400" dirty="0" smtClean="0"/>
              <a:t>NGIs and </a:t>
            </a:r>
            <a:r>
              <a:rPr lang="en-US" sz="2400" dirty="0" err="1" smtClean="0"/>
              <a:t>EIROForum</a:t>
            </a:r>
            <a:r>
              <a:rPr lang="en-US" sz="2400" dirty="0" smtClean="0"/>
              <a:t> members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b</a:t>
            </a:r>
            <a:r>
              <a:rPr lang="en-US" sz="2000" dirty="0" smtClean="0"/>
              <a:t>asic building blocks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r</a:t>
            </a:r>
            <a:r>
              <a:rPr lang="en-US" sz="2000" dirty="0" smtClean="0"/>
              <a:t>esource provisioning coordination at the national level 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Basic common middleware and services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e</a:t>
            </a:r>
            <a:r>
              <a:rPr lang="en-US" sz="2000" dirty="0" smtClean="0"/>
              <a:t>asier integration into an international collaboration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g</a:t>
            </a:r>
            <a:r>
              <a:rPr lang="en-US" sz="2000" dirty="0" smtClean="0"/>
              <a:t>oing </a:t>
            </a:r>
            <a:r>
              <a:rPr lang="en-US" sz="2000" dirty="0"/>
              <a:t>from smaller through large to </a:t>
            </a:r>
            <a:r>
              <a:rPr lang="en-US" sz="2000" dirty="0" smtClean="0"/>
              <a:t>huge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Large communities and individual researchers covered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o</a:t>
            </a:r>
            <a:r>
              <a:rPr lang="en-US" sz="2000" dirty="0" smtClean="0"/>
              <a:t>pen for tailored coverage of specific needs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Transnational </a:t>
            </a:r>
            <a:r>
              <a:rPr lang="en-US" sz="2400" dirty="0"/>
              <a:t>access to </a:t>
            </a:r>
            <a:r>
              <a:rPr lang="en-US" sz="2400" dirty="0" smtClean="0"/>
              <a:t>resources</a:t>
            </a:r>
            <a:endParaRPr lang="en-US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EGI Vision and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07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EGI Vision</a:t>
            </a:r>
          </a:p>
          <a:p>
            <a:pPr lvl="1"/>
            <a:r>
              <a:rPr lang="en-US" dirty="0" smtClean="0"/>
              <a:t>Open </a:t>
            </a:r>
            <a:r>
              <a:rPr lang="en-US" dirty="0"/>
              <a:t>S</a:t>
            </a:r>
            <a:r>
              <a:rPr lang="en-US" dirty="0" smtClean="0"/>
              <a:t>cience Commons and individual strategies</a:t>
            </a:r>
          </a:p>
          <a:p>
            <a:r>
              <a:rPr lang="en-US" sz="3000" dirty="0" smtClean="0"/>
              <a:t>EGI Mission</a:t>
            </a:r>
            <a:r>
              <a:rPr lang="en-US" sz="3000" dirty="0"/>
              <a:t> </a:t>
            </a:r>
            <a:r>
              <a:rPr lang="en-US" sz="3000" dirty="0" smtClean="0"/>
              <a:t>and how to get there</a:t>
            </a:r>
          </a:p>
          <a:p>
            <a:pPr lvl="1"/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EGI Objectives</a:t>
            </a:r>
          </a:p>
          <a:p>
            <a:r>
              <a:rPr lang="en-US" sz="3000" dirty="0" smtClean="0"/>
              <a:t>EGI Solutions portfolio</a:t>
            </a:r>
          </a:p>
          <a:p>
            <a:r>
              <a:rPr lang="en-US" sz="3000" dirty="0" smtClean="0"/>
              <a:t>EGI Strategic actions</a:t>
            </a:r>
          </a:p>
          <a:p>
            <a:r>
              <a:rPr lang="en-US" sz="3000" dirty="0" smtClean="0"/>
              <a:t>Summary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EGI Vision and Strategy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39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EGI Strategic Actions</a:t>
            </a:r>
            <a:endParaRPr lang="en-US" sz="4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11188" y="1412776"/>
            <a:ext cx="8075612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/>
              <a:t>How do we get there?</a:t>
            </a:r>
          </a:p>
          <a:p>
            <a:r>
              <a:rPr lang="en-US" sz="2400" dirty="0" smtClean="0"/>
              <a:t>New governance model</a:t>
            </a:r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takeholders and their interaction</a:t>
            </a:r>
          </a:p>
          <a:p>
            <a:r>
              <a:rPr lang="en-US" sz="2400" dirty="0" smtClean="0"/>
              <a:t>Innovation of the sustainability strategy and business model</a:t>
            </a:r>
          </a:p>
          <a:p>
            <a:pPr lvl="1"/>
            <a:r>
              <a:rPr lang="en-US" sz="2000" dirty="0"/>
              <a:t>w</a:t>
            </a:r>
            <a:r>
              <a:rPr lang="en-US" sz="2000" dirty="0" smtClean="0"/>
              <a:t>hom to serve and how to fund it</a:t>
            </a:r>
          </a:p>
          <a:p>
            <a:r>
              <a:rPr lang="en-US" sz="2400" dirty="0" smtClean="0"/>
              <a:t>User engagement strategy</a:t>
            </a:r>
          </a:p>
          <a:p>
            <a:pPr lvl="1"/>
            <a:r>
              <a:rPr lang="en-US" sz="2000" dirty="0"/>
              <a:t>c</a:t>
            </a:r>
            <a:r>
              <a:rPr lang="en-US" sz="2000" dirty="0" smtClean="0"/>
              <a:t>ollaboration, co-development, partnership &amp; services</a:t>
            </a:r>
            <a:endParaRPr lang="en-US" sz="2000" dirty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Following presentations will expand these and additional areas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EGI Vision and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70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68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400" dirty="0" smtClean="0"/>
              <a:t>Open Science Commons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l</a:t>
            </a:r>
            <a:r>
              <a:rPr lang="en-US" sz="2000" dirty="0" smtClean="0"/>
              <a:t>iving ecosystem of data, knowledge and services (infrastructure)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o</a:t>
            </a:r>
            <a:r>
              <a:rPr lang="en-US" sz="2000" dirty="0" smtClean="0"/>
              <a:t>pen, easily accessible and usable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a</a:t>
            </a:r>
            <a:r>
              <a:rPr lang="en-US" sz="2000" dirty="0" smtClean="0"/>
              <a:t>daptable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EGI a key provider of the Commons backbone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e</a:t>
            </a:r>
            <a:r>
              <a:rPr lang="en-US" sz="2000" dirty="0" smtClean="0"/>
              <a:t>volving </a:t>
            </a:r>
            <a:r>
              <a:rPr lang="en-US" sz="2000" dirty="0"/>
              <a:t>e-infrastructure </a:t>
            </a:r>
            <a:r>
              <a:rPr lang="en-US" sz="2000" dirty="0" smtClean="0"/>
              <a:t>for extreme data </a:t>
            </a:r>
            <a:r>
              <a:rPr lang="en-US" sz="2000" dirty="0"/>
              <a:t>analysis </a:t>
            </a:r>
            <a:r>
              <a:rPr lang="en-US" sz="2000" dirty="0" smtClean="0"/>
              <a:t>capability</a:t>
            </a:r>
            <a:endParaRPr lang="en-US" sz="2000" dirty="0"/>
          </a:p>
          <a:p>
            <a:pPr lvl="1">
              <a:spcBef>
                <a:spcPts val="1200"/>
              </a:spcBef>
            </a:pPr>
            <a:r>
              <a:rPr lang="en-US" sz="2000" dirty="0"/>
              <a:t>f</a:t>
            </a:r>
            <a:r>
              <a:rPr lang="en-US" sz="2000" dirty="0" smtClean="0"/>
              <a:t>ederation-enabled services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e</a:t>
            </a:r>
            <a:r>
              <a:rPr lang="en-US" sz="2000" dirty="0" smtClean="0"/>
              <a:t>xpertise and knowledge in computing, storage, data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c</a:t>
            </a:r>
            <a:r>
              <a:rPr lang="en-US" sz="2000" dirty="0" smtClean="0"/>
              <a:t>omplementing community specific capabilities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EGI Vision and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95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112" y="5167733"/>
            <a:ext cx="3322712" cy="853555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/>
              <a:t>Members of the EGI-</a:t>
            </a:r>
            <a:r>
              <a:rPr lang="en-US" sz="1800" dirty="0" err="1" smtClean="0"/>
              <a:t>InSPIRE</a:t>
            </a:r>
            <a:r>
              <a:rPr lang="en-US" sz="1800" dirty="0" smtClean="0"/>
              <a:t> collaboration thank the EC for supporting EGI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509120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7" descr="2011.8.28-Question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628800"/>
            <a:ext cx="2908367" cy="3877822"/>
          </a:xfrm>
          <a:prstGeom prst="rect">
            <a:avLst/>
          </a:prstGeom>
        </p:spPr>
      </p:pic>
      <p:sp>
        <p:nvSpPr>
          <p:cNvPr id="10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EGI Vision and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71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 Vision in a nutshell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1662958218"/>
              </p:ext>
            </p:extLst>
          </p:nvPr>
        </p:nvGraphicFramePr>
        <p:xfrm>
          <a:off x="3877866" y="2060848"/>
          <a:ext cx="5256584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251520" y="1700808"/>
            <a:ext cx="4464496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i="1" dirty="0" smtClean="0"/>
              <a:t>Researchers from </a:t>
            </a:r>
            <a:r>
              <a:rPr lang="en-US" sz="2800" i="1" dirty="0" smtClean="0">
                <a:solidFill>
                  <a:srgbClr val="4F81BD"/>
                </a:solidFill>
              </a:rPr>
              <a:t>all disciplines</a:t>
            </a:r>
            <a:r>
              <a:rPr lang="en-US" sz="2800" i="1" dirty="0" smtClean="0"/>
              <a:t> have easy and open access to the </a:t>
            </a:r>
            <a:r>
              <a:rPr lang="en-US" sz="2800" i="1" dirty="0" smtClean="0">
                <a:solidFill>
                  <a:srgbClr val="4F81BD"/>
                </a:solidFill>
              </a:rPr>
              <a:t>digital services</a:t>
            </a:r>
            <a:r>
              <a:rPr lang="en-US" sz="2800" i="1" dirty="0" smtClean="0"/>
              <a:t>, </a:t>
            </a:r>
            <a:r>
              <a:rPr lang="en-US" sz="2800" i="1" dirty="0" smtClean="0">
                <a:solidFill>
                  <a:srgbClr val="4F81BD"/>
                </a:solidFill>
              </a:rPr>
              <a:t>data, knowledge and expertise </a:t>
            </a:r>
            <a:r>
              <a:rPr lang="en-US" sz="2800" i="1" dirty="0" smtClean="0"/>
              <a:t>they need to collaborate and perform </a:t>
            </a:r>
            <a:r>
              <a:rPr lang="en-US" sz="2800" i="1" dirty="0" smtClean="0">
                <a:solidFill>
                  <a:srgbClr val="4F81BD"/>
                </a:solidFill>
              </a:rPr>
              <a:t>excellent research</a:t>
            </a:r>
            <a:endParaRPr lang="en-US" sz="2800" i="1" dirty="0">
              <a:solidFill>
                <a:srgbClr val="4F81BD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10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EGI Vision and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2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-IRG Inspiration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e-IRG Roadmap 2012</a:t>
            </a:r>
          </a:p>
          <a:p>
            <a:pPr lvl="1"/>
            <a:r>
              <a:rPr lang="en-US" dirty="0" smtClean="0"/>
              <a:t>concept of e-infrastructure commons</a:t>
            </a:r>
          </a:p>
          <a:p>
            <a:r>
              <a:rPr lang="en-US" dirty="0" smtClean="0"/>
              <a:t>Extended in e-IRG White paper 2013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 ecosystem of collaborating organizations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trong coordination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eavy user communities involvement </a:t>
            </a:r>
          </a:p>
          <a:p>
            <a:r>
              <a:rPr lang="en-US" dirty="0" smtClean="0"/>
              <a:t>EGI Vision a natural extension of this concept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EGI Vision and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64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to 2020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By 2020, European researchers will be able to:</a:t>
            </a:r>
          </a:p>
          <a:p>
            <a:r>
              <a:rPr lang="en-US" sz="2400" dirty="0"/>
              <a:t>Access a </a:t>
            </a:r>
            <a:r>
              <a:rPr lang="en-US" sz="2400" b="1" dirty="0"/>
              <a:t>single point of contact </a:t>
            </a:r>
            <a:r>
              <a:rPr lang="en-US" sz="2400" dirty="0"/>
              <a:t>for obtaining the necessary </a:t>
            </a:r>
            <a:r>
              <a:rPr lang="en-US" sz="2400" b="1" dirty="0"/>
              <a:t>ICT services </a:t>
            </a:r>
            <a:r>
              <a:rPr lang="en-US" sz="2400" dirty="0"/>
              <a:t>(integrated and interoperable) the related </a:t>
            </a:r>
            <a:r>
              <a:rPr lang="en-US" sz="2400" b="1" dirty="0"/>
              <a:t>capacity</a:t>
            </a:r>
            <a:r>
              <a:rPr lang="en-US" sz="2400" dirty="0"/>
              <a:t> and </a:t>
            </a:r>
            <a:r>
              <a:rPr lang="en-US" sz="2400" b="1" dirty="0"/>
              <a:t>support</a:t>
            </a:r>
            <a:r>
              <a:rPr lang="en-US" sz="2400" dirty="0"/>
              <a:t> from the various e-Infrastructures (including commercial providers)</a:t>
            </a:r>
          </a:p>
          <a:p>
            <a:r>
              <a:rPr lang="en-US" sz="2400" dirty="0"/>
              <a:t>Connect to the best </a:t>
            </a:r>
            <a:r>
              <a:rPr lang="en-US" sz="2400" b="1" dirty="0"/>
              <a:t>expert consultancy </a:t>
            </a:r>
            <a:r>
              <a:rPr lang="en-US" sz="2400" dirty="0"/>
              <a:t>to understand the services they need or to support developing new solutions to perform their digital research</a:t>
            </a:r>
          </a:p>
          <a:p>
            <a:r>
              <a:rPr lang="en-US" sz="2400" dirty="0"/>
              <a:t>Freely discover, share, use, re-use </a:t>
            </a:r>
            <a:r>
              <a:rPr lang="en-US" sz="2400" b="1" dirty="0"/>
              <a:t>research outputs </a:t>
            </a:r>
            <a:r>
              <a:rPr lang="en-US" sz="2400" dirty="0"/>
              <a:t>(publications, </a:t>
            </a:r>
            <a:r>
              <a:rPr lang="en-US" sz="2400" dirty="0" smtClean="0"/>
              <a:t>data</a:t>
            </a:r>
            <a:r>
              <a:rPr lang="en-US" sz="2400" dirty="0"/>
              <a:t>, software, workflows, </a:t>
            </a:r>
            <a:r>
              <a:rPr lang="en-US" sz="2400" dirty="0" smtClean="0"/>
              <a:t>…)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ounded Rectangle 6"/>
          <p:cNvSpPr/>
          <p:nvPr/>
        </p:nvSpPr>
        <p:spPr>
          <a:xfrm>
            <a:off x="1979712" y="5517232"/>
            <a:ext cx="5472608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Open Science Commons</a:t>
            </a:r>
            <a:endParaRPr lang="en-US" sz="24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9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EGI Vision and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0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Science Commons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3" name="Date Placeholder 3"/>
          <p:cNvSpPr txBox="1">
            <a:spLocks/>
          </p:cNvSpPr>
          <p:nvPr/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12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EGI Vision and Strategy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3741217"/>
              </p:ext>
            </p:extLst>
          </p:nvPr>
        </p:nvGraphicFramePr>
        <p:xfrm>
          <a:off x="1160781" y="1052736"/>
          <a:ext cx="640871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Rectangle 9"/>
          <p:cNvSpPr/>
          <p:nvPr/>
        </p:nvSpPr>
        <p:spPr>
          <a:xfrm>
            <a:off x="35496" y="1469683"/>
            <a:ext cx="2448272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4F81BD"/>
                </a:solidFill>
              </a:rPr>
              <a:t>Easy access to knowledge and expertise </a:t>
            </a:r>
            <a:r>
              <a:rPr lang="en-US" dirty="0"/>
              <a:t>to address challenges </a:t>
            </a:r>
            <a:r>
              <a:rPr lang="en-US" dirty="0" smtClean="0"/>
              <a:t>in education and research</a:t>
            </a:r>
            <a:endParaRPr lang="en-US" dirty="0"/>
          </a:p>
        </p:txBody>
      </p:sp>
      <p:sp>
        <p:nvSpPr>
          <p:cNvPr id="15" name="Rectangle 7"/>
          <p:cNvSpPr/>
          <p:nvPr/>
        </p:nvSpPr>
        <p:spPr>
          <a:xfrm>
            <a:off x="1979712" y="5517232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o</a:t>
            </a:r>
            <a:r>
              <a:rPr lang="en-US" dirty="0" smtClean="0"/>
              <a:t>bservations, results, applications </a:t>
            </a:r>
            <a:r>
              <a:rPr lang="en-US" dirty="0"/>
              <a:t>of scientific activities available for anyone to </a:t>
            </a:r>
            <a:r>
              <a:rPr lang="en-US" dirty="0" smtClean="0">
                <a:solidFill>
                  <a:srgbClr val="4F81BD"/>
                </a:solidFill>
              </a:rPr>
              <a:t>use and reuse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16" name="Rectangle 6"/>
          <p:cNvSpPr/>
          <p:nvPr/>
        </p:nvSpPr>
        <p:spPr>
          <a:xfrm>
            <a:off x="6444208" y="1484784"/>
            <a:ext cx="26642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a flexible and dynamic ecosystem providing </a:t>
            </a:r>
            <a:r>
              <a:rPr lang="en-US" dirty="0" smtClean="0">
                <a:solidFill>
                  <a:schemeClr val="accent1"/>
                </a:solidFill>
              </a:rPr>
              <a:t>integrated services </a:t>
            </a:r>
            <a:r>
              <a:rPr lang="en-US" dirty="0">
                <a:solidFill>
                  <a:schemeClr val="accent1"/>
                </a:solidFill>
              </a:rPr>
              <a:t>through interoperable </a:t>
            </a:r>
            <a:r>
              <a:rPr lang="en-US" dirty="0" smtClean="0">
                <a:solidFill>
                  <a:schemeClr val="accent1"/>
                </a:solidFill>
              </a:rPr>
              <a:t>infrastructures</a:t>
            </a:r>
          </a:p>
        </p:txBody>
      </p:sp>
    </p:spTree>
    <p:extLst>
      <p:ext uri="{BB962C8B-B14F-4D97-AF65-F5344CB8AC3E}">
        <p14:creationId xmlns:p14="http://schemas.microsoft.com/office/powerpoint/2010/main" val="58307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Strategy for e-Infrastructure Commons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common backbone of federated services</a:t>
            </a:r>
          </a:p>
          <a:p>
            <a:pPr lvl="1"/>
            <a:r>
              <a:rPr lang="en-US" sz="2400" dirty="0"/>
              <a:t>s</a:t>
            </a:r>
            <a:r>
              <a:rPr lang="en-US" sz="2400" dirty="0" smtClean="0"/>
              <a:t>trengthen the relationship between e-Infrastructures</a:t>
            </a:r>
          </a:p>
          <a:p>
            <a:pPr lvl="1"/>
            <a:r>
              <a:rPr lang="en-US" sz="2400" dirty="0"/>
              <a:t>t</a:t>
            </a:r>
            <a:r>
              <a:rPr lang="en-US" sz="2400" dirty="0" smtClean="0"/>
              <a:t>echnical interoperability among services</a:t>
            </a:r>
          </a:p>
          <a:p>
            <a:endParaRPr lang="en-US" sz="2800" dirty="0" smtClean="0"/>
          </a:p>
          <a:p>
            <a:r>
              <a:rPr lang="en-US" sz="2800" dirty="0" smtClean="0"/>
              <a:t>Joint capacity planning</a:t>
            </a:r>
          </a:p>
          <a:p>
            <a:pPr lvl="1"/>
            <a:r>
              <a:rPr lang="en-US" sz="2400" dirty="0"/>
              <a:t>p</a:t>
            </a:r>
            <a:r>
              <a:rPr lang="en-US" sz="2400" dirty="0" smtClean="0"/>
              <a:t>olicies, processes, access and business models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800" dirty="0" smtClean="0"/>
              <a:t>Open integrated resource provisioning/access (marketplace)</a:t>
            </a:r>
          </a:p>
          <a:p>
            <a:pPr lvl="1"/>
            <a:r>
              <a:rPr lang="en-US" sz="2400" dirty="0" smtClean="0"/>
              <a:t>includes commercial providers</a:t>
            </a:r>
          </a:p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EGI Vision and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34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Strategy for Open Data Commons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Open access policy</a:t>
            </a:r>
          </a:p>
          <a:p>
            <a:pPr lvl="1"/>
            <a:r>
              <a:rPr lang="en-US" sz="2400" dirty="0"/>
              <a:t>s</a:t>
            </a:r>
            <a:r>
              <a:rPr lang="en-US" sz="2400" dirty="0" smtClean="0"/>
              <a:t>haring of current and future research outputs</a:t>
            </a:r>
          </a:p>
          <a:p>
            <a:pPr lvl="1"/>
            <a:r>
              <a:rPr lang="en-US" sz="2400" dirty="0" smtClean="0"/>
              <a:t>easy access control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800" dirty="0" err="1" smtClean="0"/>
              <a:t>OpenAIRE</a:t>
            </a:r>
            <a:r>
              <a:rPr lang="en-US" sz="2800" dirty="0" smtClean="0"/>
              <a:t> integration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800" dirty="0" smtClean="0"/>
              <a:t>Open </a:t>
            </a:r>
            <a:r>
              <a:rPr lang="en-US" sz="2800" dirty="0"/>
              <a:t>data sharing, curation and long term preservation</a:t>
            </a:r>
          </a:p>
          <a:p>
            <a:pPr lvl="1"/>
            <a:r>
              <a:rPr lang="en-US" sz="2400" dirty="0"/>
              <a:t>i</a:t>
            </a:r>
            <a:r>
              <a:rPr lang="en-US" sz="2400" dirty="0" smtClean="0"/>
              <a:t>mpact assessment</a:t>
            </a:r>
          </a:p>
          <a:p>
            <a:pPr lvl="1"/>
            <a:r>
              <a:rPr lang="en-US" sz="2400" dirty="0" smtClean="0"/>
              <a:t>who</a:t>
            </a:r>
            <a:r>
              <a:rPr lang="en-US" sz="2400" dirty="0"/>
              <a:t>, how, </a:t>
            </a:r>
            <a:r>
              <a:rPr lang="en-US" sz="2400" dirty="0" smtClean="0"/>
              <a:t>where, what</a:t>
            </a:r>
            <a:endParaRPr lang="en-US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EGI Vision and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72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Strategy for Knowledge Commons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(Distributed) Competence Centers (DCC)</a:t>
            </a:r>
          </a:p>
          <a:p>
            <a:pPr lvl="1"/>
            <a:r>
              <a:rPr lang="en-US" sz="2400" dirty="0"/>
              <a:t>s</a:t>
            </a:r>
            <a:r>
              <a:rPr lang="en-US" sz="2400" dirty="0" smtClean="0"/>
              <a:t>trong user engagement</a:t>
            </a:r>
          </a:p>
          <a:p>
            <a:pPr lvl="1"/>
            <a:r>
              <a:rPr lang="en-US" sz="2400" dirty="0"/>
              <a:t>d</a:t>
            </a:r>
            <a:r>
              <a:rPr lang="en-US" sz="2400" dirty="0" smtClean="0"/>
              <a:t>ifferent aspects of knowledge</a:t>
            </a:r>
          </a:p>
          <a:p>
            <a:pPr lvl="2"/>
            <a:r>
              <a:rPr lang="en-US" sz="2000" dirty="0"/>
              <a:t>c</a:t>
            </a:r>
            <a:r>
              <a:rPr lang="en-US" sz="2000" dirty="0" smtClean="0"/>
              <a:t>onnectivity, compute and data services</a:t>
            </a:r>
          </a:p>
          <a:p>
            <a:pPr lvl="2"/>
            <a:r>
              <a:rPr lang="en-US" sz="2000" dirty="0"/>
              <a:t>d</a:t>
            </a:r>
            <a:r>
              <a:rPr lang="en-US" sz="2000" dirty="0" smtClean="0"/>
              <a:t>ata management and planning</a:t>
            </a:r>
          </a:p>
          <a:p>
            <a:pPr lvl="2"/>
            <a:r>
              <a:rPr lang="en-US" sz="2000" dirty="0"/>
              <a:t>d</a:t>
            </a:r>
            <a:r>
              <a:rPr lang="en-US" sz="2000" dirty="0" smtClean="0"/>
              <a:t>ata archives certification</a:t>
            </a:r>
          </a:p>
          <a:p>
            <a:pPr lvl="2"/>
            <a:r>
              <a:rPr lang="en-US" sz="2000" dirty="0" smtClean="0"/>
              <a:t>…</a:t>
            </a:r>
          </a:p>
          <a:p>
            <a:r>
              <a:rPr lang="en-US" sz="2800" dirty="0" smtClean="0"/>
              <a:t>Collaboration with Centers of Excellence in HPC sector (complementarity)</a:t>
            </a:r>
          </a:p>
          <a:p>
            <a:r>
              <a:rPr lang="en-US" sz="2800" dirty="0" smtClean="0"/>
              <a:t>Facilitate knowledge transfer to private sector</a:t>
            </a:r>
            <a:endParaRPr lang="en-US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EGI Vision and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40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1066</TotalTime>
  <Words>1140</Words>
  <Application>Microsoft Office PowerPoint</Application>
  <PresentationFormat>On-screen Show (4:3)</PresentationFormat>
  <Paragraphs>250</Paragraphs>
  <Slides>22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EGI-InSPIRE-Slide-Template_v4-1</vt:lpstr>
      <vt:lpstr>EGI Vision and Strategy</vt:lpstr>
      <vt:lpstr>Outline</vt:lpstr>
      <vt:lpstr>EGI Vision in a nutshell</vt:lpstr>
      <vt:lpstr>e-IRG Inspiration</vt:lpstr>
      <vt:lpstr>Evolution to 2020</vt:lpstr>
      <vt:lpstr>Open Science Commons</vt:lpstr>
      <vt:lpstr>Strategy for e-Infrastructure Commons</vt:lpstr>
      <vt:lpstr>Strategy for Open Data Commons</vt:lpstr>
      <vt:lpstr>Strategy for Knowledge Commons</vt:lpstr>
      <vt:lpstr>EGI Mission</vt:lpstr>
      <vt:lpstr>ERA Policy and Priorities</vt:lpstr>
      <vt:lpstr>Challenges to EGI Mission</vt:lpstr>
      <vt:lpstr>EGI Objectives I</vt:lpstr>
      <vt:lpstr>EGI Objectives II</vt:lpstr>
      <vt:lpstr>Enabling services for R&amp;D</vt:lpstr>
      <vt:lpstr>EGI Solutions Portfolio</vt:lpstr>
      <vt:lpstr>Individual Researchers &amp; Teams (Long tail)</vt:lpstr>
      <vt:lpstr>Research Institutions and Communities</vt:lpstr>
      <vt:lpstr>E-infrastructure providers</vt:lpstr>
      <vt:lpstr>EGI Strategic Actions</vt:lpstr>
      <vt:lpstr>Summary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the EGI strategy towards Horizon 2020</dc:title>
  <dc:creator>Tiziana Ferrari</dc:creator>
  <cp:lastModifiedBy>S C</cp:lastModifiedBy>
  <cp:revision>81</cp:revision>
  <dcterms:created xsi:type="dcterms:W3CDTF">2013-10-23T23:53:05Z</dcterms:created>
  <dcterms:modified xsi:type="dcterms:W3CDTF">2014-07-01T09:45:10Z</dcterms:modified>
</cp:coreProperties>
</file>