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279" r:id="rId2"/>
    <p:sldId id="280" r:id="rId3"/>
    <p:sldId id="333" r:id="rId4"/>
    <p:sldId id="335" r:id="rId5"/>
    <p:sldId id="307" r:id="rId6"/>
    <p:sldId id="290" r:id="rId7"/>
    <p:sldId id="312" r:id="rId8"/>
    <p:sldId id="324" r:id="rId9"/>
    <p:sldId id="293" r:id="rId10"/>
    <p:sldId id="287" r:id="rId11"/>
    <p:sldId id="285" r:id="rId12"/>
    <p:sldId id="286" r:id="rId13"/>
    <p:sldId id="284" r:id="rId14"/>
    <p:sldId id="342" r:id="rId15"/>
    <p:sldId id="332" r:id="rId16"/>
    <p:sldId id="314" r:id="rId17"/>
    <p:sldId id="318" r:id="rId18"/>
    <p:sldId id="330" r:id="rId19"/>
    <p:sldId id="296" r:id="rId20"/>
    <p:sldId id="297" r:id="rId21"/>
    <p:sldId id="298" r:id="rId22"/>
    <p:sldId id="299" r:id="rId23"/>
    <p:sldId id="308" r:id="rId24"/>
    <p:sldId id="300" r:id="rId25"/>
    <p:sldId id="340" r:id="rId26"/>
    <p:sldId id="322" r:id="rId27"/>
    <p:sldId id="323" r:id="rId28"/>
    <p:sldId id="341" r:id="rId29"/>
    <p:sldId id="327" r:id="rId30"/>
    <p:sldId id="328" r:id="rId31"/>
    <p:sldId id="329" r:id="rId32"/>
    <p:sldId id="301" r:id="rId33"/>
    <p:sldId id="281" r:id="rId34"/>
    <p:sldId id="28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8" autoAdjust="0"/>
    <p:restoredTop sz="83604" autoAdjust="0"/>
  </p:normalViewPr>
  <p:slideViewPr>
    <p:cSldViewPr>
      <p:cViewPr varScale="1">
        <p:scale>
          <a:sx n="64" d="100"/>
          <a:sy n="64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A6F03-1452-EF4A-A5DC-E614A98CCAD0}" type="doc">
      <dgm:prSet loTypeId="urn:microsoft.com/office/officeart/2005/8/layout/h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FBEC66-2EFA-BC48-984E-C1AA967F6F80}">
      <dgm:prSet/>
      <dgm:spPr/>
      <dgm:t>
        <a:bodyPr/>
        <a:lstStyle/>
        <a:p>
          <a:pPr rtl="0"/>
          <a:r>
            <a:rPr lang="en-GB" noProof="0" dirty="0" smtClean="0"/>
            <a:t>Coordination</a:t>
          </a:r>
          <a:endParaRPr lang="en-GB" noProof="0" dirty="0"/>
        </a:p>
      </dgm:t>
    </dgm:pt>
    <dgm:pt modelId="{CF4A037D-2619-144F-9691-130B56C5F2A9}" type="parTrans" cxnId="{11336C71-9678-3443-8085-61ADC2449D00}">
      <dgm:prSet/>
      <dgm:spPr/>
      <dgm:t>
        <a:bodyPr/>
        <a:lstStyle/>
        <a:p>
          <a:endParaRPr lang="en-US"/>
        </a:p>
      </dgm:t>
    </dgm:pt>
    <dgm:pt modelId="{96568930-05C6-424A-A0EC-BFDDA365BFC4}" type="sibTrans" cxnId="{11336C71-9678-3443-8085-61ADC2449D00}">
      <dgm:prSet/>
      <dgm:spPr/>
      <dgm:t>
        <a:bodyPr/>
        <a:lstStyle/>
        <a:p>
          <a:endParaRPr lang="en-US"/>
        </a:p>
      </dgm:t>
    </dgm:pt>
    <dgm:pt modelId="{0978CFCC-9232-D249-ADDA-F9392D921FFD}">
      <dgm:prSet/>
      <dgm:spPr/>
      <dgm:t>
        <a:bodyPr/>
        <a:lstStyle/>
        <a:p>
          <a:pPr rtl="0"/>
          <a:r>
            <a:rPr lang="en-GB" noProof="0" dirty="0" smtClean="0"/>
            <a:t>Consulting and Support</a:t>
          </a:r>
          <a:endParaRPr lang="en-GB" noProof="0" dirty="0"/>
        </a:p>
      </dgm:t>
    </dgm:pt>
    <dgm:pt modelId="{330992DE-DF00-1E49-A361-7783E63A50A8}" type="parTrans" cxnId="{C16D1EB7-7697-FB4C-A4E4-EB8126FD3537}">
      <dgm:prSet/>
      <dgm:spPr/>
      <dgm:t>
        <a:bodyPr/>
        <a:lstStyle/>
        <a:p>
          <a:endParaRPr lang="en-US"/>
        </a:p>
      </dgm:t>
    </dgm:pt>
    <dgm:pt modelId="{77A7AA6A-F884-E841-A080-2CB7BCE8095E}" type="sibTrans" cxnId="{C16D1EB7-7697-FB4C-A4E4-EB8126FD3537}">
      <dgm:prSet/>
      <dgm:spPr/>
      <dgm:t>
        <a:bodyPr/>
        <a:lstStyle/>
        <a:p>
          <a:endParaRPr lang="en-US"/>
        </a:p>
      </dgm:t>
    </dgm:pt>
    <dgm:pt modelId="{CC1FD5E6-0733-6346-8740-4D9F9A9AFDBD}">
      <dgm:prSet/>
      <dgm:spPr/>
      <dgm:t>
        <a:bodyPr/>
        <a:lstStyle/>
        <a:p>
          <a:pPr rtl="0"/>
          <a:r>
            <a:rPr lang="en-GB" noProof="0" smtClean="0"/>
            <a:t>Marketing and Outreach</a:t>
          </a:r>
          <a:endParaRPr lang="en-GB" noProof="0"/>
        </a:p>
      </dgm:t>
    </dgm:pt>
    <dgm:pt modelId="{E119C4C3-26D9-2448-BEC3-CBB0AD7D1B8F}" type="parTrans" cxnId="{5B4D5F0C-C274-9549-97E2-BBB500545A70}">
      <dgm:prSet/>
      <dgm:spPr/>
      <dgm:t>
        <a:bodyPr/>
        <a:lstStyle/>
        <a:p>
          <a:endParaRPr lang="en-US"/>
        </a:p>
      </dgm:t>
    </dgm:pt>
    <dgm:pt modelId="{E0E187A0-946A-0D46-8637-295A43F717A2}" type="sibTrans" cxnId="{5B4D5F0C-C274-9549-97E2-BBB500545A70}">
      <dgm:prSet/>
      <dgm:spPr/>
      <dgm:t>
        <a:bodyPr/>
        <a:lstStyle/>
        <a:p>
          <a:endParaRPr lang="en-US"/>
        </a:p>
      </dgm:t>
    </dgm:pt>
    <dgm:pt modelId="{A24AA164-36BA-2641-A9A9-0714A2EAA662}">
      <dgm:prSet/>
      <dgm:spPr/>
      <dgm:t>
        <a:bodyPr/>
        <a:lstStyle/>
        <a:p>
          <a:pPr rtl="0"/>
          <a:r>
            <a:rPr lang="en-GB" noProof="0" smtClean="0"/>
            <a:t>Software and Services</a:t>
          </a:r>
        </a:p>
      </dgm:t>
    </dgm:pt>
    <dgm:pt modelId="{966AE032-8459-5140-9FB0-B97AFF2BAA2A}" type="parTrans" cxnId="{F432D80F-D162-2941-8429-19F714D468A0}">
      <dgm:prSet/>
      <dgm:spPr/>
      <dgm:t>
        <a:bodyPr/>
        <a:lstStyle/>
        <a:p>
          <a:endParaRPr lang="en-US"/>
        </a:p>
      </dgm:t>
    </dgm:pt>
    <dgm:pt modelId="{8BDFCE3A-7CE5-754D-BEB7-17C3738B4A66}" type="sibTrans" cxnId="{F432D80F-D162-2941-8429-19F714D468A0}">
      <dgm:prSet/>
      <dgm:spPr/>
      <dgm:t>
        <a:bodyPr/>
        <a:lstStyle/>
        <a:p>
          <a:endParaRPr lang="en-US"/>
        </a:p>
      </dgm:t>
    </dgm:pt>
    <dgm:pt modelId="{3F39FF8A-4D03-D244-8AFD-EE7673F3D355}">
      <dgm:prSet/>
      <dgm:spPr/>
      <dgm:t>
        <a:bodyPr/>
        <a:lstStyle/>
        <a:p>
          <a:pPr rtl="0"/>
          <a:r>
            <a:rPr lang="en-GB" noProof="0" dirty="0" smtClean="0"/>
            <a:t>Project and Programme Management</a:t>
          </a:r>
          <a:endParaRPr lang="en-GB" noProof="0" dirty="0"/>
        </a:p>
      </dgm:t>
    </dgm:pt>
    <dgm:pt modelId="{64B069A6-F581-AF48-B6AC-1731903F03E5}" type="parTrans" cxnId="{CA80F71E-8340-C145-995F-C7D3C4A92D36}">
      <dgm:prSet/>
      <dgm:spPr/>
      <dgm:t>
        <a:bodyPr/>
        <a:lstStyle/>
        <a:p>
          <a:endParaRPr lang="en-US"/>
        </a:p>
      </dgm:t>
    </dgm:pt>
    <dgm:pt modelId="{DB2B6FF4-AC03-A045-A216-91B37BB2F9F3}" type="sibTrans" cxnId="{CA80F71E-8340-C145-995F-C7D3C4A92D36}">
      <dgm:prSet/>
      <dgm:spPr/>
      <dgm:t>
        <a:bodyPr/>
        <a:lstStyle/>
        <a:p>
          <a:endParaRPr lang="en-US"/>
        </a:p>
      </dgm:t>
    </dgm:pt>
    <dgm:pt modelId="{9C9A27FA-00C7-A844-9D61-900FA9EFBD1A}">
      <dgm:prSet/>
      <dgm:spPr/>
      <dgm:t>
        <a:bodyPr/>
        <a:lstStyle/>
        <a:p>
          <a:pPr rtl="0"/>
          <a:r>
            <a:rPr lang="en-GB" b="0" noProof="0" dirty="0" smtClean="0"/>
            <a:t>Operations Coordination</a:t>
          </a:r>
          <a:endParaRPr lang="en-GB" b="0" noProof="0" dirty="0"/>
        </a:p>
      </dgm:t>
    </dgm:pt>
    <dgm:pt modelId="{FC75A7B9-CD21-FC41-9F68-A17F23D17667}" type="parTrans" cxnId="{7544FF86-9AA7-EC41-AE1C-B22D926D5A0B}">
      <dgm:prSet/>
      <dgm:spPr/>
      <dgm:t>
        <a:bodyPr/>
        <a:lstStyle/>
        <a:p>
          <a:endParaRPr lang="en-US"/>
        </a:p>
      </dgm:t>
    </dgm:pt>
    <dgm:pt modelId="{B29172AA-F851-AA41-AA41-14D65A5EE18A}" type="sibTrans" cxnId="{7544FF86-9AA7-EC41-AE1C-B22D926D5A0B}">
      <dgm:prSet/>
      <dgm:spPr/>
      <dgm:t>
        <a:bodyPr/>
        <a:lstStyle/>
        <a:p>
          <a:endParaRPr lang="en-US"/>
        </a:p>
      </dgm:t>
    </dgm:pt>
    <dgm:pt modelId="{46664F2B-FC90-D846-9844-1515A10EEC50}">
      <dgm:prSet/>
      <dgm:spPr/>
      <dgm:t>
        <a:bodyPr/>
        <a:lstStyle/>
        <a:p>
          <a:pPr rtl="0"/>
          <a:r>
            <a:rPr lang="en-GB" noProof="0" dirty="0" smtClean="0"/>
            <a:t>Technology Coordination</a:t>
          </a:r>
          <a:endParaRPr lang="en-GB" noProof="0" dirty="0"/>
        </a:p>
      </dgm:t>
    </dgm:pt>
    <dgm:pt modelId="{A4117BA6-92CC-FA4E-AA4F-CFC9B9E0E8BF}" type="parTrans" cxnId="{8D6F8CE8-6B3A-C84B-B1EB-5C01954EAD1C}">
      <dgm:prSet/>
      <dgm:spPr/>
      <dgm:t>
        <a:bodyPr/>
        <a:lstStyle/>
        <a:p>
          <a:endParaRPr lang="en-US"/>
        </a:p>
      </dgm:t>
    </dgm:pt>
    <dgm:pt modelId="{B84FD52E-C092-0B4A-9C36-32E29DD92B59}" type="sibTrans" cxnId="{8D6F8CE8-6B3A-C84B-B1EB-5C01954EAD1C}">
      <dgm:prSet/>
      <dgm:spPr/>
      <dgm:t>
        <a:bodyPr/>
        <a:lstStyle/>
        <a:p>
          <a:endParaRPr lang="en-US"/>
        </a:p>
      </dgm:t>
    </dgm:pt>
    <dgm:pt modelId="{21743CE6-4903-9A4A-B591-FC79BC88438B}">
      <dgm:prSet/>
      <dgm:spPr/>
      <dgm:t>
        <a:bodyPr/>
        <a:lstStyle/>
        <a:p>
          <a:pPr rtl="0"/>
          <a:r>
            <a:rPr lang="en-GB" b="0" noProof="0" dirty="0" smtClean="0"/>
            <a:t>Security Coordination</a:t>
          </a:r>
          <a:endParaRPr lang="en-GB" b="0" noProof="0" dirty="0"/>
        </a:p>
      </dgm:t>
    </dgm:pt>
    <dgm:pt modelId="{1C0F14F9-510F-C646-86F6-A608B2506240}" type="parTrans" cxnId="{BBF4CA9E-D266-C142-AD90-B9E96B8C106C}">
      <dgm:prSet/>
      <dgm:spPr/>
      <dgm:t>
        <a:bodyPr/>
        <a:lstStyle/>
        <a:p>
          <a:endParaRPr lang="en-US"/>
        </a:p>
      </dgm:t>
    </dgm:pt>
    <dgm:pt modelId="{4F6EC292-206F-454B-AB04-AA740FDE0704}" type="sibTrans" cxnId="{BBF4CA9E-D266-C142-AD90-B9E96B8C106C}">
      <dgm:prSet/>
      <dgm:spPr/>
      <dgm:t>
        <a:bodyPr/>
        <a:lstStyle/>
        <a:p>
          <a:endParaRPr lang="en-US"/>
        </a:p>
      </dgm:t>
    </dgm:pt>
    <dgm:pt modelId="{98591D4D-75CB-6C44-ADBA-E7AD3B4A9C70}">
      <dgm:prSet/>
      <dgm:spPr/>
      <dgm:t>
        <a:bodyPr/>
        <a:lstStyle/>
        <a:p>
          <a:pPr rtl="0"/>
          <a:r>
            <a:rPr lang="en-GB" noProof="0" dirty="0" smtClean="0"/>
            <a:t>Governance &amp; Project Consultancy </a:t>
          </a:r>
          <a:endParaRPr lang="en-GB" noProof="0" dirty="0"/>
        </a:p>
      </dgm:t>
    </dgm:pt>
    <dgm:pt modelId="{ED1B250D-061F-FC43-8E31-BDD5129D5C69}" type="parTrans" cxnId="{012010F5-7F2B-EE4C-91EA-190DC56F7140}">
      <dgm:prSet/>
      <dgm:spPr/>
      <dgm:t>
        <a:bodyPr/>
        <a:lstStyle/>
        <a:p>
          <a:endParaRPr lang="en-US"/>
        </a:p>
      </dgm:t>
    </dgm:pt>
    <dgm:pt modelId="{D11FADDC-AB65-9F4A-9AA2-CE97CA78B710}" type="sibTrans" cxnId="{012010F5-7F2B-EE4C-91EA-190DC56F7140}">
      <dgm:prSet/>
      <dgm:spPr/>
      <dgm:t>
        <a:bodyPr/>
        <a:lstStyle/>
        <a:p>
          <a:endParaRPr lang="en-US"/>
        </a:p>
      </dgm:t>
    </dgm:pt>
    <dgm:pt modelId="{CEF26233-C178-E142-A37D-D46D539DD989}">
      <dgm:prSet/>
      <dgm:spPr/>
      <dgm:t>
        <a:bodyPr/>
        <a:lstStyle/>
        <a:p>
          <a:pPr rtl="0"/>
          <a:r>
            <a:rPr lang="en-GB" b="0" noProof="0" dirty="0" smtClean="0"/>
            <a:t>Strategy &amp; Policy Decision Support</a:t>
          </a:r>
          <a:endParaRPr lang="en-GB" b="0" noProof="0" dirty="0"/>
        </a:p>
      </dgm:t>
    </dgm:pt>
    <dgm:pt modelId="{2C662A3C-0D7B-B049-8EEA-AB27DC4BB20E}" type="parTrans" cxnId="{1CC02651-DC9B-6446-A1FD-D21FD03259B7}">
      <dgm:prSet/>
      <dgm:spPr/>
      <dgm:t>
        <a:bodyPr/>
        <a:lstStyle/>
        <a:p>
          <a:endParaRPr lang="en-US"/>
        </a:p>
      </dgm:t>
    </dgm:pt>
    <dgm:pt modelId="{FB6E4127-58E3-8B4B-BD70-B16781A521E9}" type="sibTrans" cxnId="{1CC02651-DC9B-6446-A1FD-D21FD03259B7}">
      <dgm:prSet/>
      <dgm:spPr/>
      <dgm:t>
        <a:bodyPr/>
        <a:lstStyle/>
        <a:p>
          <a:endParaRPr lang="en-US"/>
        </a:p>
      </dgm:t>
    </dgm:pt>
    <dgm:pt modelId="{EE0D98DD-85ED-034C-9E50-E20EE0B78A16}">
      <dgm:prSet/>
      <dgm:spPr/>
      <dgm:t>
        <a:bodyPr/>
        <a:lstStyle/>
        <a:p>
          <a:pPr rtl="0"/>
          <a:r>
            <a:rPr lang="en-GB" noProof="0" dirty="0" smtClean="0"/>
            <a:t>Policy Development</a:t>
          </a:r>
          <a:endParaRPr lang="en-GB" noProof="0" dirty="0"/>
        </a:p>
      </dgm:t>
    </dgm:pt>
    <dgm:pt modelId="{265FBF34-2501-5744-A1F6-B7168FDD8DCD}" type="parTrans" cxnId="{23C6ECE3-2677-5542-8004-FAC2170D7931}">
      <dgm:prSet/>
      <dgm:spPr/>
      <dgm:t>
        <a:bodyPr/>
        <a:lstStyle/>
        <a:p>
          <a:endParaRPr lang="en-US"/>
        </a:p>
      </dgm:t>
    </dgm:pt>
    <dgm:pt modelId="{904F16B3-38AA-0B42-8A2C-8CDC5BE563FA}" type="sibTrans" cxnId="{23C6ECE3-2677-5542-8004-FAC2170D7931}">
      <dgm:prSet/>
      <dgm:spPr/>
      <dgm:t>
        <a:bodyPr/>
        <a:lstStyle/>
        <a:p>
          <a:endParaRPr lang="en-US"/>
        </a:p>
      </dgm:t>
    </dgm:pt>
    <dgm:pt modelId="{98935C1D-E1A3-A947-A42D-EB57812B5B28}">
      <dgm:prSet/>
      <dgm:spPr/>
      <dgm:t>
        <a:bodyPr/>
        <a:lstStyle/>
        <a:p>
          <a:pPr rtl="0"/>
          <a:r>
            <a:rPr lang="en-GB" b="0" noProof="0" dirty="0" smtClean="0"/>
            <a:t>Technical Consultancy and Support</a:t>
          </a:r>
          <a:endParaRPr lang="en-GB" b="0" noProof="0" dirty="0"/>
        </a:p>
      </dgm:t>
    </dgm:pt>
    <dgm:pt modelId="{C0BFC434-3ECB-0040-B08F-926AFD0CAE59}" type="parTrans" cxnId="{5FF7C23A-8705-014B-A116-448350FA83E9}">
      <dgm:prSet/>
      <dgm:spPr/>
      <dgm:t>
        <a:bodyPr/>
        <a:lstStyle/>
        <a:p>
          <a:endParaRPr lang="en-US"/>
        </a:p>
      </dgm:t>
    </dgm:pt>
    <dgm:pt modelId="{9942C3B8-2AF1-0245-ABD7-93827112524F}" type="sibTrans" cxnId="{5FF7C23A-8705-014B-A116-448350FA83E9}">
      <dgm:prSet/>
      <dgm:spPr/>
      <dgm:t>
        <a:bodyPr/>
        <a:lstStyle/>
        <a:p>
          <a:endParaRPr lang="en-US"/>
        </a:p>
      </dgm:t>
    </dgm:pt>
    <dgm:pt modelId="{82E9D5D2-21FB-5E40-95A6-98E74EFA1101}">
      <dgm:prSet/>
      <dgm:spPr/>
      <dgm:t>
        <a:bodyPr/>
        <a:lstStyle/>
        <a:p>
          <a:pPr rtl="0"/>
          <a:r>
            <a:rPr lang="en-GB" noProof="0" smtClean="0"/>
            <a:t>Helpdesk Support</a:t>
          </a:r>
          <a:endParaRPr lang="en-GB" noProof="0"/>
        </a:p>
      </dgm:t>
    </dgm:pt>
    <dgm:pt modelId="{BED5A8F1-8EB1-B140-A04F-B811121EE95F}" type="parTrans" cxnId="{320743D7-5F6E-A24D-9FCE-A8FD33353A56}">
      <dgm:prSet/>
      <dgm:spPr/>
      <dgm:t>
        <a:bodyPr/>
        <a:lstStyle/>
        <a:p>
          <a:endParaRPr lang="en-US"/>
        </a:p>
      </dgm:t>
    </dgm:pt>
    <dgm:pt modelId="{132443FB-EAB2-7247-8DB4-7A314D1354AC}" type="sibTrans" cxnId="{320743D7-5F6E-A24D-9FCE-A8FD33353A56}">
      <dgm:prSet/>
      <dgm:spPr/>
      <dgm:t>
        <a:bodyPr/>
        <a:lstStyle/>
        <a:p>
          <a:endParaRPr lang="en-US"/>
        </a:p>
      </dgm:t>
    </dgm:pt>
    <dgm:pt modelId="{FC33AE37-A034-FD4F-A23D-4740DEBABB1C}">
      <dgm:prSet/>
      <dgm:spPr/>
      <dgm:t>
        <a:bodyPr/>
        <a:lstStyle/>
        <a:p>
          <a:pPr rtl="0"/>
          <a:r>
            <a:rPr lang="en-GB" noProof="0" smtClean="0"/>
            <a:t>Marketing</a:t>
          </a:r>
          <a:endParaRPr lang="en-GB" noProof="0"/>
        </a:p>
      </dgm:t>
    </dgm:pt>
    <dgm:pt modelId="{2EA0B743-5577-1146-910F-AC570ED171B3}" type="parTrans" cxnId="{62D8F586-95B6-984A-A89A-D1082DD44FFF}">
      <dgm:prSet/>
      <dgm:spPr/>
      <dgm:t>
        <a:bodyPr/>
        <a:lstStyle/>
        <a:p>
          <a:endParaRPr lang="en-US"/>
        </a:p>
      </dgm:t>
    </dgm:pt>
    <dgm:pt modelId="{B03B30E6-679B-084C-9618-5D7DCA5384BD}" type="sibTrans" cxnId="{62D8F586-95B6-984A-A89A-D1082DD44FFF}">
      <dgm:prSet/>
      <dgm:spPr/>
      <dgm:t>
        <a:bodyPr/>
        <a:lstStyle/>
        <a:p>
          <a:endParaRPr lang="en-US"/>
        </a:p>
      </dgm:t>
    </dgm:pt>
    <dgm:pt modelId="{D5EA256C-8A75-AD48-948B-0B7F158E2FCD}">
      <dgm:prSet/>
      <dgm:spPr/>
      <dgm:t>
        <a:bodyPr/>
        <a:lstStyle/>
        <a:p>
          <a:pPr rtl="0"/>
          <a:r>
            <a:rPr lang="en-GB" b="0" noProof="0" dirty="0" smtClean="0"/>
            <a:t>Outreach</a:t>
          </a:r>
          <a:endParaRPr lang="en-GB" b="0" noProof="0" dirty="0"/>
        </a:p>
      </dgm:t>
    </dgm:pt>
    <dgm:pt modelId="{90B60135-BC3E-C943-9D8F-5A9CAE9F8F44}" type="parTrans" cxnId="{DB7B8453-1FDC-A049-9B34-74A41A968AE7}">
      <dgm:prSet/>
      <dgm:spPr/>
      <dgm:t>
        <a:bodyPr/>
        <a:lstStyle/>
        <a:p>
          <a:endParaRPr lang="en-US"/>
        </a:p>
      </dgm:t>
    </dgm:pt>
    <dgm:pt modelId="{E8249DF1-542C-374B-95F0-775A7B859E02}" type="sibTrans" cxnId="{DB7B8453-1FDC-A049-9B34-74A41A968AE7}">
      <dgm:prSet/>
      <dgm:spPr/>
      <dgm:t>
        <a:bodyPr/>
        <a:lstStyle/>
        <a:p>
          <a:endParaRPr lang="en-US"/>
        </a:p>
      </dgm:t>
    </dgm:pt>
    <dgm:pt modelId="{DCF18E2D-EDF8-2A40-A810-949B1EAEB4B1}">
      <dgm:prSet/>
      <dgm:spPr/>
      <dgm:t>
        <a:bodyPr/>
        <a:lstStyle/>
        <a:p>
          <a:pPr rtl="0"/>
          <a:r>
            <a:rPr lang="en-GB" noProof="0" smtClean="0"/>
            <a:t>Federated Operations</a:t>
          </a:r>
        </a:p>
      </dgm:t>
    </dgm:pt>
    <dgm:pt modelId="{C4F83A6E-ED65-4F48-9E3A-FAF28D64AB5C}" type="parTrans" cxnId="{D4808947-EBEC-CD40-9B4F-F3E8184355B1}">
      <dgm:prSet/>
      <dgm:spPr/>
      <dgm:t>
        <a:bodyPr/>
        <a:lstStyle/>
        <a:p>
          <a:endParaRPr lang="en-US"/>
        </a:p>
      </dgm:t>
    </dgm:pt>
    <dgm:pt modelId="{28352A43-2ABF-1740-ACA5-BD02EE2D5F1E}" type="sibTrans" cxnId="{D4808947-EBEC-CD40-9B4F-F3E8184355B1}">
      <dgm:prSet/>
      <dgm:spPr/>
      <dgm:t>
        <a:bodyPr/>
        <a:lstStyle/>
        <a:p>
          <a:endParaRPr lang="en-US"/>
        </a:p>
      </dgm:t>
    </dgm:pt>
    <dgm:pt modelId="{0B290BD6-8C82-224F-AD29-EB7D4EAA5948}">
      <dgm:prSet/>
      <dgm:spPr/>
      <dgm:t>
        <a:bodyPr/>
        <a:lstStyle/>
        <a:p>
          <a:pPr rtl="0"/>
          <a:r>
            <a:rPr lang="en-GB" noProof="0" dirty="0" smtClean="0"/>
            <a:t>Applications Database</a:t>
          </a:r>
        </a:p>
      </dgm:t>
    </dgm:pt>
    <dgm:pt modelId="{3FD77736-266D-8642-8D45-97888A9E2E7D}" type="parTrans" cxnId="{54025C5B-FA46-BA48-AD8F-E7C3A5BF9B4E}">
      <dgm:prSet/>
      <dgm:spPr/>
      <dgm:t>
        <a:bodyPr/>
        <a:lstStyle/>
        <a:p>
          <a:endParaRPr lang="en-US"/>
        </a:p>
      </dgm:t>
    </dgm:pt>
    <dgm:pt modelId="{0E19917E-F2EE-8541-BB6C-4224969FB79F}" type="sibTrans" cxnId="{54025C5B-FA46-BA48-AD8F-E7C3A5BF9B4E}">
      <dgm:prSet/>
      <dgm:spPr/>
      <dgm:t>
        <a:bodyPr/>
        <a:lstStyle/>
        <a:p>
          <a:endParaRPr lang="en-US"/>
        </a:p>
      </dgm:t>
    </dgm:pt>
    <dgm:pt modelId="{0F3B8888-33CD-FF45-BD0D-8E9B40C340E2}">
      <dgm:prSet/>
      <dgm:spPr/>
      <dgm:t>
        <a:bodyPr/>
        <a:lstStyle/>
        <a:p>
          <a:pPr rtl="0"/>
          <a:r>
            <a:rPr lang="en-GB" b="0" noProof="0" dirty="0" smtClean="0"/>
            <a:t>Training Marketplace</a:t>
          </a:r>
        </a:p>
      </dgm:t>
    </dgm:pt>
    <dgm:pt modelId="{2EA5DC5C-ED88-3444-8271-F94274244BCD}" type="parTrans" cxnId="{9EC6F2CC-5603-9C4B-894E-94ACBEF44315}">
      <dgm:prSet/>
      <dgm:spPr/>
      <dgm:t>
        <a:bodyPr/>
        <a:lstStyle/>
        <a:p>
          <a:endParaRPr lang="en-US"/>
        </a:p>
      </dgm:t>
    </dgm:pt>
    <dgm:pt modelId="{611E1CCA-3BE1-6F42-B4A0-FFD5B3B0B7BD}" type="sibTrans" cxnId="{9EC6F2CC-5603-9C4B-894E-94ACBEF44315}">
      <dgm:prSet/>
      <dgm:spPr/>
      <dgm:t>
        <a:bodyPr/>
        <a:lstStyle/>
        <a:p>
          <a:endParaRPr lang="en-US"/>
        </a:p>
      </dgm:t>
    </dgm:pt>
    <dgm:pt modelId="{84C169D5-A758-A94A-92BF-D735AD704BEF}">
      <dgm:prSet/>
      <dgm:spPr/>
      <dgm:t>
        <a:bodyPr/>
        <a:lstStyle/>
        <a:p>
          <a:pPr rtl="0"/>
          <a:r>
            <a:rPr lang="en-GB" b="0" noProof="0" dirty="0" smtClean="0"/>
            <a:t>Repository of Validated Software</a:t>
          </a:r>
        </a:p>
      </dgm:t>
    </dgm:pt>
    <dgm:pt modelId="{87FE1040-99B0-EF4D-B681-F6BE9B2B1FEA}" type="parTrans" cxnId="{EFA33266-EBA7-7649-BAF3-94FEAAE68D8B}">
      <dgm:prSet/>
      <dgm:spPr/>
      <dgm:t>
        <a:bodyPr/>
        <a:lstStyle/>
        <a:p>
          <a:endParaRPr lang="en-US"/>
        </a:p>
      </dgm:t>
    </dgm:pt>
    <dgm:pt modelId="{E9E555EF-FB20-A94D-ACD7-5CFEFD69BE0A}" type="sibTrans" cxnId="{EFA33266-EBA7-7649-BAF3-94FEAAE68D8B}">
      <dgm:prSet/>
      <dgm:spPr/>
      <dgm:t>
        <a:bodyPr/>
        <a:lstStyle/>
        <a:p>
          <a:endParaRPr lang="en-US"/>
        </a:p>
      </dgm:t>
    </dgm:pt>
    <dgm:pt modelId="{D73F0C50-5C3A-8645-9BA2-885E17C9398C}">
      <dgm:prSet/>
      <dgm:spPr/>
      <dgm:t>
        <a:bodyPr/>
        <a:lstStyle/>
        <a:p>
          <a:pPr rtl="0"/>
          <a:r>
            <a:rPr lang="en-GB" b="0" noProof="0" dirty="0" smtClean="0"/>
            <a:t>HTC Platform</a:t>
          </a:r>
        </a:p>
      </dgm:t>
    </dgm:pt>
    <dgm:pt modelId="{3ABBF6AA-3208-CE4A-81CC-44F7F0E473CB}" type="parTrans" cxnId="{9C6F9C71-7844-4247-84F5-586D19F05868}">
      <dgm:prSet/>
      <dgm:spPr/>
      <dgm:t>
        <a:bodyPr/>
        <a:lstStyle/>
        <a:p>
          <a:endParaRPr lang="en-US"/>
        </a:p>
      </dgm:t>
    </dgm:pt>
    <dgm:pt modelId="{D2BB0241-6294-7143-A018-0D95C898F345}" type="sibTrans" cxnId="{9C6F9C71-7844-4247-84F5-586D19F05868}">
      <dgm:prSet/>
      <dgm:spPr/>
      <dgm:t>
        <a:bodyPr/>
        <a:lstStyle/>
        <a:p>
          <a:endParaRPr lang="en-US"/>
        </a:p>
      </dgm:t>
    </dgm:pt>
    <dgm:pt modelId="{804A0BDB-EF36-5F4C-9CD1-1C6A8DCEF58C}">
      <dgm:prSet/>
      <dgm:spPr/>
      <dgm:t>
        <a:bodyPr/>
        <a:lstStyle/>
        <a:p>
          <a:pPr rtl="0"/>
          <a:r>
            <a:rPr lang="en-GB" noProof="0" dirty="0" smtClean="0"/>
            <a:t>Grid Compute</a:t>
          </a:r>
          <a:endParaRPr lang="en-GB" b="0" noProof="0" dirty="0" smtClean="0"/>
        </a:p>
      </dgm:t>
    </dgm:pt>
    <dgm:pt modelId="{1122331C-E33D-9A44-B823-BA9DBE66F12D}" type="parTrans" cxnId="{6435013D-75D6-A04F-A449-D312B9F4F2E4}">
      <dgm:prSet/>
      <dgm:spPr/>
      <dgm:t>
        <a:bodyPr/>
        <a:lstStyle/>
        <a:p>
          <a:endParaRPr lang="en-US"/>
        </a:p>
      </dgm:t>
    </dgm:pt>
    <dgm:pt modelId="{C81A5AF6-9F9B-3740-B07D-B166DB11008C}" type="sibTrans" cxnId="{6435013D-75D6-A04F-A449-D312B9F4F2E4}">
      <dgm:prSet/>
      <dgm:spPr/>
      <dgm:t>
        <a:bodyPr/>
        <a:lstStyle/>
        <a:p>
          <a:endParaRPr lang="en-US"/>
        </a:p>
      </dgm:t>
    </dgm:pt>
    <dgm:pt modelId="{2BE0C5CF-BBAE-E440-B914-29E709FD4D5F}">
      <dgm:prSet/>
      <dgm:spPr/>
      <dgm:t>
        <a:bodyPr/>
        <a:lstStyle/>
        <a:p>
          <a:pPr rtl="0"/>
          <a:r>
            <a:rPr lang="en-GB" b="0" noProof="0" dirty="0" smtClean="0"/>
            <a:t>Grid Storage</a:t>
          </a:r>
          <a:endParaRPr lang="en-GB" b="0" noProof="0" dirty="0"/>
        </a:p>
      </dgm:t>
    </dgm:pt>
    <dgm:pt modelId="{32C0B869-DE2A-874D-8499-F7155F3B5307}" type="parTrans" cxnId="{93B8EB01-3A04-D54D-8245-705D8991813F}">
      <dgm:prSet/>
      <dgm:spPr/>
      <dgm:t>
        <a:bodyPr/>
        <a:lstStyle/>
        <a:p>
          <a:endParaRPr lang="en-US"/>
        </a:p>
      </dgm:t>
    </dgm:pt>
    <dgm:pt modelId="{41514169-D0B8-1C4D-BFE9-098610E9AA6B}" type="sibTrans" cxnId="{93B8EB01-3A04-D54D-8245-705D8991813F}">
      <dgm:prSet/>
      <dgm:spPr/>
      <dgm:t>
        <a:bodyPr/>
        <a:lstStyle/>
        <a:p>
          <a:endParaRPr lang="en-US"/>
        </a:p>
      </dgm:t>
    </dgm:pt>
    <dgm:pt modelId="{5A601B51-B247-4D43-A807-C7E6D8FED18C}">
      <dgm:prSet/>
      <dgm:spPr/>
      <dgm:t>
        <a:bodyPr/>
        <a:lstStyle/>
        <a:p>
          <a:pPr rtl="0"/>
          <a:r>
            <a:rPr lang="en-GB" noProof="0" dirty="0" smtClean="0"/>
            <a:t>File Transfer</a:t>
          </a:r>
          <a:endParaRPr lang="en-GB" noProof="0" dirty="0"/>
        </a:p>
      </dgm:t>
    </dgm:pt>
    <dgm:pt modelId="{FDEA4C38-4BD6-7D49-B035-17DCC7FFC4B1}" type="parTrans" cxnId="{FBD9CAB1-A655-9843-96C8-B7E8A6595DDD}">
      <dgm:prSet/>
      <dgm:spPr/>
      <dgm:t>
        <a:bodyPr/>
        <a:lstStyle/>
        <a:p>
          <a:endParaRPr lang="en-US"/>
        </a:p>
      </dgm:t>
    </dgm:pt>
    <dgm:pt modelId="{5EB8B775-D0BD-A54E-AF2A-DE1F4155375D}" type="sibTrans" cxnId="{FBD9CAB1-A655-9843-96C8-B7E8A6595DDD}">
      <dgm:prSet/>
      <dgm:spPr/>
      <dgm:t>
        <a:bodyPr/>
        <a:lstStyle/>
        <a:p>
          <a:endParaRPr lang="en-US"/>
        </a:p>
      </dgm:t>
    </dgm:pt>
    <dgm:pt modelId="{9B320AB8-429B-DB49-B96E-42B348D376B1}">
      <dgm:prSet/>
      <dgm:spPr/>
      <dgm:t>
        <a:bodyPr/>
        <a:lstStyle/>
        <a:p>
          <a:pPr rtl="0"/>
          <a:r>
            <a:rPr lang="en-GB" b="0" noProof="0" dirty="0" smtClean="0"/>
            <a:t>File Metadata Catalogue</a:t>
          </a:r>
          <a:endParaRPr lang="en-GB" b="0" noProof="0" dirty="0"/>
        </a:p>
      </dgm:t>
    </dgm:pt>
    <dgm:pt modelId="{34B8A297-B2B4-9645-B4D1-6CF1A48AEF86}" type="parTrans" cxnId="{6A0B77C0-A734-6A4F-B2FF-BDCAB4A10BA3}">
      <dgm:prSet/>
      <dgm:spPr/>
      <dgm:t>
        <a:bodyPr/>
        <a:lstStyle/>
        <a:p>
          <a:endParaRPr lang="en-US"/>
        </a:p>
      </dgm:t>
    </dgm:pt>
    <dgm:pt modelId="{785980BA-4CD7-9F4C-84AA-9CEF0F7D383C}" type="sibTrans" cxnId="{6A0B77C0-A734-6A4F-B2FF-BDCAB4A10BA3}">
      <dgm:prSet/>
      <dgm:spPr/>
      <dgm:t>
        <a:bodyPr/>
        <a:lstStyle/>
        <a:p>
          <a:endParaRPr lang="en-US"/>
        </a:p>
      </dgm:t>
    </dgm:pt>
    <dgm:pt modelId="{7AA116EC-98BA-4445-BA02-488189A7521D}">
      <dgm:prSet/>
      <dgm:spPr/>
      <dgm:t>
        <a:bodyPr/>
        <a:lstStyle/>
        <a:p>
          <a:pPr rtl="0"/>
          <a:r>
            <a:rPr lang="en-GB" b="0" noProof="0" dirty="0" smtClean="0"/>
            <a:t>Cloud Platform</a:t>
          </a:r>
          <a:endParaRPr lang="en-GB" b="0" noProof="0" dirty="0"/>
        </a:p>
      </dgm:t>
    </dgm:pt>
    <dgm:pt modelId="{353A0655-72AC-0740-8C6E-D68407A56784}" type="parTrans" cxnId="{2C6AC4AD-6DF2-C944-80D2-0B25639FEE6D}">
      <dgm:prSet/>
      <dgm:spPr/>
      <dgm:t>
        <a:bodyPr/>
        <a:lstStyle/>
        <a:p>
          <a:endParaRPr lang="en-US"/>
        </a:p>
      </dgm:t>
    </dgm:pt>
    <dgm:pt modelId="{F8FA3BDC-E6D8-FD42-BF3E-F1DDEDAEC1BB}" type="sibTrans" cxnId="{2C6AC4AD-6DF2-C944-80D2-0B25639FEE6D}">
      <dgm:prSet/>
      <dgm:spPr/>
      <dgm:t>
        <a:bodyPr/>
        <a:lstStyle/>
        <a:p>
          <a:endParaRPr lang="en-US"/>
        </a:p>
      </dgm:t>
    </dgm:pt>
    <dgm:pt modelId="{AC06B791-3FA9-2E41-BCD0-58B73D6751F7}">
      <dgm:prSet/>
      <dgm:spPr/>
      <dgm:t>
        <a:bodyPr/>
        <a:lstStyle/>
        <a:p>
          <a:pPr rtl="0"/>
          <a:r>
            <a:rPr lang="en-GB" noProof="0" dirty="0" smtClean="0"/>
            <a:t>Cloud Compute</a:t>
          </a:r>
          <a:endParaRPr lang="en-GB" b="0" noProof="0" dirty="0"/>
        </a:p>
      </dgm:t>
    </dgm:pt>
    <dgm:pt modelId="{AAA394EC-B53E-524F-A830-8B71E1C9E967}" type="parTrans" cxnId="{213FBA21-FEDE-E04A-A8B2-6E35B2383669}">
      <dgm:prSet/>
      <dgm:spPr/>
      <dgm:t>
        <a:bodyPr/>
        <a:lstStyle/>
        <a:p>
          <a:endParaRPr lang="en-US"/>
        </a:p>
      </dgm:t>
    </dgm:pt>
    <dgm:pt modelId="{86DCA64B-8168-0B4B-B702-7CF33FF1434D}" type="sibTrans" cxnId="{213FBA21-FEDE-E04A-A8B2-6E35B2383669}">
      <dgm:prSet/>
      <dgm:spPr/>
      <dgm:t>
        <a:bodyPr/>
        <a:lstStyle/>
        <a:p>
          <a:endParaRPr lang="en-US"/>
        </a:p>
      </dgm:t>
    </dgm:pt>
    <dgm:pt modelId="{C1B20067-2B6B-7D4F-B00A-6A4C462543BA}">
      <dgm:prSet/>
      <dgm:spPr/>
      <dgm:t>
        <a:bodyPr/>
        <a:lstStyle/>
        <a:p>
          <a:pPr rtl="0"/>
          <a:r>
            <a:rPr lang="en-GB" b="0" noProof="0" dirty="0" smtClean="0"/>
            <a:t>Cloud Storage</a:t>
          </a:r>
          <a:endParaRPr lang="en-GB" b="0" noProof="0" dirty="0"/>
        </a:p>
      </dgm:t>
    </dgm:pt>
    <dgm:pt modelId="{802846DD-6EC8-4F41-9C58-3EB31B8426F3}" type="parTrans" cxnId="{2A9020BE-08B9-AF48-8CFB-F9EBB3F5E068}">
      <dgm:prSet/>
      <dgm:spPr/>
      <dgm:t>
        <a:bodyPr/>
        <a:lstStyle/>
        <a:p>
          <a:endParaRPr lang="en-US"/>
        </a:p>
      </dgm:t>
    </dgm:pt>
    <dgm:pt modelId="{A2DC80A5-B913-2646-90B3-17D2DF642417}" type="sibTrans" cxnId="{2A9020BE-08B9-AF48-8CFB-F9EBB3F5E068}">
      <dgm:prSet/>
      <dgm:spPr/>
      <dgm:t>
        <a:bodyPr/>
        <a:lstStyle/>
        <a:p>
          <a:endParaRPr lang="en-US"/>
        </a:p>
      </dgm:t>
    </dgm:pt>
    <dgm:pt modelId="{D7545630-72B4-1640-B997-FDB0697A881B}">
      <dgm:prSet/>
      <dgm:spPr/>
      <dgm:t>
        <a:bodyPr/>
        <a:lstStyle/>
        <a:p>
          <a:pPr rtl="0"/>
          <a:r>
            <a:rPr lang="en-GB" b="0" noProof="0" smtClean="0"/>
            <a:t>Virtual Appliance Marketplace</a:t>
          </a:r>
          <a:endParaRPr lang="en-GB" b="0" noProof="0" dirty="0"/>
        </a:p>
      </dgm:t>
    </dgm:pt>
    <dgm:pt modelId="{96DD8893-06A0-8C41-B628-83DF60B811E4}" type="parTrans" cxnId="{F7531615-545D-3B4A-92B9-C72A3F2B6144}">
      <dgm:prSet/>
      <dgm:spPr/>
      <dgm:t>
        <a:bodyPr/>
        <a:lstStyle/>
        <a:p>
          <a:endParaRPr lang="en-US"/>
        </a:p>
      </dgm:t>
    </dgm:pt>
    <dgm:pt modelId="{B45CB30C-7523-CF48-BB40-C9B415EBB062}" type="sibTrans" cxnId="{F7531615-545D-3B4A-92B9-C72A3F2B6144}">
      <dgm:prSet/>
      <dgm:spPr/>
      <dgm:t>
        <a:bodyPr/>
        <a:lstStyle/>
        <a:p>
          <a:endParaRPr lang="en-US"/>
        </a:p>
      </dgm:t>
    </dgm:pt>
    <dgm:pt modelId="{E22B8E9C-497C-3D47-BB13-2E6611BE24D0}" type="pres">
      <dgm:prSet presAssocID="{8BAA6F03-1452-EF4A-A5DC-E614A98CCA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3A7E8-6B49-A140-BAED-00A90912AC20}" type="pres">
      <dgm:prSet presAssocID="{19FBEC66-2EFA-BC48-984E-C1AA967F6F80}" presName="composite" presStyleCnt="0"/>
      <dgm:spPr/>
      <dgm:t>
        <a:bodyPr/>
        <a:lstStyle/>
        <a:p>
          <a:endParaRPr lang="en-GB"/>
        </a:p>
      </dgm:t>
    </dgm:pt>
    <dgm:pt modelId="{3B347E69-3EF0-AB4A-99B8-1F9D7701CFE6}" type="pres">
      <dgm:prSet presAssocID="{19FBEC66-2EFA-BC48-984E-C1AA967F6F80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38A24-E0E1-D947-9C13-DB8F4A625B96}" type="pres">
      <dgm:prSet presAssocID="{19FBEC66-2EFA-BC48-984E-C1AA967F6F80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33774-3666-A745-8300-D209B1D86C5B}" type="pres">
      <dgm:prSet presAssocID="{96568930-05C6-424A-A0EC-BFDDA365BFC4}" presName="space" presStyleCnt="0"/>
      <dgm:spPr/>
      <dgm:t>
        <a:bodyPr/>
        <a:lstStyle/>
        <a:p>
          <a:endParaRPr lang="en-GB"/>
        </a:p>
      </dgm:t>
    </dgm:pt>
    <dgm:pt modelId="{D49EF6FC-4D14-2246-A7D0-2AE541C17DE8}" type="pres">
      <dgm:prSet presAssocID="{0978CFCC-9232-D249-ADDA-F9392D921FFD}" presName="composite" presStyleCnt="0"/>
      <dgm:spPr/>
      <dgm:t>
        <a:bodyPr/>
        <a:lstStyle/>
        <a:p>
          <a:endParaRPr lang="en-GB"/>
        </a:p>
      </dgm:t>
    </dgm:pt>
    <dgm:pt modelId="{B7DFD2C2-F204-8D41-A7E4-1D88CF6BA76D}" type="pres">
      <dgm:prSet presAssocID="{0978CFCC-9232-D249-ADDA-F9392D921FFD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465E3-1E96-6547-B09B-4CB4CFD3511F}" type="pres">
      <dgm:prSet presAssocID="{0978CFCC-9232-D249-ADDA-F9392D921FFD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0E338-57EA-2A44-B3BC-0DCC5EA2962C}" type="pres">
      <dgm:prSet presAssocID="{77A7AA6A-F884-E841-A080-2CB7BCE8095E}" presName="space" presStyleCnt="0"/>
      <dgm:spPr/>
      <dgm:t>
        <a:bodyPr/>
        <a:lstStyle/>
        <a:p>
          <a:endParaRPr lang="en-GB"/>
        </a:p>
      </dgm:t>
    </dgm:pt>
    <dgm:pt modelId="{41FEBB30-0472-724B-9697-90A644672158}" type="pres">
      <dgm:prSet presAssocID="{CC1FD5E6-0733-6346-8740-4D9F9A9AFDBD}" presName="composite" presStyleCnt="0"/>
      <dgm:spPr/>
      <dgm:t>
        <a:bodyPr/>
        <a:lstStyle/>
        <a:p>
          <a:endParaRPr lang="en-GB"/>
        </a:p>
      </dgm:t>
    </dgm:pt>
    <dgm:pt modelId="{7D92B7AB-B7D8-6C4B-821E-93DD00C7FD9C}" type="pres">
      <dgm:prSet presAssocID="{CC1FD5E6-0733-6346-8740-4D9F9A9AFDBD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63548-64D3-384B-A2E4-6E04BFC22BE4}" type="pres">
      <dgm:prSet presAssocID="{CC1FD5E6-0733-6346-8740-4D9F9A9AFDBD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B4D51-7ECD-EB4B-BCC9-D4454A48BCA7}" type="pres">
      <dgm:prSet presAssocID="{E0E187A0-946A-0D46-8637-295A43F717A2}" presName="space" presStyleCnt="0"/>
      <dgm:spPr/>
      <dgm:t>
        <a:bodyPr/>
        <a:lstStyle/>
        <a:p>
          <a:endParaRPr lang="en-GB"/>
        </a:p>
      </dgm:t>
    </dgm:pt>
    <dgm:pt modelId="{2CA9EAC0-959B-4742-879F-1032B2E1869D}" type="pres">
      <dgm:prSet presAssocID="{A24AA164-36BA-2641-A9A9-0714A2EAA662}" presName="composite" presStyleCnt="0"/>
      <dgm:spPr/>
      <dgm:t>
        <a:bodyPr/>
        <a:lstStyle/>
        <a:p>
          <a:endParaRPr lang="en-GB"/>
        </a:p>
      </dgm:t>
    </dgm:pt>
    <dgm:pt modelId="{063C707F-EAED-FF47-A200-60BB6320BFAB}" type="pres">
      <dgm:prSet presAssocID="{A24AA164-36BA-2641-A9A9-0714A2EAA662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6E3C6-41D6-9942-BAF6-FABB06194C21}" type="pres">
      <dgm:prSet presAssocID="{A24AA164-36BA-2641-A9A9-0714A2EAA662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8201D-B879-AE42-A194-80B063246C41}" type="pres">
      <dgm:prSet presAssocID="{8BDFCE3A-7CE5-754D-BEB7-17C3738B4A66}" presName="space" presStyleCnt="0"/>
      <dgm:spPr/>
      <dgm:t>
        <a:bodyPr/>
        <a:lstStyle/>
        <a:p>
          <a:endParaRPr lang="en-US"/>
        </a:p>
      </dgm:t>
    </dgm:pt>
    <dgm:pt modelId="{D27792E3-323D-0049-810C-3DA7A39343E2}" type="pres">
      <dgm:prSet presAssocID="{D73F0C50-5C3A-8645-9BA2-885E17C9398C}" presName="composite" presStyleCnt="0"/>
      <dgm:spPr/>
      <dgm:t>
        <a:bodyPr/>
        <a:lstStyle/>
        <a:p>
          <a:endParaRPr lang="en-US"/>
        </a:p>
      </dgm:t>
    </dgm:pt>
    <dgm:pt modelId="{C2828393-C514-BA47-970A-C9334D08450E}" type="pres">
      <dgm:prSet presAssocID="{D73F0C50-5C3A-8645-9BA2-885E17C9398C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53575-203C-AC40-9F21-7E73D2196CD8}" type="pres">
      <dgm:prSet presAssocID="{D73F0C50-5C3A-8645-9BA2-885E17C9398C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31741-EE0F-A24F-8F58-6554F51A6ED9}" type="pres">
      <dgm:prSet presAssocID="{D2BB0241-6294-7143-A018-0D95C898F345}" presName="space" presStyleCnt="0"/>
      <dgm:spPr/>
      <dgm:t>
        <a:bodyPr/>
        <a:lstStyle/>
        <a:p>
          <a:endParaRPr lang="en-US"/>
        </a:p>
      </dgm:t>
    </dgm:pt>
    <dgm:pt modelId="{B5A9BA11-E416-EE40-A1A4-F6860907FCDC}" type="pres">
      <dgm:prSet presAssocID="{7AA116EC-98BA-4445-BA02-488189A7521D}" presName="composite" presStyleCnt="0"/>
      <dgm:spPr/>
      <dgm:t>
        <a:bodyPr/>
        <a:lstStyle/>
        <a:p>
          <a:endParaRPr lang="en-US"/>
        </a:p>
      </dgm:t>
    </dgm:pt>
    <dgm:pt modelId="{BAE5D83D-20B6-AE42-A3D7-574973769C5C}" type="pres">
      <dgm:prSet presAssocID="{7AA116EC-98BA-4445-BA02-488189A7521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0DAD-DA8A-554D-950F-5CF3AAA910F9}" type="pres">
      <dgm:prSet presAssocID="{7AA116EC-98BA-4445-BA02-488189A7521D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425DC-A015-554E-8C34-98BE94113EF3}" type="presOf" srcId="{D73F0C50-5C3A-8645-9BA2-885E17C9398C}" destId="{C2828393-C514-BA47-970A-C9334D08450E}" srcOrd="0" destOrd="0" presId="urn:microsoft.com/office/officeart/2005/8/layout/hList1"/>
    <dgm:cxn modelId="{5E51B7F5-F6DF-1C40-AB39-653596C246CE}" type="presOf" srcId="{A24AA164-36BA-2641-A9A9-0714A2EAA662}" destId="{063C707F-EAED-FF47-A200-60BB6320BFAB}" srcOrd="0" destOrd="0" presId="urn:microsoft.com/office/officeart/2005/8/layout/hList1"/>
    <dgm:cxn modelId="{2C6AC4AD-6DF2-C944-80D2-0B25639FEE6D}" srcId="{8BAA6F03-1452-EF4A-A5DC-E614A98CCAD0}" destId="{7AA116EC-98BA-4445-BA02-488189A7521D}" srcOrd="5" destOrd="0" parTransId="{353A0655-72AC-0740-8C6E-D68407A56784}" sibTransId="{F8FA3BDC-E6D8-FD42-BF3E-F1DDEDAEC1BB}"/>
    <dgm:cxn modelId="{0810E924-1678-824E-BBB2-40C879D4DD8C}" type="presOf" srcId="{46664F2B-FC90-D846-9844-1515A10EEC50}" destId="{EAF38A24-E0E1-D947-9C13-DB8F4A625B96}" srcOrd="0" destOrd="2" presId="urn:microsoft.com/office/officeart/2005/8/layout/hList1"/>
    <dgm:cxn modelId="{012010F5-7F2B-EE4C-91EA-190DC56F7140}" srcId="{0978CFCC-9232-D249-ADDA-F9392D921FFD}" destId="{98591D4D-75CB-6C44-ADBA-E7AD3B4A9C70}" srcOrd="0" destOrd="0" parTransId="{ED1B250D-061F-FC43-8E31-BDD5129D5C69}" sibTransId="{D11FADDC-AB65-9F4A-9AA2-CE97CA78B710}"/>
    <dgm:cxn modelId="{2878B330-D4E6-0942-8482-AB58E3F446BF}" type="presOf" srcId="{EE0D98DD-85ED-034C-9E50-E20EE0B78A16}" destId="{025465E3-1E96-6547-B09B-4CB4CFD3511F}" srcOrd="0" destOrd="2" presId="urn:microsoft.com/office/officeart/2005/8/layout/hList1"/>
    <dgm:cxn modelId="{7544FF86-9AA7-EC41-AE1C-B22D926D5A0B}" srcId="{19FBEC66-2EFA-BC48-984E-C1AA967F6F80}" destId="{9C9A27FA-00C7-A844-9D61-900FA9EFBD1A}" srcOrd="1" destOrd="0" parTransId="{FC75A7B9-CD21-FC41-9F68-A17F23D17667}" sibTransId="{B29172AA-F851-AA41-AA41-14D65A5EE18A}"/>
    <dgm:cxn modelId="{740B6889-2774-174D-A68E-1BDB894FACA4}" type="presOf" srcId="{0978CFCC-9232-D249-ADDA-F9392D921FFD}" destId="{B7DFD2C2-F204-8D41-A7E4-1D88CF6BA76D}" srcOrd="0" destOrd="0" presId="urn:microsoft.com/office/officeart/2005/8/layout/hList1"/>
    <dgm:cxn modelId="{9EC6F2CC-5603-9C4B-894E-94ACBEF44315}" srcId="{A24AA164-36BA-2641-A9A9-0714A2EAA662}" destId="{0F3B8888-33CD-FF45-BD0D-8E9B40C340E2}" srcOrd="3" destOrd="0" parTransId="{2EA5DC5C-ED88-3444-8271-F94274244BCD}" sibTransId="{611E1CCA-3BE1-6F42-B4A0-FFD5B3B0B7BD}"/>
    <dgm:cxn modelId="{46488D51-8115-4043-B243-38F325EA0B92}" type="presOf" srcId="{0F3B8888-33CD-FF45-BD0D-8E9B40C340E2}" destId="{B156E3C6-41D6-9942-BAF6-FABB06194C21}" srcOrd="0" destOrd="3" presId="urn:microsoft.com/office/officeart/2005/8/layout/hList1"/>
    <dgm:cxn modelId="{1CC02651-DC9B-6446-A1FD-D21FD03259B7}" srcId="{0978CFCC-9232-D249-ADDA-F9392D921FFD}" destId="{CEF26233-C178-E142-A37D-D46D539DD989}" srcOrd="1" destOrd="0" parTransId="{2C662A3C-0D7B-B049-8EEA-AB27DC4BB20E}" sibTransId="{FB6E4127-58E3-8B4B-BD70-B16781A521E9}"/>
    <dgm:cxn modelId="{2E0BD096-9D3E-6C41-8C47-663139DD01FF}" type="presOf" srcId="{5A601B51-B247-4D43-A807-C7E6D8FED18C}" destId="{25A53575-203C-AC40-9F21-7E73D2196CD8}" srcOrd="0" destOrd="2" presId="urn:microsoft.com/office/officeart/2005/8/layout/hList1"/>
    <dgm:cxn modelId="{D4808947-EBEC-CD40-9B4F-F3E8184355B1}" srcId="{A24AA164-36BA-2641-A9A9-0714A2EAA662}" destId="{DCF18E2D-EDF8-2A40-A810-949B1EAEB4B1}" srcOrd="0" destOrd="0" parTransId="{C4F83A6E-ED65-4F48-9E3A-FAF28D64AB5C}" sibTransId="{28352A43-2ABF-1740-ACA5-BD02EE2D5F1E}"/>
    <dgm:cxn modelId="{6A0B77C0-A734-6A4F-B2FF-BDCAB4A10BA3}" srcId="{D73F0C50-5C3A-8645-9BA2-885E17C9398C}" destId="{9B320AB8-429B-DB49-B96E-42B348D376B1}" srcOrd="3" destOrd="0" parTransId="{34B8A297-B2B4-9645-B4D1-6CF1A48AEF86}" sibTransId="{785980BA-4CD7-9F4C-84AA-9CEF0F7D383C}"/>
    <dgm:cxn modelId="{320743D7-5F6E-A24D-9FCE-A8FD33353A56}" srcId="{0978CFCC-9232-D249-ADDA-F9392D921FFD}" destId="{82E9D5D2-21FB-5E40-95A6-98E74EFA1101}" srcOrd="4" destOrd="0" parTransId="{BED5A8F1-8EB1-B140-A04F-B811121EE95F}" sibTransId="{132443FB-EAB2-7247-8DB4-7A314D1354AC}"/>
    <dgm:cxn modelId="{5746C333-4BE2-A44A-B96C-6114E24342C0}" type="presOf" srcId="{82E9D5D2-21FB-5E40-95A6-98E74EFA1101}" destId="{025465E3-1E96-6547-B09B-4CB4CFD3511F}" srcOrd="0" destOrd="4" presId="urn:microsoft.com/office/officeart/2005/8/layout/hList1"/>
    <dgm:cxn modelId="{7D739C55-A4C3-E24B-93B2-BACD6914A8EF}" type="presOf" srcId="{19FBEC66-2EFA-BC48-984E-C1AA967F6F80}" destId="{3B347E69-3EF0-AB4A-99B8-1F9D7701CFE6}" srcOrd="0" destOrd="0" presId="urn:microsoft.com/office/officeart/2005/8/layout/hList1"/>
    <dgm:cxn modelId="{5076956C-F9C2-A04E-A500-2EFFDA5AEF02}" type="presOf" srcId="{0B290BD6-8C82-224F-AD29-EB7D4EAA5948}" destId="{B156E3C6-41D6-9942-BAF6-FABB06194C21}" srcOrd="0" destOrd="2" presId="urn:microsoft.com/office/officeart/2005/8/layout/hList1"/>
    <dgm:cxn modelId="{7A9CD9D2-BEBE-7244-9B90-B8FBEEA7EAB6}" type="presOf" srcId="{8BAA6F03-1452-EF4A-A5DC-E614A98CCAD0}" destId="{E22B8E9C-497C-3D47-BB13-2E6611BE24D0}" srcOrd="0" destOrd="0" presId="urn:microsoft.com/office/officeart/2005/8/layout/hList1"/>
    <dgm:cxn modelId="{EAEBD06F-13B4-1B4E-91A4-7BE9C582CAFF}" type="presOf" srcId="{98591D4D-75CB-6C44-ADBA-E7AD3B4A9C70}" destId="{025465E3-1E96-6547-B09B-4CB4CFD3511F}" srcOrd="0" destOrd="0" presId="urn:microsoft.com/office/officeart/2005/8/layout/hList1"/>
    <dgm:cxn modelId="{5FF7C23A-8705-014B-A116-448350FA83E9}" srcId="{0978CFCC-9232-D249-ADDA-F9392D921FFD}" destId="{98935C1D-E1A3-A947-A42D-EB57812B5B28}" srcOrd="3" destOrd="0" parTransId="{C0BFC434-3ECB-0040-B08F-926AFD0CAE59}" sibTransId="{9942C3B8-2AF1-0245-ABD7-93827112524F}"/>
    <dgm:cxn modelId="{213FBA21-FEDE-E04A-A8B2-6E35B2383669}" srcId="{7AA116EC-98BA-4445-BA02-488189A7521D}" destId="{AC06B791-3FA9-2E41-BCD0-58B73D6751F7}" srcOrd="0" destOrd="0" parTransId="{AAA394EC-B53E-524F-A830-8B71E1C9E967}" sibTransId="{86DCA64B-8168-0B4B-B702-7CF33FF1434D}"/>
    <dgm:cxn modelId="{2A9020BE-08B9-AF48-8CFB-F9EBB3F5E068}" srcId="{7AA116EC-98BA-4445-BA02-488189A7521D}" destId="{C1B20067-2B6B-7D4F-B00A-6A4C462543BA}" srcOrd="1" destOrd="0" parTransId="{802846DD-6EC8-4F41-9C58-3EB31B8426F3}" sibTransId="{A2DC80A5-B913-2646-90B3-17D2DF642417}"/>
    <dgm:cxn modelId="{E82B9D4F-9EAA-F045-816A-4EF3569BE514}" type="presOf" srcId="{FC33AE37-A034-FD4F-A23D-4740DEBABB1C}" destId="{34363548-64D3-384B-A2E4-6E04BFC22BE4}" srcOrd="0" destOrd="0" presId="urn:microsoft.com/office/officeart/2005/8/layout/hList1"/>
    <dgm:cxn modelId="{23C6ECE3-2677-5542-8004-FAC2170D7931}" srcId="{0978CFCC-9232-D249-ADDA-F9392D921FFD}" destId="{EE0D98DD-85ED-034C-9E50-E20EE0B78A16}" srcOrd="2" destOrd="0" parTransId="{265FBF34-2501-5744-A1F6-B7168FDD8DCD}" sibTransId="{904F16B3-38AA-0B42-8A2C-8CDC5BE563FA}"/>
    <dgm:cxn modelId="{CC0AF685-4BDB-E641-9E81-74A793278110}" type="presOf" srcId="{7AA116EC-98BA-4445-BA02-488189A7521D}" destId="{BAE5D83D-20B6-AE42-A3D7-574973769C5C}" srcOrd="0" destOrd="0" presId="urn:microsoft.com/office/officeart/2005/8/layout/hList1"/>
    <dgm:cxn modelId="{8D1B652B-AC8F-E949-9494-23482871BF39}" type="presOf" srcId="{9C9A27FA-00C7-A844-9D61-900FA9EFBD1A}" destId="{EAF38A24-E0E1-D947-9C13-DB8F4A625B96}" srcOrd="0" destOrd="1" presId="urn:microsoft.com/office/officeart/2005/8/layout/hList1"/>
    <dgm:cxn modelId="{62D8F586-95B6-984A-A89A-D1082DD44FFF}" srcId="{CC1FD5E6-0733-6346-8740-4D9F9A9AFDBD}" destId="{FC33AE37-A034-FD4F-A23D-4740DEBABB1C}" srcOrd="0" destOrd="0" parTransId="{2EA0B743-5577-1146-910F-AC570ED171B3}" sibTransId="{B03B30E6-679B-084C-9618-5D7DCA5384BD}"/>
    <dgm:cxn modelId="{8D6F8CE8-6B3A-C84B-B1EB-5C01954EAD1C}" srcId="{19FBEC66-2EFA-BC48-984E-C1AA967F6F80}" destId="{46664F2B-FC90-D846-9844-1515A10EEC50}" srcOrd="2" destOrd="0" parTransId="{A4117BA6-92CC-FA4E-AA4F-CFC9B9E0E8BF}" sibTransId="{B84FD52E-C092-0B4A-9C36-32E29DD92B59}"/>
    <dgm:cxn modelId="{F2CEE577-220A-8F40-BCBD-D52E8D7DF584}" type="presOf" srcId="{D7545630-72B4-1640-B997-FDB0697A881B}" destId="{AC520DAD-DA8A-554D-950F-5CF3AAA910F9}" srcOrd="0" destOrd="2" presId="urn:microsoft.com/office/officeart/2005/8/layout/hList1"/>
    <dgm:cxn modelId="{F432D80F-D162-2941-8429-19F714D468A0}" srcId="{8BAA6F03-1452-EF4A-A5DC-E614A98CCAD0}" destId="{A24AA164-36BA-2641-A9A9-0714A2EAA662}" srcOrd="3" destOrd="0" parTransId="{966AE032-8459-5140-9FB0-B97AFF2BAA2A}" sibTransId="{8BDFCE3A-7CE5-754D-BEB7-17C3738B4A66}"/>
    <dgm:cxn modelId="{EFA33266-EBA7-7649-BAF3-94FEAAE68D8B}" srcId="{A24AA164-36BA-2641-A9A9-0714A2EAA662}" destId="{84C169D5-A758-A94A-92BF-D735AD704BEF}" srcOrd="1" destOrd="0" parTransId="{87FE1040-99B0-EF4D-B681-F6BE9B2B1FEA}" sibTransId="{E9E555EF-FB20-A94D-ACD7-5CFEFD69BE0A}"/>
    <dgm:cxn modelId="{DBE07578-C1BB-0E48-A94D-B1D08EC51B74}" type="presOf" srcId="{DCF18E2D-EDF8-2A40-A810-949B1EAEB4B1}" destId="{B156E3C6-41D6-9942-BAF6-FABB06194C21}" srcOrd="0" destOrd="0" presId="urn:microsoft.com/office/officeart/2005/8/layout/hList1"/>
    <dgm:cxn modelId="{47DB61E8-2F92-3043-B087-BA09A7A44709}" type="presOf" srcId="{CEF26233-C178-E142-A37D-D46D539DD989}" destId="{025465E3-1E96-6547-B09B-4CB4CFD3511F}" srcOrd="0" destOrd="1" presId="urn:microsoft.com/office/officeart/2005/8/layout/hList1"/>
    <dgm:cxn modelId="{08E3C79B-18A1-2E42-97E9-809991E3D3D0}" type="presOf" srcId="{21743CE6-4903-9A4A-B591-FC79BC88438B}" destId="{EAF38A24-E0E1-D947-9C13-DB8F4A625B96}" srcOrd="0" destOrd="3" presId="urn:microsoft.com/office/officeart/2005/8/layout/hList1"/>
    <dgm:cxn modelId="{81030293-268E-AC40-AAA8-E75074016758}" type="presOf" srcId="{C1B20067-2B6B-7D4F-B00A-6A4C462543BA}" destId="{AC520DAD-DA8A-554D-950F-5CF3AAA910F9}" srcOrd="0" destOrd="1" presId="urn:microsoft.com/office/officeart/2005/8/layout/hList1"/>
    <dgm:cxn modelId="{6435013D-75D6-A04F-A449-D312B9F4F2E4}" srcId="{D73F0C50-5C3A-8645-9BA2-885E17C9398C}" destId="{804A0BDB-EF36-5F4C-9CD1-1C6A8DCEF58C}" srcOrd="0" destOrd="0" parTransId="{1122331C-E33D-9A44-B823-BA9DBE66F12D}" sibTransId="{C81A5AF6-9F9B-3740-B07D-B166DB11008C}"/>
    <dgm:cxn modelId="{C16D1EB7-7697-FB4C-A4E4-EB8126FD3537}" srcId="{8BAA6F03-1452-EF4A-A5DC-E614A98CCAD0}" destId="{0978CFCC-9232-D249-ADDA-F9392D921FFD}" srcOrd="1" destOrd="0" parTransId="{330992DE-DF00-1E49-A361-7783E63A50A8}" sibTransId="{77A7AA6A-F884-E841-A080-2CB7BCE8095E}"/>
    <dgm:cxn modelId="{93B8EB01-3A04-D54D-8245-705D8991813F}" srcId="{D73F0C50-5C3A-8645-9BA2-885E17C9398C}" destId="{2BE0C5CF-BBAE-E440-B914-29E709FD4D5F}" srcOrd="1" destOrd="0" parTransId="{32C0B869-DE2A-874D-8499-F7155F3B5307}" sibTransId="{41514169-D0B8-1C4D-BFE9-098610E9AA6B}"/>
    <dgm:cxn modelId="{9A4B0860-B9BB-0C4A-954C-7387D5541353}" type="presOf" srcId="{3F39FF8A-4D03-D244-8AFD-EE7673F3D355}" destId="{EAF38A24-E0E1-D947-9C13-DB8F4A625B96}" srcOrd="0" destOrd="0" presId="urn:microsoft.com/office/officeart/2005/8/layout/hList1"/>
    <dgm:cxn modelId="{F7531615-545D-3B4A-92B9-C72A3F2B6144}" srcId="{7AA116EC-98BA-4445-BA02-488189A7521D}" destId="{D7545630-72B4-1640-B997-FDB0697A881B}" srcOrd="2" destOrd="0" parTransId="{96DD8893-06A0-8C41-B628-83DF60B811E4}" sibTransId="{B45CB30C-7523-CF48-BB40-C9B415EBB062}"/>
    <dgm:cxn modelId="{CA80F71E-8340-C145-995F-C7D3C4A92D36}" srcId="{19FBEC66-2EFA-BC48-984E-C1AA967F6F80}" destId="{3F39FF8A-4D03-D244-8AFD-EE7673F3D355}" srcOrd="0" destOrd="0" parTransId="{64B069A6-F581-AF48-B6AC-1731903F03E5}" sibTransId="{DB2B6FF4-AC03-A045-A216-91B37BB2F9F3}"/>
    <dgm:cxn modelId="{BBF4CA9E-D266-C142-AD90-B9E96B8C106C}" srcId="{19FBEC66-2EFA-BC48-984E-C1AA967F6F80}" destId="{21743CE6-4903-9A4A-B591-FC79BC88438B}" srcOrd="3" destOrd="0" parTransId="{1C0F14F9-510F-C646-86F6-A608B2506240}" sibTransId="{4F6EC292-206F-454B-AB04-AA740FDE0704}"/>
    <dgm:cxn modelId="{11336C71-9678-3443-8085-61ADC2449D00}" srcId="{8BAA6F03-1452-EF4A-A5DC-E614A98CCAD0}" destId="{19FBEC66-2EFA-BC48-984E-C1AA967F6F80}" srcOrd="0" destOrd="0" parTransId="{CF4A037D-2619-144F-9691-130B56C5F2A9}" sibTransId="{96568930-05C6-424A-A0EC-BFDDA365BFC4}"/>
    <dgm:cxn modelId="{9C6F9C71-7844-4247-84F5-586D19F05868}" srcId="{8BAA6F03-1452-EF4A-A5DC-E614A98CCAD0}" destId="{D73F0C50-5C3A-8645-9BA2-885E17C9398C}" srcOrd="4" destOrd="0" parTransId="{3ABBF6AA-3208-CE4A-81CC-44F7F0E473CB}" sibTransId="{D2BB0241-6294-7143-A018-0D95C898F345}"/>
    <dgm:cxn modelId="{A648AD54-DCF9-D24B-873C-FE63FACAF1E5}" type="presOf" srcId="{D5EA256C-8A75-AD48-948B-0B7F158E2FCD}" destId="{34363548-64D3-384B-A2E4-6E04BFC22BE4}" srcOrd="0" destOrd="1" presId="urn:microsoft.com/office/officeart/2005/8/layout/hList1"/>
    <dgm:cxn modelId="{AB3D2950-26EF-A646-B5A2-2A3DD3E15A0F}" type="presOf" srcId="{84C169D5-A758-A94A-92BF-D735AD704BEF}" destId="{B156E3C6-41D6-9942-BAF6-FABB06194C21}" srcOrd="0" destOrd="1" presId="urn:microsoft.com/office/officeart/2005/8/layout/hList1"/>
    <dgm:cxn modelId="{DB7B8453-1FDC-A049-9B34-74A41A968AE7}" srcId="{CC1FD5E6-0733-6346-8740-4D9F9A9AFDBD}" destId="{D5EA256C-8A75-AD48-948B-0B7F158E2FCD}" srcOrd="1" destOrd="0" parTransId="{90B60135-BC3E-C943-9D8F-5A9CAE9F8F44}" sibTransId="{E8249DF1-542C-374B-95F0-775A7B859E02}"/>
    <dgm:cxn modelId="{E9A932E2-E31B-1347-B98A-13A8CD205268}" type="presOf" srcId="{98935C1D-E1A3-A947-A42D-EB57812B5B28}" destId="{025465E3-1E96-6547-B09B-4CB4CFD3511F}" srcOrd="0" destOrd="3" presId="urn:microsoft.com/office/officeart/2005/8/layout/hList1"/>
    <dgm:cxn modelId="{F1B6F669-8D8D-D140-B42E-D4968E76FEFB}" type="presOf" srcId="{9B320AB8-429B-DB49-B96E-42B348D376B1}" destId="{25A53575-203C-AC40-9F21-7E73D2196CD8}" srcOrd="0" destOrd="3" presId="urn:microsoft.com/office/officeart/2005/8/layout/hList1"/>
    <dgm:cxn modelId="{FBFAD3FE-8588-A749-85D3-B73B07600001}" type="presOf" srcId="{2BE0C5CF-BBAE-E440-B914-29E709FD4D5F}" destId="{25A53575-203C-AC40-9F21-7E73D2196CD8}" srcOrd="0" destOrd="1" presId="urn:microsoft.com/office/officeart/2005/8/layout/hList1"/>
    <dgm:cxn modelId="{57D6E029-291F-4849-8973-D885353882DB}" type="presOf" srcId="{AC06B791-3FA9-2E41-BCD0-58B73D6751F7}" destId="{AC520DAD-DA8A-554D-950F-5CF3AAA910F9}" srcOrd="0" destOrd="0" presId="urn:microsoft.com/office/officeart/2005/8/layout/hList1"/>
    <dgm:cxn modelId="{E1F793AD-D2A1-E94E-8E0F-EB579C368D10}" type="presOf" srcId="{CC1FD5E6-0733-6346-8740-4D9F9A9AFDBD}" destId="{7D92B7AB-B7D8-6C4B-821E-93DD00C7FD9C}" srcOrd="0" destOrd="0" presId="urn:microsoft.com/office/officeart/2005/8/layout/hList1"/>
    <dgm:cxn modelId="{54025C5B-FA46-BA48-AD8F-E7C3A5BF9B4E}" srcId="{A24AA164-36BA-2641-A9A9-0714A2EAA662}" destId="{0B290BD6-8C82-224F-AD29-EB7D4EAA5948}" srcOrd="2" destOrd="0" parTransId="{3FD77736-266D-8642-8D45-97888A9E2E7D}" sibTransId="{0E19917E-F2EE-8541-BB6C-4224969FB79F}"/>
    <dgm:cxn modelId="{5B4D5F0C-C274-9549-97E2-BBB500545A70}" srcId="{8BAA6F03-1452-EF4A-A5DC-E614A98CCAD0}" destId="{CC1FD5E6-0733-6346-8740-4D9F9A9AFDBD}" srcOrd="2" destOrd="0" parTransId="{E119C4C3-26D9-2448-BEC3-CBB0AD7D1B8F}" sibTransId="{E0E187A0-946A-0D46-8637-295A43F717A2}"/>
    <dgm:cxn modelId="{FBD9CAB1-A655-9843-96C8-B7E8A6595DDD}" srcId="{D73F0C50-5C3A-8645-9BA2-885E17C9398C}" destId="{5A601B51-B247-4D43-A807-C7E6D8FED18C}" srcOrd="2" destOrd="0" parTransId="{FDEA4C38-4BD6-7D49-B035-17DCC7FFC4B1}" sibTransId="{5EB8B775-D0BD-A54E-AF2A-DE1F4155375D}"/>
    <dgm:cxn modelId="{B8856198-2C8E-5642-ACBB-445F62D97C14}" type="presOf" srcId="{804A0BDB-EF36-5F4C-9CD1-1C6A8DCEF58C}" destId="{25A53575-203C-AC40-9F21-7E73D2196CD8}" srcOrd="0" destOrd="0" presId="urn:microsoft.com/office/officeart/2005/8/layout/hList1"/>
    <dgm:cxn modelId="{C35B84F6-13F3-084D-9EDC-C25BF66BE8A1}" type="presParOf" srcId="{E22B8E9C-497C-3D47-BB13-2E6611BE24D0}" destId="{4AE3A7E8-6B49-A140-BAED-00A90912AC20}" srcOrd="0" destOrd="0" presId="urn:microsoft.com/office/officeart/2005/8/layout/hList1"/>
    <dgm:cxn modelId="{9494BA00-1FF0-3842-B935-9C6E05A3C23E}" type="presParOf" srcId="{4AE3A7E8-6B49-A140-BAED-00A90912AC20}" destId="{3B347E69-3EF0-AB4A-99B8-1F9D7701CFE6}" srcOrd="0" destOrd="0" presId="urn:microsoft.com/office/officeart/2005/8/layout/hList1"/>
    <dgm:cxn modelId="{4E6EF5D3-8535-F94D-AB6A-33E6938C5100}" type="presParOf" srcId="{4AE3A7E8-6B49-A140-BAED-00A90912AC20}" destId="{EAF38A24-E0E1-D947-9C13-DB8F4A625B96}" srcOrd="1" destOrd="0" presId="urn:microsoft.com/office/officeart/2005/8/layout/hList1"/>
    <dgm:cxn modelId="{399C8CA6-A581-9449-98B2-3C8E63B274F3}" type="presParOf" srcId="{E22B8E9C-497C-3D47-BB13-2E6611BE24D0}" destId="{D3B33774-3666-A745-8300-D209B1D86C5B}" srcOrd="1" destOrd="0" presId="urn:microsoft.com/office/officeart/2005/8/layout/hList1"/>
    <dgm:cxn modelId="{987BC279-F490-E248-9A8A-B5367B825C36}" type="presParOf" srcId="{E22B8E9C-497C-3D47-BB13-2E6611BE24D0}" destId="{D49EF6FC-4D14-2246-A7D0-2AE541C17DE8}" srcOrd="2" destOrd="0" presId="urn:microsoft.com/office/officeart/2005/8/layout/hList1"/>
    <dgm:cxn modelId="{BAE60579-6AE8-1647-B084-EAA2EA0AD80B}" type="presParOf" srcId="{D49EF6FC-4D14-2246-A7D0-2AE541C17DE8}" destId="{B7DFD2C2-F204-8D41-A7E4-1D88CF6BA76D}" srcOrd="0" destOrd="0" presId="urn:microsoft.com/office/officeart/2005/8/layout/hList1"/>
    <dgm:cxn modelId="{2E283A35-7DA3-694D-960B-003875F2CC10}" type="presParOf" srcId="{D49EF6FC-4D14-2246-A7D0-2AE541C17DE8}" destId="{025465E3-1E96-6547-B09B-4CB4CFD3511F}" srcOrd="1" destOrd="0" presId="urn:microsoft.com/office/officeart/2005/8/layout/hList1"/>
    <dgm:cxn modelId="{EA7224C1-1F0E-3440-A364-22971D8C3738}" type="presParOf" srcId="{E22B8E9C-497C-3D47-BB13-2E6611BE24D0}" destId="{3670E338-57EA-2A44-B3BC-0DCC5EA2962C}" srcOrd="3" destOrd="0" presId="urn:microsoft.com/office/officeart/2005/8/layout/hList1"/>
    <dgm:cxn modelId="{440D2E19-CE22-5144-8F39-E2158CA14921}" type="presParOf" srcId="{E22B8E9C-497C-3D47-BB13-2E6611BE24D0}" destId="{41FEBB30-0472-724B-9697-90A644672158}" srcOrd="4" destOrd="0" presId="urn:microsoft.com/office/officeart/2005/8/layout/hList1"/>
    <dgm:cxn modelId="{7F1B430F-ADD0-4248-A405-1E51C1A3C039}" type="presParOf" srcId="{41FEBB30-0472-724B-9697-90A644672158}" destId="{7D92B7AB-B7D8-6C4B-821E-93DD00C7FD9C}" srcOrd="0" destOrd="0" presId="urn:microsoft.com/office/officeart/2005/8/layout/hList1"/>
    <dgm:cxn modelId="{D87DE4DD-3C0E-F04F-8320-5BC6F93C0889}" type="presParOf" srcId="{41FEBB30-0472-724B-9697-90A644672158}" destId="{34363548-64D3-384B-A2E4-6E04BFC22BE4}" srcOrd="1" destOrd="0" presId="urn:microsoft.com/office/officeart/2005/8/layout/hList1"/>
    <dgm:cxn modelId="{CF136A7D-5799-EE42-A42C-E471B65C8108}" type="presParOf" srcId="{E22B8E9C-497C-3D47-BB13-2E6611BE24D0}" destId="{ADBB4D51-7ECD-EB4B-BCC9-D4454A48BCA7}" srcOrd="5" destOrd="0" presId="urn:microsoft.com/office/officeart/2005/8/layout/hList1"/>
    <dgm:cxn modelId="{1A594E48-6B38-EB47-9373-66DE6EDC26CF}" type="presParOf" srcId="{E22B8E9C-497C-3D47-BB13-2E6611BE24D0}" destId="{2CA9EAC0-959B-4742-879F-1032B2E1869D}" srcOrd="6" destOrd="0" presId="urn:microsoft.com/office/officeart/2005/8/layout/hList1"/>
    <dgm:cxn modelId="{8E9C34A1-8530-A448-8794-9F14A0216260}" type="presParOf" srcId="{2CA9EAC0-959B-4742-879F-1032B2E1869D}" destId="{063C707F-EAED-FF47-A200-60BB6320BFAB}" srcOrd="0" destOrd="0" presId="urn:microsoft.com/office/officeart/2005/8/layout/hList1"/>
    <dgm:cxn modelId="{90621CBF-18B4-F349-B445-D2412553080B}" type="presParOf" srcId="{2CA9EAC0-959B-4742-879F-1032B2E1869D}" destId="{B156E3C6-41D6-9942-BAF6-FABB06194C21}" srcOrd="1" destOrd="0" presId="urn:microsoft.com/office/officeart/2005/8/layout/hList1"/>
    <dgm:cxn modelId="{48A543F6-1DA8-F740-AE98-6CC459820A49}" type="presParOf" srcId="{E22B8E9C-497C-3D47-BB13-2E6611BE24D0}" destId="{2C28201D-B879-AE42-A194-80B063246C41}" srcOrd="7" destOrd="0" presId="urn:microsoft.com/office/officeart/2005/8/layout/hList1"/>
    <dgm:cxn modelId="{B8AAFB78-5A6D-3242-9A1F-15F4D8F70B67}" type="presParOf" srcId="{E22B8E9C-497C-3D47-BB13-2E6611BE24D0}" destId="{D27792E3-323D-0049-810C-3DA7A39343E2}" srcOrd="8" destOrd="0" presId="urn:microsoft.com/office/officeart/2005/8/layout/hList1"/>
    <dgm:cxn modelId="{D7F78ED7-7DF9-FB44-A8C9-F84975AB3474}" type="presParOf" srcId="{D27792E3-323D-0049-810C-3DA7A39343E2}" destId="{C2828393-C514-BA47-970A-C9334D08450E}" srcOrd="0" destOrd="0" presId="urn:microsoft.com/office/officeart/2005/8/layout/hList1"/>
    <dgm:cxn modelId="{D73DF258-BC7E-A544-9060-A4AC5C072037}" type="presParOf" srcId="{D27792E3-323D-0049-810C-3DA7A39343E2}" destId="{25A53575-203C-AC40-9F21-7E73D2196CD8}" srcOrd="1" destOrd="0" presId="urn:microsoft.com/office/officeart/2005/8/layout/hList1"/>
    <dgm:cxn modelId="{27A26644-A44A-EA4A-9D9D-E7FAB806B8F6}" type="presParOf" srcId="{E22B8E9C-497C-3D47-BB13-2E6611BE24D0}" destId="{05B31741-EE0F-A24F-8F58-6554F51A6ED9}" srcOrd="9" destOrd="0" presId="urn:microsoft.com/office/officeart/2005/8/layout/hList1"/>
    <dgm:cxn modelId="{A6AD5502-27DC-CE4E-9D1C-1B791DB1E8E5}" type="presParOf" srcId="{E22B8E9C-497C-3D47-BB13-2E6611BE24D0}" destId="{B5A9BA11-E416-EE40-A1A4-F6860907FCDC}" srcOrd="10" destOrd="0" presId="urn:microsoft.com/office/officeart/2005/8/layout/hList1"/>
    <dgm:cxn modelId="{05D542E9-21F0-D047-930D-52CFA912BEA9}" type="presParOf" srcId="{B5A9BA11-E416-EE40-A1A4-F6860907FCDC}" destId="{BAE5D83D-20B6-AE42-A3D7-574973769C5C}" srcOrd="0" destOrd="0" presId="urn:microsoft.com/office/officeart/2005/8/layout/hList1"/>
    <dgm:cxn modelId="{AF250FEE-481D-E045-BF4F-7ED769A34F8D}" type="presParOf" srcId="{B5A9BA11-E416-EE40-A1A4-F6860907FCDC}" destId="{AC520DAD-DA8A-554D-950F-5CF3AAA910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</dgm:pt>
    <dgm:pt modelId="{BAF4BAD2-6E0E-4446-B6A6-A6D77538DFCB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Federated Operations</a:t>
          </a:r>
          <a:endParaRPr lang="en-US" sz="1600" b="1" dirty="0">
            <a:solidFill>
              <a:schemeClr val="bg1"/>
            </a:solidFill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High-Throughput Data Analysis</a:t>
          </a:r>
          <a:endParaRPr lang="en-US" sz="1600" b="1" dirty="0">
            <a:solidFill>
              <a:schemeClr val="bg1"/>
            </a:solidFill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Federated Cloud</a:t>
          </a:r>
          <a:endParaRPr lang="en-US" sz="1600" b="1" dirty="0">
            <a:solidFill>
              <a:schemeClr val="bg1"/>
            </a:solidFill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F6B51503-B7D6-40E8-8FCD-A38A5080A9D9}">
      <dgm:prSet custT="1"/>
      <dgm:spPr>
        <a:solidFill>
          <a:schemeClr val="accent3"/>
        </a:solidFill>
      </dgm:spPr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Community Driven Innovation &amp; Support</a:t>
          </a:r>
          <a:endParaRPr lang="en-US" sz="1600" b="1" dirty="0">
            <a:solidFill>
              <a:schemeClr val="bg1"/>
            </a:solidFill>
          </a:endParaRPr>
        </a:p>
      </dgm:t>
    </dgm:pt>
    <dgm:pt modelId="{440100DA-3B74-47E7-8A45-36717287A116}" type="parTrans" cxnId="{7559B636-206F-4F60-8775-D3F1DC25102B}">
      <dgm:prSet/>
      <dgm:spPr/>
      <dgm:t>
        <a:bodyPr/>
        <a:lstStyle/>
        <a:p>
          <a:endParaRPr lang="en-GB"/>
        </a:p>
      </dgm:t>
    </dgm:pt>
    <dgm:pt modelId="{3579585D-E3C5-4770-9631-2F2F49419E0D}" type="sibTrans" cxnId="{7559B636-206F-4F60-8775-D3F1DC25102B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B8DAE-6F06-4DF8-B1F9-DCD72483380B}" type="pres">
      <dgm:prSet presAssocID="{2956024D-4D61-4253-87A0-AC1D6B9B266D}" presName="arrowWedge1" presStyleLbl="fgSibTrans2D1" presStyleIdx="0" presStyleCnt="4"/>
      <dgm:spPr/>
    </dgm:pt>
    <dgm:pt modelId="{EE337BD1-8378-4762-BEB7-1B6781BD2196}" type="pres">
      <dgm:prSet presAssocID="{51089604-B16B-4B73-A5C5-5D8E2D56542F}" presName="arrowWedge2" presStyleLbl="fgSibTrans2D1" presStyleIdx="1" presStyleCnt="4"/>
      <dgm:spPr/>
    </dgm:pt>
    <dgm:pt modelId="{034CD96A-0242-4887-B355-CE7D2973983E}" type="pres">
      <dgm:prSet presAssocID="{3579585D-E3C5-4770-9631-2F2F49419E0D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1" destOrd="0" parTransId="{3C3718B5-9E2E-4F6A-B65E-CA5ADF3ECEA7}" sibTransId="{51089604-B16B-4B73-A5C5-5D8E2D56542F}"/>
    <dgm:cxn modelId="{2C0D3AFE-0D3A-469B-A63E-12D60C69F4B5}" type="presOf" srcId="{F6B51503-B7D6-40E8-8FCD-A38A5080A9D9}" destId="{68A78B6C-BAED-9543-ABF9-EF748C194928}" srcOrd="0" destOrd="0" presId="urn:microsoft.com/office/officeart/2005/8/layout/cycle8"/>
    <dgm:cxn modelId="{7559B636-206F-4F60-8775-D3F1DC25102B}" srcId="{CB58CE4A-1514-944C-81FE-B229AB3C48F8}" destId="{F6B51503-B7D6-40E8-8FCD-A38A5080A9D9}" srcOrd="2" destOrd="0" parTransId="{440100DA-3B74-47E7-8A45-36717287A116}" sibTransId="{3579585D-E3C5-4770-9631-2F2F49419E0D}"/>
    <dgm:cxn modelId="{99E5166E-5A28-41FD-B66A-9CB730D75DDC}" type="presOf" srcId="{CB58CE4A-1514-944C-81FE-B229AB3C48F8}" destId="{C1AB6106-2BE5-804E-B6C3-C7F2D76A8D32}" srcOrd="0" destOrd="0" presId="urn:microsoft.com/office/officeart/2005/8/layout/cycle8"/>
    <dgm:cxn modelId="{4EC98BF7-8C14-443B-92C7-F0496E1E382B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5B16ACBE-ADD2-46C5-9D8C-DF83A94977E1}" type="presOf" srcId="{EEF953A5-D527-4EE9-A59B-961F6170A889}" destId="{5D3EBB9C-D0DB-A04F-8C69-3980DBA0A347}" srcOrd="1" destOrd="0" presId="urn:microsoft.com/office/officeart/2005/8/layout/cycle8"/>
    <dgm:cxn modelId="{0637F557-DD1E-4B55-988E-28D56834450A}" type="presOf" srcId="{BAF4BAD2-6E0E-4446-B6A6-A6D77538DFCB}" destId="{A01F02A2-235C-CE48-BF8C-CAB822D58D2A}" srcOrd="1" destOrd="0" presId="urn:microsoft.com/office/officeart/2005/8/layout/cycle8"/>
    <dgm:cxn modelId="{58F54A23-4DCA-4A21-9AB6-A7EBB2E1CB25}" type="presOf" srcId="{30DC3652-13DC-4ADB-9F08-1B30D4C68CD1}" destId="{0191A99D-29BC-4F01-A4D7-44E75443DF7B}" srcOrd="0" destOrd="0" presId="urn:microsoft.com/office/officeart/2005/8/layout/cycle8"/>
    <dgm:cxn modelId="{6D150234-C83A-48E7-BF69-69BE34AF0329}" srcId="{CB58CE4A-1514-944C-81FE-B229AB3C48F8}" destId="{EEF953A5-D527-4EE9-A59B-961F6170A889}" srcOrd="0" destOrd="0" parTransId="{2B4570EF-0001-42EA-8598-9DEDEC349BFB}" sibTransId="{2956024D-4D61-4253-87A0-AC1D6B9B266D}"/>
    <dgm:cxn modelId="{9A1D4785-5270-4B28-99A0-4D26D43CD832}" type="presOf" srcId="{F6B51503-B7D6-40E8-8FCD-A38A5080A9D9}" destId="{2048B1A1-B7B1-3E4C-B8D8-ED6AFA03B15C}" srcOrd="1" destOrd="0" presId="urn:microsoft.com/office/officeart/2005/8/layout/cycle8"/>
    <dgm:cxn modelId="{35737290-CD83-409D-8477-A30938637357}" type="presOf" srcId="{BAF4BAD2-6E0E-4446-B6A6-A6D77538DFCB}" destId="{591A4803-9161-404F-80F0-6635C9FB251F}" srcOrd="0" destOrd="0" presId="urn:microsoft.com/office/officeart/2005/8/layout/cycle8"/>
    <dgm:cxn modelId="{AC8ABCF9-A6D0-42BA-BE34-6C487CF29434}" type="presOf" srcId="{EEF953A5-D527-4EE9-A59B-961F6170A889}" destId="{B51FE79A-82F8-BB4D-A548-9E0C95931871}" srcOrd="0" destOrd="0" presId="urn:microsoft.com/office/officeart/2005/8/layout/cycle8"/>
    <dgm:cxn modelId="{11E70EAA-4F5C-45B6-96BE-662EA832A1EF}" type="presParOf" srcId="{C1AB6106-2BE5-804E-B6C3-C7F2D76A8D32}" destId="{B51FE79A-82F8-BB4D-A548-9E0C95931871}" srcOrd="0" destOrd="0" presId="urn:microsoft.com/office/officeart/2005/8/layout/cycle8"/>
    <dgm:cxn modelId="{54343967-A8F7-43E8-B2FA-01B26C11252C}" type="presParOf" srcId="{C1AB6106-2BE5-804E-B6C3-C7F2D76A8D32}" destId="{705C8AB6-07F4-9F4B-87F0-46B8C840C22B}" srcOrd="1" destOrd="0" presId="urn:microsoft.com/office/officeart/2005/8/layout/cycle8"/>
    <dgm:cxn modelId="{F49B685E-64A2-4C5D-89FB-D2C3CBB76ED5}" type="presParOf" srcId="{C1AB6106-2BE5-804E-B6C3-C7F2D76A8D32}" destId="{D298770A-DAE4-8F40-A1E8-7F5394387065}" srcOrd="2" destOrd="0" presId="urn:microsoft.com/office/officeart/2005/8/layout/cycle8"/>
    <dgm:cxn modelId="{342AC25F-9386-476F-B3A8-DB25B32BA850}" type="presParOf" srcId="{C1AB6106-2BE5-804E-B6C3-C7F2D76A8D32}" destId="{5D3EBB9C-D0DB-A04F-8C69-3980DBA0A347}" srcOrd="3" destOrd="0" presId="urn:microsoft.com/office/officeart/2005/8/layout/cycle8"/>
    <dgm:cxn modelId="{28587005-EB74-4E89-AF8B-6D7B2B697C92}" type="presParOf" srcId="{C1AB6106-2BE5-804E-B6C3-C7F2D76A8D32}" destId="{591A4803-9161-404F-80F0-6635C9FB251F}" srcOrd="4" destOrd="0" presId="urn:microsoft.com/office/officeart/2005/8/layout/cycle8"/>
    <dgm:cxn modelId="{FAB2FE39-6410-4762-8682-0BFBD3CF4D39}" type="presParOf" srcId="{C1AB6106-2BE5-804E-B6C3-C7F2D76A8D32}" destId="{47251BC0-C938-8C43-8106-383575FA7DBC}" srcOrd="5" destOrd="0" presId="urn:microsoft.com/office/officeart/2005/8/layout/cycle8"/>
    <dgm:cxn modelId="{52D87589-BA8E-43C7-9894-46CB56BE6E08}" type="presParOf" srcId="{C1AB6106-2BE5-804E-B6C3-C7F2D76A8D32}" destId="{1C94465A-CDF7-8E43-B681-139D791B1387}" srcOrd="6" destOrd="0" presId="urn:microsoft.com/office/officeart/2005/8/layout/cycle8"/>
    <dgm:cxn modelId="{76D029B5-8AD8-423A-B5C1-1A6125120B73}" type="presParOf" srcId="{C1AB6106-2BE5-804E-B6C3-C7F2D76A8D32}" destId="{A01F02A2-235C-CE48-BF8C-CAB822D58D2A}" srcOrd="7" destOrd="0" presId="urn:microsoft.com/office/officeart/2005/8/layout/cycle8"/>
    <dgm:cxn modelId="{44340CB6-F463-4F33-AAD0-5797A2696C36}" type="presParOf" srcId="{C1AB6106-2BE5-804E-B6C3-C7F2D76A8D32}" destId="{68A78B6C-BAED-9543-ABF9-EF748C194928}" srcOrd="8" destOrd="0" presId="urn:microsoft.com/office/officeart/2005/8/layout/cycle8"/>
    <dgm:cxn modelId="{E04239EA-25B8-483A-9E59-D57323D54FCF}" type="presParOf" srcId="{C1AB6106-2BE5-804E-B6C3-C7F2D76A8D32}" destId="{59D713E5-0C59-AA4B-A67A-15ACE317B5D4}" srcOrd="9" destOrd="0" presId="urn:microsoft.com/office/officeart/2005/8/layout/cycle8"/>
    <dgm:cxn modelId="{6EDE60D1-AD9D-4BD7-B788-FC056C1B8B1C}" type="presParOf" srcId="{C1AB6106-2BE5-804E-B6C3-C7F2D76A8D32}" destId="{0ED165D0-838E-284B-9E0B-2B63DCCE918C}" srcOrd="10" destOrd="0" presId="urn:microsoft.com/office/officeart/2005/8/layout/cycle8"/>
    <dgm:cxn modelId="{36207C07-9B88-4753-87EE-F285BD5FA6D2}" type="presParOf" srcId="{C1AB6106-2BE5-804E-B6C3-C7F2D76A8D32}" destId="{2048B1A1-B7B1-3E4C-B8D8-ED6AFA03B15C}" srcOrd="11" destOrd="0" presId="urn:microsoft.com/office/officeart/2005/8/layout/cycle8"/>
    <dgm:cxn modelId="{6568821B-6178-4670-9AFF-EDA814CFB022}" type="presParOf" srcId="{C1AB6106-2BE5-804E-B6C3-C7F2D76A8D32}" destId="{0191A99D-29BC-4F01-A4D7-44E75443DF7B}" srcOrd="12" destOrd="0" presId="urn:microsoft.com/office/officeart/2005/8/layout/cycle8"/>
    <dgm:cxn modelId="{D6B5CE9D-DDAE-4A25-A2D4-9B8FA4AC9C7F}" type="presParOf" srcId="{C1AB6106-2BE5-804E-B6C3-C7F2D76A8D32}" destId="{FC3952C9-5E4B-4DEB-B6E4-2E31DBB50419}" srcOrd="13" destOrd="0" presId="urn:microsoft.com/office/officeart/2005/8/layout/cycle8"/>
    <dgm:cxn modelId="{2D2BB014-D4B9-4596-B2BB-C08C9A9715D4}" type="presParOf" srcId="{C1AB6106-2BE5-804E-B6C3-C7F2D76A8D32}" destId="{4A4E9FE7-1A84-4FD1-A9C8-586BC4A30C58}" srcOrd="14" destOrd="0" presId="urn:microsoft.com/office/officeart/2005/8/layout/cycle8"/>
    <dgm:cxn modelId="{C366463C-371D-4D0B-8ABC-3008E58F6D0F}" type="presParOf" srcId="{C1AB6106-2BE5-804E-B6C3-C7F2D76A8D32}" destId="{E1D0987D-1000-4B33-9DC1-675C64078855}" srcOrd="15" destOrd="0" presId="urn:microsoft.com/office/officeart/2005/8/layout/cycle8"/>
    <dgm:cxn modelId="{6B6A45F2-86AC-4C78-BE49-08923C2D7528}" type="presParOf" srcId="{C1AB6106-2BE5-804E-B6C3-C7F2D76A8D32}" destId="{766B8DAE-6F06-4DF8-B1F9-DCD72483380B}" srcOrd="16" destOrd="0" presId="urn:microsoft.com/office/officeart/2005/8/layout/cycle8"/>
    <dgm:cxn modelId="{EEE2B5B5-B20D-4CE2-9395-B12845D053DC}" type="presParOf" srcId="{C1AB6106-2BE5-804E-B6C3-C7F2D76A8D32}" destId="{EE337BD1-8378-4762-BEB7-1B6781BD2196}" srcOrd="17" destOrd="0" presId="urn:microsoft.com/office/officeart/2005/8/layout/cycle8"/>
    <dgm:cxn modelId="{E2289121-8347-4151-B310-5888F2C9C154}" type="presParOf" srcId="{C1AB6106-2BE5-804E-B6C3-C7F2D76A8D32}" destId="{034CD96A-0242-4887-B355-CE7D2973983E}" srcOrd="18" destOrd="0" presId="urn:microsoft.com/office/officeart/2005/8/layout/cycle8"/>
    <dgm:cxn modelId="{F2E22151-6AF8-4191-9EEC-70B9E84C417F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1_2" csCatId="accent1" phldr="1"/>
      <dgm:spPr/>
    </dgm:pt>
    <dgm:pt modelId="{D29BB719-FD56-2844-B248-A2C788E4DD2F}">
      <dgm:prSet custT="1"/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Innovation &amp; 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AD2AE56C-B199-457A-9951-694E4B895BE0}">
      <dgm:prSet custT="1"/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70862D51-9CC2-4953-82E4-F0E0B66FD6E8}" type="parTrans" cxnId="{1131584F-E57E-4863-BCC7-2BA96BE07748}">
      <dgm:prSet/>
      <dgm:spPr/>
      <dgm:t>
        <a:bodyPr/>
        <a:lstStyle/>
        <a:p>
          <a:endParaRPr lang="en-GB" sz="900"/>
        </a:p>
      </dgm:t>
    </dgm:pt>
    <dgm:pt modelId="{ABF3F5AA-56FC-47F1-9319-FAD7C734A4F9}" type="sibTrans" cxnId="{1131584F-E57E-4863-BCC7-2BA96BE07748}">
      <dgm:prSet/>
      <dgm:spPr/>
      <dgm:t>
        <a:bodyPr/>
        <a:lstStyle/>
        <a:p>
          <a:endParaRPr lang="en-GB" sz="900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E459215A-A6AA-434A-B5F1-E5434B683618}" type="pres">
      <dgm:prSet presAssocID="{ABF3F5AA-56FC-47F1-9319-FAD7C734A4F9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1131584F-E57E-4863-BCC7-2BA96BE07748}" srcId="{CB58CE4A-1514-944C-81FE-B229AB3C48F8}" destId="{AD2AE56C-B199-457A-9951-694E4B895BE0}" srcOrd="1" destOrd="0" parTransId="{70862D51-9CC2-4953-82E4-F0E0B66FD6E8}" sibTransId="{ABF3F5AA-56FC-47F1-9319-FAD7C734A4F9}"/>
    <dgm:cxn modelId="{375E41F5-D9C2-4FA9-B272-CD9CFCC70B83}" type="presOf" srcId="{30DC3652-13DC-4ADB-9F08-1B30D4C68CD1}" destId="{E1D0987D-1000-4B33-9DC1-675C64078855}" srcOrd="1" destOrd="0" presId="urn:microsoft.com/office/officeart/2005/8/layout/cycle8"/>
    <dgm:cxn modelId="{AFB4BF52-C559-4841-AD46-44565211F9C4}" type="presOf" srcId="{BAF4BAD2-6E0E-4446-B6A6-A6D77538DFCB}" destId="{68A78B6C-BAED-9543-ABF9-EF748C194928}" srcOrd="0" destOrd="0" presId="urn:microsoft.com/office/officeart/2005/8/layout/cycle8"/>
    <dgm:cxn modelId="{73736FDE-A225-4587-BDD3-AE9F880A26BC}" type="presOf" srcId="{30DC3652-13DC-4ADB-9F08-1B30D4C68CD1}" destId="{0191A99D-29BC-4F01-A4D7-44E75443DF7B}" srcOrd="0" destOrd="0" presId="urn:microsoft.com/office/officeart/2005/8/layout/cycle8"/>
    <dgm:cxn modelId="{499BB7D9-33E3-43EE-BEAE-ED4EE6E0873A}" type="presOf" srcId="{AD2AE56C-B199-457A-9951-694E4B895BE0}" destId="{591A4803-9161-404F-80F0-6635C9FB251F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A06E3D53-82EE-40E6-96BE-0517F7A68E53}" type="presOf" srcId="{AD2AE56C-B199-457A-9951-694E4B895BE0}" destId="{A01F02A2-235C-CE48-BF8C-CAB822D58D2A}" srcOrd="1" destOrd="0" presId="urn:microsoft.com/office/officeart/2005/8/layout/cycle8"/>
    <dgm:cxn modelId="{703A005E-983B-4B49-B762-3FC722A8240B}" type="presOf" srcId="{BAF4BAD2-6E0E-4446-B6A6-A6D77538DFCB}" destId="{2048B1A1-B7B1-3E4C-B8D8-ED6AFA03B15C}" srcOrd="1" destOrd="0" presId="urn:microsoft.com/office/officeart/2005/8/layout/cycle8"/>
    <dgm:cxn modelId="{0813C5CD-65DA-412D-9852-B47D8FEF82FA}" type="presOf" srcId="{D29BB719-FD56-2844-B248-A2C788E4DD2F}" destId="{5D3EBB9C-D0DB-A04F-8C69-3980DBA0A347}" srcOrd="1" destOrd="0" presId="urn:microsoft.com/office/officeart/2005/8/layout/cycle8"/>
    <dgm:cxn modelId="{6C5E8412-5ABB-4AFB-BE34-2FA7445A8441}" type="presOf" srcId="{CB58CE4A-1514-944C-81FE-B229AB3C48F8}" destId="{C1AB6106-2BE5-804E-B6C3-C7F2D76A8D32}" srcOrd="0" destOrd="0" presId="urn:microsoft.com/office/officeart/2005/8/layout/cycle8"/>
    <dgm:cxn modelId="{AACE586C-40F8-4503-A892-46DE36BB4C1E}" type="presOf" srcId="{D29BB719-FD56-2844-B248-A2C788E4DD2F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097BC73-6927-43BB-BE45-543D02525C53}" type="presParOf" srcId="{C1AB6106-2BE5-804E-B6C3-C7F2D76A8D32}" destId="{B51FE79A-82F8-BB4D-A548-9E0C95931871}" srcOrd="0" destOrd="0" presId="urn:microsoft.com/office/officeart/2005/8/layout/cycle8"/>
    <dgm:cxn modelId="{B9558846-82FA-4EAD-88B3-FDE12949C2D3}" type="presParOf" srcId="{C1AB6106-2BE5-804E-B6C3-C7F2D76A8D32}" destId="{705C8AB6-07F4-9F4B-87F0-46B8C840C22B}" srcOrd="1" destOrd="0" presId="urn:microsoft.com/office/officeart/2005/8/layout/cycle8"/>
    <dgm:cxn modelId="{EE589EB1-40FE-43CF-91B8-E143707F4AE0}" type="presParOf" srcId="{C1AB6106-2BE5-804E-B6C3-C7F2D76A8D32}" destId="{D298770A-DAE4-8F40-A1E8-7F5394387065}" srcOrd="2" destOrd="0" presId="urn:microsoft.com/office/officeart/2005/8/layout/cycle8"/>
    <dgm:cxn modelId="{E5BAC624-3581-4A43-8301-BB4C6AD4D0C9}" type="presParOf" srcId="{C1AB6106-2BE5-804E-B6C3-C7F2D76A8D32}" destId="{5D3EBB9C-D0DB-A04F-8C69-3980DBA0A347}" srcOrd="3" destOrd="0" presId="urn:microsoft.com/office/officeart/2005/8/layout/cycle8"/>
    <dgm:cxn modelId="{D827CEB9-DF29-4CF9-8BC6-661B50BA788E}" type="presParOf" srcId="{C1AB6106-2BE5-804E-B6C3-C7F2D76A8D32}" destId="{591A4803-9161-404F-80F0-6635C9FB251F}" srcOrd="4" destOrd="0" presId="urn:microsoft.com/office/officeart/2005/8/layout/cycle8"/>
    <dgm:cxn modelId="{C759926B-08B2-4D45-9466-39866F4A1034}" type="presParOf" srcId="{C1AB6106-2BE5-804E-B6C3-C7F2D76A8D32}" destId="{47251BC0-C938-8C43-8106-383575FA7DBC}" srcOrd="5" destOrd="0" presId="urn:microsoft.com/office/officeart/2005/8/layout/cycle8"/>
    <dgm:cxn modelId="{B3F4B55B-7F08-4A14-B563-09D6FACE17CD}" type="presParOf" srcId="{C1AB6106-2BE5-804E-B6C3-C7F2D76A8D32}" destId="{1C94465A-CDF7-8E43-B681-139D791B1387}" srcOrd="6" destOrd="0" presId="urn:microsoft.com/office/officeart/2005/8/layout/cycle8"/>
    <dgm:cxn modelId="{B1F160CF-A956-4301-908D-577F0942337D}" type="presParOf" srcId="{C1AB6106-2BE5-804E-B6C3-C7F2D76A8D32}" destId="{A01F02A2-235C-CE48-BF8C-CAB822D58D2A}" srcOrd="7" destOrd="0" presId="urn:microsoft.com/office/officeart/2005/8/layout/cycle8"/>
    <dgm:cxn modelId="{7A40087C-3BF3-4E9B-9600-BFFD8F627E89}" type="presParOf" srcId="{C1AB6106-2BE5-804E-B6C3-C7F2D76A8D32}" destId="{68A78B6C-BAED-9543-ABF9-EF748C194928}" srcOrd="8" destOrd="0" presId="urn:microsoft.com/office/officeart/2005/8/layout/cycle8"/>
    <dgm:cxn modelId="{714192FE-5EFE-4142-93F2-891F2ED431DC}" type="presParOf" srcId="{C1AB6106-2BE5-804E-B6C3-C7F2D76A8D32}" destId="{59D713E5-0C59-AA4B-A67A-15ACE317B5D4}" srcOrd="9" destOrd="0" presId="urn:microsoft.com/office/officeart/2005/8/layout/cycle8"/>
    <dgm:cxn modelId="{BB1D47A1-D1C7-4E6C-9FDC-E2AA36554E80}" type="presParOf" srcId="{C1AB6106-2BE5-804E-B6C3-C7F2D76A8D32}" destId="{0ED165D0-838E-284B-9E0B-2B63DCCE918C}" srcOrd="10" destOrd="0" presId="urn:microsoft.com/office/officeart/2005/8/layout/cycle8"/>
    <dgm:cxn modelId="{E5DA7A6B-9F8D-4369-8497-3CD206CFA3AC}" type="presParOf" srcId="{C1AB6106-2BE5-804E-B6C3-C7F2D76A8D32}" destId="{2048B1A1-B7B1-3E4C-B8D8-ED6AFA03B15C}" srcOrd="11" destOrd="0" presId="urn:microsoft.com/office/officeart/2005/8/layout/cycle8"/>
    <dgm:cxn modelId="{0BBA2EA7-20B1-4353-8B08-12B630C92CE0}" type="presParOf" srcId="{C1AB6106-2BE5-804E-B6C3-C7F2D76A8D32}" destId="{0191A99D-29BC-4F01-A4D7-44E75443DF7B}" srcOrd="12" destOrd="0" presId="urn:microsoft.com/office/officeart/2005/8/layout/cycle8"/>
    <dgm:cxn modelId="{0FC54384-0227-4114-8890-3A4B0B90DBF5}" type="presParOf" srcId="{C1AB6106-2BE5-804E-B6C3-C7F2D76A8D32}" destId="{FC3952C9-5E4B-4DEB-B6E4-2E31DBB50419}" srcOrd="13" destOrd="0" presId="urn:microsoft.com/office/officeart/2005/8/layout/cycle8"/>
    <dgm:cxn modelId="{12305416-25EF-4E45-8B7E-654A2FF89C5F}" type="presParOf" srcId="{C1AB6106-2BE5-804E-B6C3-C7F2D76A8D32}" destId="{4A4E9FE7-1A84-4FD1-A9C8-586BC4A30C58}" srcOrd="14" destOrd="0" presId="urn:microsoft.com/office/officeart/2005/8/layout/cycle8"/>
    <dgm:cxn modelId="{3FD51920-9F87-4C87-B443-58B3757B74C8}" type="presParOf" srcId="{C1AB6106-2BE5-804E-B6C3-C7F2D76A8D32}" destId="{E1D0987D-1000-4B33-9DC1-675C64078855}" srcOrd="15" destOrd="0" presId="urn:microsoft.com/office/officeart/2005/8/layout/cycle8"/>
    <dgm:cxn modelId="{07398144-D54E-4485-9597-EC84C03C1A27}" type="presParOf" srcId="{C1AB6106-2BE5-804E-B6C3-C7F2D76A8D32}" destId="{4CABE584-43E2-44D2-9FA7-3722ECCD4C24}" srcOrd="16" destOrd="0" presId="urn:microsoft.com/office/officeart/2005/8/layout/cycle8"/>
    <dgm:cxn modelId="{31285EE1-ED1C-4A74-97F4-7A266B421FFC}" type="presParOf" srcId="{C1AB6106-2BE5-804E-B6C3-C7F2D76A8D32}" destId="{E459215A-A6AA-434A-B5F1-E5434B683618}" srcOrd="17" destOrd="0" presId="urn:microsoft.com/office/officeart/2005/8/layout/cycle8"/>
    <dgm:cxn modelId="{B3977FF2-8B6A-4F99-8A93-F3E75DED642D}" type="presParOf" srcId="{C1AB6106-2BE5-804E-B6C3-C7F2D76A8D32}" destId="{19723D9C-362F-408B-9A45-34345CC8C339}" srcOrd="18" destOrd="0" presId="urn:microsoft.com/office/officeart/2005/8/layout/cycle8"/>
    <dgm:cxn modelId="{FA193EDA-433B-4D54-AA34-7A65861E9575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1_2" csCatId="accent1" phldr="1"/>
      <dgm:spPr/>
    </dgm:pt>
    <dgm:pt modelId="{D29BB719-FD56-2844-B248-A2C788E4DD2F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dirty="0" smtClean="0">
              <a:ln/>
            </a:rPr>
            <a:t>Federated Cloud</a:t>
          </a:r>
          <a:endParaRPr lang="en-US" sz="10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Innovation &amp; 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 sz="900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790C78B1-466A-48A0-B938-709D0869339F}">
      <dgm:prSet custT="1"/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DD6D6367-881C-49F1-AF63-E43FA06453A6}" type="parTrans" cxnId="{84DCCD69-5E21-4FB2-B87A-2A976D8C7642}">
      <dgm:prSet/>
      <dgm:spPr/>
      <dgm:t>
        <a:bodyPr/>
        <a:lstStyle/>
        <a:p>
          <a:endParaRPr lang="en-GB" sz="900"/>
        </a:p>
      </dgm:t>
    </dgm:pt>
    <dgm:pt modelId="{903A1580-86CB-4459-93DC-97F67CCCAAF8}" type="sibTrans" cxnId="{84DCCD69-5E21-4FB2-B87A-2A976D8C7642}">
      <dgm:prSet/>
      <dgm:spPr/>
      <dgm:t>
        <a:bodyPr/>
        <a:lstStyle/>
        <a:p>
          <a:endParaRPr lang="en-GB" sz="900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9CAC52B1-B662-4FD9-9BD6-A25239E679EA}" type="pres">
      <dgm:prSet presAssocID="{903A1580-86CB-4459-93DC-97F67CCCAAF8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67D1597C-BE6E-43D2-A6D4-E76D50EB4521}" type="presOf" srcId="{D29BB719-FD56-2844-B248-A2C788E4DD2F}" destId="{B51FE79A-82F8-BB4D-A548-9E0C95931871}" srcOrd="0" destOrd="0" presId="urn:microsoft.com/office/officeart/2005/8/layout/cycle8"/>
    <dgm:cxn modelId="{C6E7C213-5094-42CB-97E1-CA26BD64CED4}" type="presOf" srcId="{790C78B1-466A-48A0-B938-709D0869339F}" destId="{591A4803-9161-404F-80F0-6635C9FB251F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0C94C0C7-89AF-42F0-B3C5-56F66FE0A7DE}" type="presOf" srcId="{30DC3652-13DC-4ADB-9F08-1B30D4C68CD1}" destId="{0191A99D-29BC-4F01-A4D7-44E75443DF7B}" srcOrd="0" destOrd="0" presId="urn:microsoft.com/office/officeart/2005/8/layout/cycle8"/>
    <dgm:cxn modelId="{118B7587-87EF-4480-AE90-2589D2E68270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F76D3F0F-23BB-4012-8620-4C9A63E3963A}" type="presOf" srcId="{BAF4BAD2-6E0E-4446-B6A6-A6D77538DFCB}" destId="{68A78B6C-BAED-9543-ABF9-EF748C194928}" srcOrd="0" destOrd="0" presId="urn:microsoft.com/office/officeart/2005/8/layout/cycle8"/>
    <dgm:cxn modelId="{BEB13F3F-4CAA-440F-BCFF-E5B110CB5C63}" type="presOf" srcId="{BAF4BAD2-6E0E-4446-B6A6-A6D77538DFCB}" destId="{2048B1A1-B7B1-3E4C-B8D8-ED6AFA03B15C}" srcOrd="1" destOrd="0" presId="urn:microsoft.com/office/officeart/2005/8/layout/cycle8"/>
    <dgm:cxn modelId="{52A0058D-898E-4224-9160-E865CB979DD9}" type="presOf" srcId="{CB58CE4A-1514-944C-81FE-B229AB3C48F8}" destId="{C1AB6106-2BE5-804E-B6C3-C7F2D76A8D32}" srcOrd="0" destOrd="0" presId="urn:microsoft.com/office/officeart/2005/8/layout/cycle8"/>
    <dgm:cxn modelId="{84DCCD69-5E21-4FB2-B87A-2A976D8C7642}" srcId="{CB58CE4A-1514-944C-81FE-B229AB3C48F8}" destId="{790C78B1-466A-48A0-B938-709D0869339F}" srcOrd="1" destOrd="0" parTransId="{DD6D6367-881C-49F1-AF63-E43FA06453A6}" sibTransId="{903A1580-86CB-4459-93DC-97F67CCCAAF8}"/>
    <dgm:cxn modelId="{85667571-BFA9-4CDF-BAED-AEBF611CEDF2}" type="presOf" srcId="{790C78B1-466A-48A0-B938-709D0869339F}" destId="{A01F02A2-235C-CE48-BF8C-CAB822D58D2A}" srcOrd="1" destOrd="0" presId="urn:microsoft.com/office/officeart/2005/8/layout/cycle8"/>
    <dgm:cxn modelId="{AE66BB6D-D3F9-4194-BF11-DF19F162DCD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D352DB17-5921-4F14-8980-28E01DC56034}" type="presParOf" srcId="{C1AB6106-2BE5-804E-B6C3-C7F2D76A8D32}" destId="{B51FE79A-82F8-BB4D-A548-9E0C95931871}" srcOrd="0" destOrd="0" presId="urn:microsoft.com/office/officeart/2005/8/layout/cycle8"/>
    <dgm:cxn modelId="{173EDA23-D2F6-40DF-A7B3-03A4CEB64B8E}" type="presParOf" srcId="{C1AB6106-2BE5-804E-B6C3-C7F2D76A8D32}" destId="{705C8AB6-07F4-9F4B-87F0-46B8C840C22B}" srcOrd="1" destOrd="0" presId="urn:microsoft.com/office/officeart/2005/8/layout/cycle8"/>
    <dgm:cxn modelId="{EE99D077-6522-4D09-9B98-DB4BBF0F9A16}" type="presParOf" srcId="{C1AB6106-2BE5-804E-B6C3-C7F2D76A8D32}" destId="{D298770A-DAE4-8F40-A1E8-7F5394387065}" srcOrd="2" destOrd="0" presId="urn:microsoft.com/office/officeart/2005/8/layout/cycle8"/>
    <dgm:cxn modelId="{AEFCE274-89B8-495C-AA6E-8097B4B4F1B5}" type="presParOf" srcId="{C1AB6106-2BE5-804E-B6C3-C7F2D76A8D32}" destId="{5D3EBB9C-D0DB-A04F-8C69-3980DBA0A347}" srcOrd="3" destOrd="0" presId="urn:microsoft.com/office/officeart/2005/8/layout/cycle8"/>
    <dgm:cxn modelId="{1DA48E09-E81A-4A14-9CCC-F0FDB50AF7A4}" type="presParOf" srcId="{C1AB6106-2BE5-804E-B6C3-C7F2D76A8D32}" destId="{591A4803-9161-404F-80F0-6635C9FB251F}" srcOrd="4" destOrd="0" presId="urn:microsoft.com/office/officeart/2005/8/layout/cycle8"/>
    <dgm:cxn modelId="{19DB88A6-E8BD-46C8-AC93-8CC5E3B801C6}" type="presParOf" srcId="{C1AB6106-2BE5-804E-B6C3-C7F2D76A8D32}" destId="{47251BC0-C938-8C43-8106-383575FA7DBC}" srcOrd="5" destOrd="0" presId="urn:microsoft.com/office/officeart/2005/8/layout/cycle8"/>
    <dgm:cxn modelId="{5A62F31A-C03F-41F5-BF02-EDDEDD0D0350}" type="presParOf" srcId="{C1AB6106-2BE5-804E-B6C3-C7F2D76A8D32}" destId="{1C94465A-CDF7-8E43-B681-139D791B1387}" srcOrd="6" destOrd="0" presId="urn:microsoft.com/office/officeart/2005/8/layout/cycle8"/>
    <dgm:cxn modelId="{E4BD60EF-3662-4892-B611-84FE3B076989}" type="presParOf" srcId="{C1AB6106-2BE5-804E-B6C3-C7F2D76A8D32}" destId="{A01F02A2-235C-CE48-BF8C-CAB822D58D2A}" srcOrd="7" destOrd="0" presId="urn:microsoft.com/office/officeart/2005/8/layout/cycle8"/>
    <dgm:cxn modelId="{1BE19D5A-3CC7-44C5-BC37-BF129E7BFEB1}" type="presParOf" srcId="{C1AB6106-2BE5-804E-B6C3-C7F2D76A8D32}" destId="{68A78B6C-BAED-9543-ABF9-EF748C194928}" srcOrd="8" destOrd="0" presId="urn:microsoft.com/office/officeart/2005/8/layout/cycle8"/>
    <dgm:cxn modelId="{D64D0EA2-CAB1-4CF5-AF71-66F90D93A13A}" type="presParOf" srcId="{C1AB6106-2BE5-804E-B6C3-C7F2D76A8D32}" destId="{59D713E5-0C59-AA4B-A67A-15ACE317B5D4}" srcOrd="9" destOrd="0" presId="urn:microsoft.com/office/officeart/2005/8/layout/cycle8"/>
    <dgm:cxn modelId="{594F90CD-93CA-40EC-9A00-213BA5087548}" type="presParOf" srcId="{C1AB6106-2BE5-804E-B6C3-C7F2D76A8D32}" destId="{0ED165D0-838E-284B-9E0B-2B63DCCE918C}" srcOrd="10" destOrd="0" presId="urn:microsoft.com/office/officeart/2005/8/layout/cycle8"/>
    <dgm:cxn modelId="{B576199A-351A-42C5-9D06-52641F77A7E1}" type="presParOf" srcId="{C1AB6106-2BE5-804E-B6C3-C7F2D76A8D32}" destId="{2048B1A1-B7B1-3E4C-B8D8-ED6AFA03B15C}" srcOrd="11" destOrd="0" presId="urn:microsoft.com/office/officeart/2005/8/layout/cycle8"/>
    <dgm:cxn modelId="{97B8304B-78F5-42DB-89C4-94EDB021CABB}" type="presParOf" srcId="{C1AB6106-2BE5-804E-B6C3-C7F2D76A8D32}" destId="{0191A99D-29BC-4F01-A4D7-44E75443DF7B}" srcOrd="12" destOrd="0" presId="urn:microsoft.com/office/officeart/2005/8/layout/cycle8"/>
    <dgm:cxn modelId="{041E1614-2795-44A9-A7C8-B09D86A15E12}" type="presParOf" srcId="{C1AB6106-2BE5-804E-B6C3-C7F2D76A8D32}" destId="{FC3952C9-5E4B-4DEB-B6E4-2E31DBB50419}" srcOrd="13" destOrd="0" presId="urn:microsoft.com/office/officeart/2005/8/layout/cycle8"/>
    <dgm:cxn modelId="{E3134D7C-49F7-405D-AA2C-C26867D32D99}" type="presParOf" srcId="{C1AB6106-2BE5-804E-B6C3-C7F2D76A8D32}" destId="{4A4E9FE7-1A84-4FD1-A9C8-586BC4A30C58}" srcOrd="14" destOrd="0" presId="urn:microsoft.com/office/officeart/2005/8/layout/cycle8"/>
    <dgm:cxn modelId="{CF9E135E-4527-4F4C-84DA-ABE420EFA89C}" type="presParOf" srcId="{C1AB6106-2BE5-804E-B6C3-C7F2D76A8D32}" destId="{E1D0987D-1000-4B33-9DC1-675C64078855}" srcOrd="15" destOrd="0" presId="urn:microsoft.com/office/officeart/2005/8/layout/cycle8"/>
    <dgm:cxn modelId="{8921D14A-6F7D-4239-A6E6-38DEC96EAB5A}" type="presParOf" srcId="{C1AB6106-2BE5-804E-B6C3-C7F2D76A8D32}" destId="{4CABE584-43E2-44D2-9FA7-3722ECCD4C24}" srcOrd="16" destOrd="0" presId="urn:microsoft.com/office/officeart/2005/8/layout/cycle8"/>
    <dgm:cxn modelId="{095E4081-D8FB-4589-AED4-A2D37C62EBA1}" type="presParOf" srcId="{C1AB6106-2BE5-804E-B6C3-C7F2D76A8D32}" destId="{9CAC52B1-B662-4FD9-9BD6-A25239E679EA}" srcOrd="17" destOrd="0" presId="urn:microsoft.com/office/officeart/2005/8/layout/cycle8"/>
    <dgm:cxn modelId="{ED1D4F07-BEE0-4FC0-A1EE-3F3A23803EB5}" type="presParOf" srcId="{C1AB6106-2BE5-804E-B6C3-C7F2D76A8D32}" destId="{19723D9C-362F-408B-9A45-34345CC8C339}" srcOrd="18" destOrd="0" presId="urn:microsoft.com/office/officeart/2005/8/layout/cycle8"/>
    <dgm:cxn modelId="{F5A2C76D-E789-4D4F-B738-30030C122584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1_2" csCatId="accent1" phldr="1"/>
      <dgm:spPr/>
    </dgm:pt>
    <dgm:pt modelId="{D29BB719-FD56-2844-B248-A2C788E4DD2F}">
      <dgm:prSet custT="1"/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dirty="0" smtClean="0">
              <a:ln/>
              <a:solidFill>
                <a:schemeClr val="tx1"/>
              </a:solidFill>
            </a:rPr>
            <a:t>Community Driven Innovations and Support</a:t>
          </a:r>
          <a:endParaRPr lang="en-US" sz="900" dirty="0">
            <a:ln/>
            <a:solidFill>
              <a:schemeClr val="tx1"/>
            </a:solidFill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14E471E-89B0-4439-854D-F30EFA00BC61}">
      <dgm:prSet custT="1"/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84FC57AC-AD92-41F5-9C1F-5E290A54C74D}" type="parTrans" cxnId="{CB9C3BAB-5CD9-47AC-8A7E-EA0B5375B81D}">
      <dgm:prSet/>
      <dgm:spPr/>
      <dgm:t>
        <a:bodyPr/>
        <a:lstStyle/>
        <a:p>
          <a:endParaRPr lang="en-GB"/>
        </a:p>
      </dgm:t>
    </dgm:pt>
    <dgm:pt modelId="{5E43500D-392D-4ABD-9345-896978D2CA57}" type="sibTrans" cxnId="{CB9C3BAB-5CD9-47AC-8A7E-EA0B5375B81D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28AC81A8-C2EB-4773-B1B3-BE81CCC6BC2C}" type="pres">
      <dgm:prSet presAssocID="{5E43500D-392D-4ABD-9345-896978D2CA57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A94D4AA4-2B0B-493D-A870-B1E8A2860EEE}" type="presOf" srcId="{BAF4BAD2-6E0E-4446-B6A6-A6D77538DFCB}" destId="{68A78B6C-BAED-9543-ABF9-EF748C194928}" srcOrd="0" destOrd="0" presId="urn:microsoft.com/office/officeart/2005/8/layout/cycle8"/>
    <dgm:cxn modelId="{CFE835ED-A6B8-4984-887B-5D9415AA0B70}" type="presOf" srcId="{30DC3652-13DC-4ADB-9F08-1B30D4C68CD1}" destId="{0191A99D-29BC-4F01-A4D7-44E75443DF7B}" srcOrd="0" destOrd="0" presId="urn:microsoft.com/office/officeart/2005/8/layout/cycle8"/>
    <dgm:cxn modelId="{86424E6F-F32C-4E19-A7B2-80640F95B908}" type="presOf" srcId="{30DC3652-13DC-4ADB-9F08-1B30D4C68CD1}" destId="{E1D0987D-1000-4B33-9DC1-675C64078855}" srcOrd="1" destOrd="0" presId="urn:microsoft.com/office/officeart/2005/8/layout/cycle8"/>
    <dgm:cxn modelId="{27DA0442-0679-40C5-99CF-045CDC1AF0B3}" type="presOf" srcId="{CB58CE4A-1514-944C-81FE-B229AB3C48F8}" destId="{C1AB6106-2BE5-804E-B6C3-C7F2D76A8D32}" srcOrd="0" destOrd="0" presId="urn:microsoft.com/office/officeart/2005/8/layout/cycle8"/>
    <dgm:cxn modelId="{21DF4AB6-89EB-456F-82AF-8CF300915629}" type="presOf" srcId="{D29BB719-FD56-2844-B248-A2C788E4DD2F}" destId="{B51FE79A-82F8-BB4D-A548-9E0C95931871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8EE1FFAD-6A7A-44AD-83DF-F8A479197CB2}" type="presOf" srcId="{214E471E-89B0-4439-854D-F30EFA00BC61}" destId="{591A4803-9161-404F-80F0-6635C9FB251F}" srcOrd="0" destOrd="0" presId="urn:microsoft.com/office/officeart/2005/8/layout/cycle8"/>
    <dgm:cxn modelId="{BF37F71B-A44F-4E84-8975-D1A8D9ABB69D}" type="presOf" srcId="{D29BB719-FD56-2844-B248-A2C788E4DD2F}" destId="{5D3EBB9C-D0DB-A04F-8C69-3980DBA0A347}" srcOrd="1" destOrd="0" presId="urn:microsoft.com/office/officeart/2005/8/layout/cycle8"/>
    <dgm:cxn modelId="{FE2FDDD2-9083-4952-9BD9-B14EF70A182F}" type="presOf" srcId="{BAF4BAD2-6E0E-4446-B6A6-A6D77538DFCB}" destId="{2048B1A1-B7B1-3E4C-B8D8-ED6AFA03B15C}" srcOrd="1" destOrd="0" presId="urn:microsoft.com/office/officeart/2005/8/layout/cycle8"/>
    <dgm:cxn modelId="{E885941B-73DB-44CB-A4FD-C27BE3453E3B}" type="presOf" srcId="{214E471E-89B0-4439-854D-F30EFA00BC61}" destId="{A01F02A2-235C-CE48-BF8C-CAB822D58D2A}" srcOrd="1" destOrd="0" presId="urn:microsoft.com/office/officeart/2005/8/layout/cycle8"/>
    <dgm:cxn modelId="{CB9C3BAB-5CD9-47AC-8A7E-EA0B5375B81D}" srcId="{CB58CE4A-1514-944C-81FE-B229AB3C48F8}" destId="{214E471E-89B0-4439-854D-F30EFA00BC61}" srcOrd="1" destOrd="0" parTransId="{84FC57AC-AD92-41F5-9C1F-5E290A54C74D}" sibTransId="{5E43500D-392D-4ABD-9345-896978D2CA57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DE18D6FC-FCC1-411D-8358-20AECC06115E}" type="presParOf" srcId="{C1AB6106-2BE5-804E-B6C3-C7F2D76A8D32}" destId="{B51FE79A-82F8-BB4D-A548-9E0C95931871}" srcOrd="0" destOrd="0" presId="urn:microsoft.com/office/officeart/2005/8/layout/cycle8"/>
    <dgm:cxn modelId="{03180311-5A9C-488E-8D16-CB90F0043DA9}" type="presParOf" srcId="{C1AB6106-2BE5-804E-B6C3-C7F2D76A8D32}" destId="{705C8AB6-07F4-9F4B-87F0-46B8C840C22B}" srcOrd="1" destOrd="0" presId="urn:microsoft.com/office/officeart/2005/8/layout/cycle8"/>
    <dgm:cxn modelId="{CB05065C-3C41-4169-87BF-94D960873891}" type="presParOf" srcId="{C1AB6106-2BE5-804E-B6C3-C7F2D76A8D32}" destId="{D298770A-DAE4-8F40-A1E8-7F5394387065}" srcOrd="2" destOrd="0" presId="urn:microsoft.com/office/officeart/2005/8/layout/cycle8"/>
    <dgm:cxn modelId="{79D01D87-DC8F-4872-A728-02FAD86BD7CE}" type="presParOf" srcId="{C1AB6106-2BE5-804E-B6C3-C7F2D76A8D32}" destId="{5D3EBB9C-D0DB-A04F-8C69-3980DBA0A347}" srcOrd="3" destOrd="0" presId="urn:microsoft.com/office/officeart/2005/8/layout/cycle8"/>
    <dgm:cxn modelId="{A4499AAD-652A-4139-ACF0-DFECC25F4909}" type="presParOf" srcId="{C1AB6106-2BE5-804E-B6C3-C7F2D76A8D32}" destId="{591A4803-9161-404F-80F0-6635C9FB251F}" srcOrd="4" destOrd="0" presId="urn:microsoft.com/office/officeart/2005/8/layout/cycle8"/>
    <dgm:cxn modelId="{724B9545-F17C-4029-9CF8-E1C72D56F992}" type="presParOf" srcId="{C1AB6106-2BE5-804E-B6C3-C7F2D76A8D32}" destId="{47251BC0-C938-8C43-8106-383575FA7DBC}" srcOrd="5" destOrd="0" presId="urn:microsoft.com/office/officeart/2005/8/layout/cycle8"/>
    <dgm:cxn modelId="{F14D26E7-3F19-4AF4-8CF0-DDF823818DC4}" type="presParOf" srcId="{C1AB6106-2BE5-804E-B6C3-C7F2D76A8D32}" destId="{1C94465A-CDF7-8E43-B681-139D791B1387}" srcOrd="6" destOrd="0" presId="urn:microsoft.com/office/officeart/2005/8/layout/cycle8"/>
    <dgm:cxn modelId="{AF2B4CBB-95B0-4770-AF0E-AAD210854D0D}" type="presParOf" srcId="{C1AB6106-2BE5-804E-B6C3-C7F2D76A8D32}" destId="{A01F02A2-235C-CE48-BF8C-CAB822D58D2A}" srcOrd="7" destOrd="0" presId="urn:microsoft.com/office/officeart/2005/8/layout/cycle8"/>
    <dgm:cxn modelId="{D67D01E5-6BCF-42D4-BD3F-59CC50FC1984}" type="presParOf" srcId="{C1AB6106-2BE5-804E-B6C3-C7F2D76A8D32}" destId="{68A78B6C-BAED-9543-ABF9-EF748C194928}" srcOrd="8" destOrd="0" presId="urn:microsoft.com/office/officeart/2005/8/layout/cycle8"/>
    <dgm:cxn modelId="{853D5CB8-8324-4FC4-B3C8-8449C1BB70B4}" type="presParOf" srcId="{C1AB6106-2BE5-804E-B6C3-C7F2D76A8D32}" destId="{59D713E5-0C59-AA4B-A67A-15ACE317B5D4}" srcOrd="9" destOrd="0" presId="urn:microsoft.com/office/officeart/2005/8/layout/cycle8"/>
    <dgm:cxn modelId="{283830A8-3D99-457B-99B7-9FA39B380DF3}" type="presParOf" srcId="{C1AB6106-2BE5-804E-B6C3-C7F2D76A8D32}" destId="{0ED165D0-838E-284B-9E0B-2B63DCCE918C}" srcOrd="10" destOrd="0" presId="urn:microsoft.com/office/officeart/2005/8/layout/cycle8"/>
    <dgm:cxn modelId="{49470FCE-BBA5-40DC-8F9A-AEE94EA32527}" type="presParOf" srcId="{C1AB6106-2BE5-804E-B6C3-C7F2D76A8D32}" destId="{2048B1A1-B7B1-3E4C-B8D8-ED6AFA03B15C}" srcOrd="11" destOrd="0" presId="urn:microsoft.com/office/officeart/2005/8/layout/cycle8"/>
    <dgm:cxn modelId="{FB5A5A56-D57D-4C27-A855-FFDC88DA2131}" type="presParOf" srcId="{C1AB6106-2BE5-804E-B6C3-C7F2D76A8D32}" destId="{0191A99D-29BC-4F01-A4D7-44E75443DF7B}" srcOrd="12" destOrd="0" presId="urn:microsoft.com/office/officeart/2005/8/layout/cycle8"/>
    <dgm:cxn modelId="{0B382263-71DB-4B9B-8DF1-63A83F69EA53}" type="presParOf" srcId="{C1AB6106-2BE5-804E-B6C3-C7F2D76A8D32}" destId="{FC3952C9-5E4B-4DEB-B6E4-2E31DBB50419}" srcOrd="13" destOrd="0" presId="urn:microsoft.com/office/officeart/2005/8/layout/cycle8"/>
    <dgm:cxn modelId="{CAAFDF45-29FC-48BC-BA5A-F770BE768BC7}" type="presParOf" srcId="{C1AB6106-2BE5-804E-B6C3-C7F2D76A8D32}" destId="{4A4E9FE7-1A84-4FD1-A9C8-586BC4A30C58}" srcOrd="14" destOrd="0" presId="urn:microsoft.com/office/officeart/2005/8/layout/cycle8"/>
    <dgm:cxn modelId="{D068031C-AF99-4D57-B7C7-E72F4A1F8ADD}" type="presParOf" srcId="{C1AB6106-2BE5-804E-B6C3-C7F2D76A8D32}" destId="{E1D0987D-1000-4B33-9DC1-675C64078855}" srcOrd="15" destOrd="0" presId="urn:microsoft.com/office/officeart/2005/8/layout/cycle8"/>
    <dgm:cxn modelId="{95FB3AD1-64BA-4FF8-A47C-22A97347CFEF}" type="presParOf" srcId="{C1AB6106-2BE5-804E-B6C3-C7F2D76A8D32}" destId="{4CABE584-43E2-44D2-9FA7-3722ECCD4C24}" srcOrd="16" destOrd="0" presId="urn:microsoft.com/office/officeart/2005/8/layout/cycle8"/>
    <dgm:cxn modelId="{E321803A-BB76-4B98-B514-9DB367C75E57}" type="presParOf" srcId="{C1AB6106-2BE5-804E-B6C3-C7F2D76A8D32}" destId="{28AC81A8-C2EB-4773-B1B3-BE81CCC6BC2C}" srcOrd="17" destOrd="0" presId="urn:microsoft.com/office/officeart/2005/8/layout/cycle8"/>
    <dgm:cxn modelId="{379BF1B9-50A6-4648-9ABC-297D8EC5A4D3}" type="presParOf" srcId="{C1AB6106-2BE5-804E-B6C3-C7F2D76A8D32}" destId="{19723D9C-362F-408B-9A45-34345CC8C339}" srcOrd="18" destOrd="0" presId="urn:microsoft.com/office/officeart/2005/8/layout/cycle8"/>
    <dgm:cxn modelId="{D301BAAA-F425-482A-A731-69250D882D8F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1_2" csCatId="accent1" phldr="1"/>
      <dgm:spPr/>
    </dgm:pt>
    <dgm:pt modelId="{D29BB719-FD56-2844-B248-A2C788E4DD2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9D332D9D-01A3-40E9-9DBB-8BDD45A90AC7}">
      <dgm:prSet custT="1"/>
      <dgm:spPr/>
      <dgm:t>
        <a:bodyPr/>
        <a:lstStyle/>
        <a:p>
          <a:r>
            <a:rPr lang="en-GB" sz="900" dirty="0" smtClean="0">
              <a:ln/>
            </a:rPr>
            <a:t>Community Driven Innovation &amp; Support</a:t>
          </a:r>
          <a:endParaRPr lang="en-US" sz="900" dirty="0">
            <a:ln/>
          </a:endParaRPr>
        </a:p>
      </dgm:t>
    </dgm:pt>
    <dgm:pt modelId="{B1927C9F-2C18-4B28-B5DC-9A327082E3C2}" type="parTrans" cxnId="{EE9E0D89-30D1-46A1-B892-C30AC995A21F}">
      <dgm:prSet/>
      <dgm:spPr/>
      <dgm:t>
        <a:bodyPr/>
        <a:lstStyle/>
        <a:p>
          <a:endParaRPr lang="en-GB"/>
        </a:p>
      </dgm:t>
    </dgm:pt>
    <dgm:pt modelId="{55DBE864-CFBE-425F-8EC3-609BF2F7C5DF}" type="sibTrans" cxnId="{EE9E0D89-30D1-46A1-B892-C30AC995A21F}">
      <dgm:prSet/>
      <dgm:spPr/>
      <dgm:t>
        <a:bodyPr/>
        <a:lstStyle/>
        <a:p>
          <a:endParaRPr lang="en-GB"/>
        </a:p>
      </dgm:t>
    </dgm:pt>
    <dgm:pt modelId="{A3594113-0B4E-40B1-A430-5C946221FEE7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dirty="0" smtClean="0">
              <a:ln/>
              <a:solidFill>
                <a:schemeClr val="tx1"/>
              </a:solidFill>
            </a:rPr>
            <a:t>Federated Operations</a:t>
          </a:r>
          <a:endParaRPr lang="en-US" sz="1000" dirty="0">
            <a:ln/>
            <a:solidFill>
              <a:schemeClr val="tx1"/>
            </a:solidFill>
          </a:endParaRPr>
        </a:p>
      </dgm:t>
    </dgm:pt>
    <dgm:pt modelId="{6860D145-67FA-40B5-AC8F-1F1EEB9DECF4}" type="parTrans" cxnId="{5DCF34F6-90B1-41FD-88C2-BD4C71BA9B4C}">
      <dgm:prSet/>
      <dgm:spPr/>
      <dgm:t>
        <a:bodyPr/>
        <a:lstStyle/>
        <a:p>
          <a:endParaRPr lang="en-GB"/>
        </a:p>
      </dgm:t>
    </dgm:pt>
    <dgm:pt modelId="{8714C0C7-91BF-4A4B-935F-02C1311427D8}" type="sibTrans" cxnId="{5DCF34F6-90B1-41FD-88C2-BD4C71BA9B4C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6B4B9C5-D902-45D6-A24E-16CA3F79DADB}" type="pres">
      <dgm:prSet presAssocID="{8714C0C7-91BF-4A4B-935F-02C1311427D8}" presName="arrowWedge2" presStyleLbl="fgSibTrans2D1" presStyleIdx="1" presStyleCnt="4"/>
      <dgm:spPr/>
    </dgm:pt>
    <dgm:pt modelId="{C0EB25B8-06DC-404A-A665-EC1173960117}" type="pres">
      <dgm:prSet presAssocID="{55DBE864-CFBE-425F-8EC3-609BF2F7C5D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E9E0D89-30D1-46A1-B892-C30AC995A21F}" srcId="{CB58CE4A-1514-944C-81FE-B229AB3C48F8}" destId="{9D332D9D-01A3-40E9-9DBB-8BDD45A90AC7}" srcOrd="2" destOrd="0" parTransId="{B1927C9F-2C18-4B28-B5DC-9A327082E3C2}" sibTransId="{55DBE864-CFBE-425F-8EC3-609BF2F7C5DF}"/>
    <dgm:cxn modelId="{65F96819-D744-44A4-9B25-591E6A9CFE6E}" type="presOf" srcId="{A3594113-0B4E-40B1-A430-5C946221FEE7}" destId="{A01F02A2-235C-CE48-BF8C-CAB822D58D2A}" srcOrd="1" destOrd="0" presId="urn:microsoft.com/office/officeart/2005/8/layout/cycle8"/>
    <dgm:cxn modelId="{0A39DEAE-90D6-4F7D-AAF5-6B2ACE03EE65}" type="presOf" srcId="{A3594113-0B4E-40B1-A430-5C946221FEE7}" destId="{591A4803-9161-404F-80F0-6635C9FB251F}" srcOrd="0" destOrd="0" presId="urn:microsoft.com/office/officeart/2005/8/layout/cycle8"/>
    <dgm:cxn modelId="{5DCF34F6-90B1-41FD-88C2-BD4C71BA9B4C}" srcId="{CB58CE4A-1514-944C-81FE-B229AB3C48F8}" destId="{A3594113-0B4E-40B1-A430-5C946221FEE7}" srcOrd="1" destOrd="0" parTransId="{6860D145-67FA-40B5-AC8F-1F1EEB9DECF4}" sibTransId="{8714C0C7-91BF-4A4B-935F-02C1311427D8}"/>
    <dgm:cxn modelId="{48A1B535-7333-40D2-8F35-674176B7AC9F}" type="presOf" srcId="{9D332D9D-01A3-40E9-9DBB-8BDD45A90AC7}" destId="{2048B1A1-B7B1-3E4C-B8D8-ED6AFA03B15C}" srcOrd="1" destOrd="0" presId="urn:microsoft.com/office/officeart/2005/8/layout/cycle8"/>
    <dgm:cxn modelId="{F89D7F4F-F9E6-4C7B-9F61-D7BA2A28C2FA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7C0F93C-0B81-4A14-832C-87046417CFBB}" type="presOf" srcId="{D29BB719-FD56-2844-B248-A2C788E4DD2F}" destId="{5D3EBB9C-D0DB-A04F-8C69-3980DBA0A347}" srcOrd="1" destOrd="0" presId="urn:microsoft.com/office/officeart/2005/8/layout/cycle8"/>
    <dgm:cxn modelId="{2E051CD6-79A2-4EEF-81E6-6F13F9B93149}" type="presOf" srcId="{CB58CE4A-1514-944C-81FE-B229AB3C48F8}" destId="{C1AB6106-2BE5-804E-B6C3-C7F2D76A8D32}" srcOrd="0" destOrd="0" presId="urn:microsoft.com/office/officeart/2005/8/layout/cycle8"/>
    <dgm:cxn modelId="{1DB33E0A-72A2-4284-9474-B2C8788F0DEC}" type="presOf" srcId="{9D332D9D-01A3-40E9-9DBB-8BDD45A90AC7}" destId="{68A78B6C-BAED-9543-ABF9-EF748C194928}" srcOrd="0" destOrd="0" presId="urn:microsoft.com/office/officeart/2005/8/layout/cycle8"/>
    <dgm:cxn modelId="{A8410605-76F5-40E1-B90B-BAD14E1767CE}" type="presOf" srcId="{30DC3652-13DC-4ADB-9F08-1B30D4C68CD1}" destId="{0191A99D-29BC-4F01-A4D7-44E75443DF7B}" srcOrd="0" destOrd="0" presId="urn:microsoft.com/office/officeart/2005/8/layout/cycle8"/>
    <dgm:cxn modelId="{54D1838A-485E-4CF5-93A5-0CEFF8F3475A}" type="presOf" srcId="{D29BB719-FD56-2844-B248-A2C788E4DD2F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8447D7E5-6BFF-46B3-B331-090F3442A310}" type="presParOf" srcId="{C1AB6106-2BE5-804E-B6C3-C7F2D76A8D32}" destId="{B51FE79A-82F8-BB4D-A548-9E0C95931871}" srcOrd="0" destOrd="0" presId="urn:microsoft.com/office/officeart/2005/8/layout/cycle8"/>
    <dgm:cxn modelId="{CF0E876A-3EC6-457B-BF97-7956715851C2}" type="presParOf" srcId="{C1AB6106-2BE5-804E-B6C3-C7F2D76A8D32}" destId="{705C8AB6-07F4-9F4B-87F0-46B8C840C22B}" srcOrd="1" destOrd="0" presId="urn:microsoft.com/office/officeart/2005/8/layout/cycle8"/>
    <dgm:cxn modelId="{18123641-6E32-40EC-8758-76DCEEA5A3C0}" type="presParOf" srcId="{C1AB6106-2BE5-804E-B6C3-C7F2D76A8D32}" destId="{D298770A-DAE4-8F40-A1E8-7F5394387065}" srcOrd="2" destOrd="0" presId="urn:microsoft.com/office/officeart/2005/8/layout/cycle8"/>
    <dgm:cxn modelId="{8BAA91F8-433E-496C-ABB2-6B9D51FAF00A}" type="presParOf" srcId="{C1AB6106-2BE5-804E-B6C3-C7F2D76A8D32}" destId="{5D3EBB9C-D0DB-A04F-8C69-3980DBA0A347}" srcOrd="3" destOrd="0" presId="urn:microsoft.com/office/officeart/2005/8/layout/cycle8"/>
    <dgm:cxn modelId="{F652FFFD-C07D-4BD6-B552-DF6E9AF37F9C}" type="presParOf" srcId="{C1AB6106-2BE5-804E-B6C3-C7F2D76A8D32}" destId="{591A4803-9161-404F-80F0-6635C9FB251F}" srcOrd="4" destOrd="0" presId="urn:microsoft.com/office/officeart/2005/8/layout/cycle8"/>
    <dgm:cxn modelId="{C03012BA-482B-4116-BDFF-E044063BFCC5}" type="presParOf" srcId="{C1AB6106-2BE5-804E-B6C3-C7F2D76A8D32}" destId="{47251BC0-C938-8C43-8106-383575FA7DBC}" srcOrd="5" destOrd="0" presId="urn:microsoft.com/office/officeart/2005/8/layout/cycle8"/>
    <dgm:cxn modelId="{034C6944-F27C-4330-BC95-26EF24815448}" type="presParOf" srcId="{C1AB6106-2BE5-804E-B6C3-C7F2D76A8D32}" destId="{1C94465A-CDF7-8E43-B681-139D791B1387}" srcOrd="6" destOrd="0" presId="urn:microsoft.com/office/officeart/2005/8/layout/cycle8"/>
    <dgm:cxn modelId="{C5E7A6D6-864C-4315-892E-58D64D28E64B}" type="presParOf" srcId="{C1AB6106-2BE5-804E-B6C3-C7F2D76A8D32}" destId="{A01F02A2-235C-CE48-BF8C-CAB822D58D2A}" srcOrd="7" destOrd="0" presId="urn:microsoft.com/office/officeart/2005/8/layout/cycle8"/>
    <dgm:cxn modelId="{BAC1F3C0-F34D-4EBC-99B0-7256E0643456}" type="presParOf" srcId="{C1AB6106-2BE5-804E-B6C3-C7F2D76A8D32}" destId="{68A78B6C-BAED-9543-ABF9-EF748C194928}" srcOrd="8" destOrd="0" presId="urn:microsoft.com/office/officeart/2005/8/layout/cycle8"/>
    <dgm:cxn modelId="{A69550F4-A75C-4165-B0A2-9C5231EBCD64}" type="presParOf" srcId="{C1AB6106-2BE5-804E-B6C3-C7F2D76A8D32}" destId="{59D713E5-0C59-AA4B-A67A-15ACE317B5D4}" srcOrd="9" destOrd="0" presId="urn:microsoft.com/office/officeart/2005/8/layout/cycle8"/>
    <dgm:cxn modelId="{19182EC7-79DC-4EA7-96F0-3B567C7EB615}" type="presParOf" srcId="{C1AB6106-2BE5-804E-B6C3-C7F2D76A8D32}" destId="{0ED165D0-838E-284B-9E0B-2B63DCCE918C}" srcOrd="10" destOrd="0" presId="urn:microsoft.com/office/officeart/2005/8/layout/cycle8"/>
    <dgm:cxn modelId="{6CEEF4CC-7EB9-4A2B-9A0E-79BECD97338B}" type="presParOf" srcId="{C1AB6106-2BE5-804E-B6C3-C7F2D76A8D32}" destId="{2048B1A1-B7B1-3E4C-B8D8-ED6AFA03B15C}" srcOrd="11" destOrd="0" presId="urn:microsoft.com/office/officeart/2005/8/layout/cycle8"/>
    <dgm:cxn modelId="{09376B6A-3FBC-4C42-8CEC-ABFDC0F41819}" type="presParOf" srcId="{C1AB6106-2BE5-804E-B6C3-C7F2D76A8D32}" destId="{0191A99D-29BC-4F01-A4D7-44E75443DF7B}" srcOrd="12" destOrd="0" presId="urn:microsoft.com/office/officeart/2005/8/layout/cycle8"/>
    <dgm:cxn modelId="{0DEE464C-8E59-4312-BA29-9E65A4E5C35C}" type="presParOf" srcId="{C1AB6106-2BE5-804E-B6C3-C7F2D76A8D32}" destId="{FC3952C9-5E4B-4DEB-B6E4-2E31DBB50419}" srcOrd="13" destOrd="0" presId="urn:microsoft.com/office/officeart/2005/8/layout/cycle8"/>
    <dgm:cxn modelId="{AF06E9CC-85A9-4329-9568-C842585CDC19}" type="presParOf" srcId="{C1AB6106-2BE5-804E-B6C3-C7F2D76A8D32}" destId="{4A4E9FE7-1A84-4FD1-A9C8-586BC4A30C58}" srcOrd="14" destOrd="0" presId="urn:microsoft.com/office/officeart/2005/8/layout/cycle8"/>
    <dgm:cxn modelId="{CFEF6ADA-7F5C-4127-A063-2D19DD2747D0}" type="presParOf" srcId="{C1AB6106-2BE5-804E-B6C3-C7F2D76A8D32}" destId="{E1D0987D-1000-4B33-9DC1-675C64078855}" srcOrd="15" destOrd="0" presId="urn:microsoft.com/office/officeart/2005/8/layout/cycle8"/>
    <dgm:cxn modelId="{6A123FDC-4D83-4B19-873A-4E967398AD2A}" type="presParOf" srcId="{C1AB6106-2BE5-804E-B6C3-C7F2D76A8D32}" destId="{4CABE584-43E2-44D2-9FA7-3722ECCD4C24}" srcOrd="16" destOrd="0" presId="urn:microsoft.com/office/officeart/2005/8/layout/cycle8"/>
    <dgm:cxn modelId="{E4086688-AAF5-4316-B939-C276ABB6242E}" type="presParOf" srcId="{C1AB6106-2BE5-804E-B6C3-C7F2D76A8D32}" destId="{76B4B9C5-D902-45D6-A24E-16CA3F79DADB}" srcOrd="17" destOrd="0" presId="urn:microsoft.com/office/officeart/2005/8/layout/cycle8"/>
    <dgm:cxn modelId="{FD76C7F2-B97F-43EB-9498-E2CEA0826677}" type="presParOf" srcId="{C1AB6106-2BE5-804E-B6C3-C7F2D76A8D32}" destId="{C0EB25B8-06DC-404A-A665-EC1173960117}" srcOrd="18" destOrd="0" presId="urn:microsoft.com/office/officeart/2005/8/layout/cycle8"/>
    <dgm:cxn modelId="{9EE983CF-83D0-44F5-B784-F13EE953DB51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47E69-3EF0-AB4A-99B8-1F9D7701CFE6}">
      <dsp:nvSpPr>
        <dsp:cNvPr id="0" name=""/>
        <dsp:cNvSpPr/>
      </dsp:nvSpPr>
      <dsp:spPr>
        <a:xfrm>
          <a:off x="2506" y="524448"/>
          <a:ext cx="1331937" cy="5044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Coordination</a:t>
          </a:r>
          <a:endParaRPr lang="en-GB" sz="1400" kern="1200" noProof="0" dirty="0"/>
        </a:p>
      </dsp:txBody>
      <dsp:txXfrm>
        <a:off x="2506" y="524448"/>
        <a:ext cx="1331937" cy="504430"/>
      </dsp:txXfrm>
    </dsp:sp>
    <dsp:sp modelId="{EAF38A24-E0E1-D947-9C13-DB8F4A625B96}">
      <dsp:nvSpPr>
        <dsp:cNvPr id="0" name=""/>
        <dsp:cNvSpPr/>
      </dsp:nvSpPr>
      <dsp:spPr>
        <a:xfrm>
          <a:off x="2506" y="1028878"/>
          <a:ext cx="1331937" cy="30551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Project and Programme Management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Operations Coordination</a:t>
          </a:r>
          <a:endParaRPr lang="en-GB" sz="1400" b="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Technology Coordination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Security Coordination</a:t>
          </a:r>
          <a:endParaRPr lang="en-GB" sz="1400" b="0" kern="1200" noProof="0" dirty="0"/>
        </a:p>
      </dsp:txBody>
      <dsp:txXfrm>
        <a:off x="2506" y="1028878"/>
        <a:ext cx="1331937" cy="3055184"/>
      </dsp:txXfrm>
    </dsp:sp>
    <dsp:sp modelId="{B7DFD2C2-F204-8D41-A7E4-1D88CF6BA76D}">
      <dsp:nvSpPr>
        <dsp:cNvPr id="0" name=""/>
        <dsp:cNvSpPr/>
      </dsp:nvSpPr>
      <dsp:spPr>
        <a:xfrm>
          <a:off x="1520915" y="524448"/>
          <a:ext cx="1331937" cy="5044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Consulting and Support</a:t>
          </a:r>
          <a:endParaRPr lang="en-GB" sz="1400" kern="1200" noProof="0" dirty="0"/>
        </a:p>
      </dsp:txBody>
      <dsp:txXfrm>
        <a:off x="1520915" y="524448"/>
        <a:ext cx="1331937" cy="504430"/>
      </dsp:txXfrm>
    </dsp:sp>
    <dsp:sp modelId="{025465E3-1E96-6547-B09B-4CB4CFD3511F}">
      <dsp:nvSpPr>
        <dsp:cNvPr id="0" name=""/>
        <dsp:cNvSpPr/>
      </dsp:nvSpPr>
      <dsp:spPr>
        <a:xfrm>
          <a:off x="1520915" y="1028878"/>
          <a:ext cx="1331937" cy="30551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Governance &amp; Project Consultancy 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Strategy &amp; Policy Decision Support</a:t>
          </a:r>
          <a:endParaRPr lang="en-GB" sz="1400" b="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Policy Development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Technical Consultancy and Support</a:t>
          </a:r>
          <a:endParaRPr lang="en-GB" sz="1400" b="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smtClean="0"/>
            <a:t>Helpdesk Support</a:t>
          </a:r>
          <a:endParaRPr lang="en-GB" sz="1400" kern="1200" noProof="0"/>
        </a:p>
      </dsp:txBody>
      <dsp:txXfrm>
        <a:off x="1520915" y="1028878"/>
        <a:ext cx="1331937" cy="3055184"/>
      </dsp:txXfrm>
    </dsp:sp>
    <dsp:sp modelId="{7D92B7AB-B7D8-6C4B-821E-93DD00C7FD9C}">
      <dsp:nvSpPr>
        <dsp:cNvPr id="0" name=""/>
        <dsp:cNvSpPr/>
      </dsp:nvSpPr>
      <dsp:spPr>
        <a:xfrm>
          <a:off x="3039323" y="524448"/>
          <a:ext cx="1331937" cy="5044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smtClean="0"/>
            <a:t>Marketing and Outreach</a:t>
          </a:r>
          <a:endParaRPr lang="en-GB" sz="1400" kern="1200" noProof="0"/>
        </a:p>
      </dsp:txBody>
      <dsp:txXfrm>
        <a:off x="3039323" y="524448"/>
        <a:ext cx="1331937" cy="504430"/>
      </dsp:txXfrm>
    </dsp:sp>
    <dsp:sp modelId="{34363548-64D3-384B-A2E4-6E04BFC22BE4}">
      <dsp:nvSpPr>
        <dsp:cNvPr id="0" name=""/>
        <dsp:cNvSpPr/>
      </dsp:nvSpPr>
      <dsp:spPr>
        <a:xfrm>
          <a:off x="3039323" y="1028878"/>
          <a:ext cx="1331937" cy="30551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smtClean="0"/>
            <a:t>Marketing</a:t>
          </a:r>
          <a:endParaRPr lang="en-GB" sz="1400" kern="1200" noProof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Outreach</a:t>
          </a:r>
          <a:endParaRPr lang="en-GB" sz="1400" b="0" kern="1200" noProof="0" dirty="0"/>
        </a:p>
      </dsp:txBody>
      <dsp:txXfrm>
        <a:off x="3039323" y="1028878"/>
        <a:ext cx="1331937" cy="3055184"/>
      </dsp:txXfrm>
    </dsp:sp>
    <dsp:sp modelId="{063C707F-EAED-FF47-A200-60BB6320BFAB}">
      <dsp:nvSpPr>
        <dsp:cNvPr id="0" name=""/>
        <dsp:cNvSpPr/>
      </dsp:nvSpPr>
      <dsp:spPr>
        <a:xfrm>
          <a:off x="4557731" y="524448"/>
          <a:ext cx="1331937" cy="5044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smtClean="0"/>
            <a:t>Software and Services</a:t>
          </a:r>
        </a:p>
      </dsp:txBody>
      <dsp:txXfrm>
        <a:off x="4557731" y="524448"/>
        <a:ext cx="1331937" cy="504430"/>
      </dsp:txXfrm>
    </dsp:sp>
    <dsp:sp modelId="{B156E3C6-41D6-9942-BAF6-FABB06194C21}">
      <dsp:nvSpPr>
        <dsp:cNvPr id="0" name=""/>
        <dsp:cNvSpPr/>
      </dsp:nvSpPr>
      <dsp:spPr>
        <a:xfrm>
          <a:off x="4557731" y="1028878"/>
          <a:ext cx="1331937" cy="30551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smtClean="0"/>
            <a:t>Federated Operations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Repository of Validated Software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Applications Database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Training Marketplace</a:t>
          </a:r>
        </a:p>
      </dsp:txBody>
      <dsp:txXfrm>
        <a:off x="4557731" y="1028878"/>
        <a:ext cx="1331937" cy="3055184"/>
      </dsp:txXfrm>
    </dsp:sp>
    <dsp:sp modelId="{C2828393-C514-BA47-970A-C9334D08450E}">
      <dsp:nvSpPr>
        <dsp:cNvPr id="0" name=""/>
        <dsp:cNvSpPr/>
      </dsp:nvSpPr>
      <dsp:spPr>
        <a:xfrm>
          <a:off x="6076139" y="524448"/>
          <a:ext cx="1331937" cy="5044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noProof="0" dirty="0" smtClean="0"/>
            <a:t>HTC Platform</a:t>
          </a:r>
        </a:p>
      </dsp:txBody>
      <dsp:txXfrm>
        <a:off x="6076139" y="524448"/>
        <a:ext cx="1331937" cy="504430"/>
      </dsp:txXfrm>
    </dsp:sp>
    <dsp:sp modelId="{25A53575-203C-AC40-9F21-7E73D2196CD8}">
      <dsp:nvSpPr>
        <dsp:cNvPr id="0" name=""/>
        <dsp:cNvSpPr/>
      </dsp:nvSpPr>
      <dsp:spPr>
        <a:xfrm>
          <a:off x="6076139" y="1028878"/>
          <a:ext cx="1331937" cy="305518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Grid Compute</a:t>
          </a:r>
          <a:endParaRPr lang="en-GB" sz="1400" b="0" kern="1200" noProof="0" dirty="0" smtClean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Grid Storage</a:t>
          </a:r>
          <a:endParaRPr lang="en-GB" sz="1400" b="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File Transfer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File Metadata Catalogue</a:t>
          </a:r>
          <a:endParaRPr lang="en-GB" sz="1400" b="0" kern="1200" noProof="0" dirty="0"/>
        </a:p>
      </dsp:txBody>
      <dsp:txXfrm>
        <a:off x="6076139" y="1028878"/>
        <a:ext cx="1331937" cy="3055184"/>
      </dsp:txXfrm>
    </dsp:sp>
    <dsp:sp modelId="{BAE5D83D-20B6-AE42-A3D7-574973769C5C}">
      <dsp:nvSpPr>
        <dsp:cNvPr id="0" name=""/>
        <dsp:cNvSpPr/>
      </dsp:nvSpPr>
      <dsp:spPr>
        <a:xfrm>
          <a:off x="7594548" y="524448"/>
          <a:ext cx="1331937" cy="5044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noProof="0" dirty="0" smtClean="0"/>
            <a:t>Cloud Platform</a:t>
          </a:r>
          <a:endParaRPr lang="en-GB" sz="1400" b="0" kern="1200" noProof="0" dirty="0"/>
        </a:p>
      </dsp:txBody>
      <dsp:txXfrm>
        <a:off x="7594548" y="524448"/>
        <a:ext cx="1331937" cy="504430"/>
      </dsp:txXfrm>
    </dsp:sp>
    <dsp:sp modelId="{AC520DAD-DA8A-554D-950F-5CF3AAA910F9}">
      <dsp:nvSpPr>
        <dsp:cNvPr id="0" name=""/>
        <dsp:cNvSpPr/>
      </dsp:nvSpPr>
      <dsp:spPr>
        <a:xfrm>
          <a:off x="7594548" y="1028878"/>
          <a:ext cx="1331937" cy="30551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Cloud Compute</a:t>
          </a:r>
          <a:endParaRPr lang="en-GB" sz="1400" b="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Cloud Storage</a:t>
          </a:r>
          <a:endParaRPr lang="en-GB" sz="1400" b="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smtClean="0"/>
            <a:t>Virtual Appliance Marketplace</a:t>
          </a:r>
          <a:endParaRPr lang="en-GB" sz="1400" b="0" kern="1200" noProof="0" dirty="0"/>
        </a:p>
      </dsp:txBody>
      <dsp:txXfrm>
        <a:off x="7594548" y="1028878"/>
        <a:ext cx="1331937" cy="3055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79253" y="209775"/>
          <a:ext cx="2903362" cy="2903362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Federated Cloud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920455" y="811532"/>
        <a:ext cx="1071479" cy="794968"/>
      </dsp:txXfrm>
    </dsp:sp>
    <dsp:sp modelId="{591A4803-9161-404F-80F0-6635C9FB251F}">
      <dsp:nvSpPr>
        <dsp:cNvPr id="0" name=""/>
        <dsp:cNvSpPr/>
      </dsp:nvSpPr>
      <dsp:spPr>
        <a:xfrm>
          <a:off x="379253" y="307245"/>
          <a:ext cx="2903362" cy="2903362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Federated Operations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920455" y="1813883"/>
        <a:ext cx="1071479" cy="794968"/>
      </dsp:txXfrm>
    </dsp:sp>
    <dsp:sp modelId="{68A78B6C-BAED-9543-ABF9-EF748C194928}">
      <dsp:nvSpPr>
        <dsp:cNvPr id="0" name=""/>
        <dsp:cNvSpPr/>
      </dsp:nvSpPr>
      <dsp:spPr>
        <a:xfrm>
          <a:off x="281783" y="307245"/>
          <a:ext cx="2903362" cy="2903362"/>
        </a:xfrm>
        <a:prstGeom prst="pie">
          <a:avLst>
            <a:gd name="adj1" fmla="val 5400000"/>
            <a:gd name="adj2" fmla="val 1080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Community Driven Innovation &amp; Support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72465" y="1813883"/>
        <a:ext cx="1071479" cy="794968"/>
      </dsp:txXfrm>
    </dsp:sp>
    <dsp:sp modelId="{0191A99D-29BC-4F01-A4D7-44E75443DF7B}">
      <dsp:nvSpPr>
        <dsp:cNvPr id="0" name=""/>
        <dsp:cNvSpPr/>
      </dsp:nvSpPr>
      <dsp:spPr>
        <a:xfrm>
          <a:off x="281783" y="209775"/>
          <a:ext cx="2903362" cy="2903362"/>
        </a:xfrm>
        <a:prstGeom prst="pie">
          <a:avLst>
            <a:gd name="adj1" fmla="val 10800000"/>
            <a:gd name="adj2" fmla="val 1620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High-Throughput Data Analysis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72465" y="811532"/>
        <a:ext cx="1071479" cy="794968"/>
      </dsp:txXfrm>
    </dsp:sp>
    <dsp:sp modelId="{766B8DAE-6F06-4DF8-B1F9-DCD72483380B}">
      <dsp:nvSpPr>
        <dsp:cNvPr id="0" name=""/>
        <dsp:cNvSpPr/>
      </dsp:nvSpPr>
      <dsp:spPr>
        <a:xfrm>
          <a:off x="199521" y="30043"/>
          <a:ext cx="3262826" cy="326282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37BD1-8378-4762-BEB7-1B6781BD2196}">
      <dsp:nvSpPr>
        <dsp:cNvPr id="0" name=""/>
        <dsp:cNvSpPr/>
      </dsp:nvSpPr>
      <dsp:spPr>
        <a:xfrm>
          <a:off x="199521" y="127513"/>
          <a:ext cx="3262826" cy="326282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102100"/>
            <a:satOff val="-1418"/>
            <a:lumOff val="76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D96A-0242-4887-B355-CE7D2973983E}">
      <dsp:nvSpPr>
        <dsp:cNvPr id="0" name=""/>
        <dsp:cNvSpPr/>
      </dsp:nvSpPr>
      <dsp:spPr>
        <a:xfrm>
          <a:off x="102051" y="127513"/>
          <a:ext cx="3262826" cy="326282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204200"/>
            <a:satOff val="-2837"/>
            <a:lumOff val="15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102051" y="30043"/>
          <a:ext cx="3262826" cy="326282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306301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59215A-A6AA-434A-B5F1-E5434B683618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n/>
            </a:rPr>
            <a:t>Federated Cloud</a:t>
          </a:r>
          <a:endParaRPr lang="en-US" sz="10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AC52B1-B662-4FD9-9BD6-A25239E679EA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  <a:solidFill>
                <a:schemeClr val="tx1"/>
              </a:solidFill>
            </a:rPr>
            <a:t>Community Driven Innovations and Support</a:t>
          </a:r>
          <a:endParaRPr lang="en-US" sz="900" kern="1200" dirty="0">
            <a:ln/>
            <a:solidFill>
              <a:schemeClr val="tx1"/>
            </a:solidFill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AC81A8-C2EB-4773-B1B3-BE81CCC6BC2C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n/>
              <a:solidFill>
                <a:schemeClr val="tx1"/>
              </a:solidFill>
            </a:rPr>
            <a:t>Federated Operations</a:t>
          </a:r>
          <a:endParaRPr lang="en-US" sz="1000" kern="1200" dirty="0">
            <a:ln/>
            <a:solidFill>
              <a:schemeClr val="tx1"/>
            </a:solidFill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B4B9C5-D902-45D6-A24E-16CA3F79DADB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EB25B8-06DC-404A-A665-EC1173960117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F8645-188C-FD49-B20B-A586CE036089}" type="datetimeFigureOut">
              <a:rPr lang="en-US" smtClean="0"/>
              <a:t>01/07/14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94B5E-10D7-E042-A067-689615FE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3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01/07/14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A22EF-E40A-4C8E-8B20-BD01E9B983B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5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are also exploring taxation and VAT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A22EF-E40A-4C8E-8B20-BD01E9B983B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0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b="0" dirty="0" smtClean="0"/>
              <a:t>Won’t go</a:t>
            </a:r>
            <a:r>
              <a:rPr lang="en-GB" b="0" baseline="0" dirty="0" smtClean="0"/>
              <a:t> through this in detail, just to have a reference slide for the possible broker models mentioned in the previous slide.</a:t>
            </a:r>
            <a:endParaRPr lang="en-GB" sz="1100" b="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4BA037-06A8-DD42-BC15-1C03591FBB83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Solutions and Business Models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8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21" name="Rectangle 18"/>
          <p:cNvSpPr>
            <a:spLocks noChangeArrowheads="1"/>
          </p:cNvSpPr>
          <p:nvPr userDrawn="1"/>
        </p:nvSpPr>
        <p:spPr bwMode="auto">
          <a:xfrm>
            <a:off x="53975" y="6309320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noProof="1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July 2014</a:t>
            </a: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noProof="1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 RI-261323</a:t>
            </a:r>
            <a:endParaRPr lang="en-US" sz="1200" noProof="1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GB" sz="3200" b="1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endParaRPr lang="en-GB" sz="3200" b="1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noProof="0" dirty="0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Solutions and Business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309320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noProof="1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July 2014</a:t>
            </a: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noProof="1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 RI-261323</a:t>
            </a:r>
            <a:endParaRPr lang="en-US" sz="1200" noProof="1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ergio.andreozzi@egi.e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egi.eu/services/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gi.eu/solution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go.egi.eu/139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uments.egi.eu/document/225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hyperlink" Target="https://documents.egi.eu/document/2256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gi.eu/wiki/VT_Business_Engagem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hyperlink" Target="http://www.egi.eu/servic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740352" cy="1470025"/>
          </a:xfrm>
        </p:spPr>
        <p:txBody>
          <a:bodyPr/>
          <a:lstStyle/>
          <a:p>
            <a:r>
              <a:rPr lang="en-US" sz="4000" dirty="0"/>
              <a:t>EGI Solutions </a:t>
            </a:r>
            <a:r>
              <a:rPr lang="en-US" sz="4000" dirty="0" smtClean="0"/>
              <a:t>and </a:t>
            </a:r>
            <a:br>
              <a:rPr lang="en-US" sz="4000" dirty="0" smtClean="0"/>
            </a:br>
            <a:r>
              <a:rPr lang="en-US" sz="4000" dirty="0" smtClean="0"/>
              <a:t>Business </a:t>
            </a:r>
            <a:r>
              <a:rPr lang="en-US" sz="4000" dirty="0"/>
              <a:t>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5832648" cy="134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Sergio Andreozzi</a:t>
            </a:r>
          </a:p>
          <a:p>
            <a:r>
              <a:rPr lang="en-US" sz="2400" dirty="0" smtClean="0"/>
              <a:t>Strategy &amp; Policy Manager, </a:t>
            </a:r>
            <a:r>
              <a:rPr lang="en-US" sz="2400" dirty="0" err="1" smtClean="0"/>
              <a:t>EGI.eu</a:t>
            </a:r>
            <a:endParaRPr lang="en-US" sz="2400" dirty="0" smtClean="0"/>
          </a:p>
          <a:p>
            <a:r>
              <a:rPr lang="en-US" sz="2000" dirty="0">
                <a:hlinkClick r:id="rId2"/>
              </a:rPr>
              <a:t>s</a:t>
            </a:r>
            <a:r>
              <a:rPr lang="en-US" sz="2000" dirty="0" smtClean="0">
                <a:hlinkClick r:id="rId2"/>
              </a:rPr>
              <a:t>ergio.andreozzi@egi.eu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088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High-Throughput Data Analysis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1988840"/>
            <a:ext cx="5800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Main services: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File Transfer:</a:t>
            </a:r>
            <a:r>
              <a:rPr lang="en-GB" sz="1400" dirty="0" smtClean="0"/>
              <a:t> file data movement service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File Metadata Catalogue</a:t>
            </a:r>
            <a:r>
              <a:rPr lang="en-GB" sz="1400" dirty="0" smtClean="0"/>
              <a:t>: metadata catalogue service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843808" y="2060848"/>
            <a:ext cx="17299" cy="144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717032"/>
            <a:ext cx="5872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standards, </a:t>
            </a:r>
            <a:r>
              <a:rPr lang="en-GB" sz="1400" dirty="0" smtClean="0"/>
              <a:t>integrate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 or technologies</a:t>
            </a:r>
            <a:endParaRPr lang="en-GB" sz="1400" dirty="0"/>
          </a:p>
          <a:p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787217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581128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858127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1308436993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5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728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</a:t>
            </a:r>
            <a:r>
              <a:rPr lang="en-GB" sz="1400" dirty="0" smtClean="0"/>
              <a:t>clouds</a:t>
            </a:r>
            <a:br>
              <a:rPr lang="en-GB" sz="1400" dirty="0" smtClean="0"/>
            </a:br>
            <a:r>
              <a:rPr lang="en-GB" sz="1400" dirty="0" smtClean="0"/>
              <a:t>Main Services:</a:t>
            </a:r>
            <a:endParaRPr lang="en-GB" sz="1400" dirty="0"/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Cloud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Virtual Appliance Marketplace</a:t>
            </a:r>
            <a:r>
              <a:rPr lang="en-GB" sz="1400" dirty="0" smtClean="0"/>
              <a:t>: </a:t>
            </a:r>
            <a:r>
              <a:rPr lang="en-GB" sz="1400" dirty="0"/>
              <a:t>store/retrieve certified VM </a:t>
            </a:r>
            <a:r>
              <a:rPr lang="en-GB" sz="1400" dirty="0" smtClean="0"/>
              <a:t>images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284984"/>
            <a:ext cx="50559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Based on </a:t>
            </a:r>
            <a:r>
              <a:rPr lang="en-GB" sz="1400" b="1" dirty="0" smtClean="0">
                <a:solidFill>
                  <a:schemeClr val="accent1"/>
                </a:solidFill>
              </a:rPr>
              <a:t>open standards</a:t>
            </a:r>
          </a:p>
          <a:p>
            <a:r>
              <a:rPr lang="en-GB" sz="1400" b="1" dirty="0" smtClean="0">
                <a:solidFill>
                  <a:schemeClr val="accent1"/>
                </a:solidFill>
              </a:rPr>
              <a:t>Integrate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/>
              <a:t>OpenStack, OpenNebula, CloudStack</a:t>
            </a:r>
            <a:r>
              <a:rPr lang="en-GB" sz="1400" dirty="0" smtClean="0"/>
              <a:t>, …</a:t>
            </a:r>
            <a:endParaRPr lang="en-GB" sz="1400" dirty="0"/>
          </a:p>
          <a:p>
            <a:r>
              <a:rPr lang="en-GB" sz="1400" b="1" dirty="0" smtClean="0">
                <a:solidFill>
                  <a:schemeClr val="accent1"/>
                </a:solidFill>
              </a:rPr>
              <a:t>Integrate </a:t>
            </a:r>
            <a:r>
              <a:rPr lang="en-GB" sz="1400" b="1" dirty="0">
                <a:solidFill>
                  <a:schemeClr val="accent1"/>
                </a:solidFill>
              </a:rPr>
              <a:t>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302987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4979924"/>
            <a:ext cx="7488832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Uniform access, </a:t>
            </a:r>
            <a:r>
              <a:rPr lang="en-GB" sz="1400" b="1" dirty="0">
                <a:solidFill>
                  <a:schemeClr val="accent1"/>
                </a:solidFill>
              </a:rPr>
              <a:t>no lock-in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on-demand scale out </a:t>
            </a:r>
            <a:r>
              <a:rPr lang="en-GB" sz="14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Easy deployment of </a:t>
            </a:r>
            <a:r>
              <a:rPr lang="en-GB" sz="14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Possibility to </a:t>
            </a:r>
            <a:r>
              <a:rPr lang="en-GB" sz="1400" b="1" dirty="0">
                <a:solidFill>
                  <a:schemeClr val="accent1"/>
                </a:solidFill>
              </a:rPr>
              <a:t>federate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Efficiency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by </a:t>
            </a:r>
            <a:r>
              <a:rPr lang="en-GB" sz="1400" b="1" dirty="0">
                <a:solidFill>
                  <a:schemeClr val="accent1"/>
                </a:solidFill>
              </a:rPr>
              <a:t>co-locating big data + cloud computing</a:t>
            </a:r>
            <a:endParaRPr lang="en-GB" sz="1400" dirty="0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1927940130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Rectangle 37"/>
          <p:cNvSpPr/>
          <p:nvPr/>
        </p:nvSpPr>
        <p:spPr>
          <a:xfrm>
            <a:off x="7020272" y="5087645"/>
            <a:ext cx="1224137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Launched </a:t>
            </a:r>
            <a:r>
              <a:rPr lang="en-GB" sz="1400" b="1" dirty="0">
                <a:solidFill>
                  <a:schemeClr val="accent1"/>
                </a:solidFill>
              </a:rPr>
              <a:t>into production: May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9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Community-Driven</a:t>
            </a:r>
            <a:br>
              <a:rPr lang="en-GB" sz="3200" dirty="0" smtClean="0"/>
            </a:br>
            <a:r>
              <a:rPr lang="en-GB" sz="3200" dirty="0" smtClean="0"/>
              <a:t>Innovation and </a:t>
            </a:r>
            <a:r>
              <a:rPr lang="en-GB" sz="3200" dirty="0"/>
              <a:t>Support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16123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393292844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28058" y="4582990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719572" y="4859989"/>
            <a:ext cx="7920880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Avoid duplication </a:t>
            </a:r>
            <a:r>
              <a:rPr lang="en-GB" sz="14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Leverage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Facilitate </a:t>
            </a:r>
            <a:r>
              <a:rPr lang="en-GB" sz="1400" b="1" dirty="0">
                <a:solidFill>
                  <a:srgbClr val="0067B1"/>
                </a:solidFill>
              </a:rPr>
              <a:t>collaboration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User-driven innovation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8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2043425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01008"/>
            <a:ext cx="54519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buClr>
                <a:schemeClr val="tx1"/>
              </a:buClr>
            </a:pPr>
            <a:r>
              <a:rPr lang="en-GB" sz="1400" dirty="0" smtClean="0">
                <a:solidFill>
                  <a:srgbClr val="000000"/>
                </a:solidFill>
              </a:rPr>
              <a:t>Main services:</a:t>
            </a:r>
          </a:p>
          <a:p>
            <a:pPr marL="371475" lvl="1" indent="-285750">
              <a:buClr>
                <a:schemeClr val="tx1"/>
              </a:buClr>
              <a:buFont typeface="Arial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security 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371475" lvl="1" indent="-285750">
              <a:buClr>
                <a:schemeClr val="tx1"/>
              </a:buClr>
              <a:buFont typeface="Arial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support</a:t>
            </a:r>
          </a:p>
          <a:p>
            <a:pPr marL="371475" lvl="1" indent="-285750">
              <a:buClr>
                <a:schemeClr val="tx1"/>
              </a:buClr>
              <a:buFont typeface="Arial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Governance and project specialised consultancy services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371475" lvl="1" indent="-285750">
              <a:buClr>
                <a:schemeClr val="tx1"/>
              </a:buClr>
              <a:buFont typeface="Arial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371475" lvl="1" indent="-285750">
              <a:buClr>
                <a:schemeClr val="tx1"/>
              </a:buClr>
              <a:buFont typeface="Arial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8" y="3573016"/>
            <a:ext cx="14364" cy="11515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47479" y="3068961"/>
            <a:ext cx="5584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for IT service management (</a:t>
            </a:r>
            <a:r>
              <a:rPr lang="en-GB" sz="1400" dirty="0" err="1"/>
              <a:t>F</a:t>
            </a:r>
            <a:r>
              <a:rPr lang="en-GB" sz="1400" dirty="0" err="1" smtClean="0"/>
              <a:t>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" name="Rectangle 1023"/>
          <p:cNvSpPr/>
          <p:nvPr/>
        </p:nvSpPr>
        <p:spPr>
          <a:xfrm>
            <a:off x="849564" y="5335926"/>
            <a:ext cx="7394844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A cost-efficient framework to manage operations within a federated environment, while retaining responsibility of local infrastructure</a:t>
            </a:r>
            <a:r>
              <a:rPr lang="en-GB" sz="14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 smtClean="0"/>
              <a:t>Allows efficient </a:t>
            </a:r>
            <a:r>
              <a:rPr lang="en-GB" sz="1400" dirty="0"/>
              <a:t>implementation of Best Management Practices for IT services</a:t>
            </a: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935545449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5498" y="5058927"/>
            <a:ext cx="996940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Progress during PY4 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Services</a:t>
            </a:r>
          </a:p>
          <a:p>
            <a:r>
              <a:rPr lang="en-GB" dirty="0" smtClean="0"/>
              <a:t>Description for 7 services</a:t>
            </a:r>
          </a:p>
          <a:p>
            <a:pPr lvl="1"/>
            <a:r>
              <a:rPr lang="en-GB" dirty="0" smtClean="0"/>
              <a:t>Part of HTC and Cloud </a:t>
            </a:r>
            <a:r>
              <a:rPr lang="en-GB" dirty="0" smtClean="0"/>
              <a:t>platform</a:t>
            </a:r>
            <a:endParaRPr lang="en-GB" dirty="0" smtClean="0"/>
          </a:p>
          <a:p>
            <a:r>
              <a:rPr lang="en-GB" dirty="0" smtClean="0"/>
              <a:t>Identification of new services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Solutions</a:t>
            </a:r>
            <a:endParaRPr lang="en-GB" b="1" dirty="0"/>
          </a:p>
          <a:p>
            <a:r>
              <a:rPr lang="en-GB" dirty="0"/>
              <a:t>Merged two solutions into one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/>
              <a:t>“Community-Driven Innovation &amp; Support”</a:t>
            </a:r>
          </a:p>
          <a:p>
            <a:r>
              <a:rPr lang="en-GB" dirty="0"/>
              <a:t>Authoring of 4 white papers (one per solution)</a:t>
            </a:r>
          </a:p>
          <a:p>
            <a:r>
              <a:rPr lang="en-GB" dirty="0"/>
              <a:t>Same content structure</a:t>
            </a:r>
          </a:p>
          <a:p>
            <a:pPr lvl="1"/>
            <a:r>
              <a:rPr lang="en-GB" dirty="0"/>
              <a:t>Target Groups &amp; Challenges</a:t>
            </a:r>
          </a:p>
          <a:p>
            <a:pPr lvl="1"/>
            <a:r>
              <a:rPr lang="en-GB" dirty="0"/>
              <a:t>Solution</a:t>
            </a:r>
          </a:p>
          <a:p>
            <a:pPr lvl="2"/>
            <a:r>
              <a:rPr lang="en-GB" dirty="0"/>
              <a:t>Description</a:t>
            </a:r>
          </a:p>
          <a:p>
            <a:pPr lvl="2"/>
            <a:r>
              <a:rPr lang="en-GB" dirty="0"/>
              <a:t>How to access</a:t>
            </a:r>
          </a:p>
          <a:p>
            <a:pPr lvl="2"/>
            <a:r>
              <a:rPr lang="en-GB" dirty="0"/>
              <a:t>How it is build</a:t>
            </a:r>
          </a:p>
          <a:p>
            <a:pPr lvl="1"/>
            <a:r>
              <a:rPr lang="en-GB" dirty="0"/>
              <a:t>Value Proposition</a:t>
            </a:r>
          </a:p>
          <a:p>
            <a:pPr lvl="1"/>
            <a:r>
              <a:rPr lang="en-GB" dirty="0"/>
              <a:t>Success </a:t>
            </a:r>
            <a:r>
              <a:rPr lang="en-GB" dirty="0" smtClean="0"/>
              <a:t>stories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83006" y="5877272"/>
            <a:ext cx="2049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sz="1200" dirty="0">
                <a:hlinkClick r:id="rId2"/>
              </a:rPr>
              <a:t>http://www.egi.eu/solutions/</a:t>
            </a:r>
            <a:endParaRPr lang="en-GB" sz="1200" dirty="0"/>
          </a:p>
        </p:txBody>
      </p:sp>
      <p:pic>
        <p:nvPicPr>
          <p:cNvPr id="7" name="Picture 6" descr="servi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3240360" cy="1657401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372200" y="2708920"/>
            <a:ext cx="2006454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hlinkClick r:id="rId4"/>
              </a:rPr>
              <a:t>http://</a:t>
            </a:r>
            <a:r>
              <a:rPr lang="en-US" sz="1200" dirty="0" err="1">
                <a:hlinkClick r:id="rId4"/>
              </a:rPr>
              <a:t>www.egi.eu</a:t>
            </a:r>
            <a:r>
              <a:rPr lang="en-US" sz="1200" dirty="0">
                <a:hlinkClick r:id="rId4"/>
              </a:rPr>
              <a:t>/services/</a:t>
            </a:r>
            <a:endParaRPr lang="en-US" sz="1200" dirty="0"/>
          </a:p>
        </p:txBody>
      </p:sp>
      <p:pic>
        <p:nvPicPr>
          <p:cNvPr id="8" name="Picture 7" descr="2014_EGI_Solutions_Booklet 4 in 1_FINAL-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23" y="3024336"/>
            <a:ext cx="2017474" cy="285293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74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740352" cy="1470025"/>
          </a:xfrm>
        </p:spPr>
        <p:txBody>
          <a:bodyPr/>
          <a:lstStyle/>
          <a:p>
            <a:r>
              <a:rPr lang="en-GB" sz="4000" dirty="0" smtClean="0"/>
              <a:t>Innovating Business Models</a:t>
            </a:r>
            <a:br>
              <a:rPr lang="en-GB" sz="4000" dirty="0" smtClean="0"/>
            </a:br>
            <a:r>
              <a:rPr lang="en-GB" sz="2800" dirty="0" smtClean="0"/>
              <a:t>Diversifying Revenue Streams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620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traight Arrow Connector 112"/>
          <p:cNvCxnSpPr/>
          <p:nvPr/>
        </p:nvCxnSpPr>
        <p:spPr>
          <a:xfrm flipV="1">
            <a:off x="3347864" y="3789040"/>
            <a:ext cx="0" cy="1368152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3203848" y="2780928"/>
            <a:ext cx="0" cy="2376264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771800" y="2780928"/>
            <a:ext cx="0" cy="2376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627784" y="3789040"/>
            <a:ext cx="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Current Model: </a:t>
            </a:r>
            <a:br>
              <a:rPr lang="en-US" sz="3200" dirty="0" smtClean="0"/>
            </a:br>
            <a:r>
              <a:rPr lang="en-US" sz="3200" dirty="0" smtClean="0"/>
              <a:t>Free at Point of Delivery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1520" y="1988840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39752" y="1988840"/>
            <a:ext cx="1440160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Provider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1475656" y="23848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1520" y="2996952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39752" y="2996952"/>
            <a:ext cx="1440160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Provider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>
            <a:off x="1475656" y="33929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51520" y="4005064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339752" y="4005064"/>
            <a:ext cx="1440160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Provider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1475656" y="440110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339752" y="5157192"/>
            <a:ext cx="1440160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EGI.eu</a:t>
            </a: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251520" y="5157192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85" idx="3"/>
          </p:cNvCxnSpPr>
          <p:nvPr/>
        </p:nvCxnSpPr>
        <p:spPr>
          <a:xfrm>
            <a:off x="1475656" y="555323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092280" y="580526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5661248"/>
            <a:ext cx="216024" cy="216024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>
            <a:off x="7092280" y="60932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483768" y="4797152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3779912" y="234888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779912" y="33569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3779912" y="436510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779912" y="55892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491880" y="4797152"/>
            <a:ext cx="0" cy="360040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6516216" y="26060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28384" y="58772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16016" y="1988840"/>
            <a:ext cx="1584176" cy="39604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provision</a:t>
            </a:r>
            <a:r>
              <a:rPr lang="en-GB" dirty="0" smtClean="0"/>
              <a:t>: </a:t>
            </a:r>
          </a:p>
          <a:p>
            <a:pPr algn="ctr"/>
            <a:r>
              <a:rPr lang="en-GB" dirty="0" smtClean="0"/>
              <a:t>a complex network of players interacting for providing products, services and solutions  for excellent research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7608774" y="2021696"/>
            <a:ext cx="1026310" cy="887802"/>
            <a:chOff x="256669" y="1340768"/>
            <a:chExt cx="1525174" cy="1212770"/>
          </a:xfrm>
        </p:grpSpPr>
        <p:pic>
          <p:nvPicPr>
            <p:cNvPr id="40" name="1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348371"/>
              <a:ext cx="667260" cy="640469"/>
            </a:xfrm>
            <a:prstGeom prst="rect">
              <a:avLst/>
            </a:prstGeom>
          </p:spPr>
        </p:pic>
        <p:pic>
          <p:nvPicPr>
            <p:cNvPr id="41" name="1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340768"/>
              <a:ext cx="609411" cy="783010"/>
            </a:xfrm>
            <a:prstGeom prst="rect">
              <a:avLst/>
            </a:prstGeom>
          </p:spPr>
        </p:pic>
        <p:pic>
          <p:nvPicPr>
            <p:cNvPr id="42" name="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1910184"/>
              <a:ext cx="826513" cy="640686"/>
            </a:xfrm>
            <a:prstGeom prst="rect">
              <a:avLst/>
            </a:prstGeom>
          </p:spPr>
        </p:pic>
        <p:pic>
          <p:nvPicPr>
            <p:cNvPr id="43" name="8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59" y="1988840"/>
              <a:ext cx="653284" cy="564698"/>
            </a:xfrm>
            <a:prstGeom prst="rect">
              <a:avLst/>
            </a:prstGeom>
          </p:spPr>
        </p:pic>
      </p:grpSp>
      <p:pic>
        <p:nvPicPr>
          <p:cNvPr id="45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4" y="3202446"/>
            <a:ext cx="1119495" cy="946634"/>
          </a:xfrm>
          <a:prstGeom prst="rect">
            <a:avLst/>
          </a:prstGeom>
        </p:spPr>
      </p:pic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645081" y="4328606"/>
            <a:ext cx="1039730" cy="937091"/>
            <a:chOff x="395536" y="4600157"/>
            <a:chExt cx="1386307" cy="1249454"/>
          </a:xfrm>
        </p:grpSpPr>
        <p:pic>
          <p:nvPicPr>
            <p:cNvPr id="52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/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8" name="Straight Arrow Connector 57"/>
          <p:cNvCxnSpPr/>
          <p:nvPr/>
        </p:nvCxnSpPr>
        <p:spPr>
          <a:xfrm>
            <a:off x="6516216" y="371008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516216" y="4814085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7524328" y="1124744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cxnSp>
        <p:nvCxnSpPr>
          <p:cNvPr id="12" name="Elbow Connector 11"/>
          <p:cNvCxnSpPr>
            <a:stCxn id="51" idx="3"/>
            <a:endCxn id="43" idx="3"/>
          </p:cNvCxnSpPr>
          <p:nvPr/>
        </p:nvCxnSpPr>
        <p:spPr>
          <a:xfrm flipH="1">
            <a:off x="8635084" y="1520788"/>
            <a:ext cx="113380" cy="1182018"/>
          </a:xfrm>
          <a:prstGeom prst="bentConnector3">
            <a:avLst>
              <a:gd name="adj1" fmla="val -2016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45" idx="3"/>
          </p:cNvCxnSpPr>
          <p:nvPr/>
        </p:nvCxnSpPr>
        <p:spPr>
          <a:xfrm flipH="1">
            <a:off x="8728269" y="1520788"/>
            <a:ext cx="20195" cy="2154975"/>
          </a:xfrm>
          <a:prstGeom prst="bentConnector3">
            <a:avLst>
              <a:gd name="adj1" fmla="val -11319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1" idx="3"/>
            <a:endCxn id="52" idx="3"/>
          </p:cNvCxnSpPr>
          <p:nvPr/>
        </p:nvCxnSpPr>
        <p:spPr>
          <a:xfrm flipH="1">
            <a:off x="8684811" y="1520788"/>
            <a:ext cx="63653" cy="3277904"/>
          </a:xfrm>
          <a:prstGeom prst="bentConnector3">
            <a:avLst>
              <a:gd name="adj1" fmla="val -35913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72200" y="1700808"/>
            <a:ext cx="1152128" cy="3960440"/>
          </a:xfrm>
          <a:prstGeom prst="ellipse">
            <a:avLst/>
          </a:prstGeom>
          <a:noFill/>
          <a:ln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9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Pay-for-use: Motivations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Increase awareness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000000"/>
                </a:solidFill>
              </a:rPr>
              <a:t>economic value for service delivered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4F81BD"/>
                </a:solidFill>
              </a:rPr>
              <a:t>Incentivise</a:t>
            </a:r>
            <a:r>
              <a:rPr lang="en-US" sz="2800" dirty="0" smtClean="0">
                <a:solidFill>
                  <a:srgbClr val="4F81BD"/>
                </a:solidFill>
              </a:rPr>
              <a:t> resource providers </a:t>
            </a:r>
            <a:r>
              <a:rPr lang="en-US" sz="2800" dirty="0" smtClean="0"/>
              <a:t>to expand user base outside their own remit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4F81BD"/>
                </a:solidFill>
              </a:rPr>
              <a:t>Intercept increasing revenue streams </a:t>
            </a:r>
            <a:r>
              <a:rPr lang="en-US" sz="2800" dirty="0" smtClean="0"/>
              <a:t>from customers focusing on OPEX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1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traight Arrow Connector 112"/>
          <p:cNvCxnSpPr/>
          <p:nvPr/>
        </p:nvCxnSpPr>
        <p:spPr>
          <a:xfrm flipV="1">
            <a:off x="3347864" y="3789040"/>
            <a:ext cx="0" cy="1368152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3203848" y="2780928"/>
            <a:ext cx="0" cy="2376264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771800" y="2780928"/>
            <a:ext cx="0" cy="2376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627784" y="3789040"/>
            <a:ext cx="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Model under Analysis: </a:t>
            </a:r>
            <a:br>
              <a:rPr lang="en-US" sz="3200" dirty="0" smtClean="0"/>
            </a:br>
            <a:r>
              <a:rPr lang="en-US" sz="3200" dirty="0" smtClean="0"/>
              <a:t>Charging for Services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1520" y="1988840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39752" y="1988840"/>
            <a:ext cx="1440160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Provider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1475656" y="23848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1520" y="2996952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39752" y="2996952"/>
            <a:ext cx="1440160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Provider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>
            <a:off x="1475656" y="33929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51520" y="4005064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339752" y="4005064"/>
            <a:ext cx="1440160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Provider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1475656" y="440110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339752" y="5157192"/>
            <a:ext cx="1440160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EGI.eu</a:t>
            </a: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251520" y="5157192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85" idx="3"/>
          </p:cNvCxnSpPr>
          <p:nvPr/>
        </p:nvCxnSpPr>
        <p:spPr>
          <a:xfrm>
            <a:off x="1475656" y="555323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092280" y="580526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5661248"/>
            <a:ext cx="216024" cy="216024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>
            <a:off x="7092280" y="60932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483768" y="4797152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3779912" y="234888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779912" y="33569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3779912" y="436510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779912" y="55892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491880" y="4797152"/>
            <a:ext cx="0" cy="360040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6516216" y="26060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28384" y="58772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16016" y="1988840"/>
            <a:ext cx="1584176" cy="39604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provision</a:t>
            </a:r>
            <a:r>
              <a:rPr lang="en-GB" dirty="0" smtClean="0"/>
              <a:t>: </a:t>
            </a:r>
          </a:p>
          <a:p>
            <a:pPr algn="ctr"/>
            <a:r>
              <a:rPr lang="en-GB" dirty="0" smtClean="0"/>
              <a:t>a complex network of players interacting for providing products, services and solutions  for excellent research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7608774" y="2021696"/>
            <a:ext cx="1026310" cy="887802"/>
            <a:chOff x="256669" y="1340768"/>
            <a:chExt cx="1525174" cy="1212770"/>
          </a:xfrm>
        </p:grpSpPr>
        <p:pic>
          <p:nvPicPr>
            <p:cNvPr id="40" name="1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348371"/>
              <a:ext cx="667260" cy="640469"/>
            </a:xfrm>
            <a:prstGeom prst="rect">
              <a:avLst/>
            </a:prstGeom>
          </p:spPr>
        </p:pic>
        <p:pic>
          <p:nvPicPr>
            <p:cNvPr id="41" name="1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340768"/>
              <a:ext cx="609411" cy="783010"/>
            </a:xfrm>
            <a:prstGeom prst="rect">
              <a:avLst/>
            </a:prstGeom>
          </p:spPr>
        </p:pic>
        <p:pic>
          <p:nvPicPr>
            <p:cNvPr id="42" name="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1910184"/>
              <a:ext cx="826513" cy="640686"/>
            </a:xfrm>
            <a:prstGeom prst="rect">
              <a:avLst/>
            </a:prstGeom>
          </p:spPr>
        </p:pic>
        <p:pic>
          <p:nvPicPr>
            <p:cNvPr id="43" name="8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59" y="1988840"/>
              <a:ext cx="653284" cy="564698"/>
            </a:xfrm>
            <a:prstGeom prst="rect">
              <a:avLst/>
            </a:prstGeom>
          </p:spPr>
        </p:pic>
      </p:grpSp>
      <p:pic>
        <p:nvPicPr>
          <p:cNvPr id="45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4" y="3202446"/>
            <a:ext cx="1119495" cy="946634"/>
          </a:xfrm>
          <a:prstGeom prst="rect">
            <a:avLst/>
          </a:prstGeom>
        </p:spPr>
      </p:pic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645081" y="4328606"/>
            <a:ext cx="1039730" cy="937091"/>
            <a:chOff x="395536" y="4600157"/>
            <a:chExt cx="1386307" cy="1249454"/>
          </a:xfrm>
        </p:grpSpPr>
        <p:pic>
          <p:nvPicPr>
            <p:cNvPr id="52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/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8" name="Straight Arrow Connector 57"/>
          <p:cNvCxnSpPr/>
          <p:nvPr/>
        </p:nvCxnSpPr>
        <p:spPr>
          <a:xfrm>
            <a:off x="6516216" y="371008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516216" y="4814085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7524328" y="1124744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Funding Agency</a:t>
            </a:r>
            <a:endParaRPr lang="en-US" dirty="0"/>
          </a:p>
        </p:txBody>
      </p:sp>
      <p:cxnSp>
        <p:nvCxnSpPr>
          <p:cNvPr id="12" name="Elbow Connector 11"/>
          <p:cNvCxnSpPr>
            <a:stCxn id="51" idx="3"/>
            <a:endCxn id="43" idx="3"/>
          </p:cNvCxnSpPr>
          <p:nvPr/>
        </p:nvCxnSpPr>
        <p:spPr>
          <a:xfrm flipH="1">
            <a:off x="8635084" y="1520788"/>
            <a:ext cx="113380" cy="1182018"/>
          </a:xfrm>
          <a:prstGeom prst="bentConnector3">
            <a:avLst>
              <a:gd name="adj1" fmla="val -2016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1" idx="3"/>
            <a:endCxn id="45" idx="3"/>
          </p:cNvCxnSpPr>
          <p:nvPr/>
        </p:nvCxnSpPr>
        <p:spPr>
          <a:xfrm flipH="1">
            <a:off x="8728269" y="1520788"/>
            <a:ext cx="20195" cy="2154975"/>
          </a:xfrm>
          <a:prstGeom prst="bentConnector3">
            <a:avLst>
              <a:gd name="adj1" fmla="val -11319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1" idx="3"/>
            <a:endCxn id="52" idx="3"/>
          </p:cNvCxnSpPr>
          <p:nvPr/>
        </p:nvCxnSpPr>
        <p:spPr>
          <a:xfrm flipH="1">
            <a:off x="8684811" y="1520788"/>
            <a:ext cx="63653" cy="3277904"/>
          </a:xfrm>
          <a:prstGeom prst="bentConnector3">
            <a:avLst>
              <a:gd name="adj1" fmla="val -35913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516216" y="2420888"/>
            <a:ext cx="864096" cy="0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516216" y="3501008"/>
            <a:ext cx="864096" cy="0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516216" y="4653136"/>
            <a:ext cx="864096" cy="0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0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Pay-for-Use: Where we come from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4F81BD"/>
                </a:solidFill>
              </a:rPr>
              <a:t>2012: Awareness</a:t>
            </a:r>
          </a:p>
          <a:p>
            <a:pPr>
              <a:buFont typeface="Arial"/>
              <a:buChar char="•"/>
            </a:pPr>
            <a:r>
              <a:rPr lang="en-US" sz="1800" i="1" dirty="0" smtClean="0"/>
              <a:t>“</a:t>
            </a:r>
            <a:r>
              <a:rPr lang="en-US" sz="2000" i="1" dirty="0" smtClean="0"/>
              <a:t>Arguments </a:t>
            </a:r>
            <a:r>
              <a:rPr lang="en-US" sz="2000" i="1" dirty="0"/>
              <a:t>supporting the notion of </a:t>
            </a:r>
            <a:r>
              <a:rPr lang="en-US" sz="2000" i="1" dirty="0">
                <a:solidFill>
                  <a:schemeClr val="accent1"/>
                </a:solidFill>
              </a:rPr>
              <a:t>pay-per-use or subscription-based access to </a:t>
            </a:r>
            <a:r>
              <a:rPr lang="en-US" sz="2000" i="1" dirty="0" err="1">
                <a:solidFill>
                  <a:schemeClr val="accent1"/>
                </a:solidFill>
              </a:rPr>
              <a:t>eScience</a:t>
            </a:r>
            <a:r>
              <a:rPr lang="en-US" sz="2000" i="1" dirty="0">
                <a:solidFill>
                  <a:schemeClr val="accent1"/>
                </a:solidFill>
              </a:rPr>
              <a:t> e-Infrastructure</a:t>
            </a:r>
            <a:r>
              <a:rPr lang="en-US" sz="2000" i="1" dirty="0"/>
              <a:t> should be formulated in anticipation of circumstances </a:t>
            </a:r>
            <a:r>
              <a:rPr lang="en-US" sz="2000" i="1" dirty="0" smtClean="0"/>
              <a:t>changing”   (2</a:t>
            </a:r>
            <a:r>
              <a:rPr lang="en-US" sz="2000" i="1" baseline="30000" dirty="0" smtClean="0"/>
              <a:t>nd</a:t>
            </a:r>
            <a:r>
              <a:rPr lang="en-US" sz="2000" i="1" dirty="0" smtClean="0"/>
              <a:t> EGI-</a:t>
            </a:r>
            <a:r>
              <a:rPr lang="en-US" sz="2000" i="1" dirty="0" err="1" smtClean="0"/>
              <a:t>InSPIRE</a:t>
            </a:r>
            <a:r>
              <a:rPr lang="en-US" sz="2000" i="1" dirty="0" smtClean="0"/>
              <a:t> Review report Jun 2012)</a:t>
            </a:r>
            <a:endParaRPr lang="en-US" sz="2000" i="1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sz="2200" dirty="0" smtClean="0">
                <a:solidFill>
                  <a:srgbClr val="4F81BD"/>
                </a:solidFill>
              </a:rPr>
              <a:t>2013: Policy recommendation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rgbClr val="4F81BD"/>
                </a:solidFill>
              </a:rPr>
              <a:t>EGI Council approved a policy </a:t>
            </a:r>
            <a:r>
              <a:rPr lang="en-US" sz="2000" dirty="0"/>
              <a:t>to explore business models for pay-for-use service delivery to couple together with the traditional method of free-at-point-of-use </a:t>
            </a:r>
            <a:r>
              <a:rPr lang="pl-PL" sz="2000" dirty="0"/>
              <a:t>(</a:t>
            </a:r>
            <a:r>
              <a:rPr lang="pl-PL" sz="2000" dirty="0">
                <a:hlinkClick r:id="rId3"/>
              </a:rPr>
              <a:t>http://go.egi.eu/1391</a:t>
            </a:r>
            <a:r>
              <a:rPr lang="pl-PL" sz="2000" dirty="0" smtClean="0"/>
              <a:t>)</a:t>
            </a:r>
          </a:p>
          <a:p>
            <a:pPr marL="0" lvl="1" indent="0">
              <a:buNone/>
            </a:pPr>
            <a:endParaRPr lang="pl-PL" sz="2200" dirty="0">
              <a:solidFill>
                <a:srgbClr val="4F81BD"/>
              </a:solidFill>
            </a:endParaRPr>
          </a:p>
          <a:p>
            <a:pPr marL="0" lvl="1" indent="0">
              <a:buNone/>
            </a:pPr>
            <a:r>
              <a:rPr lang="en-US" sz="2200" dirty="0" smtClean="0">
                <a:solidFill>
                  <a:srgbClr val="4F81BD"/>
                </a:solidFill>
              </a:rPr>
              <a:t>2014: Implementation of proof of concept (</a:t>
            </a:r>
            <a:r>
              <a:rPr lang="en-US" sz="2200" dirty="0" err="1" smtClean="0">
                <a:solidFill>
                  <a:srgbClr val="4F81BD"/>
                </a:solidFill>
              </a:rPr>
              <a:t>PoC</a:t>
            </a:r>
            <a:r>
              <a:rPr lang="en-US" sz="2200" dirty="0" smtClean="0">
                <a:solidFill>
                  <a:srgbClr val="4F81BD"/>
                </a:solidFill>
              </a:rPr>
              <a:t>)</a:t>
            </a:r>
            <a:endParaRPr lang="en-US" sz="2200" dirty="0">
              <a:solidFill>
                <a:srgbClr val="4F81BD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Jan-Apr: best effort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May-Dec: funded in EGI-InSPIRE PY5 with dedicated task (NA5.2) and manpower (28PMs)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24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EGI Solutions and Business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1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4824536"/>
          </a:xfrm>
        </p:spPr>
        <p:txBody>
          <a:bodyPr/>
          <a:lstStyle/>
          <a:p>
            <a:r>
              <a:rPr lang="en-US" dirty="0" smtClean="0"/>
              <a:t>EGI Offering</a:t>
            </a:r>
          </a:p>
          <a:p>
            <a:pPr lvl="1"/>
            <a:r>
              <a:rPr lang="en-US" dirty="0" smtClean="0"/>
              <a:t>From Services to Solutions</a:t>
            </a:r>
          </a:p>
          <a:p>
            <a:r>
              <a:rPr lang="en-US" dirty="0" smtClean="0"/>
              <a:t>Innovating Business Models</a:t>
            </a:r>
          </a:p>
          <a:p>
            <a:pPr lvl="1"/>
            <a:r>
              <a:rPr lang="en-US" dirty="0" smtClean="0"/>
              <a:t>Diversifying revenue streams</a:t>
            </a:r>
          </a:p>
          <a:p>
            <a:pPr lvl="2"/>
            <a:r>
              <a:rPr lang="en-US" dirty="0" smtClean="0"/>
              <a:t>Pay-for-Use</a:t>
            </a:r>
          </a:p>
          <a:p>
            <a:pPr lvl="2"/>
            <a:r>
              <a:rPr lang="en-US" dirty="0" smtClean="0"/>
              <a:t>Procurement</a:t>
            </a:r>
          </a:p>
          <a:p>
            <a:pPr lvl="1"/>
            <a:r>
              <a:rPr lang="en-US" dirty="0" smtClean="0"/>
              <a:t>Exploring different broker models</a:t>
            </a:r>
          </a:p>
          <a:p>
            <a:pPr lvl="1"/>
            <a:r>
              <a:rPr lang="en-US" dirty="0" smtClean="0"/>
              <a:t>Engagement with SMEs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7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Pay-for-Use </a:t>
            </a:r>
            <a:r>
              <a:rPr lang="en-US" sz="3200" dirty="0" err="1" smtClean="0"/>
              <a:t>PoC</a:t>
            </a:r>
            <a:r>
              <a:rPr lang="en-US" sz="3200" dirty="0" smtClean="0"/>
              <a:t>: Objectives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752528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/>
              <a:t>Articulate </a:t>
            </a:r>
            <a:r>
              <a:rPr lang="en-US" sz="2000" dirty="0"/>
              <a:t>appropriate </a:t>
            </a:r>
            <a:r>
              <a:rPr lang="en-US" sz="2000" dirty="0">
                <a:solidFill>
                  <a:schemeClr val="accent1"/>
                </a:solidFill>
              </a:rPr>
              <a:t>business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4F81BD"/>
                </a:solidFill>
              </a:rPr>
              <a:t>responsibility models </a:t>
            </a:r>
            <a:r>
              <a:rPr lang="en-US" sz="2000" dirty="0"/>
              <a:t>through defined business </a:t>
            </a:r>
            <a:r>
              <a:rPr lang="en-US" sz="2000" dirty="0" smtClean="0"/>
              <a:t>scenarios/cases</a:t>
            </a:r>
            <a:endParaRPr lang="en-US" sz="20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Define </a:t>
            </a:r>
            <a:r>
              <a:rPr lang="en-US" sz="2000" dirty="0">
                <a:solidFill>
                  <a:srgbClr val="4F81BD"/>
                </a:solidFill>
              </a:rPr>
              <a:t>prices for services </a:t>
            </a:r>
            <a:r>
              <a:rPr lang="en-US" sz="2000" dirty="0"/>
              <a:t>from </a:t>
            </a:r>
            <a:r>
              <a:rPr lang="en-US" sz="2000" dirty="0" smtClean="0"/>
              <a:t>participating </a:t>
            </a:r>
            <a:r>
              <a:rPr lang="en-US" sz="2000" dirty="0"/>
              <a:t>sites </a:t>
            </a:r>
            <a:r>
              <a:rPr lang="en-US" sz="2000" dirty="0" smtClean="0"/>
              <a:t>(compute and storage)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/>
              <a:t>Understand required </a:t>
            </a:r>
            <a:r>
              <a:rPr lang="en-US" sz="2000" dirty="0" smtClean="0">
                <a:solidFill>
                  <a:srgbClr val="4F81BD"/>
                </a:solidFill>
              </a:rPr>
              <a:t>agreements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4F81BD"/>
                </a:solidFill>
              </a:rPr>
              <a:t>service management </a:t>
            </a:r>
            <a:r>
              <a:rPr lang="en-US" sz="2000" dirty="0" smtClean="0">
                <a:solidFill>
                  <a:srgbClr val="4F81BD"/>
                </a:solidFill>
              </a:rPr>
              <a:t>processes</a:t>
            </a:r>
            <a:endParaRPr lang="en-US" sz="2000" dirty="0">
              <a:solidFill>
                <a:srgbClr val="4F81BD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Identify the </a:t>
            </a:r>
            <a:r>
              <a:rPr lang="en-US" sz="2000" dirty="0">
                <a:solidFill>
                  <a:srgbClr val="4F81BD"/>
                </a:solidFill>
              </a:rPr>
              <a:t>tools</a:t>
            </a:r>
            <a:r>
              <a:rPr lang="en-US" sz="2000" dirty="0"/>
              <a:t> required and necessary development to </a:t>
            </a:r>
            <a:r>
              <a:rPr lang="en-US" sz="2000" dirty="0" smtClean="0"/>
              <a:t>facilitate </a:t>
            </a:r>
            <a:r>
              <a:rPr lang="en-US" sz="2000" dirty="0"/>
              <a:t>pay-for-use service </a:t>
            </a:r>
            <a:r>
              <a:rPr lang="en-US" sz="2000" dirty="0" smtClean="0"/>
              <a:t>provisioning</a:t>
            </a:r>
            <a:endParaRPr lang="en-US" sz="20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/>
              <a:t>Analyze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4F81BD"/>
                </a:solidFill>
              </a:rPr>
              <a:t>changes</a:t>
            </a:r>
            <a:r>
              <a:rPr lang="en-US" sz="2000" dirty="0"/>
              <a:t> within a pre-production environment that would be needed to support and roll out the new functionalities in the production environment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Evaluate </a:t>
            </a:r>
            <a:r>
              <a:rPr lang="en-US" sz="2000" dirty="0">
                <a:solidFill>
                  <a:srgbClr val="4F81BD"/>
                </a:solidFill>
              </a:rPr>
              <a:t>legal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4F81BD"/>
                </a:solidFill>
              </a:rPr>
              <a:t>policy</a:t>
            </a:r>
            <a:r>
              <a:rPr lang="en-US" sz="2000" dirty="0"/>
              <a:t>, and </a:t>
            </a:r>
            <a:r>
              <a:rPr lang="en-US" sz="2000" dirty="0" smtClean="0">
                <a:solidFill>
                  <a:srgbClr val="4F81BD"/>
                </a:solidFill>
              </a:rPr>
              <a:t>organizational </a:t>
            </a:r>
            <a:r>
              <a:rPr lang="en-US" sz="2000" dirty="0">
                <a:solidFill>
                  <a:srgbClr val="4F81BD"/>
                </a:solidFill>
              </a:rPr>
              <a:t>issues </a:t>
            </a:r>
            <a:r>
              <a:rPr lang="en-US" sz="2000" dirty="0"/>
              <a:t>around the full implementation of the pay-for-use model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Submit a report covering the overall activities and </a:t>
            </a:r>
            <a:r>
              <a:rPr lang="en-US" sz="2000" dirty="0" smtClean="0"/>
              <a:t>recommendations</a:t>
            </a:r>
            <a:endParaRPr lang="en-US" sz="2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24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EGI Solutions and Business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3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Pay-for-Use </a:t>
            </a:r>
            <a:r>
              <a:rPr lang="en-US" sz="3200" dirty="0" err="1" smtClean="0"/>
              <a:t>PoC</a:t>
            </a:r>
            <a:r>
              <a:rPr lang="en-US" sz="3200" dirty="0" smtClean="0"/>
              <a:t>: Participants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040560"/>
          </a:xfrm>
        </p:spPr>
        <p:txBody>
          <a:bodyPr/>
          <a:lstStyle/>
          <a:p>
            <a:r>
              <a:rPr lang="en-US" sz="2400" dirty="0" smtClean="0"/>
              <a:t>43 Members and Observers</a:t>
            </a:r>
          </a:p>
          <a:p>
            <a:pPr lvl="1"/>
            <a:r>
              <a:rPr lang="en-US" sz="2000" dirty="0" smtClean="0"/>
              <a:t>EGI.eu (Lead), Resource Centers, NGI NILs, Commercial Company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Resource </a:t>
            </a:r>
            <a:r>
              <a:rPr lang="en-US" sz="2400" dirty="0" smtClean="0"/>
              <a:t>Providers</a:t>
            </a:r>
            <a:endParaRPr lang="en-US" sz="2400" dirty="0" smtClean="0"/>
          </a:p>
          <a:p>
            <a:pPr lvl="1"/>
            <a:r>
              <a:rPr lang="en-US" sz="2000" dirty="0"/>
              <a:t>15 Organizations across 12 </a:t>
            </a:r>
            <a:r>
              <a:rPr lang="en-US" sz="2000" dirty="0" smtClean="0"/>
              <a:t>Countries</a:t>
            </a:r>
            <a:endParaRPr lang="en-US" sz="2000" dirty="0"/>
          </a:p>
          <a:p>
            <a:pPr lvl="1"/>
            <a:r>
              <a:rPr lang="en-US" sz="2000" dirty="0"/>
              <a:t>19 Grid Sites (CPU)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Belarus; Bulgaria; Germany; Greece; Italy; Latvia; Poland; Spain; Switzerland; Turkey</a:t>
            </a:r>
          </a:p>
          <a:p>
            <a:pPr lvl="1"/>
            <a:r>
              <a:rPr lang="en-US" sz="2000" dirty="0"/>
              <a:t>7 Cloud Sites</a:t>
            </a:r>
          </a:p>
          <a:p>
            <a:pPr lvl="2"/>
            <a:r>
              <a:rPr lang="en-US" sz="1800" dirty="0"/>
              <a:t>Greece; Italy; Poland; Slovakia; Spain; </a:t>
            </a:r>
            <a:r>
              <a:rPr lang="en-US" sz="1800" dirty="0" smtClean="0"/>
              <a:t>UK (Turkey to be added)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24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EGI Solutions and Business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4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Pay-for-Use </a:t>
            </a:r>
            <a:r>
              <a:rPr lang="en-US" sz="3200" dirty="0" err="1" smtClean="0"/>
              <a:t>PoC</a:t>
            </a:r>
            <a:r>
              <a:rPr lang="en-US" sz="3200" dirty="0" smtClean="0"/>
              <a:t>: Phases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4104456"/>
          </a:xfrm>
        </p:spPr>
        <p:txBody>
          <a:bodyPr/>
          <a:lstStyle/>
          <a:p>
            <a:r>
              <a:rPr lang="en-US" sz="2800" dirty="0" smtClean="0"/>
              <a:t>Activities split in </a:t>
            </a:r>
            <a:r>
              <a:rPr lang="en-US" sz="2800" dirty="0"/>
              <a:t>3</a:t>
            </a:r>
            <a:r>
              <a:rPr lang="en-US" sz="2800" dirty="0" smtClean="0"/>
              <a:t> Phases</a:t>
            </a:r>
          </a:p>
          <a:p>
            <a:pPr lvl="1"/>
            <a:r>
              <a:rPr lang="en-US" sz="2400" dirty="0" smtClean="0"/>
              <a:t>Phase 1: Jan-June 2014 </a:t>
            </a:r>
          </a:p>
          <a:p>
            <a:pPr lvl="2"/>
            <a:r>
              <a:rPr lang="en-US" sz="2000" dirty="0" smtClean="0"/>
              <a:t>Set up and implement minimum/basic requirements/functionality</a:t>
            </a:r>
          </a:p>
          <a:p>
            <a:pPr lvl="2"/>
            <a:r>
              <a:rPr lang="en-US" sz="2000" dirty="0" smtClean="0"/>
              <a:t>Present at EC </a:t>
            </a:r>
            <a:r>
              <a:rPr lang="en-US" sz="2000" dirty="0" smtClean="0"/>
              <a:t>review: </a:t>
            </a:r>
            <a:r>
              <a:rPr lang="en-US" sz="2000" dirty="0">
                <a:hlinkClick r:id="rId2"/>
              </a:rPr>
              <a:t>https://documents.egi.eu/document/</a:t>
            </a:r>
            <a:r>
              <a:rPr lang="en-US" sz="2000" dirty="0" smtClean="0">
                <a:hlinkClick r:id="rId2"/>
              </a:rPr>
              <a:t>2256</a:t>
            </a:r>
            <a:endParaRPr lang="en-US" sz="2000" dirty="0" smtClean="0"/>
          </a:p>
          <a:p>
            <a:pPr lvl="1"/>
            <a:r>
              <a:rPr lang="en-US" sz="2400" dirty="0" smtClean="0"/>
              <a:t>Phase 2: July-Oct 2014</a:t>
            </a:r>
          </a:p>
          <a:p>
            <a:pPr lvl="2"/>
            <a:r>
              <a:rPr lang="en-US" sz="2000" dirty="0" smtClean="0"/>
              <a:t>Expand with pricing schemes and service packages</a:t>
            </a:r>
          </a:p>
          <a:p>
            <a:pPr lvl="2"/>
            <a:r>
              <a:rPr lang="en-US" sz="2000" dirty="0" smtClean="0"/>
              <a:t>Increase automated functionality</a:t>
            </a:r>
          </a:p>
          <a:p>
            <a:pPr lvl="1"/>
            <a:r>
              <a:rPr lang="en-US" sz="2400" dirty="0" smtClean="0"/>
              <a:t>Phase 3: Nov-Dec 2014</a:t>
            </a:r>
          </a:p>
          <a:p>
            <a:pPr lvl="2"/>
            <a:r>
              <a:rPr lang="en-US" sz="2000" dirty="0" smtClean="0"/>
              <a:t>Stand alone, easy to read report published</a:t>
            </a:r>
          </a:p>
          <a:p>
            <a:pPr lvl="2"/>
            <a:r>
              <a:rPr lang="en-US" sz="2000" dirty="0" smtClean="0"/>
              <a:t>Officially part of EGI-InSPIRE Final Periodic Report</a:t>
            </a:r>
            <a:endParaRPr lang="en-US" sz="2000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24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EGI Solutions and Business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6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Pay-for-Use </a:t>
            </a:r>
            <a:r>
              <a:rPr lang="en-US" sz="2800" dirty="0" err="1"/>
              <a:t>PoC</a:t>
            </a:r>
            <a:r>
              <a:rPr lang="en-US" sz="2800" dirty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Business Scenario for Phase 1</a:t>
            </a:r>
            <a:endParaRPr lang="en-GB" sz="2800" dirty="0" smtClean="0"/>
          </a:p>
        </p:txBody>
      </p:sp>
      <p:grpSp>
        <p:nvGrpSpPr>
          <p:cNvPr id="12296" name="Group 12295"/>
          <p:cNvGrpSpPr/>
          <p:nvPr/>
        </p:nvGrpSpPr>
        <p:grpSpPr>
          <a:xfrm>
            <a:off x="179512" y="2708920"/>
            <a:ext cx="2016224" cy="1872208"/>
            <a:chOff x="179512" y="2708920"/>
            <a:chExt cx="2016224" cy="18722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2708920"/>
              <a:ext cx="2016224" cy="151216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1560" y="421179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Customer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295" name="Group 12294"/>
          <p:cNvGrpSpPr/>
          <p:nvPr/>
        </p:nvGrpSpPr>
        <p:grpSpPr>
          <a:xfrm>
            <a:off x="3707904" y="1052736"/>
            <a:ext cx="1296144" cy="1798459"/>
            <a:chOff x="3707904" y="1052736"/>
            <a:chExt cx="1296144" cy="1798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8240" y="1052736"/>
              <a:ext cx="1193800" cy="1193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07904" y="2204864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Service / Price List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297" name="Group 12296"/>
          <p:cNvGrpSpPr/>
          <p:nvPr/>
        </p:nvGrpSpPr>
        <p:grpSpPr>
          <a:xfrm>
            <a:off x="6948264" y="2564904"/>
            <a:ext cx="2088232" cy="1953508"/>
            <a:chOff x="6948264" y="2564904"/>
            <a:chExt cx="2088232" cy="19535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7656" y="2564904"/>
              <a:ext cx="1772816" cy="177281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48264" y="4149080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Service Provider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298" name="Group 12297"/>
          <p:cNvGrpSpPr/>
          <p:nvPr/>
        </p:nvGrpSpPr>
        <p:grpSpPr>
          <a:xfrm>
            <a:off x="3203848" y="4653136"/>
            <a:ext cx="2376264" cy="1584176"/>
            <a:chOff x="3203848" y="4437112"/>
            <a:chExt cx="2376264" cy="15841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4948" y="4437112"/>
              <a:ext cx="1705124" cy="127719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203848" y="565195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Virtual Organization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9" name="Straight Arrow Connector 18"/>
          <p:cNvCxnSpPr>
            <a:stCxn id="4" idx="0"/>
            <a:endCxn id="6" idx="1"/>
          </p:cNvCxnSpPr>
          <p:nvPr/>
        </p:nvCxnSpPr>
        <p:spPr>
          <a:xfrm flipV="1">
            <a:off x="1187624" y="1649636"/>
            <a:ext cx="2550616" cy="1059284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99992" y="3429000"/>
            <a:ext cx="2680146" cy="1201824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3"/>
            <a:endCxn id="9" idx="0"/>
          </p:cNvCxnSpPr>
          <p:nvPr/>
        </p:nvCxnSpPr>
        <p:spPr>
          <a:xfrm>
            <a:off x="2195736" y="3465004"/>
            <a:ext cx="2171774" cy="1188132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0"/>
            <a:endCxn id="6" idx="3"/>
          </p:cNvCxnSpPr>
          <p:nvPr/>
        </p:nvCxnSpPr>
        <p:spPr>
          <a:xfrm flipH="1" flipV="1">
            <a:off x="4932040" y="1649636"/>
            <a:ext cx="3002024" cy="91526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84168" y="172229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Publishes Services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691680" y="17728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Searches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347864" y="29249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Selects / Submits Request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275856" y="333724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4. Agrees SLA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796136" y="39859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7. Allocates</a:t>
            </a:r>
          </a:p>
          <a:p>
            <a:r>
              <a:rPr lang="en-US" sz="1400" dirty="0" smtClean="0"/>
              <a:t>Capacity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195736" y="405732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8. Adds Users / 9. Uses Services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7524328" y="58679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Broker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301" name="Picture 123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5157192"/>
            <a:ext cx="905520" cy="833512"/>
          </a:xfrm>
          <a:prstGeom prst="rect">
            <a:avLst/>
          </a:prstGeom>
        </p:spPr>
      </p:pic>
      <p:cxnSp>
        <p:nvCxnSpPr>
          <p:cNvPr id="55" name="Straight Arrow Connector 54"/>
          <p:cNvCxnSpPr>
            <a:stCxn id="14" idx="2"/>
            <a:endCxn id="12301" idx="0"/>
          </p:cNvCxnSpPr>
          <p:nvPr/>
        </p:nvCxnSpPr>
        <p:spPr>
          <a:xfrm flipH="1">
            <a:off x="7977088" y="4518412"/>
            <a:ext cx="15292" cy="63878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4208" y="45811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5. Informs About New Customer</a:t>
            </a:r>
            <a:endParaRPr lang="en-US" sz="1400" dirty="0"/>
          </a:p>
        </p:txBody>
      </p:sp>
      <p:cxnSp>
        <p:nvCxnSpPr>
          <p:cNvPr id="63" name="Straight Arrow Connector 62"/>
          <p:cNvCxnSpPr>
            <a:stCxn id="12301" idx="1"/>
            <a:endCxn id="9" idx="3"/>
          </p:cNvCxnSpPr>
          <p:nvPr/>
        </p:nvCxnSpPr>
        <p:spPr>
          <a:xfrm flipH="1" flipV="1">
            <a:off x="5220072" y="5291735"/>
            <a:ext cx="2304256" cy="282213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96136" y="549748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6. Informs VO</a:t>
            </a:r>
            <a:endParaRPr lang="en-US" sz="1400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24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Solutions and Business Models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411760" y="3212976"/>
            <a:ext cx="4608512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27784" y="355385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 Provides Invoice &amp; Reports</a:t>
            </a:r>
          </a:p>
          <a:p>
            <a:pPr algn="ctr"/>
            <a:r>
              <a:rPr lang="en-US" sz="1400" dirty="0" smtClean="0"/>
              <a:t>11. Makes payment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411760" y="3356992"/>
            <a:ext cx="4536504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1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60" grpId="0"/>
      <p:bldP spid="66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Pay-for-Use </a:t>
            </a:r>
            <a:r>
              <a:rPr lang="en-US" sz="3200" dirty="0" err="1" smtClean="0"/>
              <a:t>PoC</a:t>
            </a:r>
            <a:r>
              <a:rPr lang="en-US" sz="3200" dirty="0" smtClean="0"/>
              <a:t>: Current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4680520" cy="5256584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Processes</a:t>
            </a:r>
            <a:r>
              <a:rPr lang="en-US" sz="2000" dirty="0" smtClean="0"/>
              <a:t> in business scenario for phase 1 </a:t>
            </a:r>
            <a:r>
              <a:rPr lang="en-US" sz="2000" dirty="0" smtClean="0">
                <a:solidFill>
                  <a:srgbClr val="4F81BD"/>
                </a:solidFill>
              </a:rPr>
              <a:t>defined</a:t>
            </a:r>
            <a:endParaRPr lang="en-US" sz="1800" dirty="0" smtClean="0">
              <a:solidFill>
                <a:srgbClr val="4F81BD"/>
              </a:solidFill>
            </a:endParaRPr>
          </a:p>
          <a:p>
            <a:r>
              <a:rPr lang="en-US" sz="2000" dirty="0" smtClean="0"/>
              <a:t>Tools adaptation</a:t>
            </a:r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GOCDB</a:t>
            </a:r>
            <a:r>
              <a:rPr lang="en-US" sz="1800" dirty="0" smtClean="0"/>
              <a:t> extensions added to set prices</a:t>
            </a:r>
            <a:endParaRPr lang="en-US" sz="1800" dirty="0"/>
          </a:p>
          <a:p>
            <a:pPr lvl="1"/>
            <a:r>
              <a:rPr lang="en-US" sz="1800" dirty="0" smtClean="0">
                <a:solidFill>
                  <a:srgbClr val="4F81BD"/>
                </a:solidFill>
              </a:rPr>
              <a:t>Accounting Portal </a:t>
            </a:r>
            <a:r>
              <a:rPr lang="en-US" sz="1800" dirty="0" smtClean="0"/>
              <a:t>accounting information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Providers</a:t>
            </a:r>
          </a:p>
          <a:p>
            <a:pPr lvl="1"/>
            <a:r>
              <a:rPr lang="en-US" sz="1800" dirty="0" smtClean="0"/>
              <a:t>26 </a:t>
            </a:r>
            <a:r>
              <a:rPr lang="en-US" sz="1800" dirty="0"/>
              <a:t>sites </a:t>
            </a:r>
            <a:r>
              <a:rPr lang="en-US" sz="1800" dirty="0">
                <a:solidFill>
                  <a:srgbClr val="4F81BD"/>
                </a:solidFill>
              </a:rPr>
              <a:t>publishing pricing </a:t>
            </a:r>
            <a:r>
              <a:rPr lang="en-US" sz="1800" dirty="0">
                <a:solidFill>
                  <a:srgbClr val="000000"/>
                </a:solidFill>
              </a:rPr>
              <a:t>information (19 Grid, 7 Cloud)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Legal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4F81BD"/>
                </a:solidFill>
              </a:rPr>
              <a:t>Policy</a:t>
            </a:r>
            <a:r>
              <a:rPr lang="en-US" sz="2000" dirty="0" smtClean="0"/>
              <a:t> solutions emerging</a:t>
            </a:r>
          </a:p>
          <a:p>
            <a:pPr lvl="1"/>
            <a:r>
              <a:rPr lang="en-US" sz="1800" dirty="0" smtClean="0"/>
              <a:t>Research-only purpose statement</a:t>
            </a:r>
          </a:p>
          <a:p>
            <a:pPr lvl="1"/>
            <a:r>
              <a:rPr lang="en-US" sz="1800" dirty="0" smtClean="0"/>
              <a:t>Charging on joint innovation project </a:t>
            </a:r>
          </a:p>
          <a:p>
            <a:r>
              <a:rPr lang="en-US" sz="2000" dirty="0" smtClean="0"/>
              <a:t>3 </a:t>
            </a:r>
            <a:r>
              <a:rPr lang="en-US" sz="2000" dirty="0">
                <a:solidFill>
                  <a:srgbClr val="4F81BD"/>
                </a:solidFill>
              </a:rPr>
              <a:t>Business Cases </a:t>
            </a:r>
            <a:r>
              <a:rPr lang="en-US" sz="2000" dirty="0"/>
              <a:t>being explored</a:t>
            </a:r>
          </a:p>
          <a:p>
            <a:pPr lvl="1"/>
            <a:r>
              <a:rPr lang="en-US" sz="1800" dirty="0"/>
              <a:t>Helix </a:t>
            </a:r>
            <a:r>
              <a:rPr lang="en-US" sz="1800" dirty="0" smtClean="0"/>
              <a:t>Nebula, ESA, Cloud </a:t>
            </a:r>
            <a:r>
              <a:rPr lang="en-US" sz="1800" dirty="0"/>
              <a:t>for </a:t>
            </a:r>
            <a:r>
              <a:rPr lang="en-US" sz="1800" dirty="0" smtClean="0"/>
              <a:t>Europe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24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EGI Solutions and Business Models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8379"/>
          <a:stretch/>
        </p:blipFill>
        <p:spPr>
          <a:xfrm>
            <a:off x="4716016" y="3481883"/>
            <a:ext cx="4392488" cy="11712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 descr="EGI-PayForUse-GOCD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71001" r="42429"/>
          <a:stretch/>
        </p:blipFill>
        <p:spPr>
          <a:xfrm>
            <a:off x="5364088" y="1052736"/>
            <a:ext cx="3672408" cy="23769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283968" y="1844824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95936" y="2996952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797152"/>
            <a:ext cx="1159561" cy="1296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2240" y="494116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Pay-for-Use </a:t>
            </a:r>
            <a:r>
              <a:rPr lang="en-US" sz="1400" dirty="0" err="1" smtClean="0"/>
              <a:t>PoC</a:t>
            </a:r>
            <a:endParaRPr lang="en-US" sz="1400" dirty="0" smtClean="0"/>
          </a:p>
          <a:p>
            <a:r>
              <a:rPr lang="en-US" sz="1400" dirty="0" smtClean="0"/>
              <a:t>public </a:t>
            </a:r>
            <a:r>
              <a:rPr lang="en-US" sz="1400" dirty="0"/>
              <a:t>draft - 1 July 2014</a:t>
            </a:r>
          </a:p>
          <a:p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://documents.egi.eu/document/</a:t>
            </a:r>
            <a:r>
              <a:rPr lang="en-US" sz="1400" dirty="0" smtClean="0">
                <a:hlinkClick r:id="rId5"/>
              </a:rPr>
              <a:t>2256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5064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680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Helix Nebula Marketplace (HNX)</a:t>
            </a:r>
          </a:p>
          <a:p>
            <a:pPr marL="914400" lvl="1" indent="-514350"/>
            <a:r>
              <a:rPr lang="en-US" sz="2400" dirty="0" smtClean="0"/>
              <a:t>EGI Cloud providers can participate in HNX</a:t>
            </a:r>
          </a:p>
          <a:p>
            <a:pPr marL="914400" lvl="1" indent="-514350"/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Cloud For Europe</a:t>
            </a:r>
          </a:p>
          <a:p>
            <a:pPr marL="914400" lvl="1" indent="-514350"/>
            <a:r>
              <a:rPr lang="en-US" sz="2400" dirty="0"/>
              <a:t>Pre-Commercial Procurement (PCP</a:t>
            </a:r>
            <a:r>
              <a:rPr lang="en-US" sz="2400" dirty="0" smtClean="0"/>
              <a:t>)</a:t>
            </a:r>
          </a:p>
          <a:p>
            <a:pPr marL="914400" lvl="1" indent="-514350"/>
            <a:r>
              <a:rPr lang="en-US" sz="2400" dirty="0" smtClean="0"/>
              <a:t>EGI </a:t>
            </a:r>
            <a:r>
              <a:rPr lang="en-US" sz="2400" dirty="0"/>
              <a:t>Cloud providers could bid </a:t>
            </a:r>
          </a:p>
          <a:p>
            <a:pPr marL="914400" lvl="1" indent="-514350"/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ESA</a:t>
            </a:r>
          </a:p>
          <a:p>
            <a:pPr marL="914400" lvl="1" indent="-514350"/>
            <a:r>
              <a:rPr lang="en-US" sz="2400" dirty="0" smtClean="0"/>
              <a:t>Procurement of cloud services</a:t>
            </a:r>
          </a:p>
          <a:p>
            <a:pPr marL="914400" lvl="1" indent="-514350"/>
            <a:r>
              <a:rPr lang="en-US" sz="2400" dirty="0" smtClean="0"/>
              <a:t>EGI Cloud providers could bid </a:t>
            </a:r>
          </a:p>
          <a:p>
            <a:pPr marL="914400" lvl="1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1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740352" cy="1470025"/>
          </a:xfrm>
        </p:spPr>
        <p:txBody>
          <a:bodyPr/>
          <a:lstStyle/>
          <a:p>
            <a:r>
              <a:rPr lang="en-GB" sz="4000" dirty="0" smtClean="0"/>
              <a:t>Innovating Business Models</a:t>
            </a:r>
            <a:br>
              <a:rPr lang="en-GB" sz="4000" dirty="0" smtClean="0"/>
            </a:br>
            <a:r>
              <a:rPr lang="en-GB" sz="2800" dirty="0" smtClean="0"/>
              <a:t>Exploring Different Broker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127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Business Models: </a:t>
            </a:r>
            <a:br>
              <a:rPr lang="en-US" sz="36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Broker Roles for </a:t>
            </a:r>
            <a:r>
              <a:rPr lang="en-US" sz="2800" dirty="0" err="1" smtClean="0">
                <a:latin typeface="Arial" charset="0"/>
              </a:rPr>
              <a:t>EGI.eu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05357"/>
              </p:ext>
            </p:extLst>
          </p:nvPr>
        </p:nvGraphicFramePr>
        <p:xfrm>
          <a:off x="107950" y="1556792"/>
          <a:ext cx="8964613" cy="2529839"/>
        </p:xfrm>
        <a:graphic>
          <a:graphicData uri="http://schemas.openxmlformats.org/drawingml/2006/table">
            <a:tbl>
              <a:tblPr/>
              <a:tblGrid>
                <a:gridCol w="1439714"/>
                <a:gridCol w="1080120"/>
                <a:gridCol w="576064"/>
                <a:gridCol w="1009054"/>
                <a:gridCol w="1101430"/>
                <a:gridCol w="946868"/>
                <a:gridCol w="831080"/>
                <a:gridCol w="1080120"/>
                <a:gridCol w="9001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Certification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Monit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 &amp; Usage Acc.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Consultancy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Single SLA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Accounting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Invoicing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Invisible Federator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Advisor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Matchmaker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Stop Shop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4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24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Solutions and Business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5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740352" cy="1470025"/>
          </a:xfrm>
        </p:spPr>
        <p:txBody>
          <a:bodyPr/>
          <a:lstStyle/>
          <a:p>
            <a:r>
              <a:rPr lang="en-GB" sz="4000" dirty="0" smtClean="0"/>
              <a:t>Innovating Business Models</a:t>
            </a:r>
            <a:br>
              <a:rPr lang="en-GB" sz="4000" dirty="0" smtClean="0"/>
            </a:br>
            <a:r>
              <a:rPr lang="en-GB" sz="2800" dirty="0" smtClean="0"/>
              <a:t>Engaging with SMEs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051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sz="2400" dirty="0" smtClean="0">
                <a:ea typeface="ＭＳ Ｐゴシック" pitchFamily="34" charset="-128"/>
              </a:rPr>
              <a:t>Developing Engagement Program with SMEs</a:t>
            </a:r>
          </a:p>
        </p:txBody>
      </p:sp>
      <p:sp>
        <p:nvSpPr>
          <p:cNvPr id="7170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73094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dirty="0" smtClean="0"/>
              <a:t>Virtual Team created in April 2014</a:t>
            </a:r>
          </a:p>
          <a:p>
            <a:pPr eaLnBrk="1" hangingPunct="1"/>
            <a:r>
              <a:rPr lang="en-GB" altLang="en-US" sz="2000" dirty="0" smtClean="0">
                <a:ea typeface="ＭＳ Ｐゴシック" pitchFamily="34" charset="-128"/>
              </a:rPr>
              <a:t>Business Engagement Programme</a:t>
            </a:r>
          </a:p>
          <a:p>
            <a:pPr lvl="1" eaLnBrk="1" hangingPunct="1"/>
            <a:r>
              <a:rPr lang="en-GB" sz="1800" dirty="0"/>
              <a:t>Bringing SMEs into the EGI ecosystem to create mutual </a:t>
            </a:r>
            <a:r>
              <a:rPr lang="en-GB" sz="1800" dirty="0" smtClean="0"/>
              <a:t>value</a:t>
            </a:r>
          </a:p>
          <a:p>
            <a:pPr lvl="1"/>
            <a:r>
              <a:rPr lang="en-GB" sz="1800" dirty="0" smtClean="0"/>
              <a:t>Value </a:t>
            </a:r>
            <a:r>
              <a:rPr lang="en-GB" sz="1800" dirty="0"/>
              <a:t>creation through innovation will aim at improving the operational </a:t>
            </a:r>
            <a:r>
              <a:rPr lang="en-GB" sz="1800" dirty="0" smtClean="0"/>
              <a:t>flexibility, </a:t>
            </a:r>
            <a:r>
              <a:rPr lang="en-GB" sz="1800" dirty="0"/>
              <a:t>so that </a:t>
            </a:r>
            <a:r>
              <a:rPr lang="en-GB" sz="1800" dirty="0" smtClean="0"/>
              <a:t>its </a:t>
            </a:r>
            <a:r>
              <a:rPr lang="en-GB" sz="1800" dirty="0"/>
              <a:t>supply chain can quickly and economically adapt to new realities</a:t>
            </a:r>
            <a:endParaRPr lang="en-GB" sz="1800" dirty="0" smtClean="0"/>
          </a:p>
          <a:p>
            <a:pPr eaLnBrk="1" hangingPunct="1"/>
            <a:r>
              <a:rPr lang="en-GB" altLang="en-US" sz="2000" dirty="0" smtClean="0">
                <a:ea typeface="ＭＳ Ｐゴシック" pitchFamily="34" charset="-128"/>
              </a:rPr>
              <a:t>Output:</a:t>
            </a:r>
          </a:p>
          <a:p>
            <a:pPr lvl="1" eaLnBrk="1" hangingPunct="1"/>
            <a:r>
              <a:rPr lang="en-GB" altLang="en-US" sz="1800" dirty="0" smtClean="0">
                <a:ea typeface="ＭＳ Ｐゴシック" pitchFamily="34" charset="-128"/>
              </a:rPr>
              <a:t>Definition of a framework for relationship</a:t>
            </a:r>
          </a:p>
          <a:p>
            <a:pPr lvl="2" eaLnBrk="1" hangingPunct="1"/>
            <a:r>
              <a:rPr lang="en-GB" altLang="en-US" sz="1600" dirty="0" smtClean="0">
                <a:ea typeface="ＭＳ Ｐゴシック" pitchFamily="34" charset="-128"/>
              </a:rPr>
              <a:t>What can a federated EGI collaboration can offer? What is the value for both parts? What would be the forms of engagement? What cannot be done?</a:t>
            </a:r>
          </a:p>
          <a:p>
            <a:pPr lvl="1" eaLnBrk="1" hangingPunct="1"/>
            <a:r>
              <a:rPr lang="en-GB" altLang="en-US" sz="1800" dirty="0" smtClean="0">
                <a:ea typeface="ＭＳ Ｐゴシック" pitchFamily="34" charset="-128"/>
              </a:rPr>
              <a:t>Leads: Identification of SMEs potentially interested</a:t>
            </a:r>
            <a:endParaRPr lang="en-GB" altLang="en-US" sz="1800" dirty="0">
              <a:ea typeface="ＭＳ Ｐゴシック" pitchFamily="34" charset="-128"/>
            </a:endParaRPr>
          </a:p>
          <a:p>
            <a:pPr lvl="1" eaLnBrk="1" hangingPunct="1"/>
            <a:r>
              <a:rPr lang="en-GB" altLang="en-US" sz="1800" dirty="0" smtClean="0">
                <a:ea typeface="ＭＳ Ｐゴシック" pitchFamily="34" charset="-128"/>
              </a:rPr>
              <a:t>Ideally, a few pilot </a:t>
            </a:r>
            <a:r>
              <a:rPr lang="en-GB" altLang="en-US" sz="1800" dirty="0">
                <a:ea typeface="ＭＳ Ｐゴシック" pitchFamily="34" charset="-128"/>
              </a:rPr>
              <a:t>cases and </a:t>
            </a:r>
            <a:r>
              <a:rPr lang="en-GB" altLang="en-US" sz="1800" dirty="0" smtClean="0">
                <a:ea typeface="ＭＳ Ｐゴシック" pitchFamily="34" charset="-128"/>
              </a:rPr>
              <a:t>KPIs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chemeClr val="bg1"/>
                </a:solidFill>
              </a:rPr>
              <a:t>EGI Solutions and Business Models</a:t>
            </a:r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32F2AF2-99F0-4EB7-980E-9BE9EEDD321E}" type="slidenum">
              <a:rPr lang="en-US" altLang="en-US" sz="1200">
                <a:solidFill>
                  <a:schemeClr val="bg1"/>
                </a:solidFill>
              </a:rPr>
              <a:pPr eaLnBrk="1" hangingPunct="1"/>
              <a:t>29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5896" y="5799663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hlinkClick r:id="rId2"/>
              </a:rPr>
              <a:t>https://wiki.egi.eu/wiki/VT_Business_Engagement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81527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38" y="1114368"/>
            <a:ext cx="5940524" cy="519495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</a:rPr>
              <a:t>EGI Offering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From Services to Solutions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5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Business Scenario</a:t>
            </a:r>
            <a:br>
              <a:rPr lang="en-GB" dirty="0" smtClean="0"/>
            </a:br>
            <a:r>
              <a:rPr lang="en-GB" sz="3100" dirty="0" smtClean="0"/>
              <a:t>SMEs supporting the long tail</a:t>
            </a:r>
            <a:endParaRPr lang="en-GB" sz="3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0D2-9617-46EE-A204-DEF34362C927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395536" y="2564904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</a:t>
            </a:r>
          </a:p>
          <a:p>
            <a:pPr algn="ctr"/>
            <a:r>
              <a:rPr lang="en-GB" dirty="0" smtClean="0"/>
              <a:t>Infrastructure</a:t>
            </a:r>
          </a:p>
          <a:p>
            <a:pPr algn="ctr"/>
            <a:r>
              <a:rPr lang="en-GB" dirty="0" smtClean="0"/>
              <a:t>(Federated Cloud)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20072" y="1412777"/>
            <a:ext cx="3024336" cy="14401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Communities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177289" y="4333169"/>
            <a:ext cx="144016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Group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329689" y="4485569"/>
            <a:ext cx="144016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Group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482089" y="4637969"/>
            <a:ext cx="144016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Group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634489" y="4790369"/>
            <a:ext cx="144016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Group</a:t>
            </a:r>
            <a:endParaRPr lang="en-GB" dirty="0"/>
          </a:p>
        </p:txBody>
      </p:sp>
      <p:cxnSp>
        <p:nvCxnSpPr>
          <p:cNvPr id="14" name="Elbow Connector 13"/>
          <p:cNvCxnSpPr>
            <a:stCxn id="7" idx="0"/>
            <a:endCxn id="8" idx="1"/>
          </p:cNvCxnSpPr>
          <p:nvPr/>
        </p:nvCxnSpPr>
        <p:spPr>
          <a:xfrm rot="5400000" flipH="1" flipV="1">
            <a:off x="3203849" y="548681"/>
            <a:ext cx="432047" cy="3600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7" idx="3"/>
            <a:endCxn id="9" idx="1"/>
          </p:cNvCxnSpPr>
          <p:nvPr/>
        </p:nvCxnSpPr>
        <p:spPr>
          <a:xfrm>
            <a:off x="2843808" y="3140968"/>
            <a:ext cx="3333481" cy="1624249"/>
          </a:xfrm>
          <a:prstGeom prst="bentConnector3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56692" y="3758502"/>
            <a:ext cx="15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Long Tail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835696" y="4917617"/>
            <a:ext cx="2448272" cy="5844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Commercial Partner</a:t>
            </a:r>
            <a:endParaRPr lang="en-GB" dirty="0"/>
          </a:p>
        </p:txBody>
      </p:sp>
      <p:cxnSp>
        <p:nvCxnSpPr>
          <p:cNvPr id="32" name="Elbow Connector 31"/>
          <p:cNvCxnSpPr>
            <a:stCxn id="7" idx="2"/>
            <a:endCxn id="30" idx="0"/>
          </p:cNvCxnSpPr>
          <p:nvPr/>
        </p:nvCxnSpPr>
        <p:spPr>
          <a:xfrm rot="16200000" flipH="1">
            <a:off x="1739460" y="3597244"/>
            <a:ext cx="1200585" cy="14401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0" idx="3"/>
            <a:endCxn id="10" idx="1"/>
          </p:cNvCxnSpPr>
          <p:nvPr/>
        </p:nvCxnSpPr>
        <p:spPr>
          <a:xfrm flipV="1">
            <a:off x="4283968" y="4917617"/>
            <a:ext cx="2045721" cy="2922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35696" y="560257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Enables, reaches, functions as a distribution channel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9487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Business Scenario</a:t>
            </a:r>
            <a:br>
              <a:rPr lang="en-GB" sz="3200" dirty="0" smtClean="0"/>
            </a:br>
            <a:r>
              <a:rPr lang="en-GB" sz="3200" dirty="0" smtClean="0"/>
              <a:t>SMEs in the data value chain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0D2-9617-46EE-A204-DEF34362C927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009209" y="2902119"/>
            <a:ext cx="1728192" cy="646331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Data Enabler</a:t>
            </a:r>
          </a:p>
          <a:p>
            <a:endParaRPr lang="en-GB" dirty="0" smtClean="0"/>
          </a:p>
        </p:txBody>
      </p:sp>
      <p:sp>
        <p:nvSpPr>
          <p:cNvPr id="11" name="Pentagon 10"/>
          <p:cNvSpPr/>
          <p:nvPr/>
        </p:nvSpPr>
        <p:spPr>
          <a:xfrm>
            <a:off x="395536" y="2903690"/>
            <a:ext cx="1850822" cy="64807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Open Data Supplier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15666" y="4631882"/>
            <a:ext cx="11208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Business</a:t>
            </a:r>
          </a:p>
        </p:txBody>
      </p:sp>
      <p:sp>
        <p:nvSpPr>
          <p:cNvPr id="13" name="Up Arrow 12"/>
          <p:cNvSpPr/>
          <p:nvPr/>
        </p:nvSpPr>
        <p:spPr>
          <a:xfrm>
            <a:off x="1835696" y="3767786"/>
            <a:ext cx="311867" cy="72008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01372" y="4049041"/>
            <a:ext cx="1872208" cy="756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</a:t>
            </a:r>
          </a:p>
          <a:p>
            <a:pPr algn="ctr"/>
            <a:r>
              <a:rPr lang="en-GB" dirty="0" smtClean="0"/>
              <a:t>Institutions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055238" y="555947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Consumers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763530" y="1967586"/>
            <a:ext cx="1872208" cy="756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Researchers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801372" y="3008314"/>
            <a:ext cx="1872208" cy="756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Business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924724" y="555947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Level Processor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100687" y="4631880"/>
            <a:ext cx="13191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Public Institutions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4127826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Revenue Streams</a:t>
            </a:r>
            <a:endParaRPr lang="en-GB" sz="1200" dirty="0"/>
          </a:p>
        </p:txBody>
      </p:sp>
      <p:sp>
        <p:nvSpPr>
          <p:cNvPr id="23" name="AutoShape 2" descr="data:image/jpeg;base64,/9j/4AAQSkZJRgABAQAAAQABAAD/2wCEAAkGBwgHBgkIBwgKCgkLDRYPDQwMDRsUFRAWIB0iIiAdHx8kKDQsJCYxJx8fLT0tMTU3Ojo6Iys/RD84QzQ5OjcBCgoKDQwNGg8PGjclHyU3Nzc3Nzc3Nzc3Nzc3Nzc3Nzc3Nzc3Nzc3Nzc3Nzc3Nzc3Nzc3Nzc3Nzc3Nzc3Nzc3N//AABEIAHYA0gMBIgACEQEDEQH/xAAcAAEAAQUBAQAAAAAAAAAAAAAABwEDBAUGAgj/xABIEAABAwMBAwYJCQYEBwEAAAABAAIDBAURBhIhMRNBUVVx0QcUFiJhgZGToRUXMkJSkrHS4TVUc5TB8DNicoIkNENFU2PxI//EABkBAQADAQEAAAAAAAAAAAAAAAABAgMEBf/EACoRAAICAgADCAIDAQAAAAAAAAABAgMEERMxUQUSFBUhUlOhMpFh0fBB/9oADAMBAAIRAxEAPwCcUREAREQBERAEREARYtzrG2+hlqntLhGNzRzknAHtK4wasuXL8oeSMf8A49jdjt4oDvMrSXXUtJQVDqcMknlb9IMxhvoytpQ1TK2khqYwQ2Ru1g83oUd32lmo7nUCoDvPe57Xng4E5QHfWm6U90hMlOTlpw5juLV7uVfBbqZ09Q4ho3ADi49AXO6GpJmOqKp7S2J7Q1mRja38Vmazo5qq3sfAwvMT9pzW8cY4oDzRatpKiobDLDJCHHDXuII9fQujCiuipZq2oZDTMLnuONwzs+k9Ck7abBT7Tzujblx7AgLuQqg5Ue1eprlLUOkim5GPPmxtaNw9OeK63Ttzdc6EyStDZWO2X44E9KA2qIiAIiIAiIgCIiAIiIAiIgCIiAIiIDxLKyGN0krgxjRkuPALSxaqtsk/JbUrQTgSOZ5v45VzVkEtRZZWwNLiCHOaOJaD/Z9Sj5oLnANG0ScADnKAk26UQuNBLTF2yJANlw34IOQVxTdL3XluTMLA3nkLxs4/FdlRSNt1npvHpGx8nE1r3POMHHBX6Ovpa5hdSTNkAODjiO0IDFoJ6C3Rw23xuLlIwG7JdvJ78qt+rRQW6ScRtkcCAwOGRkri6mx3Px98Pi8ry55IlA805PHa5l3ktJHU0XitWOUaWBr/AEnpQHPad1FVVle2lqmscHglrmNxgjfjsWVqm81FtMENKGiSXJL3DOMdAVLdBZbXdDTwzE1h80bZzjPN0Z+KvahdaJDFBdZNl585hGctB589HagKaXustzhm8ZazlYiAXtbgOB4etZtbdLfBKaapqWNe4YLT6enoXu3W+mt0BipGYaTtOJOS49JK5C72K5PukzooTM2aQua8EYwTz9CA9VOk60TnxN0UkBPmvc/BA9P6LqLFbBaqLkdrakc7ae4cCfQqxPitFphFbMAIWBrndJxwC92+60lyDvFJdosHnNIwR6UBq7hqulpal0EUT5tg4c4EAZ6AtrarjBc6YT05djg5rhgtPQVHdwop6KrfDUMIIJw4jc4dIXW6Jo56elnmna5gmI2A4YOBnfj1/BAdIiIgCIiAIiIAiIgCIiAIiIAtBddT09BUOp44nTyM+lg4APRnnW/UbX6ino7lPyrHbMjy9j+ZwJ6UB3Fou1PdYXSQZa9pw9juLf0WSyipI5jMylgbL9sRgH2rm9EUU8RnqpWOZG8BrA4Y2ufPYvesq6rphTxU73xskDi5zdxJ6MoDM1Zb6iuoYxSN23Rv2jGDvd2LC0haquiqJqipjMTHM2Ax3FxznOP74q/o2tqqulnbUvdIInAMe7ed43jPs9qzbpfqO2VLIKgSl7gHHYaCGg853oC9Fd6GWvNEycGcZGMHBI4jPBai20V5jv8AJPUyPNMS7LjJkObvwAPYs6nsVFDcjcWPfnJe1pd5oJ5/iV6kNVXVdZQT0/J0TosMnYd5zj9fYgMSuttrprpFcaqpdG6SQOazO5z936FerrbrXdLsyKaoeyqDPOjYfpN49HFZ9PZqSKip6WSMTMgJLDJxBJysnxODxrxrkWcvs7PKY34QGm1NQV9ayAW12WMJDmNfs+visqa5xWejpIrjI985jAJaNouIAyVY8RqLHQOZZojUSPmDnCU5wMer0LIuFro7zsCpJ5SHceSeMjPEFAWdQULr1a4jRSBxDhKzfgPBB71h6VstZQ1UlTWN5PLNlrNoEn0nHYsp99pKG5RWtkD9lmzHtg7mk7gOk8yzb++oZaKl9IXCUN3FvEDIyR6soDP2WkDLR61iXavjtlE6okG1g4a0H6RPALi9JS1XyzG2Fz3Ruzy2/Ix0n4LrNSW59ytpihxyrHB7ATjJHMgNDBrKfl/+Jp4+RzvEedoD1neuwje2RjXsdtNcMgjnCjiCyXKacReKSRknBdI0hre09ykWmhFPTxQtOWxtDQT6AgLqIiAIiIAiIgCIiAIioUBiV1zoqEhtXUMjJ+qd5x2BXaeaCriEkL2SxngRvCjm9ukddqwzgl4mcBnmbnd8MLeaDMoqKsDPI7DSf9Wd3wz8EB1s0rIY3SSuDWNGS48AtZBcLTenOpgWT484MkjO/wBIyFkXuifcLZPTRODXvA2STuyCD/Rc5p6wV0F0jqaqPkmREne8EuOMbsIDq2sp6KnIjayGGMZw0YAC08fyNqKp5UNc+WADc4FpLc/ELdzRNmifHI0Oa8YcOkLBtNlpbU6R1Nyhc/cTI7OB0BAWb5NRPEVrqnSN8b3NMY4bxj4rZUlOylpooIyS2JoaCTk7lcdGx7muc0Et4EjgvQQBERAUwtI00NnvAiZHMZrg7JOctG8/qt4qYHHCA1d0ittGTdaqna6WPGHAbyebdwyr9puMN0pzPAHtAJa5ruIKv1dLDWQOgnYHxu4heLfQU9vg5Glj2GZyd+ST6SgMe53Cjs8YkkZh0hwGRtGXL1abrT3aF0kG0Cw4cx4wWrE1LZpLrHE6ne1s0WQA8+aQf/iaas0lpjmdUPa6WXAIYcgAZ70Bsq2qgoaaSpq5GxQxt2nvdwAXKUvhKsVRWCBxqIWOIAmkZhvr5wsjwmUdVWaWmZRtc9zJGSPY3i5oO/dz43H1KEomOnkZHE0yPe4Naxu8uJ3ABehiYtdtblJnm5eVZVNRij6XYdpoIIIPAhelr9PwTUtjt9PVHM8VPGyQ5z5waAd62C4GtPR6MXtJhERQSEREAREQBERAYFfaKC4PD6uAPeBgODi046MhX6SlgooRFSxNjYOYK7I9kbHOe4Na0ZJJwAFHOo/CayCV8FihZMW7jUy52P8AaOft3LWqmdr1FGNt8KluTJIymFBk2vdSyOLhceTzzMhZge0FW/LnU3W0numflXX5bb1RyeZ1dGTwigfy51N1tJ7pn5U8udTdbSe6Z+VPLbeqI8zq6MndFB9J4QdR08ge+sbUN52SxNx8MKTNH6rptSUztlvI1cX+LATn/cDzhYXYllS2+RvTmV2vS5nSJlFzeq9Y2/Tg5N+Z6xwy2nYd+Olx5gsIQlN92K2zonOMF3pPSOkyqqFK7wjahqnkwyw0rOZsUeT7XZWF5c6l62k90z8q7V2bc1/w4X2lUnyZPCKB/LnU3W0numflTy51N1tJ7pn5VPltvVEeZ1dGTwqKCPLnUvW0numflTy41MeF2f7pn5U8tt6onzOroydiMrFjt1FFOZ4qSBkx4yNjAd7VzVLdrg/wbuujqgmuFK9/K7IztAnfjgo3drnUwaT8rP3f+pn5VlViWWbUXy9DS3Mrr1tc/UngDCqsa3PdLQU8khJe+JriTzkgLJXI/Q7E9rYREQkIiIAiIgCIqFARn4WdQPY9lipnloe0S1JB4j6rPhk+rpUeWy31d1rY6OihMk8h3NHADpJ5gtrr2R0mr7mX5OzKGjPQGhdV4KYo6e1Xm5tj26iPzGjnw1u1gdpPwXuRax8ZNL1/s8GaeRktS5f0Uo/BS8xB1ZdA2Uje2KLIB7Tx+CyPmnh62l9yO9cDWahvFdO6onuVTtPO1sslLWt9AA4BWfla59Y1nv3d6ng5L9XP6I42KvRQ+yRPmnh62l9yO9Pmng62l9yO9R38rXPrGs9+7vT5WufWNZ793enAyff9E8fG+P7N7rTR/kzHTSx1oqGTOLNlzdlwIGcjpH6dKseD6qkpdXW8xHdK50Tx0tI7wCtFUVNRVOBqqiWYtGAZXl2OzK7XwWWGaru7btKwtpaXIjcf+pJjG7sBPwV7dwx2rHtmdWp5Cda0SVqi7Nsdkqa92C6NuI2n6zzuA7MqAKupmq6mWpqZDJLK4ve885KlTwxSPFjoYxnZfVed6muwP76FHWl6WKu1FbqaoaHRSTtDwfrAb8H2LnwIxhS7H/tHRnylO5VnQad8HVwu1OyqrJhQwSDLGuaXSOHTjmH94W8+aiDraX3I71g+FC/XKC9NttLUS01OyJrzybtkyE535HMMcFxPyrcx/wBxrPfu71eEcm1d/vaTKTljVS7jjvX8kifNPD1tL7kd6fNPD1tL7kd6jv5WufWNZ793enytc+saz37u9W4GT7/ojj43x/ZInzUQdby+5HeqfNRD1vL7kd6jwXe5tIIuVYCN/wDju711mlPCDX0NXHT3qc1VG92yZX/Tizz5+sO39FSyvLitqey9dmJJ6cNHbXS2Ns3g9rbe2UyiCkkAeRgnif6qEHfRPYp+1g4SaRuj2kFrqR5BHOMKAXfRPYnZzbjJvqO0UlOKXQ+kbV+zKT+Cz8AspYtq/ZlJ/BZ+AWUvGlzZ7UeSCIigkIiIAiIgCIiAhbwpW19FqZ9Tsnkaxgka7/MNzh8AfWsXQep2aduEgqg7xGpAEuN5YRwcBz8cH9FLep7FTahtj6Op81wO1FIOMbun9FCN+sFxsVS6Kvgc1n1Z2gmN/Yf6cV7ONbC+rhT5niZNU6LeLDkSS/Smjbu91ZT1LWiU7ezBUhrd/wDl5uxU8gNJ/vcv82FEWy083tVNlv2R7FosSxcrGU8XW+daJe8gNJ/vcv8ANhPIDSf73L/NhRDst+yPYmy37I9ieFt+VkeKq+JEy0uiNI08okc5s+PqzVOW+znXVUs1DE2OClkpmtHmsjjc3AHQAF84bLfsj2LdaKa0attWGj/mBvx6CsbsKTi5SnvRtTmxUlGMEtkqeE62vuOl5ZIml0lI8TgDoAId8CSoXpp5aSpiqIHbMsTg9jugjeF9JvALcHeDxHSoh1poSpt80tdZ4nTUTiXOhYMvh7AOLfwWeBkRSdczTPx5OXEgdHHWaW11SQuuTmU9dEMOaZOTe3pAP1mp5AaT/e5f5sKI3DeQ4bweBGMLyWt+yPYurwcl+E2kcvjIv84Jsl7yA0n+9y/zYTyA0n+9y/zYUQ7Lfsj2Jst+yPYnhbflY8VV8aJWuOhdKQ0U8rbhLE5jCQ/xlpxj0c6ioEuAJG/nVNluR5oz6Attp6x1l/uDKajY7Yz/APpNjzYhzkn+i2ri6U3OezKySuklCOiTYJZJvBOXSklwtzmjPQNw+ACh130T2KeNR0sVBoWtpIBiKChMbAegNwoHd9E9i5+z2mpNdTfPTi4J9D6RtX7MpP4LPwCyli2r9mUn8Fn4BZS8WXNnuR5IIiKCQiIgCIiAIiIArc0UcsZZNG17Dxa5oIKIiIZppdIadlcXOs9GHHjsxBv4Lx5Gab6npvunvVUWits9zM3VX7UU8jNN9T033T3p5Gab6npvunvVUTi2e5/sjhV+1fop5Gab6npvunvVyl0rYaOqjqKa2QRzRuyx7RvaURVlbZr8mWjVXv8AFG7VURVNDV11gs9xft1tspZn/bfENr28Vh+RmnOqKX7p70RXVk16JszdcH6tIeRmm+p6b7p708jNN9T033T3qqKeLZ7n+yvCr9q/QGjdOZz8j0vrblbikpKejiENLBFDG3gyNgaB6giKrnKXN7LqEY8kUrKeGsppKapjEkMrdl7HcHA8xWnOi9N432emx/pREU5R5PRMoRk9tG8hY2KNscYDWNGy0DmAVxEVSwREQBE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Chevron 23"/>
          <p:cNvSpPr/>
          <p:nvPr/>
        </p:nvSpPr>
        <p:spPr>
          <a:xfrm>
            <a:off x="4081142" y="2373957"/>
            <a:ext cx="2329567" cy="542502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Aggregators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081142" y="3108310"/>
            <a:ext cx="2329567" cy="542502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Developers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081142" y="3842664"/>
            <a:ext cx="2329567" cy="542502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Enrichers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23928" y="1844824"/>
            <a:ext cx="2664296" cy="315639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005466" y="555947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Downstream Processor</a:t>
            </a:r>
            <a:endParaRPr lang="en-GB" dirty="0"/>
          </a:p>
        </p:txBody>
      </p:sp>
      <p:sp>
        <p:nvSpPr>
          <p:cNvPr id="34" name="Up Arrow 33"/>
          <p:cNvSpPr/>
          <p:nvPr/>
        </p:nvSpPr>
        <p:spPr>
          <a:xfrm>
            <a:off x="5100142" y="4797152"/>
            <a:ext cx="311867" cy="72008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549792" y="4517260"/>
            <a:ext cx="14125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Revenue Streams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5028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44624"/>
            <a:ext cx="6840538" cy="951706"/>
          </a:xfrm>
        </p:spPr>
        <p:txBody>
          <a:bodyPr/>
          <a:lstStyle/>
          <a:p>
            <a:r>
              <a:rPr lang="en-US" sz="3600" dirty="0"/>
              <a:t>Plan for PY5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752528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GB" sz="2000" dirty="0" smtClean="0"/>
              <a:t>Services &amp; Solutions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Formalise service &amp; solutions development process</a:t>
            </a:r>
            <a:endParaRPr lang="en-GB" sz="2000" dirty="0" smtClean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GB" sz="2000" dirty="0" smtClean="0"/>
              <a:t>Pay for Use </a:t>
            </a:r>
            <a:r>
              <a:rPr lang="en-GB" sz="2000" dirty="0" err="1" smtClean="0"/>
              <a:t>PoC</a:t>
            </a:r>
            <a:endParaRPr lang="en-GB" sz="2000" dirty="0" smtClean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Explore the role of </a:t>
            </a:r>
            <a:r>
              <a:rPr lang="en-GB" sz="1800" dirty="0" err="1" smtClean="0"/>
              <a:t>EGI.eu</a:t>
            </a:r>
            <a:r>
              <a:rPr lang="en-GB" sz="1800" dirty="0" smtClean="0"/>
              <a:t> as financial broker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Develop richer pricing schemes and service packages 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Analyse Resource </a:t>
            </a:r>
            <a:r>
              <a:rPr lang="en-GB" sz="1800" dirty="0" err="1" smtClean="0"/>
              <a:t>Center</a:t>
            </a:r>
            <a:r>
              <a:rPr lang="en-GB" sz="1800" dirty="0" smtClean="0"/>
              <a:t> feedback on policy and legal issues and solutions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Run a test with selected users, provide usage report, produce (virtual) invoice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Try out campaign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Produce final report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GB" sz="2000" dirty="0" smtClean="0"/>
              <a:t>Engagement with SMEs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Develop engagement plan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Promote (website update, train NILs)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GB" sz="1800" dirty="0" smtClean="0"/>
              <a:t>Pilot use cases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GB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24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EGI Solutions and Business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8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EGI Offering</a:t>
            </a:r>
          </a:p>
          <a:p>
            <a:pPr lvl="1"/>
            <a:r>
              <a:rPr lang="en-US" dirty="0" smtClean="0"/>
              <a:t>Strengthened service and solution portfolio</a:t>
            </a:r>
          </a:p>
          <a:p>
            <a:pPr lvl="1"/>
            <a:r>
              <a:rPr lang="en-US" dirty="0" smtClean="0"/>
              <a:t>Improve manageability and promotion</a:t>
            </a:r>
          </a:p>
          <a:p>
            <a:r>
              <a:rPr lang="en-US" dirty="0" smtClean="0"/>
              <a:t>Innovating Business Models</a:t>
            </a:r>
          </a:p>
          <a:p>
            <a:pPr lvl="1"/>
            <a:r>
              <a:rPr lang="en-US" dirty="0" smtClean="0"/>
              <a:t>Economic value of services is becoming clear</a:t>
            </a:r>
          </a:p>
          <a:p>
            <a:pPr lvl="1"/>
            <a:r>
              <a:rPr lang="en-US" dirty="0" smtClean="0"/>
              <a:t>Mechanisms for setting/tracking costs in place</a:t>
            </a:r>
          </a:p>
          <a:p>
            <a:pPr lvl="1"/>
            <a:r>
              <a:rPr lang="en-US" dirty="0" smtClean="0"/>
              <a:t>New business models being explored</a:t>
            </a:r>
          </a:p>
          <a:p>
            <a:pPr lvl="1"/>
            <a:r>
              <a:rPr lang="en-US" dirty="0" smtClean="0"/>
              <a:t>Developing an engagement plan for SMEs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5167733"/>
            <a:ext cx="3322712" cy="85355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Members of the EGI-</a:t>
            </a:r>
            <a:r>
              <a:rPr lang="en-US" sz="1800" dirty="0" err="1" smtClean="0"/>
              <a:t>InSPIRE</a:t>
            </a:r>
            <a:r>
              <a:rPr lang="en-US" sz="1800" dirty="0" smtClean="0"/>
              <a:t> collaboration thank the EC for supporting EGI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 descr="2011.8.28-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2908367" cy="38778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6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</a:rPr>
              <a:t>Service Providers &amp;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Consumers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9368" y="2276872"/>
            <a:ext cx="3313112" cy="2736304"/>
          </a:xfrm>
          <a:prstGeom prst="roundRect">
            <a:avLst/>
          </a:prstGeom>
          <a:solidFill>
            <a:srgbClr val="FFFFFF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27065" y="4222030"/>
            <a:ext cx="1512887" cy="503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EGI.eu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627065" y="3644379"/>
            <a:ext cx="1512887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NGIs/EIROs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27065" y="3069903"/>
            <a:ext cx="1512887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Resource </a:t>
            </a:r>
            <a:r>
              <a:rPr lang="en-US" dirty="0" smtClean="0"/>
              <a:t>Provider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267744" y="2276227"/>
            <a:ext cx="2232248" cy="2736304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2528764" y="2060848"/>
            <a:ext cx="18272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EGI Partnership</a:t>
            </a:r>
          </a:p>
        </p:txBody>
      </p:sp>
      <p:sp>
        <p:nvSpPr>
          <p:cNvPr id="7185" name="TextBox 15"/>
          <p:cNvSpPr txBox="1">
            <a:spLocks noChangeArrowheads="1"/>
          </p:cNvSpPr>
          <p:nvPr/>
        </p:nvSpPr>
        <p:spPr bwMode="auto">
          <a:xfrm>
            <a:off x="6549330" y="2051556"/>
            <a:ext cx="1364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Consumers</a:t>
            </a:r>
            <a:endParaRPr lang="en-US" sz="1800" dirty="0"/>
          </a:p>
        </p:txBody>
      </p:sp>
      <p:sp>
        <p:nvSpPr>
          <p:cNvPr id="58" name="Rounded Rectangle 57"/>
          <p:cNvSpPr/>
          <p:nvPr/>
        </p:nvSpPr>
        <p:spPr>
          <a:xfrm rot="16200000">
            <a:off x="0" y="3393549"/>
            <a:ext cx="1546796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Technology Providers</a:t>
            </a:r>
          </a:p>
        </p:txBody>
      </p:sp>
      <p:sp>
        <p:nvSpPr>
          <p:cNvPr id="7193" name="TextBox 19"/>
          <p:cNvSpPr txBox="1">
            <a:spLocks noChangeArrowheads="1"/>
          </p:cNvSpPr>
          <p:nvPr/>
        </p:nvSpPr>
        <p:spPr bwMode="auto">
          <a:xfrm>
            <a:off x="7380312" y="5661248"/>
            <a:ext cx="1451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Product/Service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Solutions and Business </a:t>
            </a:r>
            <a:r>
              <a:rPr lang="it-IT" dirty="0" err="1" smtClean="0"/>
              <a:t>Models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2627065" y="2493070"/>
            <a:ext cx="1512887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Resource </a:t>
            </a:r>
            <a:r>
              <a:rPr lang="en-US" dirty="0" err="1"/>
              <a:t>Centres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58" idx="2"/>
            <a:endCxn id="21" idx="1"/>
          </p:cNvCxnSpPr>
          <p:nvPr/>
        </p:nvCxnSpPr>
        <p:spPr>
          <a:xfrm flipV="1">
            <a:off x="1025017" y="3644379"/>
            <a:ext cx="1242727" cy="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6" name="Elbow Connector 7195"/>
          <p:cNvCxnSpPr>
            <a:stCxn id="17" idx="1"/>
            <a:endCxn id="18" idx="1"/>
          </p:cNvCxnSpPr>
          <p:nvPr/>
        </p:nvCxnSpPr>
        <p:spPr>
          <a:xfrm rot="10800000">
            <a:off x="2627065" y="3896793"/>
            <a:ext cx="12700" cy="576857"/>
          </a:xfrm>
          <a:prstGeom prst="bentConnector3">
            <a:avLst>
              <a:gd name="adj1" fmla="val 1425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7" idx="1"/>
            <a:endCxn id="19" idx="1"/>
          </p:cNvCxnSpPr>
          <p:nvPr/>
        </p:nvCxnSpPr>
        <p:spPr>
          <a:xfrm rot="10800000">
            <a:off x="2627065" y="3321523"/>
            <a:ext cx="12700" cy="1152127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7" idx="1"/>
            <a:endCxn id="47" idx="1"/>
          </p:cNvCxnSpPr>
          <p:nvPr/>
        </p:nvCxnSpPr>
        <p:spPr>
          <a:xfrm rot="10800000">
            <a:off x="2627065" y="2744689"/>
            <a:ext cx="12700" cy="172896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8" idx="3"/>
            <a:endCxn id="19" idx="3"/>
          </p:cNvCxnSpPr>
          <p:nvPr/>
        </p:nvCxnSpPr>
        <p:spPr>
          <a:xfrm flipV="1">
            <a:off x="4139952" y="3321522"/>
            <a:ext cx="12700" cy="575270"/>
          </a:xfrm>
          <a:prstGeom prst="bentConnector3">
            <a:avLst>
              <a:gd name="adj1" fmla="val 13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8" idx="3"/>
            <a:endCxn id="47" idx="3"/>
          </p:cNvCxnSpPr>
          <p:nvPr/>
        </p:nvCxnSpPr>
        <p:spPr>
          <a:xfrm flipV="1">
            <a:off x="4139952" y="2744689"/>
            <a:ext cx="12700" cy="1152103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223031" y="2596586"/>
            <a:ext cx="1026310" cy="887802"/>
            <a:chOff x="256669" y="1340768"/>
            <a:chExt cx="1525174" cy="1212770"/>
          </a:xfrm>
        </p:grpSpPr>
        <p:pic>
          <p:nvPicPr>
            <p:cNvPr id="37" name="11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348371"/>
              <a:ext cx="667260" cy="640469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38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340768"/>
              <a:ext cx="609411" cy="78301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39" name="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1910184"/>
              <a:ext cx="826513" cy="640686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40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59" y="1988840"/>
              <a:ext cx="653284" cy="564698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</p:grpSp>
      <p:pic>
        <p:nvPicPr>
          <p:cNvPr id="41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27" y="2596586"/>
            <a:ext cx="1119495" cy="946634"/>
          </a:xfrm>
          <a:prstGeom prst="rect">
            <a:avLst/>
          </a:prstGeom>
        </p:spPr>
      </p:pic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6767421" y="3897958"/>
            <a:ext cx="1039730" cy="937091"/>
            <a:chOff x="395536" y="4600157"/>
            <a:chExt cx="1386307" cy="1249454"/>
          </a:xfrm>
        </p:grpSpPr>
        <p:pic>
          <p:nvPicPr>
            <p:cNvPr id="43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/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Straight Arrow Connector 49"/>
          <p:cNvCxnSpPr/>
          <p:nvPr/>
        </p:nvCxnSpPr>
        <p:spPr>
          <a:xfrm>
            <a:off x="7524328" y="6021288"/>
            <a:ext cx="1152128" cy="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499992" y="3572226"/>
            <a:ext cx="1080120" cy="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5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Solutions and Business Models</a:t>
            </a:r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>
            <a:off x="2411760" y="5805264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3059832" y="5229200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9712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20272" y="3356992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>
            <a:off x="1259632" y="5373216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3" idx="1"/>
            <a:endCxn id="45" idx="2"/>
          </p:cNvCxnSpPr>
          <p:nvPr/>
        </p:nvCxnSpPr>
        <p:spPr>
          <a:xfrm rot="10800000">
            <a:off x="2573778" y="5085184"/>
            <a:ext cx="486054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8" idx="1"/>
            <a:endCxn id="51" idx="2"/>
          </p:cNvCxnSpPr>
          <p:nvPr/>
        </p:nvCxnSpPr>
        <p:spPr>
          <a:xfrm rot="10800000">
            <a:off x="2213738" y="5661248"/>
            <a:ext cx="198022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9" idx="0"/>
            <a:endCxn id="48" idx="2"/>
          </p:cNvCxnSpPr>
          <p:nvPr/>
        </p:nvCxnSpPr>
        <p:spPr>
          <a:xfrm rot="5400000" flipH="1" flipV="1">
            <a:off x="1448653" y="5112187"/>
            <a:ext cx="288032" cy="2340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09954" y="3284984"/>
            <a:ext cx="132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ser-facing </a:t>
            </a:r>
          </a:p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020272" y="407707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709954" y="4005064"/>
            <a:ext cx="1326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</a:t>
            </a:r>
          </a:p>
          <a:p>
            <a:r>
              <a:rPr lang="en-US" dirty="0" smtClean="0"/>
              <a:t>component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1" name="Pentagon 40"/>
          <p:cNvSpPr/>
          <p:nvPr/>
        </p:nvSpPr>
        <p:spPr>
          <a:xfrm>
            <a:off x="7020272" y="4869160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09954" y="4869160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3" name="Folded Corner 42"/>
          <p:cNvSpPr/>
          <p:nvPr/>
        </p:nvSpPr>
        <p:spPr>
          <a:xfrm>
            <a:off x="7020272" y="5589240"/>
            <a:ext cx="576064" cy="504056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09954" y="5518973"/>
            <a:ext cx="1198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</a:t>
            </a:r>
          </a:p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45" name="Pentagon 44"/>
          <p:cNvSpPr/>
          <p:nvPr/>
        </p:nvSpPr>
        <p:spPr>
          <a:xfrm>
            <a:off x="2411760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entagon 47"/>
          <p:cNvSpPr/>
          <p:nvPr/>
        </p:nvSpPr>
        <p:spPr>
          <a:xfrm>
            <a:off x="1547664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entagon 50"/>
          <p:cNvSpPr/>
          <p:nvPr/>
        </p:nvSpPr>
        <p:spPr>
          <a:xfrm>
            <a:off x="2051720" y="5157192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19672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707904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11760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lded Corner 55"/>
          <p:cNvSpPr/>
          <p:nvPr/>
        </p:nvSpPr>
        <p:spPr>
          <a:xfrm>
            <a:off x="4067944" y="5807889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lded Corner 56"/>
          <p:cNvSpPr/>
          <p:nvPr/>
        </p:nvSpPr>
        <p:spPr>
          <a:xfrm>
            <a:off x="5580112" y="5229200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3779912" y="5373216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Curved Connector 58"/>
          <p:cNvCxnSpPr>
            <a:stCxn id="57" idx="1"/>
            <a:endCxn id="62" idx="2"/>
          </p:cNvCxnSpPr>
          <p:nvPr/>
        </p:nvCxnSpPr>
        <p:spPr>
          <a:xfrm rot="10800000">
            <a:off x="5094058" y="5085184"/>
            <a:ext cx="486054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56" idx="3"/>
            <a:endCxn id="64" idx="2"/>
          </p:cNvCxnSpPr>
          <p:nvPr/>
        </p:nvCxnSpPr>
        <p:spPr>
          <a:xfrm flipV="1">
            <a:off x="4499992" y="5661248"/>
            <a:ext cx="234026" cy="3626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58" idx="0"/>
            <a:endCxn id="63" idx="2"/>
          </p:cNvCxnSpPr>
          <p:nvPr/>
        </p:nvCxnSpPr>
        <p:spPr>
          <a:xfrm rot="5400000" flipH="1" flipV="1">
            <a:off x="3932929" y="5148191"/>
            <a:ext cx="288032" cy="1620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Pentagon 61"/>
          <p:cNvSpPr/>
          <p:nvPr/>
        </p:nvSpPr>
        <p:spPr>
          <a:xfrm>
            <a:off x="4932040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entagon 62"/>
          <p:cNvSpPr/>
          <p:nvPr/>
        </p:nvSpPr>
        <p:spPr>
          <a:xfrm>
            <a:off x="3995936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entagon 63"/>
          <p:cNvSpPr/>
          <p:nvPr/>
        </p:nvSpPr>
        <p:spPr>
          <a:xfrm>
            <a:off x="4572000" y="5157192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99992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292080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23928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60032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urved Connector 69"/>
          <p:cNvCxnSpPr>
            <a:stCxn id="48" idx="0"/>
            <a:endCxn id="53" idx="2"/>
          </p:cNvCxnSpPr>
          <p:nvPr/>
        </p:nvCxnSpPr>
        <p:spPr>
          <a:xfrm rot="5400000" flipH="1" flipV="1">
            <a:off x="1664677" y="4338101"/>
            <a:ext cx="288032" cy="19802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45" idx="0"/>
            <a:endCxn id="55" idx="2"/>
          </p:cNvCxnSpPr>
          <p:nvPr/>
        </p:nvCxnSpPr>
        <p:spPr>
          <a:xfrm rot="5400000" flipH="1" flipV="1">
            <a:off x="2492769" y="4374105"/>
            <a:ext cx="288032" cy="1260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51" idx="0"/>
            <a:endCxn id="55" idx="2"/>
          </p:cNvCxnSpPr>
          <p:nvPr/>
        </p:nvCxnSpPr>
        <p:spPr>
          <a:xfrm rot="5400000" flipH="1" flipV="1">
            <a:off x="2024717" y="4482117"/>
            <a:ext cx="864096" cy="486054"/>
          </a:xfrm>
          <a:prstGeom prst="curvedConnector3">
            <a:avLst>
              <a:gd name="adj1" fmla="val 8112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63" idx="0"/>
          </p:cNvCxnSpPr>
          <p:nvPr/>
        </p:nvCxnSpPr>
        <p:spPr>
          <a:xfrm rot="16200000" flipV="1">
            <a:off x="3788913" y="4212087"/>
            <a:ext cx="288032" cy="4500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4" idx="0"/>
          </p:cNvCxnSpPr>
          <p:nvPr/>
        </p:nvCxnSpPr>
        <p:spPr>
          <a:xfrm rot="16200000" flipV="1">
            <a:off x="4184957" y="4608131"/>
            <a:ext cx="864096" cy="2340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62" idx="0"/>
          </p:cNvCxnSpPr>
          <p:nvPr/>
        </p:nvCxnSpPr>
        <p:spPr>
          <a:xfrm rot="5400000" flipH="1" flipV="1">
            <a:off x="5049053" y="4338101"/>
            <a:ext cx="288032" cy="1980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53" idx="0"/>
            <a:endCxn id="17" idx="4"/>
          </p:cNvCxnSpPr>
          <p:nvPr/>
        </p:nvCxnSpPr>
        <p:spPr>
          <a:xfrm rot="5400000" flipH="1" flipV="1">
            <a:off x="1907704" y="3356992"/>
            <a:ext cx="360040" cy="3600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55" idx="0"/>
            <a:endCxn id="17" idx="4"/>
          </p:cNvCxnSpPr>
          <p:nvPr/>
        </p:nvCxnSpPr>
        <p:spPr>
          <a:xfrm rot="16200000" flipV="1">
            <a:off x="2303748" y="3320988"/>
            <a:ext cx="360040" cy="4320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4" idx="0"/>
            <a:endCxn id="67" idx="4"/>
          </p:cNvCxnSpPr>
          <p:nvPr/>
        </p:nvCxnSpPr>
        <p:spPr>
          <a:xfrm rot="5400000" flipH="1" flipV="1">
            <a:off x="3923928" y="3429000"/>
            <a:ext cx="360040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65" idx="0"/>
            <a:endCxn id="68" idx="4"/>
          </p:cNvCxnSpPr>
          <p:nvPr/>
        </p:nvCxnSpPr>
        <p:spPr>
          <a:xfrm rot="5400000" flipH="1" flipV="1">
            <a:off x="4788024" y="3356992"/>
            <a:ext cx="360040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66" idx="0"/>
            <a:endCxn id="68" idx="4"/>
          </p:cNvCxnSpPr>
          <p:nvPr/>
        </p:nvCxnSpPr>
        <p:spPr>
          <a:xfrm rot="16200000" flipV="1">
            <a:off x="5184068" y="3320988"/>
            <a:ext cx="36004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876256" y="1556792"/>
            <a:ext cx="2160240" cy="46805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817458" y="2636912"/>
            <a:ext cx="9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1115616" y="2636912"/>
            <a:ext cx="2448272" cy="3672408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3635896" y="2636912"/>
            <a:ext cx="2376264" cy="3672408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Curved Connector 116"/>
          <p:cNvCxnSpPr>
            <a:stCxn id="55" idx="0"/>
            <a:endCxn id="67" idx="3"/>
          </p:cNvCxnSpPr>
          <p:nvPr/>
        </p:nvCxnSpPr>
        <p:spPr>
          <a:xfrm rot="5400000" flipH="1" flipV="1">
            <a:off x="3131840" y="2840582"/>
            <a:ext cx="444403" cy="130849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7" idx="0"/>
          </p:cNvCxnSpPr>
          <p:nvPr/>
        </p:nvCxnSpPr>
        <p:spPr>
          <a:xfrm rot="5400000" flipH="1" flipV="1">
            <a:off x="2447764" y="2168860"/>
            <a:ext cx="432048" cy="79208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68" idx="0"/>
            <a:endCxn id="140" idx="2"/>
          </p:cNvCxnSpPr>
          <p:nvPr/>
        </p:nvCxnSpPr>
        <p:spPr>
          <a:xfrm rot="16200000" flipV="1">
            <a:off x="4824028" y="2456892"/>
            <a:ext cx="432048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67" idx="0"/>
            <a:endCxn id="140" idx="2"/>
          </p:cNvCxnSpPr>
          <p:nvPr/>
        </p:nvCxnSpPr>
        <p:spPr>
          <a:xfrm rot="5400000" flipH="1" flipV="1">
            <a:off x="4355976" y="2204864"/>
            <a:ext cx="432048" cy="7200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67" idx="0"/>
            <a:endCxn id="134" idx="2"/>
          </p:cNvCxnSpPr>
          <p:nvPr/>
        </p:nvCxnSpPr>
        <p:spPr>
          <a:xfrm rot="16200000" flipV="1">
            <a:off x="3419872" y="1988840"/>
            <a:ext cx="432048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Sun 133"/>
          <p:cNvSpPr/>
          <p:nvPr/>
        </p:nvSpPr>
        <p:spPr>
          <a:xfrm>
            <a:off x="2699792" y="1556792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un 137"/>
          <p:cNvSpPr/>
          <p:nvPr/>
        </p:nvSpPr>
        <p:spPr>
          <a:xfrm>
            <a:off x="6948264" y="2492896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7840178" y="1907540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40" name="Sun 139"/>
          <p:cNvSpPr/>
          <p:nvPr/>
        </p:nvSpPr>
        <p:spPr>
          <a:xfrm>
            <a:off x="4572000" y="1556792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iley Face 145"/>
          <p:cNvSpPr/>
          <p:nvPr/>
        </p:nvSpPr>
        <p:spPr>
          <a:xfrm>
            <a:off x="7020272" y="1772816"/>
            <a:ext cx="504056" cy="584448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iley Face 146"/>
          <p:cNvSpPr/>
          <p:nvPr/>
        </p:nvSpPr>
        <p:spPr>
          <a:xfrm>
            <a:off x="3707904" y="972344"/>
            <a:ext cx="504056" cy="584448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Curved Connector 148"/>
          <p:cNvCxnSpPr>
            <a:stCxn id="147" idx="6"/>
            <a:endCxn id="140" idx="0"/>
          </p:cNvCxnSpPr>
          <p:nvPr/>
        </p:nvCxnSpPr>
        <p:spPr>
          <a:xfrm>
            <a:off x="4211960" y="1264568"/>
            <a:ext cx="720080" cy="2922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147" idx="2"/>
            <a:endCxn id="134" idx="0"/>
          </p:cNvCxnSpPr>
          <p:nvPr/>
        </p:nvCxnSpPr>
        <p:spPr>
          <a:xfrm rot="10800000" flipV="1">
            <a:off x="3059832" y="1264568"/>
            <a:ext cx="648072" cy="2922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/>
        </p:nvSpPr>
        <p:spPr>
          <a:xfrm>
            <a:off x="35496" y="2636912"/>
            <a:ext cx="6408712" cy="1800200"/>
          </a:xfrm>
          <a:prstGeom prst="roundRect">
            <a:avLst/>
          </a:prstGeom>
          <a:noFill/>
          <a:ln>
            <a:solidFill>
              <a:srgbClr val="80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35496" y="1484784"/>
            <a:ext cx="6336704" cy="864096"/>
          </a:xfrm>
          <a:prstGeom prst="roundRect">
            <a:avLst/>
          </a:prstGeom>
          <a:noFill/>
          <a:ln>
            <a:solidFill>
              <a:srgbClr val="80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107504" y="1484784"/>
            <a:ext cx="1031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EGI </a:t>
            </a:r>
          </a:p>
          <a:p>
            <a:r>
              <a:rPr lang="en-US" dirty="0" smtClean="0"/>
              <a:t>Solution </a:t>
            </a:r>
          </a:p>
          <a:p>
            <a:r>
              <a:rPr lang="en-US" dirty="0"/>
              <a:t>P</a:t>
            </a:r>
            <a:r>
              <a:rPr lang="en-US" dirty="0" smtClean="0"/>
              <a:t>ortfolio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107504" y="2708920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EGI</a:t>
            </a:r>
          </a:p>
          <a:p>
            <a:r>
              <a:rPr lang="en-US" dirty="0"/>
              <a:t>S</a:t>
            </a:r>
            <a:r>
              <a:rPr lang="en-US" dirty="0" smtClean="0"/>
              <a:t>ervice </a:t>
            </a:r>
          </a:p>
          <a:p>
            <a:r>
              <a:rPr lang="en-US" dirty="0"/>
              <a:t>P</a:t>
            </a:r>
            <a:r>
              <a:rPr lang="en-US" dirty="0" smtClean="0"/>
              <a:t>ortfolio</a:t>
            </a:r>
            <a:endParaRPr lang="en-US" dirty="0"/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200" dirty="0" smtClean="0"/>
              <a:t>From Services to Solution</a:t>
            </a:r>
            <a:endParaRPr lang="en-US" sz="2400" dirty="0"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94442" y="590863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EGI.eu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34860" y="593998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NGI/RP/RC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3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1" y="115888"/>
            <a:ext cx="7248389" cy="865187"/>
          </a:xfrm>
        </p:spPr>
        <p:txBody>
          <a:bodyPr>
            <a:noAutofit/>
          </a:bodyPr>
          <a:lstStyle/>
          <a:p>
            <a:r>
              <a:rPr lang="en-GB" sz="3200" dirty="0"/>
              <a:t>Services for </a:t>
            </a:r>
            <a:r>
              <a:rPr lang="en-GB" sz="3200" dirty="0" smtClean="0"/>
              <a:t>Long Tail </a:t>
            </a:r>
            <a:r>
              <a:rPr lang="en-GB" sz="3200" dirty="0"/>
              <a:t>and </a:t>
            </a:r>
            <a:r>
              <a:rPr lang="en-GB" sz="3200" dirty="0" smtClean="0"/>
              <a:t>Big Science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268760"/>
            <a:ext cx="3960440" cy="4680520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GB" sz="3500" b="1" dirty="0"/>
              <a:t>Putting the User into </a:t>
            </a:r>
            <a:r>
              <a:rPr lang="en-GB" sz="3500" b="1" dirty="0" smtClean="0"/>
              <a:t>Focus</a:t>
            </a:r>
          </a:p>
          <a:p>
            <a:pPr marL="0" indent="0">
              <a:buNone/>
            </a:pPr>
            <a:endParaRPr lang="en-GB" sz="3500" b="1" dirty="0"/>
          </a:p>
          <a:p>
            <a:r>
              <a:rPr lang="en-GB" dirty="0" smtClean="0"/>
              <a:t>Identify </a:t>
            </a:r>
            <a:r>
              <a:rPr lang="en-GB" dirty="0"/>
              <a:t>the needs of </a:t>
            </a:r>
            <a:r>
              <a:rPr lang="en-GB" dirty="0" smtClean="0"/>
              <a:t>customers</a:t>
            </a:r>
            <a:r>
              <a:rPr lang="en-GB" dirty="0"/>
              <a:t>, </a:t>
            </a:r>
            <a:r>
              <a:rPr lang="en-GB" dirty="0" smtClean="0"/>
              <a:t>to develop services that best satisfy them</a:t>
            </a:r>
          </a:p>
          <a:p>
            <a:endParaRPr lang="en-GB" dirty="0" smtClean="0"/>
          </a:p>
          <a:p>
            <a:r>
              <a:rPr lang="en-GB" dirty="0" smtClean="0"/>
              <a:t>Understanding </a:t>
            </a:r>
            <a:r>
              <a:rPr lang="en-GB" dirty="0"/>
              <a:t>the customers’ value chain or </a:t>
            </a:r>
            <a:r>
              <a:rPr lang="en-GB" dirty="0" smtClean="0"/>
              <a:t>processes</a:t>
            </a:r>
          </a:p>
          <a:p>
            <a:endParaRPr lang="en-GB" dirty="0"/>
          </a:p>
          <a:p>
            <a:r>
              <a:rPr lang="en-GB" dirty="0" smtClean="0"/>
              <a:t>User-focused services</a:t>
            </a:r>
          </a:p>
          <a:p>
            <a:endParaRPr lang="en-GB" dirty="0" smtClean="0"/>
          </a:p>
          <a:p>
            <a:r>
              <a:rPr lang="en-GB" dirty="0" smtClean="0"/>
              <a:t>Offering consistently </a:t>
            </a:r>
            <a:r>
              <a:rPr lang="en-GB" dirty="0"/>
              <a:t>meeting their </a:t>
            </a:r>
            <a:r>
              <a:rPr lang="en-GB" dirty="0" smtClean="0"/>
              <a:t>needs </a:t>
            </a:r>
            <a:r>
              <a:rPr lang="en-GB" dirty="0"/>
              <a:t>enhancing usability, reliability, </a:t>
            </a:r>
            <a:r>
              <a:rPr lang="en-GB" dirty="0" smtClean="0"/>
              <a:t>and experience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76514" y="1268760"/>
            <a:ext cx="3888432" cy="1440160"/>
            <a:chOff x="176514" y="1268760"/>
            <a:chExt cx="3888432" cy="1440160"/>
          </a:xfrm>
        </p:grpSpPr>
        <p:sp>
          <p:nvSpPr>
            <p:cNvPr id="9" name="14 Rectángulo redondeado"/>
            <p:cNvSpPr/>
            <p:nvPr/>
          </p:nvSpPr>
          <p:spPr>
            <a:xfrm>
              <a:off x="220160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5679" y="1340768"/>
              <a:ext cx="1525174" cy="1212770"/>
              <a:chOff x="256669" y="1340768"/>
              <a:chExt cx="1525174" cy="1212770"/>
            </a:xfrm>
          </p:grpSpPr>
          <p:pic>
            <p:nvPicPr>
              <p:cNvPr id="23" name="11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24" name="12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25" name="9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26" name="8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4" name="Rounded Rectangle 13"/>
            <p:cNvSpPr/>
            <p:nvPr/>
          </p:nvSpPr>
          <p:spPr>
            <a:xfrm>
              <a:off x="17651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6514" y="2888940"/>
            <a:ext cx="3888432" cy="1440160"/>
            <a:chOff x="176514" y="2888940"/>
            <a:chExt cx="3888432" cy="1440160"/>
          </a:xfrm>
        </p:grpSpPr>
        <p:pic>
          <p:nvPicPr>
            <p:cNvPr id="8" name="1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79" y="3078232"/>
              <a:ext cx="1569932" cy="1178427"/>
            </a:xfrm>
            <a:prstGeom prst="rect">
              <a:avLst/>
            </a:prstGeom>
          </p:spPr>
        </p:pic>
        <p:sp>
          <p:nvSpPr>
            <p:cNvPr id="10" name="23 Rectángulo redondeado"/>
            <p:cNvSpPr/>
            <p:nvPr/>
          </p:nvSpPr>
          <p:spPr>
            <a:xfrm>
              <a:off x="220365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</a:t>
              </a:r>
              <a:r>
                <a:rPr lang="en-GB" dirty="0" smtClean="0"/>
                <a:t>Institutions</a:t>
              </a:r>
              <a:endParaRPr lang="en-GB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651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9512" y="4509120"/>
            <a:ext cx="3888432" cy="1440160"/>
            <a:chOff x="179512" y="4509120"/>
            <a:chExt cx="3888432" cy="1440160"/>
          </a:xfrm>
        </p:grpSpPr>
        <p:sp>
          <p:nvSpPr>
            <p:cNvPr id="12" name="23 Rectángulo redondeado"/>
            <p:cNvSpPr/>
            <p:nvPr/>
          </p:nvSpPr>
          <p:spPr>
            <a:xfrm>
              <a:off x="220160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</a:t>
              </a:r>
              <a:r>
                <a:rPr lang="en-GB" dirty="0" smtClean="0"/>
                <a:t>IT Institutions</a:t>
              </a:r>
              <a:endParaRPr lang="en-GB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454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7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Rounded Rectangle 15"/>
            <p:cNvSpPr/>
            <p:nvPr/>
          </p:nvSpPr>
          <p:spPr>
            <a:xfrm>
              <a:off x="17951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4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</a:t>
            </a:r>
            <a:r>
              <a:rPr lang="en-US" dirty="0">
                <a:latin typeface="Arial" charset="0"/>
              </a:rPr>
              <a:t>Service 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445910"/>
              </p:ext>
            </p:extLst>
          </p:nvPr>
        </p:nvGraphicFramePr>
        <p:xfrm>
          <a:off x="107504" y="1772816"/>
          <a:ext cx="89289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19675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Services coordinated by </a:t>
            </a:r>
            <a:r>
              <a:rPr lang="en-US" dirty="0" err="1" smtClean="0"/>
              <a:t>EGI.eu</a:t>
            </a:r>
            <a:r>
              <a:rPr lang="en-US" dirty="0" smtClean="0"/>
              <a:t> and </a:t>
            </a:r>
          </a:p>
          <a:p>
            <a:pPr algn="ctr"/>
            <a:r>
              <a:rPr lang="en-US" dirty="0" smtClean="0"/>
              <a:t>delivered in collaboration with NGIs/EIROs</a:t>
            </a:r>
            <a:endParaRPr 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63407" y="6032321"/>
            <a:ext cx="215706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hlinkClick r:id="rId7"/>
              </a:rPr>
              <a:t>http://</a:t>
            </a:r>
            <a:r>
              <a:rPr lang="en-US" sz="1200" b="1" dirty="0" err="1">
                <a:hlinkClick r:id="rId7"/>
              </a:rPr>
              <a:t>www.egi.eu</a:t>
            </a:r>
            <a:r>
              <a:rPr lang="en-US" sz="1200" b="1" dirty="0">
                <a:hlinkClick r:id="rId7"/>
              </a:rPr>
              <a:t>/services/</a:t>
            </a:r>
            <a:endParaRPr lang="en-US" sz="12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2754052" y="-981237"/>
            <a:ext cx="576064" cy="6084168"/>
          </a:xfrm>
          <a:prstGeom prst="leftBrace">
            <a:avLst>
              <a:gd name="adj1" fmla="val 11275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>
            <a:off x="7326052" y="530932"/>
            <a:ext cx="576064" cy="3059832"/>
          </a:xfrm>
          <a:prstGeom prst="leftBrace">
            <a:avLst>
              <a:gd name="adj1" fmla="val 11275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40152" y="11967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Services coordinated by </a:t>
            </a:r>
          </a:p>
          <a:p>
            <a:pPr algn="ctr"/>
            <a:r>
              <a:rPr lang="en-US" dirty="0" smtClean="0"/>
              <a:t>NGIs/EIROs/RCs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2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Service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529" y="2492896"/>
            <a:ext cx="828092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GB" sz="1600" b="1" dirty="0" smtClean="0"/>
              <a:t>Federated Storage</a:t>
            </a:r>
            <a:r>
              <a:rPr lang="en-GB" sz="1600" dirty="0" smtClean="0"/>
              <a:t>: Enhanced Cloud </a:t>
            </a:r>
            <a:r>
              <a:rPr lang="en-GB" sz="1600" dirty="0" err="1" smtClean="0"/>
              <a:t>STaaS</a:t>
            </a:r>
            <a:r>
              <a:rPr lang="en-GB" sz="1600" dirty="0" smtClean="0"/>
              <a:t> service with a single entry point, for virtually unlimited storage, single data management system, co-location of data to computing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600" b="1" dirty="0" err="1" smtClean="0"/>
              <a:t>iPaaS</a:t>
            </a:r>
            <a:r>
              <a:rPr lang="en-GB" sz="1600" dirty="0" smtClean="0"/>
              <a:t>: General-purpose integration Platform-as-a-service, where users can put directly algorithm and run it over a big amount of data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600" b="1" dirty="0" smtClean="0"/>
              <a:t>Data access and dissemination</a:t>
            </a:r>
            <a:r>
              <a:rPr lang="en-GB" sz="1600" dirty="0" smtClean="0"/>
              <a:t>: A general-purpose system for storing, extracting metadata, cataloguing, organising, searching and accessing scientific data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600" b="1" dirty="0" smtClean="0"/>
              <a:t>Virtual Laboratory-as-a-Service</a:t>
            </a:r>
            <a:r>
              <a:rPr lang="en-GB" sz="1600" dirty="0" smtClean="0"/>
              <a:t>: Enablin</a:t>
            </a:r>
            <a:r>
              <a:rPr lang="en-GB" sz="1600" dirty="0"/>
              <a:t>g</a:t>
            </a:r>
            <a:r>
              <a:rPr lang="en-GB" sz="1600" dirty="0" smtClean="0"/>
              <a:t> easy integration of Virtual Laboratories or a collection of software processing and access tools 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600" b="1" dirty="0" smtClean="0"/>
              <a:t>Secure Personal Storage</a:t>
            </a:r>
            <a:r>
              <a:rPr lang="en-GB" sz="1600" dirty="0" smtClean="0"/>
              <a:t>: Storage solution for data sharing and collaboration, with enhanced security capabilities privacy, data ownership, data access delegation, etc.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600" b="1" dirty="0" smtClean="0"/>
              <a:t>LTDP-on-the-cloud</a:t>
            </a:r>
            <a:r>
              <a:rPr lang="en-GB" sz="1600" dirty="0" smtClean="0"/>
              <a:t>: Provide a Long Data Preservation service for small communities or scientific projects 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529" y="1353542"/>
            <a:ext cx="828092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development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needed to adapt to the constantly changing needs of customers and technology. It is an action of 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EGI strategy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8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Solutions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Solutions and Business Models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12192" y="2447597"/>
            <a:ext cx="42922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Ingredients from the EGI community</a:t>
            </a:r>
            <a:r>
              <a:rPr lang="en-GB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 smtClean="0"/>
              <a:t>Services from </a:t>
            </a:r>
            <a:r>
              <a:rPr lang="en-GB" dirty="0" err="1" smtClean="0"/>
              <a:t>EGI.eu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 smtClean="0"/>
              <a:t>Services from NGI/Resource Centres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 smtClean="0"/>
              <a:t>Software products from technology providers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dirty="0" smtClean="0"/>
              <a:t>Data, knowledge, expertise from the community</a:t>
            </a:r>
            <a:endParaRPr lang="en-GB" sz="16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76960" y="1124744"/>
            <a:ext cx="8391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i="1" dirty="0"/>
              <a:t>A </a:t>
            </a:r>
            <a:r>
              <a:rPr lang="en-GB" i="1" dirty="0">
                <a:solidFill>
                  <a:srgbClr val="4F81BD"/>
                </a:solidFill>
              </a:rPr>
              <a:t>combination</a:t>
            </a:r>
            <a:r>
              <a:rPr lang="en-GB" i="1" dirty="0"/>
              <a:t> of products, services, and intellectual property focused on </a:t>
            </a:r>
            <a:r>
              <a:rPr lang="en-GB" i="1" dirty="0">
                <a:solidFill>
                  <a:srgbClr val="4F81BD"/>
                </a:solidFill>
              </a:rPr>
              <a:t>solving a problem </a:t>
            </a:r>
            <a:r>
              <a:rPr lang="en-GB" i="1" dirty="0"/>
              <a:t>(opportunity) that </a:t>
            </a:r>
            <a:r>
              <a:rPr lang="en-GB" i="1" dirty="0">
                <a:solidFill>
                  <a:srgbClr val="4F81BD"/>
                </a:solidFill>
              </a:rPr>
              <a:t>creates</a:t>
            </a:r>
            <a:r>
              <a:rPr lang="en-GB" i="1" dirty="0"/>
              <a:t> and/or drives </a:t>
            </a:r>
            <a:r>
              <a:rPr lang="en-GB" i="1" dirty="0">
                <a:solidFill>
                  <a:srgbClr val="4F81BD"/>
                </a:solidFill>
              </a:rPr>
              <a:t>value</a:t>
            </a:r>
            <a:r>
              <a:rPr lang="en-GB" i="1" dirty="0"/>
              <a:t> (measurable) and </a:t>
            </a:r>
            <a:r>
              <a:rPr lang="en-GB" i="1" dirty="0">
                <a:solidFill>
                  <a:srgbClr val="4F81BD"/>
                </a:solidFill>
              </a:rPr>
              <a:t>can be </a:t>
            </a:r>
            <a:r>
              <a:rPr lang="en-GB" i="1" dirty="0"/>
              <a:t>significantly </a:t>
            </a:r>
            <a:r>
              <a:rPr lang="en-GB" i="1" dirty="0">
                <a:solidFill>
                  <a:srgbClr val="4F81BD"/>
                </a:solidFill>
              </a:rPr>
              <a:t>standardised</a:t>
            </a:r>
          </a:p>
        </p:txBody>
      </p:sp>
      <p:graphicFrame>
        <p:nvGraphicFramePr>
          <p:cNvPr id="9" name="Diagram 4"/>
          <p:cNvGraphicFramePr/>
          <p:nvPr>
            <p:extLst>
              <p:ext uri="{D42A27DB-BD31-4B8C-83A1-F6EECF244321}">
                <p14:modId xmlns:p14="http://schemas.microsoft.com/office/powerpoint/2010/main" val="3939284802"/>
              </p:ext>
            </p:extLst>
          </p:nvPr>
        </p:nvGraphicFramePr>
        <p:xfrm>
          <a:off x="299692" y="2204864"/>
          <a:ext cx="36004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10916</TotalTime>
  <Words>2329</Words>
  <Application>Microsoft Macintosh PowerPoint</Application>
  <PresentationFormat>On-screen Show (4:3)</PresentationFormat>
  <Paragraphs>489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EGI-InSPIRE-Slide-Template_v4</vt:lpstr>
      <vt:lpstr>EGI Solutions and  Business Models</vt:lpstr>
      <vt:lpstr>Outline</vt:lpstr>
      <vt:lpstr>EGI Offering From Services to Solutions</vt:lpstr>
      <vt:lpstr>Service Providers &amp; Consumers</vt:lpstr>
      <vt:lpstr>From Services to Solution</vt:lpstr>
      <vt:lpstr>Services for Long Tail and Big Science</vt:lpstr>
      <vt:lpstr>EGI Service Portfolio</vt:lpstr>
      <vt:lpstr>New Service Development</vt:lpstr>
      <vt:lpstr>EGI Solutions</vt:lpstr>
      <vt:lpstr>High-Throughput Data Analysis</vt:lpstr>
      <vt:lpstr>Federated Cloud</vt:lpstr>
      <vt:lpstr>Community-Driven Innovation and Support</vt:lpstr>
      <vt:lpstr>Federated Operations</vt:lpstr>
      <vt:lpstr>Progress during PY4 </vt:lpstr>
      <vt:lpstr>Innovating Business Models Diversifying Revenue Streams</vt:lpstr>
      <vt:lpstr>Current Model:  Free at Point of Delivery</vt:lpstr>
      <vt:lpstr>Pay-for-use: Motivations</vt:lpstr>
      <vt:lpstr>Model under Analysis:  Charging for Services</vt:lpstr>
      <vt:lpstr>Pay-for-Use: Where we come from</vt:lpstr>
      <vt:lpstr>Pay-for-Use PoC: Objectives</vt:lpstr>
      <vt:lpstr>Pay-for-Use PoC: Participants</vt:lpstr>
      <vt:lpstr>Pay-for-Use PoC: Phases</vt:lpstr>
      <vt:lpstr>Pay-for-Use PoC:  Business Scenario for Phase 1</vt:lpstr>
      <vt:lpstr>Pay-for-Use PoC: Current results</vt:lpstr>
      <vt:lpstr>Business Cases</vt:lpstr>
      <vt:lpstr>Innovating Business Models Exploring Different Broker Models</vt:lpstr>
      <vt:lpstr>Business Models:  Broker Roles for EGI.eu</vt:lpstr>
      <vt:lpstr>Innovating Business Models Engaging with SMEs</vt:lpstr>
      <vt:lpstr>Developing Engagement Program with SMEs</vt:lpstr>
      <vt:lpstr>Business Scenario SMEs supporting the long tail</vt:lpstr>
      <vt:lpstr>Business Scenario SMEs in the data value chain</vt:lpstr>
      <vt:lpstr>Plan for PY5</vt:lpstr>
      <vt:lpstr>Summary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Ferrari</dc:creator>
  <cp:lastModifiedBy>Sergio Andreozzi</cp:lastModifiedBy>
  <cp:revision>176</cp:revision>
  <dcterms:created xsi:type="dcterms:W3CDTF">2014-05-15T06:16:35Z</dcterms:created>
  <dcterms:modified xsi:type="dcterms:W3CDTF">2014-07-01T20:43:44Z</dcterms:modified>
</cp:coreProperties>
</file>