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8.png" ContentType="image/png"/>
  <Override PartName="/ppt/media/image5.gif" ContentType="image/gif"/>
  <Override PartName="/ppt/media/image6.jpeg" ContentType="image/jpeg"/>
  <Override PartName="/ppt/media/image3.png" ContentType="image/png"/>
  <Override PartName="/ppt/media/image2.jpeg" ContentType="image/jpeg"/>
  <Override PartName="/ppt/media/image7.png" ContentType="image/png"/>
  <Override PartName="/ppt/media/image4.png" ContentType="image/png"/>
  <Override PartName="/ppt/media/image1.gif" ContentType="image/gif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3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4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75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gif"/><Relationship Id="rId3" Type="http://schemas.openxmlformats.org/officeDocument/2006/relationships/image" Target="../media/image6.jpe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0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910800" y="427680"/>
            <a:ext cx="1307520" cy="1447200"/>
          </a:xfrm>
          <a:prstGeom prst="rect">
            <a:avLst/>
          </a:prstGeom>
          <a:ln>
            <a:noFill/>
          </a:ln>
        </p:spPr>
      </p:pic>
      <p:pic>
        <p:nvPicPr>
          <p:cNvPr descr="" id="1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6982200" y="427680"/>
            <a:ext cx="1475280" cy="147528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18000"/>
            <a:ext cx="8228880" cy="1142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s-ES"/>
              <a:t>Pulse para editar el formato del texto de título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s-ES"/>
              <a:t>Pulse para editar el formato de esquema del texto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s-ES"/>
              <a:t>Segundo nivel del esquema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s-ES"/>
              <a:t>Tercer nivel del esquema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s-ES"/>
              <a:t>Cuarto nivel del esquema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s-ES"/>
              <a:t>Quinto nivel del esquema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s-ES"/>
              <a:t>Sexto nivel del esquema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s-ES"/>
              <a:t>Séptimo nivel del esquema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8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274680"/>
            <a:ext cx="649800" cy="719280"/>
          </a:xfrm>
          <a:prstGeom prst="rect">
            <a:avLst/>
          </a:prstGeom>
          <a:ln>
            <a:noFill/>
          </a:ln>
        </p:spPr>
      </p:pic>
      <p:pic>
        <p:nvPicPr>
          <p:cNvPr descr="" id="39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7966800" y="274680"/>
            <a:ext cx="719280" cy="71928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s-ES"/>
              <a:t>Pulse para editar el formato del texto de título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s-ES"/>
              <a:t>Pulse para editar el formato de esquema del texto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s-ES"/>
              <a:t>Segundo nivel del esquema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s-ES"/>
              <a:t>Tercer nivel del esquema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s-ES"/>
              <a:t>Cuarto nivel del esquema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s-ES"/>
              <a:t>Quinto nivel del esquema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s-ES"/>
              <a:t>Sexto nivel del esquema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s-ES"/>
              <a:t>Séptimo nivel del esquema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/>
            <a:r>
              <a:rPr lang="es-ES" sz="4400">
                <a:solidFill>
                  <a:srgbClr val="000000"/>
                </a:solidFill>
                <a:latin typeface="Calibri"/>
              </a:rPr>
              <a:t>Resource Provider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4400">
                <a:solidFill>
                  <a:srgbClr val="000000"/>
                </a:solidFill>
                <a:latin typeface="Calibri"/>
              </a:rPr>
              <a:t>Setup Plan</a:t>
            </a:r>
            <a:endParaRPr/>
          </a:p>
        </p:txBody>
      </p:sp>
      <p:sp>
        <p:nvSpPr>
          <p:cNvPr id="77" name="CustomShape 2"/>
          <p:cNvSpPr/>
          <p:nvPr/>
        </p:nvSpPr>
        <p:spPr>
          <a:xfrm>
            <a:off x="1371600" y="3886200"/>
            <a:ext cx="6400080" cy="17517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3200">
                <a:solidFill>
                  <a:srgbClr val="8b8b8b"/>
                </a:solidFill>
                <a:latin typeface="Calibri"/>
              </a:rPr>
              <a:t>EGI – DIRAC Collaboration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3200">
                <a:solidFill>
                  <a:srgbClr val="8b8b8b"/>
                </a:solidFill>
                <a:latin typeface="Calibri"/>
              </a:rPr>
              <a:t>(V. Méndez)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3200">
                <a:solidFill>
                  <a:srgbClr val="8b8b8b"/>
                </a:solidFill>
                <a:latin typeface="Calibri"/>
              </a:rPr>
              <a:t>March 13th 2014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457200" y="23400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/>
            <a:r>
              <a:rPr lang="es-ES" sz="2800"/>
              <a:t>DIRAC 4 EGI RP Setup </a:t>
            </a:r>
            <a:endParaRPr/>
          </a:p>
          <a:p>
            <a:pPr algn="ctr"/>
            <a:r>
              <a:rPr lang="es-ES" sz="2800"/>
              <a:t>Tasks – Persons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2800"/>
              <a:t>Production level</a:t>
            </a:r>
            <a:endParaRPr/>
          </a:p>
        </p:txBody>
      </p:sp>
      <p:sp>
        <p:nvSpPr>
          <p:cNvPr id="144" name="CustomShape 2"/>
          <p:cNvSpPr/>
          <p:nvPr/>
        </p:nvSpPr>
        <p:spPr>
          <a:xfrm>
            <a:off x="457200" y="1161000"/>
            <a:ext cx="8228880" cy="5194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ES" sz="3200">
                <a:solidFill>
                  <a:srgbClr val="000000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145" name="CustomShape 3"/>
          <p:cNvSpPr/>
          <p:nvPr/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03/13/14</a:t>
            </a:r>
            <a:endParaRPr/>
          </a:p>
        </p:txBody>
      </p:sp>
      <p:sp>
        <p:nvSpPr>
          <p:cNvPr id="146" name="CustomShape 4"/>
          <p:cNvSpPr/>
          <p:nvPr/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D4E RP Setup Plan (V.Méndez)</a:t>
            </a:r>
            <a:endParaRPr/>
          </a:p>
        </p:txBody>
      </p:sp>
      <p:sp>
        <p:nvSpPr>
          <p:cNvPr id="147" name="CustomShape 5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r">
              <a:lnSpc>
                <a:spcPct val="100000"/>
              </a:lnSpc>
            </a:pPr>
            <a:fld id="{9ECB4A55-897C-492D-8DFC-F1CD3FE71BE0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  <p:timing>
    <p:tnLst>
      <p:par>
        <p:cTn dur="indefinite" id="19" nodeType="tmRoot" restart="never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457200" y="23400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/>
            <a:r>
              <a:rPr lang="es-ES" sz="2800"/>
              <a:t>DIRAC 4 EGI RP Setup </a:t>
            </a:r>
            <a:endParaRPr/>
          </a:p>
          <a:p>
            <a:pPr algn="ctr"/>
            <a:r>
              <a:rPr lang="es-ES" sz="2800"/>
              <a:t>Tasks – Persons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2800"/>
              <a:t>Testing and Follow-up</a:t>
            </a:r>
            <a:endParaRPr/>
          </a:p>
        </p:txBody>
      </p:sp>
      <p:sp>
        <p:nvSpPr>
          <p:cNvPr id="149" name="CustomShape 2"/>
          <p:cNvSpPr/>
          <p:nvPr/>
        </p:nvSpPr>
        <p:spPr>
          <a:xfrm>
            <a:off x="457200" y="1161000"/>
            <a:ext cx="8228880" cy="5194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ES" sz="3200">
                <a:solidFill>
                  <a:srgbClr val="000000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150" name="CustomShape 3"/>
          <p:cNvSpPr/>
          <p:nvPr/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03/13/14</a:t>
            </a:r>
            <a:endParaRPr/>
          </a:p>
        </p:txBody>
      </p:sp>
      <p:sp>
        <p:nvSpPr>
          <p:cNvPr id="151" name="CustomShape 4"/>
          <p:cNvSpPr/>
          <p:nvPr/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D4E RP Setup Plan (V.Méndez)</a:t>
            </a:r>
            <a:endParaRPr/>
          </a:p>
        </p:txBody>
      </p:sp>
      <p:sp>
        <p:nvSpPr>
          <p:cNvPr id="152" name="CustomShape 5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r">
              <a:lnSpc>
                <a:spcPct val="100000"/>
              </a:lnSpc>
            </a:pPr>
            <a:fld id="{D9ACD785-5BBB-4325-9E94-E0386C434A83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  <p:timing>
    <p:tnLst>
      <p:par>
        <p:cTn dur="indefinite" id="21" nodeType="tmRoot" restart="never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/>
            <a:r>
              <a:rPr lang="es-ES" sz="4400">
                <a:solidFill>
                  <a:srgbClr val="000000"/>
                </a:solidFill>
                <a:latin typeface="Calibri"/>
              </a:rPr>
              <a:t>Resource Provider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4400">
                <a:solidFill>
                  <a:srgbClr val="000000"/>
                </a:solidFill>
                <a:latin typeface="Calibri"/>
              </a:rPr>
              <a:t>Setup Plan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1371600" y="3886200"/>
            <a:ext cx="6400080" cy="17517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3200">
                <a:solidFill>
                  <a:srgbClr val="8b8b8b"/>
                </a:solidFill>
                <a:latin typeface="Calibri"/>
              </a:rPr>
              <a:t>This is a working document to be discussed during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3200">
                <a:solidFill>
                  <a:srgbClr val="8b8b8b"/>
                </a:solidFill>
                <a:latin typeface="Calibri"/>
              </a:rPr>
              <a:t>DIRAC 4 EGI Workshop session, March 13</a:t>
            </a:r>
            <a:r>
              <a:rPr lang="es-ES" sz="3200">
                <a:solidFill>
                  <a:srgbClr val="8b8b8b"/>
                </a:solidFill>
                <a:latin typeface="Calibri"/>
              </a:rPr>
              <a:t>th</a:t>
            </a:r>
            <a:r>
              <a:rPr lang="es-ES" sz="3200">
                <a:solidFill>
                  <a:srgbClr val="8b8b8b"/>
                </a:solidFill>
                <a:latin typeface="Calibri"/>
              </a:rPr>
              <a:t> 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457200" y="1800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s-ES" sz="2800"/>
              <a:t>DIRAC 4 EGI Infrastructure Model</a:t>
            </a:r>
            <a:endParaRPr/>
          </a:p>
        </p:txBody>
      </p:sp>
      <p:sp>
        <p:nvSpPr>
          <p:cNvPr id="81" name="CustomShape 2"/>
          <p:cNvSpPr/>
          <p:nvPr/>
        </p:nvSpPr>
        <p:spPr>
          <a:xfrm>
            <a:off x="457200" y="1161000"/>
            <a:ext cx="8228880" cy="5194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Ad-hoc infrastructures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DIRAC allows to setup particular resources to a specific use case 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Resource categories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s-ES" sz="2800">
                <a:solidFill>
                  <a:srgbClr val="000000"/>
                </a:solidFill>
                <a:latin typeface="Calibri"/>
              </a:rPr>
              <a:t>User resources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s-ES" sz="2800">
                <a:solidFill>
                  <a:srgbClr val="000000"/>
                </a:solidFill>
                <a:latin typeface="Calibri"/>
              </a:rPr>
              <a:t>Opportunistic EGI resources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s-ES" sz="2800">
                <a:solidFill>
                  <a:srgbClr val="000000"/>
                </a:solidFill>
                <a:latin typeface="Calibri"/>
              </a:rPr>
              <a:t>EGI Resource Pool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s-ES" sz="2800">
                <a:solidFill>
                  <a:srgbClr val="000000"/>
                </a:solidFill>
                <a:latin typeface="Calibri"/>
              </a:rPr>
              <a:t>Commercial Resources (public or private)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s-ES" sz="2800">
                <a:solidFill>
                  <a:srgbClr val="000000"/>
                </a:solidFill>
                <a:latin typeface="Calibri"/>
              </a:rPr>
              <a:t>Hybrid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2" name="CustomShape 3"/>
          <p:cNvSpPr/>
          <p:nvPr/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03/13/14</a:t>
            </a:r>
            <a:endParaRPr/>
          </a:p>
        </p:txBody>
      </p:sp>
      <p:sp>
        <p:nvSpPr>
          <p:cNvPr id="83" name="CustomShape 4"/>
          <p:cNvSpPr/>
          <p:nvPr/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D4E RP Setup Plan (V.Méndez)</a:t>
            </a:r>
            <a:endParaRPr/>
          </a:p>
        </p:txBody>
      </p:sp>
      <p:sp>
        <p:nvSpPr>
          <p:cNvPr id="84" name="CustomShape 5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r">
              <a:lnSpc>
                <a:spcPct val="100000"/>
              </a:lnSpc>
            </a:pPr>
            <a:fld id="{69056534-7A66-421C-A090-40ADD5F754B9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57200" y="1800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s-ES" sz="2800"/>
              <a:t>DIRAC 4 EGI Infrastructure Model</a:t>
            </a:r>
            <a:endParaRPr/>
          </a:p>
        </p:txBody>
      </p:sp>
      <p:sp>
        <p:nvSpPr>
          <p:cNvPr id="86" name="CustomShape 2"/>
          <p:cNvSpPr/>
          <p:nvPr/>
        </p:nvSpPr>
        <p:spPr>
          <a:xfrm>
            <a:off x="457200" y="1161000"/>
            <a:ext cx="8228880" cy="5194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Resource delivery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Open access (share fares)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On demand (pay per use) 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Resource nature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Computing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Storage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Resource physiognomy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s-ES" sz="2800">
                <a:solidFill>
                  <a:srgbClr val="000000"/>
                </a:solidFill>
                <a:latin typeface="Calibri"/>
              </a:rPr>
              <a:t>Grid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s-ES" sz="2800">
                <a:solidFill>
                  <a:srgbClr val="000000"/>
                </a:solidFill>
                <a:latin typeface="Calibri"/>
              </a:rPr>
              <a:t>Cloud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s-ES" sz="2800">
                <a:solidFill>
                  <a:srgbClr val="000000"/>
                </a:solidFill>
                <a:latin typeface="Calibri"/>
              </a:rPr>
              <a:t>Volunteer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7" name="CustomShape 3"/>
          <p:cNvSpPr/>
          <p:nvPr/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03/13/14</a:t>
            </a:r>
            <a:endParaRPr/>
          </a:p>
        </p:txBody>
      </p:sp>
      <p:sp>
        <p:nvSpPr>
          <p:cNvPr id="88" name="CustomShape 4"/>
          <p:cNvSpPr/>
          <p:nvPr/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D4E RP Setup Plan (V.Méndez)</a:t>
            </a:r>
            <a:endParaRPr/>
          </a:p>
        </p:txBody>
      </p:sp>
      <p:sp>
        <p:nvSpPr>
          <p:cNvPr id="89" name="CustomShape 5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r">
              <a:lnSpc>
                <a:spcPct val="100000"/>
              </a:lnSpc>
            </a:pPr>
            <a:fld id="{1046979D-4E45-42D6-8109-F3DAD4489209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57200" y="1800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/>
            <a:r>
              <a:rPr lang="es-ES" sz="2800"/>
              <a:t>DIRAC 4 EGI RP Setup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2800"/>
              <a:t>Tentative PERT</a:t>
            </a:r>
            <a:endParaRPr/>
          </a:p>
        </p:txBody>
      </p:sp>
      <p:sp>
        <p:nvSpPr>
          <p:cNvPr id="91" name="CustomShape 2"/>
          <p:cNvSpPr/>
          <p:nvPr/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03/13/14</a:t>
            </a:r>
            <a:endParaRPr/>
          </a:p>
        </p:txBody>
      </p:sp>
      <p:sp>
        <p:nvSpPr>
          <p:cNvPr id="92" name="CustomShape 3"/>
          <p:cNvSpPr/>
          <p:nvPr/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D4E RP Setup Plan (V.Méndez)</a:t>
            </a:r>
            <a:endParaRPr/>
          </a:p>
        </p:txBody>
      </p:sp>
      <p:sp>
        <p:nvSpPr>
          <p:cNvPr id="93" name="CustomShape 4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r">
              <a:lnSpc>
                <a:spcPct val="100000"/>
              </a:lnSpc>
            </a:pPr>
            <a:fld id="{6FF58D5C-7722-4CA8-AD94-1BDCD49837C2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94" name="CustomShape 5"/>
          <p:cNvSpPr/>
          <p:nvPr/>
        </p:nvSpPr>
        <p:spPr>
          <a:xfrm>
            <a:off x="-2016000" y="-1728000"/>
            <a:ext cx="1295640" cy="575640"/>
          </a:xfrm>
          <a:prstGeom prst="flowChartAlternateProcess">
            <a:avLst/>
          </a:prstGeom>
          <a:solidFill>
            <a:srgbClr val="729fcf"/>
          </a:solidFill>
          <a:ln>
            <a:solidFill>
              <a:srgbClr val="3465af"/>
            </a:solidFill>
          </a:ln>
        </p:spPr>
      </p:sp>
      <p:sp>
        <p:nvSpPr>
          <p:cNvPr id="95" name="CustomShape 6"/>
          <p:cNvSpPr/>
          <p:nvPr/>
        </p:nvSpPr>
        <p:spPr>
          <a:xfrm>
            <a:off x="288000" y="1440000"/>
            <a:ext cx="1007640" cy="503640"/>
          </a:xfrm>
          <a:prstGeom prst="roundRect">
            <a:avLst>
              <a:gd fmla="val 36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  <p:txBody>
          <a:bodyPr anchor="ctr" bIns="45000" lIns="90000" rIns="90000" tIns="45000" wrap="none"/>
          <a:p>
            <a:pPr algn="ctr">
              <a:lnSpc>
                <a:spcPct val="100000"/>
              </a:lnSpc>
            </a:pPr>
            <a:r>
              <a:rPr lang="es-ES" sz="1400"/>
              <a:t>dirac.egi.eu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1400"/>
              <a:t>March 13</a:t>
            </a:r>
            <a:endParaRPr/>
          </a:p>
        </p:txBody>
      </p:sp>
      <p:sp>
        <p:nvSpPr>
          <p:cNvPr id="96" name="CustomShape 7"/>
          <p:cNvSpPr/>
          <p:nvPr/>
        </p:nvSpPr>
        <p:spPr>
          <a:xfrm>
            <a:off x="288000" y="3024000"/>
            <a:ext cx="1007640" cy="503640"/>
          </a:xfrm>
          <a:prstGeom prst="roundRect">
            <a:avLst>
              <a:gd fmla="val 36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  <p:txBody>
          <a:bodyPr anchor="ctr" bIns="45000" lIns="90000" rIns="90000" tIns="45000" wrap="none"/>
          <a:p>
            <a:pPr algn="ctr">
              <a:lnSpc>
                <a:spcPct val="100000"/>
              </a:lnSpc>
            </a:pPr>
            <a:r>
              <a:rPr lang="es-ES" sz="1400"/>
              <a:t>EGI Grid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1400"/>
              <a:t>opportunistic</a:t>
            </a:r>
            <a:endParaRPr/>
          </a:p>
        </p:txBody>
      </p:sp>
      <p:sp>
        <p:nvSpPr>
          <p:cNvPr id="97" name="CustomShape 8"/>
          <p:cNvSpPr/>
          <p:nvPr/>
        </p:nvSpPr>
        <p:spPr>
          <a:xfrm>
            <a:off x="3276000" y="4392000"/>
            <a:ext cx="1007640" cy="503640"/>
          </a:xfrm>
          <a:prstGeom prst="roundRect">
            <a:avLst>
              <a:gd fmla="val 36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  <p:txBody>
          <a:bodyPr anchor="ctr" bIns="45000" lIns="90000" rIns="90000" tIns="45000" wrap="none"/>
          <a:p>
            <a:pPr algn="ctr">
              <a:lnSpc>
                <a:spcPct val="100000"/>
              </a:lnSpc>
            </a:pPr>
            <a:r>
              <a:rPr lang="es-ES" sz="1400"/>
              <a:t>DIRAC4EGI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1400"/>
              <a:t>BOINC</a:t>
            </a:r>
            <a:endParaRPr/>
          </a:p>
        </p:txBody>
      </p:sp>
      <p:sp>
        <p:nvSpPr>
          <p:cNvPr id="98" name="CustomShape 9"/>
          <p:cNvSpPr/>
          <p:nvPr/>
        </p:nvSpPr>
        <p:spPr>
          <a:xfrm>
            <a:off x="288000" y="3852000"/>
            <a:ext cx="1007640" cy="503640"/>
          </a:xfrm>
          <a:prstGeom prst="roundRect">
            <a:avLst>
              <a:gd fmla="val 36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  <p:txBody>
          <a:bodyPr anchor="ctr" bIns="45000" lIns="90000" rIns="90000" tIns="45000" wrap="none"/>
          <a:p>
            <a:pPr algn="ctr">
              <a:lnSpc>
                <a:spcPct val="100000"/>
              </a:lnSpc>
            </a:pPr>
            <a:r>
              <a:rPr lang="es-ES" sz="1400"/>
              <a:t>EGI preprod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1400"/>
              <a:t>Fedcloud</a:t>
            </a:r>
            <a:endParaRPr/>
          </a:p>
        </p:txBody>
      </p:sp>
      <p:sp>
        <p:nvSpPr>
          <p:cNvPr id="99" name="CustomShape 10"/>
          <p:cNvSpPr/>
          <p:nvPr/>
        </p:nvSpPr>
        <p:spPr>
          <a:xfrm>
            <a:off x="7416000" y="2880000"/>
            <a:ext cx="1007640" cy="503640"/>
          </a:xfrm>
          <a:prstGeom prst="roundRect">
            <a:avLst>
              <a:gd fmla="val 36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  <p:txBody>
          <a:bodyPr anchor="ctr" bIns="45000" lIns="90000" rIns="90000" tIns="45000" wrap="none"/>
          <a:p>
            <a:pPr algn="ctr">
              <a:lnSpc>
                <a:spcPct val="100000"/>
              </a:lnSpc>
            </a:pPr>
            <a:r>
              <a:rPr lang="es-ES" sz="1400"/>
              <a:t>Prod EGI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1400"/>
              <a:t>Fedcloud</a:t>
            </a:r>
            <a:endParaRPr/>
          </a:p>
        </p:txBody>
      </p:sp>
      <p:sp>
        <p:nvSpPr>
          <p:cNvPr id="100" name="CustomShape 11"/>
          <p:cNvSpPr/>
          <p:nvPr/>
        </p:nvSpPr>
        <p:spPr>
          <a:xfrm>
            <a:off x="1800000" y="4392000"/>
            <a:ext cx="1007640" cy="503640"/>
          </a:xfrm>
          <a:prstGeom prst="roundRect">
            <a:avLst>
              <a:gd fmla="val 36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  <p:txBody>
          <a:bodyPr anchor="ctr" bIns="45000" lIns="90000" rIns="90000" tIns="45000" wrap="none"/>
          <a:p>
            <a:pPr algn="ctr">
              <a:lnSpc>
                <a:spcPct val="100000"/>
              </a:lnSpc>
            </a:pPr>
            <a:r>
              <a:rPr lang="es-ES" sz="1400"/>
              <a:t>Volunteer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1400"/>
              <a:t>Call</a:t>
            </a:r>
            <a:endParaRPr/>
          </a:p>
        </p:txBody>
      </p:sp>
      <p:sp>
        <p:nvSpPr>
          <p:cNvPr id="101" name="CustomShape 12"/>
          <p:cNvSpPr/>
          <p:nvPr/>
        </p:nvSpPr>
        <p:spPr>
          <a:xfrm>
            <a:off x="2808000" y="4644000"/>
            <a:ext cx="468000" cy="360"/>
          </a:xfrm>
          <a:prstGeom prst="straightConnector1">
            <a:avLst/>
          </a:prstGeom>
          <a:noFill/>
          <a:ln>
            <a:solidFill>
              <a:srgbClr val="000000"/>
            </a:solidFill>
            <a:tailEnd len="med" type="triangle" w="med"/>
          </a:ln>
        </p:spPr>
      </p:sp>
      <p:sp>
        <p:nvSpPr>
          <p:cNvPr id="102" name="CustomShape 13"/>
          <p:cNvSpPr/>
          <p:nvPr/>
        </p:nvSpPr>
        <p:spPr>
          <a:xfrm>
            <a:off x="1764000" y="1440000"/>
            <a:ext cx="1007640" cy="503640"/>
          </a:xfrm>
          <a:prstGeom prst="roundRect">
            <a:avLst>
              <a:gd fmla="val 36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  <p:txBody>
          <a:bodyPr anchor="ctr" bIns="45000" lIns="90000" rIns="90000" tIns="45000" wrap="none"/>
          <a:p>
            <a:pPr algn="ctr">
              <a:lnSpc>
                <a:spcPct val="100000"/>
              </a:lnSpc>
            </a:pPr>
            <a:r>
              <a:rPr lang="es-ES" sz="1400"/>
              <a:t>dirac.egi.eu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1400"/>
              <a:t>March 27</a:t>
            </a:r>
            <a:endParaRPr/>
          </a:p>
        </p:txBody>
      </p:sp>
      <p:sp>
        <p:nvSpPr>
          <p:cNvPr id="103" name="CustomShape 14"/>
          <p:cNvSpPr/>
          <p:nvPr/>
        </p:nvSpPr>
        <p:spPr>
          <a:xfrm>
            <a:off x="3204000" y="1440000"/>
            <a:ext cx="1007640" cy="503640"/>
          </a:xfrm>
          <a:prstGeom prst="roundRect">
            <a:avLst>
              <a:gd fmla="val 36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  <p:txBody>
          <a:bodyPr anchor="ctr" bIns="45000" lIns="90000" rIns="90000" tIns="45000" wrap="none"/>
          <a:p>
            <a:pPr algn="ctr">
              <a:lnSpc>
                <a:spcPct val="100000"/>
              </a:lnSpc>
            </a:pPr>
            <a:r>
              <a:rPr lang="es-ES" sz="1400"/>
              <a:t>dirac.egi.eu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1400"/>
              <a:t>April 10</a:t>
            </a:r>
            <a:endParaRPr/>
          </a:p>
        </p:txBody>
      </p:sp>
      <p:sp>
        <p:nvSpPr>
          <p:cNvPr id="104" name="CustomShape 15"/>
          <p:cNvSpPr/>
          <p:nvPr/>
        </p:nvSpPr>
        <p:spPr>
          <a:xfrm>
            <a:off x="4644000" y="1440000"/>
            <a:ext cx="1007640" cy="503640"/>
          </a:xfrm>
          <a:prstGeom prst="roundRect">
            <a:avLst>
              <a:gd fmla="val 36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  <p:txBody>
          <a:bodyPr anchor="ctr" bIns="45000" lIns="90000" rIns="90000" tIns="45000" wrap="none"/>
          <a:p>
            <a:pPr algn="ctr">
              <a:lnSpc>
                <a:spcPct val="100000"/>
              </a:lnSpc>
            </a:pPr>
            <a:r>
              <a:rPr lang="es-ES" sz="1400"/>
              <a:t>dirac.egi.eu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1400"/>
              <a:t>April 24</a:t>
            </a:r>
            <a:endParaRPr/>
          </a:p>
        </p:txBody>
      </p:sp>
      <p:sp>
        <p:nvSpPr>
          <p:cNvPr id="105" name="CustomShape 16"/>
          <p:cNvSpPr/>
          <p:nvPr/>
        </p:nvSpPr>
        <p:spPr>
          <a:xfrm>
            <a:off x="6048000" y="1440000"/>
            <a:ext cx="1007640" cy="503640"/>
          </a:xfrm>
          <a:prstGeom prst="roundRect">
            <a:avLst>
              <a:gd fmla="val 36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  <p:txBody>
          <a:bodyPr anchor="ctr" bIns="45000" lIns="90000" rIns="90000" tIns="45000" wrap="none"/>
          <a:p>
            <a:pPr algn="ctr">
              <a:lnSpc>
                <a:spcPct val="100000"/>
              </a:lnSpc>
            </a:pPr>
            <a:r>
              <a:rPr lang="es-ES" sz="1400"/>
              <a:t>dirac.egi.eu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1400"/>
              <a:t>May 8</a:t>
            </a:r>
            <a:endParaRPr/>
          </a:p>
        </p:txBody>
      </p:sp>
      <p:sp>
        <p:nvSpPr>
          <p:cNvPr id="106" name="CustomShape 17"/>
          <p:cNvSpPr/>
          <p:nvPr/>
        </p:nvSpPr>
        <p:spPr>
          <a:xfrm>
            <a:off x="7380000" y="1440000"/>
            <a:ext cx="1007640" cy="503640"/>
          </a:xfrm>
          <a:prstGeom prst="roundRect">
            <a:avLst>
              <a:gd fmla="val 36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  <p:txBody>
          <a:bodyPr anchor="ctr" bIns="45000" lIns="90000" rIns="90000" tIns="45000" wrap="none"/>
          <a:p>
            <a:pPr algn="ctr">
              <a:lnSpc>
                <a:spcPct val="100000"/>
              </a:lnSpc>
            </a:pPr>
            <a:r>
              <a:rPr lang="es-ES" sz="1400"/>
              <a:t>dirac.egi.eu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1400"/>
              <a:t>EGI CF</a:t>
            </a:r>
            <a:endParaRPr/>
          </a:p>
        </p:txBody>
      </p:sp>
      <p:sp>
        <p:nvSpPr>
          <p:cNvPr id="107" name="CustomShape 18"/>
          <p:cNvSpPr/>
          <p:nvPr/>
        </p:nvSpPr>
        <p:spPr>
          <a:xfrm>
            <a:off x="7416000" y="3960000"/>
            <a:ext cx="1007640" cy="863640"/>
          </a:xfrm>
          <a:prstGeom prst="roundRect">
            <a:avLst>
              <a:gd fmla="val 36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  <p:txBody>
          <a:bodyPr anchor="ctr" bIns="45000" lIns="90000" rIns="90000" tIns="45000" wrap="none"/>
          <a:p>
            <a:pPr algn="ctr">
              <a:lnSpc>
                <a:spcPct val="100000"/>
              </a:lnSpc>
            </a:pPr>
            <a:r>
              <a:rPr lang="es-ES" sz="1400"/>
              <a:t>EGI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1400"/>
              <a:t>Resource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1400"/>
              <a:t>Pool</a:t>
            </a:r>
            <a:endParaRPr/>
          </a:p>
        </p:txBody>
      </p:sp>
      <p:sp>
        <p:nvSpPr>
          <p:cNvPr id="108" name="CustomShape 19"/>
          <p:cNvSpPr/>
          <p:nvPr/>
        </p:nvSpPr>
        <p:spPr>
          <a:xfrm>
            <a:off x="288000" y="5004000"/>
            <a:ext cx="1007640" cy="863640"/>
          </a:xfrm>
          <a:prstGeom prst="roundRect">
            <a:avLst>
              <a:gd fmla="val 36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  <p:txBody>
          <a:bodyPr anchor="ctr" bIns="45000" lIns="90000" rIns="90000" tIns="45000" wrap="none"/>
          <a:p>
            <a:pPr algn="ctr">
              <a:lnSpc>
                <a:spcPct val="100000"/>
              </a:lnSpc>
            </a:pPr>
            <a:r>
              <a:rPr lang="es-ES" sz="1400"/>
              <a:t>Commercial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1400"/>
              <a:t>on-demand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1400"/>
              <a:t>Resource</a:t>
            </a:r>
            <a:endParaRPr/>
          </a:p>
        </p:txBody>
      </p:sp>
      <p:sp>
        <p:nvSpPr>
          <p:cNvPr id="109" name="CustomShape 20"/>
          <p:cNvSpPr/>
          <p:nvPr/>
        </p:nvSpPr>
        <p:spPr>
          <a:xfrm flipV="1">
            <a:off x="1296000" y="5411880"/>
            <a:ext cx="6743160" cy="23760"/>
          </a:xfrm>
          <a:prstGeom prst="straightConnector1">
            <a:avLst/>
          </a:prstGeom>
          <a:noFill/>
          <a:ln>
            <a:solidFill>
              <a:srgbClr val="000000"/>
            </a:solidFill>
            <a:tailEnd len="med" type="triangle" w="med"/>
          </a:ln>
        </p:spPr>
      </p:sp>
      <p:sp>
        <p:nvSpPr>
          <p:cNvPr id="110" name="CustomShape 21"/>
          <p:cNvSpPr/>
          <p:nvPr/>
        </p:nvSpPr>
        <p:spPr>
          <a:xfrm>
            <a:off x="1368000" y="4968000"/>
            <a:ext cx="503640" cy="3459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r>
              <a:rPr lang="es-ES"/>
              <a:t>?</a:t>
            </a:r>
            <a:endParaRPr/>
          </a:p>
        </p:txBody>
      </p:sp>
      <p:sp>
        <p:nvSpPr>
          <p:cNvPr id="111" name="CustomShape 22"/>
          <p:cNvSpPr/>
          <p:nvPr/>
        </p:nvSpPr>
        <p:spPr>
          <a:xfrm>
            <a:off x="1296000" y="1692000"/>
            <a:ext cx="468000" cy="360"/>
          </a:xfrm>
          <a:prstGeom prst="straightConnector1">
            <a:avLst/>
          </a:prstGeom>
          <a:noFill/>
          <a:ln>
            <a:solidFill>
              <a:srgbClr val="000000"/>
            </a:solidFill>
            <a:tailEnd len="med" type="triangle" w="med"/>
          </a:ln>
        </p:spPr>
      </p:sp>
      <p:sp>
        <p:nvSpPr>
          <p:cNvPr id="112" name="CustomShape 23"/>
          <p:cNvSpPr/>
          <p:nvPr/>
        </p:nvSpPr>
        <p:spPr>
          <a:xfrm>
            <a:off x="2772000" y="1692000"/>
            <a:ext cx="432000" cy="360"/>
          </a:xfrm>
          <a:prstGeom prst="straightConnector1">
            <a:avLst/>
          </a:prstGeom>
          <a:noFill/>
          <a:ln>
            <a:solidFill>
              <a:srgbClr val="000000"/>
            </a:solidFill>
            <a:tailEnd len="med" type="triangle" w="med"/>
          </a:ln>
        </p:spPr>
      </p:sp>
      <p:sp>
        <p:nvSpPr>
          <p:cNvPr id="113" name="CustomShape 24"/>
          <p:cNvSpPr/>
          <p:nvPr/>
        </p:nvSpPr>
        <p:spPr>
          <a:xfrm>
            <a:off x="4212000" y="1692000"/>
            <a:ext cx="432000" cy="360"/>
          </a:xfrm>
          <a:prstGeom prst="straightConnector1">
            <a:avLst/>
          </a:prstGeom>
          <a:noFill/>
          <a:ln>
            <a:solidFill>
              <a:srgbClr val="000000"/>
            </a:solidFill>
            <a:tailEnd len="med" type="triangle" w="med"/>
          </a:ln>
        </p:spPr>
      </p:sp>
      <p:sp>
        <p:nvSpPr>
          <p:cNvPr id="114" name="CustomShape 25"/>
          <p:cNvSpPr/>
          <p:nvPr/>
        </p:nvSpPr>
        <p:spPr>
          <a:xfrm>
            <a:off x="5652000" y="1692000"/>
            <a:ext cx="396000" cy="360"/>
          </a:xfrm>
          <a:prstGeom prst="straightConnector1">
            <a:avLst/>
          </a:prstGeom>
          <a:noFill/>
          <a:ln>
            <a:solidFill>
              <a:srgbClr val="000000"/>
            </a:solidFill>
            <a:tailEnd len="med" type="triangle" w="med"/>
          </a:ln>
        </p:spPr>
      </p:sp>
      <p:sp>
        <p:nvSpPr>
          <p:cNvPr id="115" name="CustomShape 26"/>
          <p:cNvSpPr/>
          <p:nvPr/>
        </p:nvSpPr>
        <p:spPr>
          <a:xfrm>
            <a:off x="7056000" y="1692000"/>
            <a:ext cx="324000" cy="360"/>
          </a:xfrm>
          <a:prstGeom prst="straightConnector1">
            <a:avLst/>
          </a:prstGeom>
          <a:noFill/>
          <a:ln>
            <a:solidFill>
              <a:srgbClr val="000000"/>
            </a:solidFill>
            <a:tailEnd len="med" type="triangle" w="med"/>
          </a:ln>
        </p:spPr>
      </p:sp>
      <p:sp>
        <p:nvSpPr>
          <p:cNvPr id="116" name="CustomShape 27"/>
          <p:cNvSpPr/>
          <p:nvPr/>
        </p:nvSpPr>
        <p:spPr>
          <a:xfrm>
            <a:off x="288000" y="2304000"/>
            <a:ext cx="1007640" cy="503640"/>
          </a:xfrm>
          <a:prstGeom prst="roundRect">
            <a:avLst>
              <a:gd fmla="val 3600" name="adj"/>
            </a:avLst>
          </a:prstGeom>
          <a:solidFill>
            <a:srgbClr val="729fcf"/>
          </a:solidFill>
          <a:ln>
            <a:solidFill>
              <a:srgbClr val="3465af"/>
            </a:solidFill>
          </a:ln>
        </p:spPr>
        <p:txBody>
          <a:bodyPr anchor="ctr" bIns="45000" lIns="90000" rIns="90000" tIns="45000" wrap="none"/>
          <a:p>
            <a:pPr algn="ctr">
              <a:lnSpc>
                <a:spcPct val="100000"/>
              </a:lnSpc>
            </a:pPr>
            <a:r>
              <a:rPr lang="es-ES" sz="1400"/>
              <a:t>User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1400"/>
              <a:t>Resources</a:t>
            </a:r>
            <a:endParaRPr/>
          </a:p>
        </p:txBody>
      </p:sp>
      <p:sp>
        <p:nvSpPr>
          <p:cNvPr id="117" name="CustomShape 28"/>
          <p:cNvSpPr/>
          <p:nvPr/>
        </p:nvSpPr>
        <p:spPr>
          <a:xfrm flipV="1">
            <a:off x="1296000" y="1943640"/>
            <a:ext cx="972000" cy="612000"/>
          </a:xfrm>
          <a:prstGeom prst="straightConnector1">
            <a:avLst/>
          </a:prstGeom>
          <a:noFill/>
          <a:ln>
            <a:solidFill>
              <a:srgbClr val="000000"/>
            </a:solidFill>
            <a:tailEnd len="med" type="triangle" w="med"/>
          </a:ln>
        </p:spPr>
      </p:sp>
      <p:sp>
        <p:nvSpPr>
          <p:cNvPr id="118" name="CustomShape 29"/>
          <p:cNvSpPr/>
          <p:nvPr/>
        </p:nvSpPr>
        <p:spPr>
          <a:xfrm>
            <a:off x="2808000" y="4189680"/>
            <a:ext cx="503640" cy="3459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r>
              <a:rPr lang="es-ES"/>
              <a:t>?</a:t>
            </a:r>
            <a:endParaRPr/>
          </a:p>
        </p:txBody>
      </p:sp>
      <p:sp>
        <p:nvSpPr>
          <p:cNvPr id="119" name="CustomShape 30"/>
          <p:cNvSpPr/>
          <p:nvPr/>
        </p:nvSpPr>
        <p:spPr>
          <a:xfrm>
            <a:off x="1368000" y="3672000"/>
            <a:ext cx="503640" cy="3459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r>
              <a:rPr lang="es-ES"/>
              <a:t>?</a:t>
            </a:r>
            <a:endParaRPr/>
          </a:p>
        </p:txBody>
      </p:sp>
      <p:sp>
        <p:nvSpPr>
          <p:cNvPr id="120" name="Line 31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21" name="Line 32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22" name="Line 33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</p:spTree>
  </p:cSld>
  <p:timing>
    <p:tnLst>
      <p:par>
        <p:cTn dur="indefinite" id="9" nodeType="tmRoot" restart="never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457200" y="19800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/>
            <a:r>
              <a:rPr lang="es-ES" sz="2800"/>
              <a:t>DIRAC 4 EGI RP Setup </a:t>
            </a:r>
            <a:endParaRPr/>
          </a:p>
          <a:p>
            <a:pPr algn="ctr"/>
            <a:r>
              <a:rPr lang="es-ES" sz="2800"/>
              <a:t>Tentative breakdown up to EGI CF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2800"/>
              <a:t>Computing</a:t>
            </a:r>
            <a:endParaRPr/>
          </a:p>
        </p:txBody>
      </p:sp>
      <p:sp>
        <p:nvSpPr>
          <p:cNvPr id="124" name="CustomShape 2"/>
          <p:cNvSpPr/>
          <p:nvPr/>
        </p:nvSpPr>
        <p:spPr>
          <a:xfrm>
            <a:off x="457200" y="1161000"/>
            <a:ext cx="8228880" cy="5194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User Resources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EGI Grid opportunistic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EGI pre-production Fedcloud - certified cloud sites &amp; significant resources -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25" name="CustomShape 3"/>
          <p:cNvSpPr/>
          <p:nvPr/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03/13/14</a:t>
            </a:r>
            <a:endParaRPr/>
          </a:p>
        </p:txBody>
      </p:sp>
      <p:sp>
        <p:nvSpPr>
          <p:cNvPr id="126" name="CustomShape 4"/>
          <p:cNvSpPr/>
          <p:nvPr/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D4E RP Setup Plan (V.Méndez)</a:t>
            </a:r>
            <a:endParaRPr/>
          </a:p>
        </p:txBody>
      </p:sp>
      <p:sp>
        <p:nvSpPr>
          <p:cNvPr id="127" name="CustomShape 5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r">
              <a:lnSpc>
                <a:spcPct val="100000"/>
              </a:lnSpc>
            </a:pPr>
            <a:fld id="{18A2C1DF-832D-46AD-A45E-4D1403CE4D4E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457200" y="19800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/>
            <a:r>
              <a:rPr lang="es-ES" sz="2800"/>
              <a:t>DIRAC 4 EGI RP Setup </a:t>
            </a:r>
            <a:endParaRPr/>
          </a:p>
          <a:p>
            <a:pPr algn="ctr"/>
            <a:r>
              <a:rPr lang="es-ES" sz="2800"/>
              <a:t>Tentative breakdown up to EGI CF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2800"/>
              <a:t>Storage</a:t>
            </a:r>
            <a:endParaRPr/>
          </a:p>
        </p:txBody>
      </p:sp>
      <p:sp>
        <p:nvSpPr>
          <p:cNvPr id="129" name="CustomShape 2"/>
          <p:cNvSpPr/>
          <p:nvPr/>
        </p:nvSpPr>
        <p:spPr>
          <a:xfrm>
            <a:off x="457200" y="1161000"/>
            <a:ext cx="8228880" cy="5194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User Resources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EGI Grid opportunistic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EGI pre-production Fedcloud - certified cloud sites &amp; significant resources -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30" name="CustomShape 3"/>
          <p:cNvSpPr/>
          <p:nvPr/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03/13/14</a:t>
            </a:r>
            <a:endParaRPr/>
          </a:p>
        </p:txBody>
      </p:sp>
      <p:sp>
        <p:nvSpPr>
          <p:cNvPr id="131" name="CustomShape 4"/>
          <p:cNvSpPr/>
          <p:nvPr/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D4E RP Setup Plan (V.Méndez)</a:t>
            </a:r>
            <a:endParaRPr/>
          </a:p>
        </p:txBody>
      </p:sp>
      <p:sp>
        <p:nvSpPr>
          <p:cNvPr id="132" name="CustomShape 5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r">
              <a:lnSpc>
                <a:spcPct val="100000"/>
              </a:lnSpc>
            </a:pPr>
            <a:fld id="{9A55D838-B9E2-46E9-ABAC-742576AF429A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457200" y="1800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/>
            <a:r>
              <a:rPr lang="es-ES" sz="2800"/>
              <a:t>DIRAC 4 EGI RP Setup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2800"/>
              <a:t>Tentative breakdown up to EGI CF</a:t>
            </a:r>
            <a:endParaRPr/>
          </a:p>
        </p:txBody>
      </p:sp>
      <p:sp>
        <p:nvSpPr>
          <p:cNvPr id="134" name="CustomShape 2"/>
          <p:cNvSpPr/>
          <p:nvPr/>
        </p:nvSpPr>
        <p:spPr>
          <a:xfrm>
            <a:off x="457200" y="1161000"/>
            <a:ext cx="8228880" cy="5194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Volunteer Call (EGI ?)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DIRAC4EGI BOINC install and setup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Commercial on-demand resources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Is any current use case interested ?</a:t>
            </a:r>
            <a:endParaRPr/>
          </a:p>
        </p:txBody>
      </p:sp>
      <p:sp>
        <p:nvSpPr>
          <p:cNvPr id="135" name="CustomShape 3"/>
          <p:cNvSpPr/>
          <p:nvPr/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03/13/14</a:t>
            </a:r>
            <a:endParaRPr/>
          </a:p>
        </p:txBody>
      </p:sp>
      <p:sp>
        <p:nvSpPr>
          <p:cNvPr id="136" name="CustomShape 4"/>
          <p:cNvSpPr/>
          <p:nvPr/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D4E RP Setup Plan (V.Méndez)</a:t>
            </a:r>
            <a:endParaRPr/>
          </a:p>
        </p:txBody>
      </p:sp>
      <p:sp>
        <p:nvSpPr>
          <p:cNvPr id="137" name="CustomShape 5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r">
              <a:lnSpc>
                <a:spcPct val="100000"/>
              </a:lnSpc>
            </a:pPr>
            <a:fld id="{97F05887-DB89-4255-A221-11F01A05A6DF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  <p:timing>
    <p:tnLst>
      <p:par>
        <p:cTn dur="indefinite" id="15" nodeType="tmRoot" restart="never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457200" y="1800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/>
            <a:r>
              <a:rPr lang="es-ES" sz="2800"/>
              <a:t>DIRAC 4 EGI RP Setup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2800"/>
              <a:t>Preparation RP Work beyond EGI CF</a:t>
            </a:r>
            <a:endParaRPr/>
          </a:p>
        </p:txBody>
      </p:sp>
      <p:sp>
        <p:nvSpPr>
          <p:cNvPr id="139" name="CustomShape 2"/>
          <p:cNvSpPr/>
          <p:nvPr/>
        </p:nvSpPr>
        <p:spPr>
          <a:xfrm>
            <a:off x="457200" y="1161000"/>
            <a:ext cx="8228880" cy="5194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EGI Fedcloud for testing purposes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Commercial on-demand resources (EC2 API ready, others) → testing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EGI Fedcloud production level → folow up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EGI Resource Pool → Follow up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Key → Accounting System Integration</a:t>
            </a:r>
            <a:r>
              <a:rPr lang="es-ES" sz="3200">
                <a:solidFill>
                  <a:srgbClr val="000000"/>
                </a:solidFill>
                <a:latin typeface="Calibri"/>
              </a:rPr>
              <a:t>	</a:t>
            </a:r>
            <a:endParaRPr/>
          </a:p>
        </p:txBody>
      </p:sp>
      <p:sp>
        <p:nvSpPr>
          <p:cNvPr id="140" name="CustomShape 3"/>
          <p:cNvSpPr/>
          <p:nvPr/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03/13/14</a:t>
            </a:r>
            <a:endParaRPr/>
          </a:p>
        </p:txBody>
      </p:sp>
      <p:sp>
        <p:nvSpPr>
          <p:cNvPr id="141" name="CustomShape 4"/>
          <p:cNvSpPr/>
          <p:nvPr/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D4E RP Setup Plan (V.Méndez)</a:t>
            </a:r>
            <a:endParaRPr/>
          </a:p>
        </p:txBody>
      </p:sp>
      <p:sp>
        <p:nvSpPr>
          <p:cNvPr id="142" name="CustomShape 5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r">
              <a:lnSpc>
                <a:spcPct val="100000"/>
              </a:lnSpc>
            </a:pPr>
            <a:fld id="{BE938AF9-8FC5-47AC-B42D-4BA768308F5E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  <p:timing>
    <p:tnLst>
      <p:par>
        <p:cTn dur="indefinite" id="17" nodeType="tmRoot" restart="never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