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65" r:id="rId5"/>
    <p:sldId id="263" r:id="rId6"/>
    <p:sldId id="259" r:id="rId7"/>
    <p:sldId id="260" r:id="rId8"/>
    <p:sldId id="261" r:id="rId9"/>
    <p:sldId id="262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4323" name="Picture 19" descr="bgr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43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92200" y="1052513"/>
            <a:ext cx="6000750" cy="15478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altLang="en-US" noProof="0" smtClean="0"/>
              <a:t>Titelmasterformat durch Klicken bearbeiten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92200" y="3049588"/>
            <a:ext cx="600075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1200"/>
            </a:lvl1pPr>
          </a:lstStyle>
          <a:p>
            <a:pPr lvl="0"/>
            <a:r>
              <a:rPr lang="de-DE" altLang="en-US" noProof="0" smtClean="0"/>
              <a:t>Formatvorlage des Untertitelmasters durch Klicken bearbeiten</a:t>
            </a:r>
          </a:p>
        </p:txBody>
      </p:sp>
      <p:sp>
        <p:nvSpPr>
          <p:cNvPr id="35430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73D2F09A-FFDD-44E0-995D-700B66ED83B3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35431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5431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7301241-F17D-4A3C-B39D-DE14F5E01010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2F09A-FFDD-44E0-995D-700B66ED83B3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01241-F17D-4A3C-B39D-DE14F5E010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23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79488"/>
            <a:ext cx="2057400" cy="515143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79488"/>
            <a:ext cx="6019800" cy="515143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2F09A-FFDD-44E0-995D-700B66ED83B3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01241-F17D-4A3C-B39D-DE14F5E010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2F09A-FFDD-44E0-995D-700B66ED83B3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01241-F17D-4A3C-B39D-DE14F5E010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2F09A-FFDD-44E0-995D-700B66ED83B3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01241-F17D-4A3C-B39D-DE14F5E010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57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060575"/>
            <a:ext cx="4038600" cy="4070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060575"/>
            <a:ext cx="4038600" cy="4070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2F09A-FFDD-44E0-995D-700B66ED83B3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01241-F17D-4A3C-B39D-DE14F5E010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2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2F09A-FFDD-44E0-995D-700B66ED83B3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01241-F17D-4A3C-B39D-DE14F5E010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06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2F09A-FFDD-44E0-995D-700B66ED83B3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01241-F17D-4A3C-B39D-DE14F5E010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4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2F09A-FFDD-44E0-995D-700B66ED83B3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01241-F17D-4A3C-B39D-DE14F5E010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0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2F09A-FFDD-44E0-995D-700B66ED83B3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01241-F17D-4A3C-B39D-DE14F5E010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5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2F09A-FFDD-44E0-995D-700B66ED83B3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01241-F17D-4A3C-B39D-DE14F5E010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7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8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3300" name="Picture 20" descr="bgr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32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979488"/>
            <a:ext cx="6192837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</a:p>
        </p:txBody>
      </p:sp>
      <p:sp>
        <p:nvSpPr>
          <p:cNvPr id="35328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60575"/>
            <a:ext cx="8229600" cy="407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Textmasterformate durch Klicken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</a:p>
        </p:txBody>
      </p:sp>
      <p:sp>
        <p:nvSpPr>
          <p:cNvPr id="3532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73D2F09A-FFDD-44E0-995D-700B66ED83B3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3532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3532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7301241-F17D-4A3C-B39D-DE14F5E01010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Long-term preservation in the cloud</a:t>
            </a:r>
            <a:br>
              <a:rPr lang="en-US" dirty="0" smtClean="0"/>
            </a:br>
            <a:r>
              <a:rPr lang="en-US" dirty="0" smtClean="0"/>
              <a:t>LTP-SaaS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Claus-Peter </a:t>
            </a:r>
            <a:r>
              <a:rPr lang="en-US" dirty="0" err="1" smtClean="0"/>
              <a:t>Klas</a:t>
            </a:r>
            <a:endParaRPr lang="en-US" dirty="0" smtClean="0"/>
          </a:p>
          <a:p>
            <a:r>
              <a:rPr lang="en-US" dirty="0" smtClean="0"/>
              <a:t>Prof. Matthias </a:t>
            </a:r>
            <a:r>
              <a:rPr lang="en-US" dirty="0" err="1" smtClean="0"/>
              <a:t>Hemmje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664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Requirements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1-3 </a:t>
            </a:r>
            <a:r>
              <a:rPr lang="en-US" dirty="0" err="1" smtClean="0"/>
              <a:t>VMWares</a:t>
            </a:r>
            <a:r>
              <a:rPr lang="en-US" dirty="0" smtClean="0"/>
              <a:t>: Standard Ubuntu LTS with 1 CPU &amp; 300GB </a:t>
            </a:r>
            <a:r>
              <a:rPr lang="en-US" dirty="0" err="1" smtClean="0"/>
              <a:t>Diskspace</a:t>
            </a:r>
            <a:r>
              <a:rPr lang="en-US" dirty="0" smtClean="0"/>
              <a:t> &amp; 4GB RAM</a:t>
            </a:r>
          </a:p>
          <a:p>
            <a:r>
              <a:rPr lang="en-US" dirty="0" smtClean="0"/>
              <a:t>Start: 1 TB Shared Data Storage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671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Management Life Cycle and Roles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683568" y="2202065"/>
            <a:ext cx="1440000" cy="102348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en-GB" sz="1800" b="1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Creation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en-GB" sz="1600" b="0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(Producer,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en-GB" sz="1600" b="0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Archivist,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en-GB" sz="1600" b="0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Consumer)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86436" y="4977570"/>
            <a:ext cx="1258199" cy="79775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800" b="1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Assembly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600" b="0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(Producer,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600" b="0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Archivist)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804248" y="4977571"/>
            <a:ext cx="1186560" cy="79775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800" b="1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Adoption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600" b="0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(Archivist,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600" b="0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Consumer)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490620" y="2053185"/>
            <a:ext cx="1229399" cy="102348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800" b="1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Reuse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600" b="0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(Consumer,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600" b="0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Producer,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600" b="0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 Archivist)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3856067" y="6129375"/>
            <a:ext cx="1084319" cy="5720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800" b="1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Archival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600" b="0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(Archivist)</a:t>
            </a:r>
          </a:p>
        </p:txBody>
      </p:sp>
      <p:grpSp>
        <p:nvGrpSpPr>
          <p:cNvPr id="15" name="Gruppieren 32"/>
          <p:cNvGrpSpPr>
            <a:grpSpLocks/>
          </p:cNvGrpSpPr>
          <p:nvPr/>
        </p:nvGrpSpPr>
        <p:grpSpPr bwMode="auto">
          <a:xfrm>
            <a:off x="1978313" y="2047452"/>
            <a:ext cx="4921683" cy="3882490"/>
            <a:chOff x="4984366" y="2071678"/>
            <a:chExt cx="4372975" cy="3571900"/>
          </a:xfrm>
        </p:grpSpPr>
        <p:sp>
          <p:nvSpPr>
            <p:cNvPr id="16" name="Halbbogen 15"/>
            <p:cNvSpPr/>
            <p:nvPr/>
          </p:nvSpPr>
          <p:spPr bwMode="auto">
            <a:xfrm>
              <a:off x="5312416" y="2071678"/>
              <a:ext cx="3572966" cy="3571900"/>
            </a:xfrm>
            <a:prstGeom prst="blockArc">
              <a:avLst>
                <a:gd name="adj1" fmla="val 16560654"/>
                <a:gd name="adj2" fmla="val 3002668"/>
                <a:gd name="adj3" fmla="val 30847"/>
              </a:avLst>
            </a:prstGeom>
            <a:solidFill>
              <a:srgbClr val="FFFFFF"/>
            </a:solidFill>
            <a:ln w="19050" cap="flat" cmpd="sng" algn="ctr">
              <a:solidFill>
                <a:srgbClr val="2D2DB9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6981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7" name="Halbbogen 16"/>
            <p:cNvSpPr/>
            <p:nvPr/>
          </p:nvSpPr>
          <p:spPr bwMode="auto">
            <a:xfrm>
              <a:off x="5312416" y="2071678"/>
              <a:ext cx="3644146" cy="3571900"/>
            </a:xfrm>
            <a:prstGeom prst="blockArc">
              <a:avLst>
                <a:gd name="adj1" fmla="val 7840485"/>
                <a:gd name="adj2" fmla="val 15713540"/>
                <a:gd name="adj3" fmla="val 30751"/>
              </a:avLst>
            </a:prstGeom>
            <a:solidFill>
              <a:srgbClr val="FFFFFF"/>
            </a:solidFill>
            <a:ln w="19050" cap="flat" cmpd="sng" algn="ctr">
              <a:solidFill>
                <a:srgbClr val="2D2DB9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6981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8" name="Halbbogen 17"/>
            <p:cNvSpPr/>
            <p:nvPr/>
          </p:nvSpPr>
          <p:spPr bwMode="auto">
            <a:xfrm>
              <a:off x="5456326" y="2213922"/>
              <a:ext cx="3285147" cy="3287412"/>
            </a:xfrm>
            <a:prstGeom prst="blockArc">
              <a:avLst>
                <a:gd name="adj1" fmla="val 12516931"/>
                <a:gd name="adj2" fmla="val 15273412"/>
                <a:gd name="adj3" fmla="val 24874"/>
              </a:avLst>
            </a:prstGeom>
            <a:gradFill rotWithShape="1">
              <a:gsLst>
                <a:gs pos="0">
                  <a:srgbClr val="AAE2CA">
                    <a:tint val="50000"/>
                    <a:satMod val="300000"/>
                  </a:srgbClr>
                </a:gs>
                <a:gs pos="35000">
                  <a:srgbClr val="AAE2CA">
                    <a:tint val="37000"/>
                    <a:satMod val="300000"/>
                  </a:srgbClr>
                </a:gs>
                <a:gs pos="100000">
                  <a:srgbClr val="AAE2CA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AAE2CA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6981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3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Creation</a:t>
              </a:r>
              <a:endParaRPr kumimoji="0" lang="de-DE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9" name="Halbbogen 18"/>
            <p:cNvSpPr/>
            <p:nvPr/>
          </p:nvSpPr>
          <p:spPr bwMode="auto">
            <a:xfrm>
              <a:off x="5456326" y="2213922"/>
              <a:ext cx="3285147" cy="3287412"/>
            </a:xfrm>
            <a:prstGeom prst="blockArc">
              <a:avLst>
                <a:gd name="adj1" fmla="val 8293706"/>
                <a:gd name="adj2" fmla="val 11121460"/>
                <a:gd name="adj3" fmla="val 25166"/>
              </a:avLst>
            </a:prstGeom>
            <a:gradFill rotWithShape="1">
              <a:gsLst>
                <a:gs pos="0">
                  <a:srgbClr val="AAE2CA">
                    <a:tint val="50000"/>
                    <a:satMod val="300000"/>
                  </a:srgbClr>
                </a:gs>
                <a:gs pos="35000">
                  <a:srgbClr val="AAE2CA">
                    <a:tint val="37000"/>
                    <a:satMod val="300000"/>
                  </a:srgbClr>
                </a:gs>
                <a:gs pos="100000">
                  <a:srgbClr val="AAE2CA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AAE2CA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3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Assembly</a:t>
              </a:r>
              <a:endParaRPr kumimoji="0" lang="de-DE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20" name="Halbbogen 19"/>
            <p:cNvSpPr/>
            <p:nvPr/>
          </p:nvSpPr>
          <p:spPr bwMode="auto">
            <a:xfrm>
              <a:off x="5456326" y="2213922"/>
              <a:ext cx="3285147" cy="3287412"/>
            </a:xfrm>
            <a:prstGeom prst="blockArc">
              <a:avLst>
                <a:gd name="adj1" fmla="val 4271736"/>
                <a:gd name="adj2" fmla="val 6524801"/>
                <a:gd name="adj3" fmla="val 24748"/>
              </a:avLst>
            </a:prstGeom>
            <a:gradFill rotWithShape="1">
              <a:gsLst>
                <a:gs pos="0">
                  <a:srgbClr val="3333CC">
                    <a:shade val="51000"/>
                    <a:satMod val="130000"/>
                  </a:srgbClr>
                </a:gs>
                <a:gs pos="80000">
                  <a:srgbClr val="3333CC">
                    <a:shade val="93000"/>
                    <a:satMod val="130000"/>
                  </a:srgbClr>
                </a:gs>
                <a:gs pos="100000">
                  <a:srgbClr val="3333CC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3333CC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6981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3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Archival</a:t>
              </a:r>
              <a:endParaRPr kumimoji="0" lang="de-DE" sz="13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21" name="Halbbogen 20"/>
            <p:cNvSpPr/>
            <p:nvPr/>
          </p:nvSpPr>
          <p:spPr bwMode="auto">
            <a:xfrm>
              <a:off x="5456326" y="2213922"/>
              <a:ext cx="3285147" cy="3287412"/>
            </a:xfrm>
            <a:prstGeom prst="blockArc">
              <a:avLst>
                <a:gd name="adj1" fmla="val 17041173"/>
                <a:gd name="adj2" fmla="val 19829290"/>
                <a:gd name="adj3" fmla="val 25418"/>
              </a:avLst>
            </a:prstGeom>
            <a:gradFill rotWithShape="1">
              <a:gsLst>
                <a:gs pos="0">
                  <a:srgbClr val="00CC99">
                    <a:tint val="50000"/>
                    <a:satMod val="300000"/>
                  </a:srgbClr>
                </a:gs>
                <a:gs pos="35000">
                  <a:srgbClr val="00CC99">
                    <a:tint val="37000"/>
                    <a:satMod val="300000"/>
                  </a:srgbClr>
                </a:gs>
                <a:gs pos="100000">
                  <a:srgbClr val="00CC9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CC99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6981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Reuse</a:t>
              </a:r>
            </a:p>
          </p:txBody>
        </p:sp>
        <p:sp>
          <p:nvSpPr>
            <p:cNvPr id="22" name="Halbbogen 21"/>
            <p:cNvSpPr/>
            <p:nvPr/>
          </p:nvSpPr>
          <p:spPr bwMode="auto">
            <a:xfrm>
              <a:off x="5443947" y="2213922"/>
              <a:ext cx="3285147" cy="3287412"/>
            </a:xfrm>
            <a:prstGeom prst="blockArc">
              <a:avLst>
                <a:gd name="adj1" fmla="val 21258147"/>
                <a:gd name="adj2" fmla="val 2497255"/>
                <a:gd name="adj3" fmla="val 25174"/>
              </a:avLst>
            </a:prstGeom>
            <a:gradFill rotWithShape="1">
              <a:gsLst>
                <a:gs pos="0">
                  <a:srgbClr val="00CC99">
                    <a:tint val="50000"/>
                    <a:satMod val="300000"/>
                  </a:srgbClr>
                </a:gs>
                <a:gs pos="35000">
                  <a:srgbClr val="00CC99">
                    <a:tint val="37000"/>
                    <a:satMod val="300000"/>
                  </a:srgbClr>
                </a:gs>
                <a:gs pos="100000">
                  <a:srgbClr val="00CC9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CC99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Adoption</a:t>
              </a:r>
            </a:p>
          </p:txBody>
        </p:sp>
        <p:sp>
          <p:nvSpPr>
            <p:cNvPr id="23" name="Halbbogen 22"/>
            <p:cNvSpPr/>
            <p:nvPr/>
          </p:nvSpPr>
          <p:spPr bwMode="auto">
            <a:xfrm>
              <a:off x="5456326" y="2213922"/>
              <a:ext cx="3285147" cy="3287412"/>
            </a:xfrm>
            <a:prstGeom prst="blockArc">
              <a:avLst>
                <a:gd name="adj1" fmla="val 6533423"/>
                <a:gd name="adj2" fmla="val 7244828"/>
                <a:gd name="adj3" fmla="val 24819"/>
              </a:avLst>
            </a:prstGeom>
            <a:gradFill rotWithShape="1">
              <a:gsLst>
                <a:gs pos="0">
                  <a:srgbClr val="3333CC">
                    <a:tint val="50000"/>
                    <a:satMod val="300000"/>
                  </a:srgbClr>
                </a:gs>
                <a:gs pos="35000">
                  <a:srgbClr val="3333CC">
                    <a:tint val="37000"/>
                    <a:satMod val="300000"/>
                  </a:srgbClr>
                </a:gs>
                <a:gs pos="100000">
                  <a:srgbClr val="3333CC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3333CC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6981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3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24" name="Halbbogen 23"/>
            <p:cNvSpPr/>
            <p:nvPr/>
          </p:nvSpPr>
          <p:spPr bwMode="auto">
            <a:xfrm flipH="1">
              <a:off x="5456326" y="2213922"/>
              <a:ext cx="3285147" cy="3287412"/>
            </a:xfrm>
            <a:prstGeom prst="blockArc">
              <a:avLst>
                <a:gd name="adj1" fmla="val 6533423"/>
                <a:gd name="adj2" fmla="val 7244828"/>
                <a:gd name="adj3" fmla="val 24819"/>
              </a:avLst>
            </a:prstGeom>
            <a:gradFill rotWithShape="1">
              <a:gsLst>
                <a:gs pos="0">
                  <a:srgbClr val="3333CC">
                    <a:tint val="50000"/>
                    <a:satMod val="300000"/>
                  </a:srgbClr>
                </a:gs>
                <a:gs pos="35000">
                  <a:srgbClr val="3333CC">
                    <a:tint val="37000"/>
                    <a:satMod val="300000"/>
                  </a:srgbClr>
                </a:gs>
                <a:gs pos="100000">
                  <a:srgbClr val="3333CC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3333CC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6981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3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25" name="Bogen 24"/>
            <p:cNvSpPr/>
            <p:nvPr/>
          </p:nvSpPr>
          <p:spPr bwMode="auto">
            <a:xfrm>
              <a:off x="5830799" y="2597981"/>
              <a:ext cx="2536201" cy="2536681"/>
            </a:xfrm>
            <a:prstGeom prst="arc">
              <a:avLst>
                <a:gd name="adj1" fmla="val 19827400"/>
                <a:gd name="adj2" fmla="val 21231776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6981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6" name="Bogen 25"/>
            <p:cNvSpPr/>
            <p:nvPr/>
          </p:nvSpPr>
          <p:spPr bwMode="auto">
            <a:xfrm>
              <a:off x="5813777" y="2597981"/>
              <a:ext cx="2534654" cy="2536681"/>
            </a:xfrm>
            <a:prstGeom prst="arc">
              <a:avLst>
                <a:gd name="adj1" fmla="val 15323893"/>
                <a:gd name="adj2" fmla="val 17072595"/>
              </a:avLst>
            </a:prstGeom>
            <a:noFill/>
            <a:ln w="19050" cap="flat" cmpd="sng" algn="ctr">
              <a:solidFill>
                <a:srgbClr val="000000"/>
              </a:solidFill>
              <a:prstDash val="dash"/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6981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7" name="Bogen 26"/>
            <p:cNvSpPr/>
            <p:nvPr/>
          </p:nvSpPr>
          <p:spPr bwMode="auto">
            <a:xfrm>
              <a:off x="5813777" y="2607463"/>
              <a:ext cx="2534654" cy="2536681"/>
            </a:xfrm>
            <a:prstGeom prst="arc">
              <a:avLst>
                <a:gd name="adj1" fmla="val 2424385"/>
                <a:gd name="adj2" fmla="val 3489584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6981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8" name="Bogen 27"/>
            <p:cNvSpPr/>
            <p:nvPr/>
          </p:nvSpPr>
          <p:spPr bwMode="auto">
            <a:xfrm>
              <a:off x="5813777" y="2607463"/>
              <a:ext cx="2534654" cy="2536681"/>
            </a:xfrm>
            <a:prstGeom prst="arc">
              <a:avLst>
                <a:gd name="adj1" fmla="val 7225926"/>
                <a:gd name="adj2" fmla="val 8279305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6981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9" name="Bogen 28"/>
            <p:cNvSpPr/>
            <p:nvPr/>
          </p:nvSpPr>
          <p:spPr bwMode="auto">
            <a:xfrm>
              <a:off x="5849368" y="2607463"/>
              <a:ext cx="2536201" cy="2536681"/>
            </a:xfrm>
            <a:prstGeom prst="arc">
              <a:avLst>
                <a:gd name="adj1" fmla="val 11179134"/>
                <a:gd name="adj2" fmla="val 12529309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6981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4984366" y="4929198"/>
              <a:ext cx="849527" cy="26236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3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808080"/>
                  </a:solidFill>
                  <a:effectLst/>
                  <a:uLnTx/>
                  <a:uFillTx/>
                  <a:latin typeface="Times New Roman"/>
                </a:rPr>
                <a:t>Pre-Ingest</a:t>
              </a:r>
              <a:endParaRPr kumimoji="0" lang="de-DE" sz="13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imes New Roman"/>
              </a:endParaRPr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8385569" y="4929198"/>
              <a:ext cx="971772" cy="26236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808080"/>
                  </a:solidFill>
                  <a:effectLst/>
                  <a:uLnTx/>
                  <a:uFillTx/>
                  <a:latin typeface="Times New Roman"/>
                </a:rPr>
                <a:t>Post-Access</a:t>
              </a:r>
            </a:p>
          </p:txBody>
        </p:sp>
        <p:sp>
          <p:nvSpPr>
            <p:cNvPr id="32" name="Textfeld 31"/>
            <p:cNvSpPr txBox="1"/>
            <p:nvPr/>
          </p:nvSpPr>
          <p:spPr>
            <a:xfrm>
              <a:off x="5884957" y="5286388"/>
              <a:ext cx="577184" cy="26236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3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</a:rPr>
                <a:t>Ingest</a:t>
              </a:r>
              <a:endParaRPr kumimoji="0" lang="de-DE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endParaRPr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7743395" y="5286388"/>
              <a:ext cx="637532" cy="26236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</a:rPr>
                <a:t>Access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9290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6192837" cy="936625"/>
          </a:xfrm>
        </p:spPr>
        <p:txBody>
          <a:bodyPr/>
          <a:lstStyle/>
          <a:p>
            <a:r>
              <a:rPr lang="en-US" dirty="0" smtClean="0"/>
              <a:t>General Architecture</a:t>
            </a:r>
            <a:endParaRPr lang="en-US" dirty="0"/>
          </a:p>
        </p:txBody>
      </p:sp>
      <p:sp>
        <p:nvSpPr>
          <p:cNvPr id="3" name="Abgerundetes Rechteck 2"/>
          <p:cNvSpPr/>
          <p:nvPr/>
        </p:nvSpPr>
        <p:spPr>
          <a:xfrm>
            <a:off x="821601" y="3699739"/>
            <a:ext cx="1656184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OAIS </a:t>
            </a:r>
          </a:p>
          <a:p>
            <a:pPr algn="ctr"/>
            <a:r>
              <a:rPr lang="en-US" dirty="0" smtClean="0"/>
              <a:t>Compliant</a:t>
            </a:r>
          </a:p>
          <a:p>
            <a:pPr algn="ctr"/>
            <a:r>
              <a:rPr lang="en-US" dirty="0" smtClean="0"/>
              <a:t>Archive</a:t>
            </a:r>
            <a:endParaRPr lang="en-US" dirty="0"/>
          </a:p>
        </p:txBody>
      </p:sp>
      <p:sp>
        <p:nvSpPr>
          <p:cNvPr id="4" name="Abgerundetes Rechteck 3"/>
          <p:cNvSpPr/>
          <p:nvPr/>
        </p:nvSpPr>
        <p:spPr>
          <a:xfrm>
            <a:off x="3759137" y="3699739"/>
            <a:ext cx="1728192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Collaborative Task-based Search &amp; Access</a:t>
            </a:r>
            <a:endParaRPr lang="en-US" dirty="0"/>
          </a:p>
        </p:txBody>
      </p:sp>
      <p:sp>
        <p:nvSpPr>
          <p:cNvPr id="6" name="Pfeil nach rechts 5"/>
          <p:cNvSpPr/>
          <p:nvPr/>
        </p:nvSpPr>
        <p:spPr>
          <a:xfrm>
            <a:off x="2622107" y="4275803"/>
            <a:ext cx="100811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7" name="Pfeil nach rechts 6"/>
          <p:cNvSpPr/>
          <p:nvPr/>
        </p:nvSpPr>
        <p:spPr>
          <a:xfrm>
            <a:off x="5662128" y="4275803"/>
            <a:ext cx="115212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10" name="Abgerundetes Rechteck 9"/>
          <p:cNvSpPr/>
          <p:nvPr/>
        </p:nvSpPr>
        <p:spPr>
          <a:xfrm>
            <a:off x="6982899" y="3699739"/>
            <a:ext cx="1368152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</a:t>
            </a:r>
          </a:p>
          <a:p>
            <a:pPr algn="ctr"/>
            <a:r>
              <a:rPr lang="en-US" dirty="0" smtClean="0"/>
              <a:t>Interfaces</a:t>
            </a:r>
          </a:p>
          <a:p>
            <a:pPr algn="ctr"/>
            <a:r>
              <a:rPr lang="en-US" dirty="0" smtClean="0"/>
              <a:t>Web</a:t>
            </a:r>
          </a:p>
          <a:p>
            <a:pPr algn="ctr"/>
            <a:r>
              <a:rPr lang="en-US" dirty="0" smtClean="0"/>
              <a:t>Mobile</a:t>
            </a:r>
            <a:endParaRPr lang="en-US" dirty="0"/>
          </a:p>
        </p:txBody>
      </p:sp>
      <p:sp>
        <p:nvSpPr>
          <p:cNvPr id="11" name="Abgerundetes Rechteck 10"/>
          <p:cNvSpPr/>
          <p:nvPr/>
        </p:nvSpPr>
        <p:spPr>
          <a:xfrm>
            <a:off x="3754523" y="1449541"/>
            <a:ext cx="1732806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Community </a:t>
            </a:r>
          </a:p>
          <a:p>
            <a:pPr algn="ctr"/>
            <a:r>
              <a:rPr lang="en-US" dirty="0" smtClean="0"/>
              <a:t>Based </a:t>
            </a:r>
          </a:p>
          <a:p>
            <a:pPr algn="ctr"/>
            <a:r>
              <a:rPr lang="en-US" dirty="0" smtClean="0"/>
              <a:t>Data Management</a:t>
            </a:r>
            <a:endParaRPr lang="en-US" dirty="0"/>
          </a:p>
        </p:txBody>
      </p:sp>
      <p:sp>
        <p:nvSpPr>
          <p:cNvPr id="14" name="Nach oben gekrümmter Pfeil 13"/>
          <p:cNvSpPr/>
          <p:nvPr/>
        </p:nvSpPr>
        <p:spPr>
          <a:xfrm>
            <a:off x="2015862" y="5534686"/>
            <a:ext cx="5400600" cy="7920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hteckiger Pfeil 15"/>
          <p:cNvSpPr/>
          <p:nvPr/>
        </p:nvSpPr>
        <p:spPr>
          <a:xfrm rot="5400000" flipV="1">
            <a:off x="1886739" y="1747134"/>
            <a:ext cx="1295024" cy="219193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Ingest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hteckiger Pfeil 16"/>
          <p:cNvSpPr/>
          <p:nvPr/>
        </p:nvSpPr>
        <p:spPr>
          <a:xfrm rot="10800000" flipV="1">
            <a:off x="5758763" y="1988840"/>
            <a:ext cx="2015104" cy="150655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Re-Use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70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6192837" cy="936625"/>
          </a:xfrm>
        </p:spPr>
        <p:txBody>
          <a:bodyPr/>
          <a:lstStyle/>
          <a:p>
            <a:r>
              <a:rPr lang="en-US" dirty="0" smtClean="0"/>
              <a:t>General Architecture</a:t>
            </a:r>
            <a:endParaRPr lang="en-US" dirty="0"/>
          </a:p>
        </p:txBody>
      </p:sp>
      <p:sp>
        <p:nvSpPr>
          <p:cNvPr id="3" name="Abgerundetes Rechteck 2"/>
          <p:cNvSpPr/>
          <p:nvPr/>
        </p:nvSpPr>
        <p:spPr>
          <a:xfrm>
            <a:off x="702206" y="3673112"/>
            <a:ext cx="1656184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OAIS </a:t>
            </a:r>
          </a:p>
          <a:p>
            <a:pPr algn="ctr"/>
            <a:r>
              <a:rPr lang="en-US" dirty="0" smtClean="0"/>
              <a:t>Compliant</a:t>
            </a:r>
          </a:p>
          <a:p>
            <a:pPr algn="ctr"/>
            <a:r>
              <a:rPr lang="en-US" dirty="0" smtClean="0"/>
              <a:t>Archive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732671" y="3690537"/>
            <a:ext cx="1728192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Collaborative Task-based Search &amp; Access</a:t>
            </a:r>
            <a:endParaRPr lang="en-US" dirty="0"/>
          </a:p>
        </p:txBody>
      </p:sp>
      <p:sp>
        <p:nvSpPr>
          <p:cNvPr id="10" name="Abgerundetes Rechteck 9"/>
          <p:cNvSpPr/>
          <p:nvPr/>
        </p:nvSpPr>
        <p:spPr>
          <a:xfrm>
            <a:off x="6863504" y="3673112"/>
            <a:ext cx="1368152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</a:t>
            </a:r>
          </a:p>
          <a:p>
            <a:pPr algn="ctr"/>
            <a:r>
              <a:rPr lang="en-US" dirty="0" smtClean="0"/>
              <a:t>Interfaces</a:t>
            </a:r>
          </a:p>
          <a:p>
            <a:pPr algn="ctr"/>
            <a:r>
              <a:rPr lang="en-US" dirty="0" smtClean="0"/>
              <a:t>Web</a:t>
            </a:r>
          </a:p>
          <a:p>
            <a:pPr algn="ctr"/>
            <a:r>
              <a:rPr lang="en-US" dirty="0" smtClean="0"/>
              <a:t>Mobile</a:t>
            </a:r>
            <a:endParaRPr lang="en-US" dirty="0"/>
          </a:p>
        </p:txBody>
      </p:sp>
      <p:sp>
        <p:nvSpPr>
          <p:cNvPr id="11" name="Abgerundetes Rechteck 10"/>
          <p:cNvSpPr/>
          <p:nvPr/>
        </p:nvSpPr>
        <p:spPr>
          <a:xfrm>
            <a:off x="3728057" y="1530165"/>
            <a:ext cx="1732806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Management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Preservation </a:t>
            </a:r>
            <a:r>
              <a:rPr lang="en-US" dirty="0" smtClean="0">
                <a:solidFill>
                  <a:schemeClr val="tx1"/>
                </a:solidFill>
              </a:rPr>
              <a:t>Aware and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Provenance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4" name="Nach oben gekrümmter Pfeil 13"/>
          <p:cNvSpPr/>
          <p:nvPr/>
        </p:nvSpPr>
        <p:spPr>
          <a:xfrm>
            <a:off x="1896467" y="5508059"/>
            <a:ext cx="5400600" cy="7920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hteckiger Pfeil 15"/>
          <p:cNvSpPr/>
          <p:nvPr/>
        </p:nvSpPr>
        <p:spPr>
          <a:xfrm rot="5400000" flipV="1">
            <a:off x="1767344" y="1720507"/>
            <a:ext cx="1295024" cy="219193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hteckiger Pfeil 16"/>
          <p:cNvSpPr/>
          <p:nvPr/>
        </p:nvSpPr>
        <p:spPr>
          <a:xfrm rot="10800000" flipV="1">
            <a:off x="5639368" y="1962213"/>
            <a:ext cx="2015104" cy="150655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URI/URN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387661" y="3937043"/>
            <a:ext cx="14157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Metadata</a:t>
            </a:r>
          </a:p>
          <a:p>
            <a:r>
              <a:rPr lang="en-US" dirty="0" smtClean="0"/>
              <a:t>Full-text</a:t>
            </a:r>
          </a:p>
          <a:p>
            <a:r>
              <a:rPr lang="en-US" dirty="0" smtClean="0"/>
              <a:t>Multi-Media</a:t>
            </a:r>
          </a:p>
          <a:p>
            <a:r>
              <a:rPr lang="en-US" dirty="0" smtClean="0"/>
              <a:t>Provenance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5569450" y="4214041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URI/URN</a:t>
            </a:r>
          </a:p>
          <a:p>
            <a:r>
              <a:rPr lang="en-US" dirty="0" smtClean="0"/>
              <a:t>Thumbnail</a:t>
            </a:r>
          </a:p>
        </p:txBody>
      </p:sp>
    </p:spTree>
    <p:extLst>
      <p:ext uri="{BB962C8B-B14F-4D97-AF65-F5344CB8AC3E}">
        <p14:creationId xmlns:p14="http://schemas.microsoft.com/office/powerpoint/2010/main" val="1902112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Preservation Aware Data Management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management: Dropbox equivalent online storage for direct and dynamic data handling during</a:t>
            </a:r>
            <a:r>
              <a:rPr lang="en-US" dirty="0"/>
              <a:t> </a:t>
            </a:r>
            <a:r>
              <a:rPr lang="en-US" dirty="0" smtClean="0"/>
              <a:t>information creation time</a:t>
            </a:r>
          </a:p>
          <a:p>
            <a:pPr lvl="1"/>
            <a:r>
              <a:rPr lang="en-US" dirty="0" smtClean="0"/>
              <a:t>Should be preservation aware, meaning gathering basic, </a:t>
            </a:r>
            <a:r>
              <a:rPr lang="en-US" dirty="0" err="1" smtClean="0"/>
              <a:t>dublin</a:t>
            </a:r>
            <a:r>
              <a:rPr lang="en-US" dirty="0" smtClean="0"/>
              <a:t> core like, metadata about the</a:t>
            </a:r>
            <a:r>
              <a:rPr lang="en-US" dirty="0"/>
              <a:t> </a:t>
            </a:r>
            <a:r>
              <a:rPr lang="en-US" dirty="0" smtClean="0"/>
              <a:t>current task, project, persons etc.</a:t>
            </a:r>
          </a:p>
          <a:p>
            <a:pPr lvl="1"/>
            <a:r>
              <a:rPr lang="en-US" dirty="0" smtClean="0"/>
              <a:t>Gathering provenance information about access, re-use,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248213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OAIS Complaint Archive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Ingest: Packaging Tool (</a:t>
            </a:r>
            <a:r>
              <a:rPr lang="en-US" dirty="0" err="1" smtClean="0"/>
              <a:t>SciDIP</a:t>
            </a:r>
            <a:r>
              <a:rPr lang="en-US" dirty="0" smtClean="0"/>
              <a:t>)</a:t>
            </a:r>
          </a:p>
          <a:p>
            <a:r>
              <a:rPr lang="en-US" dirty="0" smtClean="0"/>
              <a:t>PG </a:t>
            </a:r>
            <a:r>
              <a:rPr lang="en-US" dirty="0" err="1" smtClean="0"/>
              <a:t>Prototyp</a:t>
            </a:r>
            <a:endParaRPr lang="en-US" dirty="0" smtClean="0"/>
          </a:p>
          <a:p>
            <a:r>
              <a:rPr lang="en-US" dirty="0" smtClean="0"/>
              <a:t>LTP System Cologne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42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Collaborative Task-based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Search </a:t>
            </a:r>
            <a:r>
              <a:rPr lang="en-US" dirty="0"/>
              <a:t>&amp; </a:t>
            </a:r>
            <a:r>
              <a:rPr lang="en-US" dirty="0" smtClean="0"/>
              <a:t>Access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ElasticSearch</a:t>
            </a:r>
            <a:r>
              <a:rPr lang="en-US" dirty="0" smtClean="0"/>
              <a:t> Server for Searching</a:t>
            </a:r>
          </a:p>
          <a:p>
            <a:pPr lvl="1"/>
            <a:r>
              <a:rPr lang="en-US" dirty="0" smtClean="0"/>
              <a:t>Metadata</a:t>
            </a:r>
          </a:p>
          <a:p>
            <a:pPr lvl="1"/>
            <a:r>
              <a:rPr lang="en-US" dirty="0" smtClean="0"/>
              <a:t>Provenance</a:t>
            </a:r>
          </a:p>
          <a:p>
            <a:pPr lvl="1"/>
            <a:r>
              <a:rPr lang="en-US" dirty="0" smtClean="0"/>
              <a:t>Full-Text</a:t>
            </a:r>
          </a:p>
          <a:p>
            <a:pPr lvl="1"/>
            <a:r>
              <a:rPr lang="en-US" dirty="0" smtClean="0"/>
              <a:t>Pictures</a:t>
            </a:r>
          </a:p>
          <a:p>
            <a:pPr lvl="1"/>
            <a:r>
              <a:rPr lang="en-US" dirty="0" smtClean="0"/>
              <a:t>Video</a:t>
            </a:r>
          </a:p>
          <a:p>
            <a:r>
              <a:rPr lang="en-US" dirty="0" smtClean="0"/>
              <a:t>REST Interface for UI</a:t>
            </a:r>
          </a:p>
          <a:p>
            <a:r>
              <a:rPr lang="en-US" dirty="0" smtClean="0"/>
              <a:t>REST Access Interface to index from Archive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08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Vaadin</a:t>
            </a:r>
            <a:r>
              <a:rPr lang="en-US" dirty="0"/>
              <a:t> </a:t>
            </a:r>
            <a:r>
              <a:rPr lang="en-US" dirty="0" smtClean="0"/>
              <a:t>based Web Interface</a:t>
            </a:r>
            <a:endParaRPr lang="en-US" dirty="0"/>
          </a:p>
          <a:p>
            <a:r>
              <a:rPr lang="en-US" dirty="0"/>
              <a:t>Mobile Interface (maybe also </a:t>
            </a:r>
            <a:r>
              <a:rPr lang="en-US" dirty="0" err="1"/>
              <a:t>Vaadin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631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with EGI Cloud Services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LTP services will run on dedicated virtual machines</a:t>
            </a:r>
          </a:p>
          <a:p>
            <a:r>
              <a:rPr lang="en-US" dirty="0" smtClean="0"/>
              <a:t>EGI monitoring service will supervision the virtual </a:t>
            </a:r>
            <a:r>
              <a:rPr lang="en-US" dirty="0" smtClean="0"/>
              <a:t>machines (VO)</a:t>
            </a:r>
            <a:endParaRPr lang="en-US" dirty="0" smtClean="0"/>
          </a:p>
          <a:p>
            <a:pPr lvl="1"/>
            <a:r>
              <a:rPr lang="en-US" dirty="0" smtClean="0"/>
              <a:t>Furthermore monitoring services should monitor services in virtual machines, e.g. at least for a life sign aka ping</a:t>
            </a:r>
          </a:p>
          <a:p>
            <a:pPr lvl="1"/>
            <a:r>
              <a:rPr lang="en-US" dirty="0" smtClean="0"/>
              <a:t>Potential response:</a:t>
            </a:r>
          </a:p>
          <a:p>
            <a:pPr lvl="2"/>
            <a:r>
              <a:rPr lang="en-US" dirty="0" smtClean="0"/>
              <a:t>Notification of administrator</a:t>
            </a:r>
          </a:p>
          <a:p>
            <a:pPr lvl="2"/>
            <a:r>
              <a:rPr lang="en-US" dirty="0" smtClean="0"/>
              <a:t>Automatic recovery, replacement or extension of virtual machine</a:t>
            </a:r>
          </a:p>
          <a:p>
            <a:r>
              <a:rPr lang="en-US" dirty="0" smtClean="0"/>
              <a:t>EGI backup service to store the virtual machines, setups, etc</a:t>
            </a:r>
            <a:r>
              <a:rPr lang="en-US" dirty="0" smtClean="0"/>
              <a:t>. (Check by EGI: Application DB)</a:t>
            </a:r>
            <a:endParaRPr lang="en-US" dirty="0" smtClean="0"/>
          </a:p>
          <a:p>
            <a:r>
              <a:rPr lang="en-US" dirty="0" smtClean="0"/>
              <a:t>EGI User handling and authorization and “single point of authorization</a:t>
            </a:r>
            <a:r>
              <a:rPr lang="en-US" dirty="0" smtClean="0"/>
              <a:t>” (Certificate, not Facebook account… </a:t>
            </a:r>
          </a:p>
          <a:p>
            <a:pPr lvl="1"/>
            <a:r>
              <a:rPr lang="en-US" dirty="0" smtClean="0"/>
              <a:t>Roles: </a:t>
            </a:r>
          </a:p>
          <a:p>
            <a:pPr lvl="2"/>
            <a:r>
              <a:rPr lang="en-US" dirty="0" smtClean="0"/>
              <a:t>Curator Certificate</a:t>
            </a:r>
          </a:p>
          <a:p>
            <a:pPr lvl="2"/>
            <a:r>
              <a:rPr lang="en-US" dirty="0" smtClean="0"/>
              <a:t>Consumer: Open Access … (Robot Certificate: Service needs to </a:t>
            </a:r>
            <a:r>
              <a:rPr lang="en-US" smtClean="0"/>
              <a:t>be saved)</a:t>
            </a:r>
            <a:endParaRPr lang="en-US" dirty="0" smtClean="0"/>
          </a:p>
          <a:p>
            <a:r>
              <a:rPr lang="en-US" dirty="0" smtClean="0"/>
              <a:t>Workflows </a:t>
            </a:r>
            <a:r>
              <a:rPr lang="en-US" dirty="0" smtClean="0"/>
              <a:t>on dynamic extensions of storage and CPU based on service level agreements and monetary resources</a:t>
            </a:r>
          </a:p>
          <a:p>
            <a:r>
              <a:rPr lang="en-US" dirty="0" smtClean="0"/>
              <a:t>Easy and flexible “billing”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853764"/>
      </p:ext>
    </p:extLst>
  </p:cSld>
  <p:clrMapOvr>
    <a:masterClrMapping/>
  </p:clrMapOvr>
</p:sld>
</file>

<file path=ppt/theme/theme1.xml><?xml version="1.0" encoding="utf-8"?>
<a:theme xmlns:a="http://schemas.openxmlformats.org/drawingml/2006/main" name="fernuni">
  <a:themeElements>
    <a:clrScheme name="fernuni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fernu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ernuni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rnuni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rnuni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rnuni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rnuni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rnuni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rnuni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rnuni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rnuni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rnuni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fernuni_lgmmia</Template>
  <TotalTime>0</TotalTime>
  <Words>383</Words>
  <Application>Microsoft Office PowerPoint</Application>
  <PresentationFormat>Bildschirmpräsentation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fernuni</vt:lpstr>
      <vt:lpstr>Long-term preservation in the cloud LTP-SaaS</vt:lpstr>
      <vt:lpstr>Data Management Life Cycle and Roles </vt:lpstr>
      <vt:lpstr>General Architecture</vt:lpstr>
      <vt:lpstr>General Architecture</vt:lpstr>
      <vt:lpstr>Preservation Aware Data Management</vt:lpstr>
      <vt:lpstr>OAIS Complaint Archive</vt:lpstr>
      <vt:lpstr>Collaborative Task-based  Search &amp; Access</vt:lpstr>
      <vt:lpstr>User Interface</vt:lpstr>
      <vt:lpstr>Compliance with EGI Cloud Services</vt:lpstr>
      <vt:lpstr>Starting Requirements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preservation in the cloud LTPSaas</dc:title>
  <dc:creator>klas</dc:creator>
  <cp:lastModifiedBy>klas</cp:lastModifiedBy>
  <cp:revision>26</cp:revision>
  <dcterms:created xsi:type="dcterms:W3CDTF">2014-03-06T07:58:15Z</dcterms:created>
  <dcterms:modified xsi:type="dcterms:W3CDTF">2014-03-12T12:37:30Z</dcterms:modified>
</cp:coreProperties>
</file>