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2" r:id="rId10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88" y="-5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4/7/14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950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1550"/>
            <a:ext cx="1447800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4659982"/>
            <a:ext cx="9144000" cy="483518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7041" y="4227934"/>
            <a:ext cx="781050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155927"/>
            <a:ext cx="1447800" cy="441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96200" y="4864320"/>
            <a:ext cx="1447800" cy="279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15611" y="4867801"/>
            <a:ext cx="2286000" cy="279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1597821"/>
            <a:ext cx="7200800" cy="1102519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2914650"/>
            <a:ext cx="5832648" cy="10072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35496" y="4659982"/>
            <a:ext cx="2133600" cy="273844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4/7/14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4659982"/>
            <a:ext cx="2133600" cy="273844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059582"/>
            <a:ext cx="8075612" cy="339447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4/7/14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4/7/14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-20538"/>
            <a:ext cx="9144000" cy="792088"/>
            <a:chOff x="1547382" y="-956642"/>
            <a:chExt cx="8966967" cy="792088"/>
          </a:xfrm>
        </p:grpSpPr>
        <p:sp>
          <p:nvSpPr>
            <p:cNvPr id="30" name="Rectangle 29"/>
            <p:cNvSpPr>
              <a:spLocks noChangeArrowheads="1"/>
            </p:cNvSpPr>
            <p:nvPr userDrawn="1"/>
          </p:nvSpPr>
          <p:spPr bwMode="auto">
            <a:xfrm>
              <a:off x="1547382" y="-956642"/>
              <a:ext cx="8966967" cy="792088"/>
            </a:xfrm>
            <a:prstGeom prst="rect">
              <a:avLst/>
            </a:prstGeom>
            <a:solidFill>
              <a:srgbClr val="0067B1"/>
            </a:solidFill>
            <a:ln w="936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1200">
                <a:ln>
                  <a:noFill/>
                </a:ln>
                <a:latin typeface="+mn-lt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 userDrawn="1"/>
          </p:nvSpPr>
          <p:spPr bwMode="auto">
            <a:xfrm>
              <a:off x="1547664" y="-956642"/>
              <a:ext cx="1944217" cy="72008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1200" dirty="0">
                <a:latin typeface="+mn-lt"/>
              </a:endParaRPr>
            </a:p>
          </p:txBody>
        </p:sp>
        <p:sp>
          <p:nvSpPr>
            <p:cNvPr id="28" name="Freeform 27"/>
            <p:cNvSpPr>
              <a:spLocks noChangeArrowheads="1"/>
            </p:cNvSpPr>
            <p:nvPr userDrawn="1"/>
          </p:nvSpPr>
          <p:spPr bwMode="auto">
            <a:xfrm>
              <a:off x="2771800" y="-956642"/>
              <a:ext cx="1323452" cy="720080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1200">
                <a:latin typeface="+mn-lt"/>
              </a:endParaRPr>
            </a:p>
          </p:txBody>
        </p:sp>
        <p:pic>
          <p:nvPicPr>
            <p:cNvPr id="27" name="Picture 26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7664" y="-956642"/>
              <a:ext cx="1224136" cy="720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4659982"/>
            <a:ext cx="9144000" cy="504056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86916"/>
            <a:ext cx="6840538" cy="648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200151"/>
            <a:ext cx="8075612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36" y="465998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4/7/14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465998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4876006"/>
            <a:ext cx="1447800" cy="279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4876006"/>
            <a:ext cx="2286000" cy="279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364067" y="-7704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wiki/Software_Retirement_Calendar%23EMI_2" TargetMode="External"/><Relationship Id="rId4" Type="http://schemas.openxmlformats.org/officeDocument/2006/relationships/hyperlink" Target="https://operations-portal.egi.eu/broadcast/archive/id/1080" TargetMode="External"/><Relationship Id="rId5" Type="http://schemas.openxmlformats.org/officeDocument/2006/relationships/hyperlink" Target="https://wiki.egi.eu/wiki/ROD_MW_alarm_template%23EMI_2_retirement_campaign" TargetMode="External"/><Relationship Id="rId6" Type="http://schemas.openxmlformats.org/officeDocument/2006/relationships/hyperlink" Target="https://ggus.eu/?mode=ticket_info&amp;ticket_id=101888" TargetMode="External"/><Relationship Id="rId7" Type="http://schemas.openxmlformats.org/officeDocument/2006/relationships/hyperlink" Target="https://wiki.egi.eu/wiki/MW_Nagios_tests%23EMI-2_tests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hyperlink" Target="http://bit.ly/EMI2_NGI_07042014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UMD 2 / EMI 2 Decommissioning</a:t>
            </a:r>
            <a:br>
              <a:rPr lang="en-GB" dirty="0" smtClean="0"/>
            </a:br>
            <a:r>
              <a:rPr lang="en-GB" dirty="0" smtClean="0"/>
              <a:t>Status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292692"/>
            <a:ext cx="5832648" cy="1007250"/>
          </a:xfrm>
        </p:spPr>
        <p:txBody>
          <a:bodyPr/>
          <a:lstStyle/>
          <a:p>
            <a:r>
              <a:rPr lang="en-GB" sz="2400" dirty="0" smtClean="0"/>
              <a:t>Cristina Aiftimiei</a:t>
            </a:r>
          </a:p>
          <a:p>
            <a:r>
              <a:rPr lang="en-US" sz="2400" dirty="0" smtClean="0"/>
              <a:t>EGI</a:t>
            </a:r>
            <a:r>
              <a:rPr lang="en-GB" sz="2400" dirty="0" smtClean="0"/>
              <a:t>.</a:t>
            </a:r>
            <a:r>
              <a:rPr lang="en-GB" sz="2400" dirty="0" err="1" smtClean="0"/>
              <a:t>eu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-431800" y="17610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854700" y="5130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46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UMD 2:</a:t>
            </a:r>
          </a:p>
          <a:p>
            <a:pPr lvl="1"/>
            <a:r>
              <a:rPr lang="en-US" dirty="0" smtClean="0"/>
              <a:t>Decommissioning Calendar</a:t>
            </a:r>
          </a:p>
          <a:p>
            <a:pPr lvl="1"/>
            <a:r>
              <a:rPr lang="en-US" smtClean="0"/>
              <a:t>Status Update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3629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Decommissioning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b="1" dirty="0" smtClean="0"/>
              <a:t>EMI 2 </a:t>
            </a:r>
            <a:r>
              <a:rPr lang="en-US" b="1" dirty="0"/>
              <a:t>EOL– </a:t>
            </a:r>
            <a:r>
              <a:rPr lang="en-US" b="1" dirty="0">
                <a:solidFill>
                  <a:srgbClr val="FF0000"/>
                </a:solidFill>
              </a:rPr>
              <a:t>April </a:t>
            </a:r>
            <a:r>
              <a:rPr lang="en-US" b="1" dirty="0" smtClean="0">
                <a:solidFill>
                  <a:srgbClr val="FF0000"/>
                </a:solidFill>
              </a:rPr>
              <a:t>2014</a:t>
            </a:r>
          </a:p>
          <a:p>
            <a:r>
              <a:rPr lang="en-US" dirty="0" smtClean="0"/>
              <a:t>Since Nov. 2013 </a:t>
            </a:r>
            <a:r>
              <a:rPr lang="en-US" dirty="0"/>
              <a:t>– raise the awareness of the approaching </a:t>
            </a:r>
            <a:r>
              <a:rPr lang="en-US" dirty="0" smtClean="0"/>
              <a:t>End </a:t>
            </a:r>
            <a:r>
              <a:rPr lang="en-US" dirty="0"/>
              <a:t>of </a:t>
            </a:r>
            <a:r>
              <a:rPr lang="en-US" dirty="0" smtClean="0"/>
              <a:t>Security </a:t>
            </a:r>
            <a:r>
              <a:rPr lang="en-US" dirty="0"/>
              <a:t>S</a:t>
            </a:r>
            <a:r>
              <a:rPr lang="en-US" dirty="0" smtClean="0"/>
              <a:t>upport of UMD(EMI) 2 services and the need to plan a massive decommissioning/migration process:</a:t>
            </a:r>
          </a:p>
          <a:p>
            <a:r>
              <a:rPr lang="en-US" dirty="0" smtClean="0"/>
              <a:t>Official </a:t>
            </a:r>
            <a:r>
              <a:rPr lang="en-US" dirty="0" smtClean="0"/>
              <a:t>Calendar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  <a:hlinkClick r:id="rId3"/>
              </a:rPr>
              <a:t>https</a:t>
            </a:r>
            <a:r>
              <a:rPr lang="en-US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  <a:hlinkClick r:id="rId3"/>
              </a:rPr>
              <a:t>://wiki.egi.eu/wiki/Software_Retirement_Calendar%</a:t>
            </a: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  <a:hlinkClick r:id="rId3"/>
              </a:rPr>
              <a:t>23EMI_2</a:t>
            </a: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end of Jan </a:t>
            </a:r>
            <a:r>
              <a:rPr lang="en-US" dirty="0" smtClean="0">
                <a:solidFill>
                  <a:srgbClr val="FF0000"/>
                </a:solidFill>
              </a:rPr>
              <a:t>2014</a:t>
            </a:r>
            <a:endParaRPr lang="en-US" dirty="0"/>
          </a:p>
          <a:p>
            <a:pPr lvl="2"/>
            <a:r>
              <a:rPr lang="en-US" b="1" dirty="0" smtClean="0"/>
              <a:t>05/02/2014 </a:t>
            </a:r>
            <a:r>
              <a:rPr lang="en-US" dirty="0" smtClean="0"/>
              <a:t>- broadcast  was </a:t>
            </a:r>
            <a:r>
              <a:rPr lang="en-US" dirty="0" err="1" smtClean="0"/>
              <a:t>sent</a:t>
            </a:r>
            <a:r>
              <a:rPr lang="en-US" dirty="0" err="1" smtClean="0"/>
              <a:t>to</a:t>
            </a:r>
            <a:r>
              <a:rPr lang="en-US" dirty="0" smtClean="0"/>
              <a:t> sites</a:t>
            </a:r>
          </a:p>
          <a:p>
            <a:pPr lvl="3"/>
            <a:r>
              <a:rPr lang="en-US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  <a:hlinkClick r:id="rId4"/>
              </a:rPr>
              <a:t>https://operations-portal.egi.eu/broadcast/archive/id/</a:t>
            </a: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  <a:hlinkClick r:id="rId4"/>
              </a:rPr>
              <a:t>1080</a:t>
            </a: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</a:t>
            </a:r>
            <a:endParaRPr lang="en-US" dirty="0" smtClean="0"/>
          </a:p>
          <a:p>
            <a:pPr lvl="2"/>
            <a:r>
              <a:rPr lang="en-US" dirty="0" smtClean="0"/>
              <a:t>ROD </a:t>
            </a:r>
            <a:r>
              <a:rPr lang="en-US" dirty="0" smtClean="0"/>
              <a:t>alarm </a:t>
            </a:r>
            <a:r>
              <a:rPr lang="en-US" dirty="0" smtClean="0"/>
              <a:t>template was provided:</a:t>
            </a:r>
          </a:p>
          <a:p>
            <a:pPr lvl="3"/>
            <a:r>
              <a:rPr lang="en-US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  <a:hlinkClick r:id="rId5"/>
              </a:rPr>
              <a:t>https://wiki.egi.eu/wiki/ROD_MW_alarm_template%</a:t>
            </a: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  <a:hlinkClick r:id="rId5"/>
              </a:rPr>
              <a:t>23EMI_2_retirement_campaign</a:t>
            </a: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</a:t>
            </a:r>
            <a:endParaRPr lang="en-US" dirty="0" smtClean="0"/>
          </a:p>
          <a:p>
            <a:pPr lvl="2"/>
            <a:r>
              <a:rPr lang="en-US" dirty="0" smtClean="0"/>
              <a:t>And the list </a:t>
            </a:r>
            <a:r>
              <a:rPr lang="en-US" dirty="0" smtClean="0"/>
              <a:t>of affected middleware versions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end of Feb. </a:t>
            </a:r>
            <a:r>
              <a:rPr lang="en-US" dirty="0" smtClean="0">
                <a:solidFill>
                  <a:srgbClr val="FF0000"/>
                </a:solidFill>
              </a:rPr>
              <a:t>2014</a:t>
            </a:r>
            <a:r>
              <a:rPr lang="en-US" dirty="0" smtClean="0"/>
              <a:t> </a:t>
            </a:r>
          </a:p>
          <a:p>
            <a:pPr lvl="2"/>
            <a:r>
              <a:rPr lang="en-US" b="1" dirty="0" smtClean="0"/>
              <a:t>12/03/2014 </a:t>
            </a:r>
            <a:r>
              <a:rPr lang="en-US" dirty="0" smtClean="0"/>
              <a:t>– started to raise </a:t>
            </a:r>
            <a:r>
              <a:rPr lang="en-US" dirty="0" smtClean="0"/>
              <a:t>alarms for UMD 2 </a:t>
            </a:r>
            <a:r>
              <a:rPr lang="en-US" dirty="0" smtClean="0"/>
              <a:t>services</a:t>
            </a:r>
          </a:p>
          <a:p>
            <a:pPr lvl="3"/>
            <a:r>
              <a:rPr lang="en-US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  <a:hlinkClick r:id="rId6"/>
              </a:rPr>
              <a:t>https://ggus.eu/?mode=ticket_info&amp;ticket_id=</a:t>
            </a: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  <a:hlinkClick r:id="rId6"/>
              </a:rPr>
              <a:t>101888</a:t>
            </a: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</a:t>
            </a:r>
            <a:endParaRPr lang="en-US" dirty="0" smtClean="0"/>
          </a:p>
          <a:p>
            <a:pPr lvl="2"/>
            <a:r>
              <a:rPr lang="en-US" dirty="0" smtClean="0"/>
              <a:t>description </a:t>
            </a:r>
            <a:r>
              <a:rPr lang="en-US" dirty="0" smtClean="0"/>
              <a:t>of SAM </a:t>
            </a:r>
            <a:r>
              <a:rPr lang="en-US" dirty="0" smtClean="0"/>
              <a:t>probes was provided</a:t>
            </a:r>
          </a:p>
          <a:p>
            <a:pPr lvl="3"/>
            <a:r>
              <a:rPr lang="en-US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  <a:hlinkClick r:id="rId7"/>
              </a:rPr>
              <a:t>https://wiki.egi.eu</a:t>
            </a:r>
            <a:r>
              <a:rPr lang="en-US">
                <a:solidFill>
                  <a:srgbClr val="000000"/>
                </a:solidFill>
                <a:latin typeface="Lucida Grande"/>
                <a:ea typeface="Lucida Grande"/>
                <a:cs typeface="Lucida Grande"/>
                <a:hlinkClick r:id="rId7"/>
              </a:rPr>
              <a:t>/wiki/MW_Nagios_tests%23EMI</a:t>
            </a:r>
            <a:r>
              <a:rPr lang="en-US">
                <a:solidFill>
                  <a:srgbClr val="000000"/>
                </a:solidFill>
                <a:latin typeface="Lucida Grande"/>
                <a:ea typeface="Lucida Grande"/>
                <a:cs typeface="Lucida Grande"/>
                <a:hlinkClick r:id="rId7"/>
              </a:rPr>
              <a:t>-</a:t>
            </a:r>
            <a:r>
              <a:rPr lang="en-US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  <a:hlinkClick r:id="rId7"/>
              </a:rPr>
              <a:t>2_tests</a:t>
            </a:r>
            <a:r>
              <a:rPr lang="en-US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</a:t>
            </a:r>
            <a:endParaRPr lang="en-US" dirty="0" smtClean="0"/>
          </a:p>
          <a:p>
            <a:pPr lvl="1"/>
            <a:r>
              <a:rPr lang="en-US" dirty="0">
                <a:solidFill>
                  <a:srgbClr val="FF0000"/>
                </a:solidFill>
              </a:rPr>
              <a:t>end of May </a:t>
            </a:r>
            <a:r>
              <a:rPr lang="en-US" dirty="0" smtClean="0">
                <a:solidFill>
                  <a:srgbClr val="FF0000"/>
                </a:solidFill>
              </a:rPr>
              <a:t>2014</a:t>
            </a:r>
            <a:r>
              <a:rPr lang="en-US" dirty="0" smtClean="0"/>
              <a:t> - </a:t>
            </a:r>
            <a:r>
              <a:rPr lang="en-US" i="1" dirty="0" smtClean="0"/>
              <a:t>possible</a:t>
            </a:r>
            <a:r>
              <a:rPr lang="en-US" dirty="0" smtClean="0"/>
              <a:t> suspension of sites providing unsupported services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549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059582"/>
            <a:ext cx="8075612" cy="86409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Number of instances to be decommissioned: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779145"/>
              </p:ext>
            </p:extLst>
          </p:nvPr>
        </p:nvGraphicFramePr>
        <p:xfrm>
          <a:off x="1403647" y="1728182"/>
          <a:ext cx="5328593" cy="2743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6198"/>
                <a:gridCol w="1680187"/>
                <a:gridCol w="1872208"/>
              </a:tblGrid>
              <a:tr h="293752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Service 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As of March 7</a:t>
                      </a:r>
                      <a:r>
                        <a:rPr lang="en-US" sz="1400" baseline="30000" dirty="0" smtClean="0"/>
                        <a:t>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As of April</a:t>
                      </a:r>
                      <a:r>
                        <a:rPr lang="en-US" sz="1400" baseline="0" dirty="0" smtClean="0"/>
                        <a:t> 7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</a:tr>
              <a:tr h="293752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ARC-CE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11*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293752"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/>
                        <a:t>BDII_site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159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68</a:t>
                      </a:r>
                      <a:endParaRPr lang="en-US" sz="1400" dirty="0"/>
                    </a:p>
                  </a:txBody>
                  <a:tcPr/>
                </a:tc>
              </a:tr>
              <a:tr h="293752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CREAM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220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87</a:t>
                      </a:r>
                      <a:endParaRPr lang="en-US" sz="1400" dirty="0"/>
                    </a:p>
                  </a:txBody>
                  <a:tcPr/>
                </a:tc>
              </a:tr>
              <a:tr h="293752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DPM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127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67</a:t>
                      </a:r>
                      <a:endParaRPr lang="en-US" sz="1400" dirty="0"/>
                    </a:p>
                  </a:txBody>
                  <a:tcPr/>
                </a:tc>
              </a:tr>
              <a:tr h="293752"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/>
                        <a:t>StoRM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293752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VOMS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</a:tr>
              <a:tr h="293752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WMS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</a:tr>
              <a:tr h="293752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Sites with WNs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130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94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6000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UMD2 Relevant Services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11188" y="1059582"/>
            <a:ext cx="8075612" cy="339447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Relevant services:</a:t>
            </a:r>
          </a:p>
          <a:p>
            <a:pPr lvl="1"/>
            <a:r>
              <a:rPr lang="en-US" dirty="0" smtClean="0"/>
              <a:t>using specific SAM probes</a:t>
            </a:r>
          </a:p>
          <a:p>
            <a:pPr lvl="2"/>
            <a:r>
              <a:rPr lang="en-US" dirty="0" smtClean="0"/>
              <a:t>ARC, DPM, STORM, WN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sing generic SAM probe (</a:t>
            </a:r>
            <a:r>
              <a:rPr lang="pl-PL" dirty="0" err="1" smtClean="0"/>
              <a:t>MiddlewareVersion</a:t>
            </a:r>
            <a:r>
              <a:rPr lang="pl-PL" dirty="0" smtClean="0"/>
              <a:t>=2.*)</a:t>
            </a:r>
          </a:p>
          <a:p>
            <a:pPr lvl="2"/>
            <a:r>
              <a:rPr lang="en-US" dirty="0" smtClean="0"/>
              <a:t>ARGUS, BDII, CREAM, LB, LFC, </a:t>
            </a:r>
            <a:r>
              <a:rPr lang="en-US" dirty="0" err="1" smtClean="0"/>
              <a:t>MyProxy</a:t>
            </a:r>
            <a:r>
              <a:rPr lang="en-US" dirty="0" smtClean="0"/>
              <a:t>, VOMS, WMS</a:t>
            </a:r>
          </a:p>
          <a:p>
            <a:r>
              <a:rPr lang="en-US" dirty="0" smtClean="0"/>
              <a:t>Exception:</a:t>
            </a:r>
          </a:p>
          <a:p>
            <a:pPr lvl="1"/>
            <a:r>
              <a:rPr lang="en-US" dirty="0" err="1" smtClean="0"/>
              <a:t>dCache</a:t>
            </a:r>
            <a:r>
              <a:rPr lang="en-US" dirty="0" smtClean="0"/>
              <a:t> 2.2.x supported until July 2014</a:t>
            </a:r>
          </a:p>
        </p:txBody>
      </p:sp>
    </p:spTree>
    <p:extLst>
      <p:ext uri="{BB962C8B-B14F-4D97-AF65-F5344CB8AC3E}">
        <p14:creationId xmlns:p14="http://schemas.microsoft.com/office/powerpoint/2010/main" val="894033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of endpoints per NGI</a:t>
            </a:r>
            <a:endParaRPr lang="en-US" dirty="0"/>
          </a:p>
        </p:txBody>
      </p:sp>
      <p:pic>
        <p:nvPicPr>
          <p:cNvPr id="4" name="Picture 3" descr="critical_endpoints_ngi_7_)4_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771550"/>
            <a:ext cx="6376880" cy="410445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TextBox 2"/>
          <p:cNvSpPr txBox="1"/>
          <p:nvPr/>
        </p:nvSpPr>
        <p:spPr>
          <a:xfrm>
            <a:off x="6516216" y="1491630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Ref:</a:t>
            </a:r>
          </a:p>
          <a:p>
            <a:pPr marL="0" lvl="1"/>
            <a:r>
              <a:rPr lang="en-US" sz="1200" dirty="0">
                <a:hlinkClick r:id="rId3"/>
              </a:rPr>
              <a:t>http://bit.ly/</a:t>
            </a:r>
            <a:r>
              <a:rPr lang="en-US" sz="1200" dirty="0" smtClean="0">
                <a:hlinkClick r:id="rId3"/>
              </a:rPr>
              <a:t>EMI2_NGI_07042014</a:t>
            </a:r>
            <a:endParaRPr lang="en-US" sz="1200" dirty="0" smtClean="0"/>
          </a:p>
          <a:p>
            <a:pPr marL="0" lvl="1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80655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(I)</a:t>
            </a:r>
            <a:endParaRPr lang="en-US" dirty="0"/>
          </a:p>
        </p:txBody>
      </p:sp>
      <p:pic>
        <p:nvPicPr>
          <p:cNvPr id="6" name="Picture 5" descr="emi2_others_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915566"/>
            <a:ext cx="4561707" cy="3528392"/>
          </a:xfrm>
          <a:prstGeom prst="rect">
            <a:avLst/>
          </a:prstGeom>
        </p:spPr>
      </p:pic>
      <p:pic>
        <p:nvPicPr>
          <p:cNvPr id="7" name="Picture 6" descr="emi2_dpm_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928" y="771550"/>
            <a:ext cx="4278560" cy="3663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04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(II)</a:t>
            </a:r>
            <a:endParaRPr lang="en-US" dirty="0"/>
          </a:p>
        </p:txBody>
      </p:sp>
      <p:pic>
        <p:nvPicPr>
          <p:cNvPr id="3" name="Picture 2" descr="emi2_wn_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843558"/>
            <a:ext cx="4752528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113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schedule</a:t>
            </a:r>
          </a:p>
          <a:p>
            <a:r>
              <a:rPr lang="en-US" dirty="0" smtClean="0"/>
              <a:t>Sites are responsive and no blocking issues were reported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625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2447</TotalTime>
  <Words>325</Words>
  <Application>Microsoft Macintosh PowerPoint</Application>
  <PresentationFormat>On-screen Show (16:9)</PresentationFormat>
  <Paragraphs>70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EGI-InSPIRE-Slide-Template_v4</vt:lpstr>
      <vt:lpstr>UMD 2 / EMI 2 Decommissioning Status</vt:lpstr>
      <vt:lpstr>Overview</vt:lpstr>
      <vt:lpstr>Decommissioning Calendar</vt:lpstr>
      <vt:lpstr>Status Update</vt:lpstr>
      <vt:lpstr>UMD2 Relevant Services</vt:lpstr>
      <vt:lpstr>No of endpoints per NGI</vt:lpstr>
      <vt:lpstr>Trends (I)</vt:lpstr>
      <vt:lpstr>Trends (II)</vt:lpstr>
      <vt:lpstr>Conclusions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C. Aiftimiei</dc:creator>
  <cp:keywords/>
  <dc:description/>
  <cp:lastModifiedBy>Microsoft Office User</cp:lastModifiedBy>
  <cp:revision>65</cp:revision>
  <dcterms:created xsi:type="dcterms:W3CDTF">2010-09-03T12:01:03Z</dcterms:created>
  <dcterms:modified xsi:type="dcterms:W3CDTF">2014-04-06T22:47:20Z</dcterms:modified>
  <cp:category/>
</cp:coreProperties>
</file>