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1"/>
  </p:notesMasterIdLst>
  <p:sldIdLst>
    <p:sldId id="256" r:id="rId2"/>
    <p:sldId id="420" r:id="rId3"/>
    <p:sldId id="409" r:id="rId4"/>
    <p:sldId id="293" r:id="rId5"/>
    <p:sldId id="411" r:id="rId6"/>
    <p:sldId id="410" r:id="rId7"/>
    <p:sldId id="387" r:id="rId8"/>
    <p:sldId id="384" r:id="rId9"/>
    <p:sldId id="413" r:id="rId10"/>
    <p:sldId id="412" r:id="rId11"/>
    <p:sldId id="373" r:id="rId12"/>
    <p:sldId id="385" r:id="rId13"/>
    <p:sldId id="421" r:id="rId14"/>
    <p:sldId id="414" r:id="rId15"/>
    <p:sldId id="392" r:id="rId16"/>
    <p:sldId id="415" r:id="rId17"/>
    <p:sldId id="422" r:id="rId18"/>
    <p:sldId id="425" r:id="rId19"/>
    <p:sldId id="406" r:id="rId20"/>
    <p:sldId id="408" r:id="rId21"/>
    <p:sldId id="418" r:id="rId22"/>
    <p:sldId id="419" r:id="rId23"/>
    <p:sldId id="424" r:id="rId24"/>
    <p:sldId id="416" r:id="rId25"/>
    <p:sldId id="404" r:id="rId26"/>
    <p:sldId id="423" r:id="rId27"/>
    <p:sldId id="325" r:id="rId28"/>
    <p:sldId id="405" r:id="rId29"/>
    <p:sldId id="38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ki" initials="q"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2" autoAdjust="0"/>
  </p:normalViewPr>
  <p:slideViewPr>
    <p:cSldViewPr>
      <p:cViewPr>
        <p:scale>
          <a:sx n="85" d="100"/>
          <a:sy n="85" d="100"/>
        </p:scale>
        <p:origin x="-177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20A0516-2816-43AB-A909-56233CD5A85C}" type="datetimeFigureOut">
              <a:rPr lang="en-US"/>
              <a:pPr>
                <a:defRPr/>
              </a:pPr>
              <a:t>24/09/14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86A22EF-E40A-4C8E-8B20-BD01E9B983B5}" type="slidenum">
              <a:rPr lang="en-US"/>
              <a:pPr>
                <a:defRPr/>
              </a:pPr>
              <a:t>‹#›</a:t>
            </a:fld>
            <a:endParaRPr lang="en-US"/>
          </a:p>
        </p:txBody>
      </p:sp>
    </p:spTree>
    <p:extLst>
      <p:ext uri="{BB962C8B-B14F-4D97-AF65-F5344CB8AC3E}">
        <p14:creationId xmlns:p14="http://schemas.microsoft.com/office/powerpoint/2010/main" val="999100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15</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16</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i="0" dirty="0" smtClean="0">
                <a:solidFill>
                  <a:schemeClr val="accent2">
                    <a:lumMod val="75000"/>
                  </a:schemeClr>
                </a:solidFill>
              </a:rPr>
              <a:t>IFCA (Spain) several use cases combining 1, 2, &amp; 3</a:t>
            </a:r>
            <a:endParaRPr lang="en-GB" b="0" i="0"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0" i="0" dirty="0" smtClean="0">
                <a:solidFill>
                  <a:schemeClr val="tx1"/>
                </a:solidFill>
              </a:rPr>
              <a:t>CSC</a:t>
            </a:r>
            <a:r>
              <a:rPr lang="en-GB" b="0" i="0" baseline="0" dirty="0" smtClean="0">
                <a:solidFill>
                  <a:schemeClr val="tx1"/>
                </a:solidFill>
              </a:rPr>
              <a:t> already charging for services with selected customers</a:t>
            </a:r>
            <a:endParaRPr lang="en-US" b="0" i="0" dirty="0" smtClean="0">
              <a:solidFill>
                <a:schemeClr val="accent2">
                  <a:lumMod val="75000"/>
                </a:schemeClr>
              </a:solidFill>
            </a:endParaRP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17</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18</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19</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 name="Notes Placeholder 2"/>
          <p:cNvSpPr>
            <a:spLocks noGrp="1"/>
          </p:cNvSpPr>
          <p:nvPr>
            <p:ph type="body" idx="1"/>
          </p:nvPr>
        </p:nvSpPr>
        <p:spPr/>
        <p:txBody>
          <a:bodyPr>
            <a:normAutofit fontScale="70000" lnSpcReduction="20000"/>
          </a:bodyPr>
          <a:lstStyle/>
          <a:p>
            <a:pPr>
              <a:defRPr/>
            </a:pPr>
            <a:endParaRPr lang="en-US" dirty="0"/>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24BA037-06A8-DD42-BC15-1C03591FBB83}" type="slidenum">
              <a:rPr lang="en-US" sz="1200"/>
              <a:pPr eaLnBrk="1" hangingPunct="1"/>
              <a:t>20</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24</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25</a:t>
            </a:fld>
            <a:endParaRPr lang="en-US"/>
          </a:p>
        </p:txBody>
      </p:sp>
    </p:spTree>
    <p:extLst>
      <p:ext uri="{BB962C8B-B14F-4D97-AF65-F5344CB8AC3E}">
        <p14:creationId xmlns:p14="http://schemas.microsoft.com/office/powerpoint/2010/main" val="1499727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26</a:t>
            </a:fld>
            <a:endParaRPr lang="en-US"/>
          </a:p>
        </p:txBody>
      </p:sp>
    </p:spTree>
    <p:extLst>
      <p:ext uri="{BB962C8B-B14F-4D97-AF65-F5344CB8AC3E}">
        <p14:creationId xmlns:p14="http://schemas.microsoft.com/office/powerpoint/2010/main" val="1499727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E072388-C497-3245-9A11-626F7686188A}" type="slidenum">
              <a:rPr lang="en-US" smtClean="0"/>
              <a:t>29</a:t>
            </a:fld>
            <a:endParaRPr lang="en-US"/>
          </a:p>
        </p:txBody>
      </p:sp>
    </p:spTree>
    <p:extLst>
      <p:ext uri="{BB962C8B-B14F-4D97-AF65-F5344CB8AC3E}">
        <p14:creationId xmlns:p14="http://schemas.microsoft.com/office/powerpoint/2010/main" val="315583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4</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5</a:t>
            </a:fld>
            <a:endParaRPr lang="en-US"/>
          </a:p>
        </p:txBody>
      </p:sp>
    </p:spTree>
    <p:extLst>
      <p:ext uri="{BB962C8B-B14F-4D97-AF65-F5344CB8AC3E}">
        <p14:creationId xmlns:p14="http://schemas.microsoft.com/office/powerpoint/2010/main" val="3640654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“test</a:t>
            </a:r>
            <a:r>
              <a:rPr lang="en-US" baseline="0" dirty="0" smtClean="0"/>
              <a:t> the system” part of objectives?</a:t>
            </a:r>
            <a:endParaRPr lang="en-US" dirty="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6</a:t>
            </a:fld>
            <a:endParaRPr lang="en-US"/>
          </a:p>
        </p:txBody>
      </p:sp>
    </p:spTree>
    <p:extLst>
      <p:ext uri="{BB962C8B-B14F-4D97-AF65-F5344CB8AC3E}">
        <p14:creationId xmlns:p14="http://schemas.microsoft.com/office/powerpoint/2010/main" val="1672208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7</a:t>
            </a:fld>
            <a:endParaRPr lang="en-US"/>
          </a:p>
        </p:txBody>
      </p:sp>
    </p:spTree>
    <p:extLst>
      <p:ext uri="{BB962C8B-B14F-4D97-AF65-F5344CB8AC3E}">
        <p14:creationId xmlns:p14="http://schemas.microsoft.com/office/powerpoint/2010/main" val="3769807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9</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E072388-C497-3245-9A11-626F7686188A}" type="slidenum">
              <a:rPr lang="en-US" smtClean="0"/>
              <a:t>11</a:t>
            </a:fld>
            <a:endParaRPr lang="en-US"/>
          </a:p>
        </p:txBody>
      </p:sp>
    </p:spTree>
    <p:extLst>
      <p:ext uri="{BB962C8B-B14F-4D97-AF65-F5344CB8AC3E}">
        <p14:creationId xmlns:p14="http://schemas.microsoft.com/office/powerpoint/2010/main" val="3155833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13</a:t>
            </a:fld>
            <a:endParaRPr lang="en-US"/>
          </a:p>
        </p:txBody>
      </p:sp>
    </p:spTree>
    <p:extLst>
      <p:ext uri="{BB962C8B-B14F-4D97-AF65-F5344CB8AC3E}">
        <p14:creationId xmlns:p14="http://schemas.microsoft.com/office/powerpoint/2010/main" val="1665461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l-PL">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pl-PL">
                <a:latin typeface="Calibri" pitchFamily="34"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pl-PL">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pl-PL"/>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eaLnBrk="1" hangingPunct="1"/>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24/09/14</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AB6B9B1D-45A1-4052-A25E-A159C5BE409A}" type="slidenum">
              <a:rPr lang="en-US"/>
              <a:pPr>
                <a:defRPr/>
              </a:pPr>
              <a:t>‹#›</a:t>
            </a:fld>
            <a:endParaRPr lang="en-US" dirty="0"/>
          </a:p>
        </p:txBody>
      </p:sp>
    </p:spTree>
    <p:extLst>
      <p:ext uri="{BB962C8B-B14F-4D97-AF65-F5344CB8AC3E}">
        <p14:creationId xmlns:p14="http://schemas.microsoft.com/office/powerpoint/2010/main" val="390965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C426CF0-CCE1-49C5-91B2-BD7880559DB9}" type="datetimeFigureOut">
              <a:rPr lang="en-US"/>
              <a:pPr>
                <a:defRPr/>
              </a:pPr>
              <a:t>24/09/14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AA264-474B-4FCF-BC4F-D5F43632E466}" type="slidenum">
              <a:rPr lang="en-US"/>
              <a:pPr>
                <a:defRPr/>
              </a:pPr>
              <a:t>‹#›</a:t>
            </a:fld>
            <a:endParaRPr lang="en-US" dirty="0"/>
          </a:p>
        </p:txBody>
      </p:sp>
    </p:spTree>
    <p:extLst>
      <p:ext uri="{BB962C8B-B14F-4D97-AF65-F5344CB8AC3E}">
        <p14:creationId xmlns:p14="http://schemas.microsoft.com/office/powerpoint/2010/main" val="296220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70A70AE-0114-47E4-A55C-0E4E5040C02C}" type="datetimeFigureOut">
              <a:rPr lang="en-US"/>
              <a:pPr>
                <a:defRPr/>
              </a:pPr>
              <a:t>24/09/14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C680990-8988-4776-BAE7-92C629E8DFAB}" type="slidenum">
              <a:rPr lang="en-US"/>
              <a:pPr>
                <a:defRPr/>
              </a:pPr>
              <a:t>‹#›</a:t>
            </a:fld>
            <a:endParaRPr lang="en-US" dirty="0"/>
          </a:p>
        </p:txBody>
      </p:sp>
    </p:spTree>
    <p:extLst>
      <p:ext uri="{BB962C8B-B14F-4D97-AF65-F5344CB8AC3E}">
        <p14:creationId xmlns:p14="http://schemas.microsoft.com/office/powerpoint/2010/main" val="33781697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l-PL">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pl-PL">
                <a:latin typeface="Calibri" pitchFamily="34" charset="0"/>
              </a:endParaRPr>
            </a:p>
          </p:txBody>
        </p:sp>
        <p:pic>
          <p:nvPicPr>
            <p:cNvPr id="103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pl-PL">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pl-PL"/>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84793D29-345A-4AEA-9318-00664121D698}" type="datetimeFigureOut">
              <a:rPr lang="en-US"/>
              <a:pPr>
                <a:defRPr/>
              </a:pPr>
              <a:t>24/09/14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7A7F0AA2-8494-42EF-8E82-1A897FAAD537}"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jpg"/><Relationship Id="rId5" Type="http://schemas.openxmlformats.org/officeDocument/2006/relationships/image" Target="../media/image15.png"/><Relationship Id="rId6" Type="http://schemas.openxmlformats.org/officeDocument/2006/relationships/hyperlink" Target="https://wiki.egi.eu/wiki/EGI_Pay-for-Use_PoC" TargetMode="External"/><Relationship Id="rId7" Type="http://schemas.openxmlformats.org/officeDocument/2006/relationships/hyperlink" Target="https://documents.egi.eu/document/2256"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go.egi.eu/139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documents.egi.eu/document/139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7168DF8-5A64-4A85-BCF0-8573A7C4D3BF}" type="slidenum">
              <a:rPr lang="en-US" smtClean="0">
                <a:solidFill>
                  <a:schemeClr val="bg1"/>
                </a:solidFill>
                <a:cs typeface="Arial" charset="0"/>
              </a:rPr>
              <a:pPr eaLnBrk="1" fontAlgn="base" hangingPunct="1">
                <a:spcBef>
                  <a:spcPct val="0"/>
                </a:spcBef>
                <a:spcAft>
                  <a:spcPct val="0"/>
                </a:spcAft>
              </a:pPr>
              <a:t>1</a:t>
            </a:fld>
            <a:endParaRPr lang="en-US" smtClean="0">
              <a:solidFill>
                <a:schemeClr val="bg1"/>
              </a:solidFill>
              <a:cs typeface="Arial" charset="0"/>
            </a:endParaRPr>
          </a:p>
        </p:txBody>
      </p:sp>
      <p:sp>
        <p:nvSpPr>
          <p:cNvPr id="8" name="Rectangle 2"/>
          <p:cNvSpPr>
            <a:spLocks noGrp="1" noChangeArrowheads="1"/>
          </p:cNvSpPr>
          <p:nvPr>
            <p:ph type="ctrTitle"/>
          </p:nvPr>
        </p:nvSpPr>
        <p:spPr>
          <a:xfrm>
            <a:off x="1691680" y="1484784"/>
            <a:ext cx="7200800" cy="1872208"/>
          </a:xfrm>
        </p:spPr>
        <p:txBody>
          <a:bodyPr/>
          <a:lstStyle/>
          <a:p>
            <a:r>
              <a:rPr lang="en-GB" dirty="0" smtClean="0"/>
              <a:t>Pay</a:t>
            </a:r>
            <a:r>
              <a:rPr lang="en-GB" dirty="0"/>
              <a:t>-for-</a:t>
            </a:r>
            <a:r>
              <a:rPr lang="en-GB" dirty="0" smtClean="0"/>
              <a:t>Use PoC:</a:t>
            </a:r>
            <a:br>
              <a:rPr lang="en-GB" dirty="0" smtClean="0"/>
            </a:br>
            <a:r>
              <a:rPr lang="en-GB" dirty="0" smtClean="0"/>
              <a:t>Overview and Results</a:t>
            </a:r>
          </a:p>
        </p:txBody>
      </p:sp>
      <p:sp>
        <p:nvSpPr>
          <p:cNvPr id="11" name="Rectangle 3"/>
          <p:cNvSpPr>
            <a:spLocks noGrp="1" noChangeArrowheads="1"/>
          </p:cNvSpPr>
          <p:nvPr>
            <p:ph type="subTitle" idx="1"/>
          </p:nvPr>
        </p:nvSpPr>
        <p:spPr>
          <a:xfrm>
            <a:off x="2267744" y="3670176"/>
            <a:ext cx="5904656" cy="1703040"/>
          </a:xfrm>
        </p:spPr>
        <p:txBody>
          <a:bodyPr/>
          <a:lstStyle/>
          <a:p>
            <a:pPr eaLnBrk="1" hangingPunct="1"/>
            <a:r>
              <a:rPr lang="en-GB" dirty="0" smtClean="0"/>
              <a:t>Sy Holsinger</a:t>
            </a:r>
          </a:p>
          <a:p>
            <a:pPr eaLnBrk="1" hangingPunct="1"/>
            <a:r>
              <a:rPr lang="en-GB" sz="2800" dirty="0" smtClean="0"/>
              <a:t>Senior Strategy and Policy Officer, EGI.eu</a:t>
            </a:r>
          </a:p>
          <a:p>
            <a:pPr eaLnBrk="1" hangingPunct="1"/>
            <a:endParaRPr lang="en-GB" sz="1800" dirty="0" smtClean="0">
              <a:solidFill>
                <a:schemeClr val="tx1">
                  <a:lumMod val="65000"/>
                  <a:lumOff val="35000"/>
                </a:schemeClr>
              </a:solidFill>
            </a:endParaRPr>
          </a:p>
          <a:p>
            <a:pPr eaLnBrk="1" hangingPunct="1"/>
            <a:r>
              <a:rPr lang="en-GB" sz="2400" dirty="0" err="1" smtClean="0">
                <a:solidFill>
                  <a:schemeClr val="tx1">
                    <a:lumMod val="65000"/>
                    <a:lumOff val="35000"/>
                  </a:schemeClr>
                </a:solidFill>
              </a:rPr>
              <a:t>sy.holsinger@egi.eu</a:t>
            </a:r>
            <a:endParaRPr lang="en-GB" sz="2400" dirty="0" smtClean="0">
              <a:solidFill>
                <a:schemeClr val="tx1">
                  <a:lumMod val="65000"/>
                  <a:lumOff val="35000"/>
                </a:schemeClr>
              </a:solidFill>
            </a:endParaRPr>
          </a:p>
        </p:txBody>
      </p:sp>
      <p:sp>
        <p:nvSpPr>
          <p:cNvPr id="6"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Pay-for-Use </a:t>
            </a:r>
            <a:r>
              <a:rPr lang="en-US" sz="3200" dirty="0" smtClean="0"/>
              <a:t>PoC:</a:t>
            </a:r>
            <a:br>
              <a:rPr lang="en-US" sz="3200" dirty="0" smtClean="0"/>
            </a:br>
            <a:r>
              <a:rPr lang="en-US" sz="3200" dirty="0" smtClean="0"/>
              <a:t>Current results</a:t>
            </a:r>
            <a:endParaRPr lang="en-US" sz="3200" dirty="0"/>
          </a:p>
        </p:txBody>
      </p:sp>
      <p:sp>
        <p:nvSpPr>
          <p:cNvPr id="3" name="Content Placeholder 2"/>
          <p:cNvSpPr>
            <a:spLocks noGrp="1"/>
          </p:cNvSpPr>
          <p:nvPr>
            <p:ph idx="1"/>
          </p:nvPr>
        </p:nvSpPr>
        <p:spPr>
          <a:xfrm>
            <a:off x="35496" y="1052736"/>
            <a:ext cx="4680520" cy="5256584"/>
          </a:xfrm>
        </p:spPr>
        <p:txBody>
          <a:bodyPr/>
          <a:lstStyle/>
          <a:p>
            <a:r>
              <a:rPr lang="en-US" sz="2000" dirty="0" smtClean="0">
                <a:solidFill>
                  <a:schemeClr val="accent1"/>
                </a:solidFill>
              </a:rPr>
              <a:t>Processes</a:t>
            </a:r>
            <a:r>
              <a:rPr lang="en-US" sz="2000" dirty="0" smtClean="0"/>
              <a:t> in business scenario for phase 1 </a:t>
            </a:r>
            <a:r>
              <a:rPr lang="en-US" sz="2000" dirty="0" smtClean="0">
                <a:solidFill>
                  <a:srgbClr val="4F81BD"/>
                </a:solidFill>
              </a:rPr>
              <a:t>defined</a:t>
            </a:r>
            <a:endParaRPr lang="en-US" sz="1800" dirty="0" smtClean="0">
              <a:solidFill>
                <a:srgbClr val="4F81BD"/>
              </a:solidFill>
            </a:endParaRPr>
          </a:p>
          <a:p>
            <a:r>
              <a:rPr lang="en-US" sz="2000" dirty="0" smtClean="0"/>
              <a:t>Tools adaptation</a:t>
            </a:r>
          </a:p>
          <a:p>
            <a:pPr lvl="1"/>
            <a:r>
              <a:rPr lang="en-US" sz="1800" dirty="0" smtClean="0">
                <a:solidFill>
                  <a:srgbClr val="4F81BD"/>
                </a:solidFill>
              </a:rPr>
              <a:t>GOCDB</a:t>
            </a:r>
            <a:r>
              <a:rPr lang="en-US" sz="1800" dirty="0" smtClean="0"/>
              <a:t> extensions added to set prices</a:t>
            </a:r>
            <a:endParaRPr lang="en-US" sz="1800" dirty="0"/>
          </a:p>
          <a:p>
            <a:pPr lvl="1"/>
            <a:r>
              <a:rPr lang="en-US" sz="1800" dirty="0" smtClean="0">
                <a:solidFill>
                  <a:srgbClr val="4F81BD"/>
                </a:solidFill>
              </a:rPr>
              <a:t>Accounting Portal </a:t>
            </a:r>
            <a:r>
              <a:rPr lang="en-US" sz="1800" dirty="0" smtClean="0"/>
              <a:t>accounting information</a:t>
            </a:r>
          </a:p>
          <a:p>
            <a:pPr marL="342900" lvl="1" indent="-342900">
              <a:buFont typeface="Arial" charset="0"/>
              <a:buChar char="•"/>
            </a:pPr>
            <a:r>
              <a:rPr lang="en-US" sz="2000" dirty="0" smtClean="0"/>
              <a:t>Providers</a:t>
            </a:r>
          </a:p>
          <a:p>
            <a:pPr lvl="1"/>
            <a:r>
              <a:rPr lang="en-US" sz="1800" dirty="0" smtClean="0"/>
              <a:t>29 </a:t>
            </a:r>
            <a:r>
              <a:rPr lang="en-US" sz="1800" dirty="0"/>
              <a:t>Sites publishing pricing </a:t>
            </a:r>
            <a:r>
              <a:rPr lang="en-US" sz="1800" dirty="0" smtClean="0"/>
              <a:t>information (20 Grid, </a:t>
            </a:r>
            <a:r>
              <a:rPr lang="en-US" sz="1800" dirty="0"/>
              <a:t>9</a:t>
            </a:r>
            <a:r>
              <a:rPr lang="en-US" sz="1800" dirty="0" smtClean="0"/>
              <a:t> Cloud)</a:t>
            </a:r>
          </a:p>
          <a:p>
            <a:r>
              <a:rPr lang="en-US" sz="2000" dirty="0" smtClean="0">
                <a:solidFill>
                  <a:srgbClr val="4F81BD"/>
                </a:solidFill>
              </a:rPr>
              <a:t>Legal</a:t>
            </a:r>
            <a:r>
              <a:rPr lang="en-US" sz="2000" dirty="0" smtClean="0"/>
              <a:t> and </a:t>
            </a:r>
            <a:r>
              <a:rPr lang="en-US" sz="2000" dirty="0" smtClean="0">
                <a:solidFill>
                  <a:srgbClr val="4F81BD"/>
                </a:solidFill>
              </a:rPr>
              <a:t>Policy</a:t>
            </a:r>
            <a:r>
              <a:rPr lang="en-US" sz="2000" dirty="0" smtClean="0"/>
              <a:t> solutions emerging</a:t>
            </a:r>
          </a:p>
          <a:p>
            <a:pPr lvl="1"/>
            <a:r>
              <a:rPr lang="en-US" sz="1800" dirty="0"/>
              <a:t>e</a:t>
            </a:r>
            <a:r>
              <a:rPr lang="en-US" sz="1800" dirty="0" smtClean="0"/>
              <a:t>.g. research-only purpose statements; joint collaborations</a:t>
            </a:r>
          </a:p>
        </p:txBody>
      </p:sp>
      <p:pic>
        <p:nvPicPr>
          <p:cNvPr id="10" name="Picture 9"/>
          <p:cNvPicPr>
            <a:picLocks noChangeAspect="1"/>
          </p:cNvPicPr>
          <p:nvPr/>
        </p:nvPicPr>
        <p:blipFill rotWithShape="1">
          <a:blip r:embed="rId2"/>
          <a:srcRect t="18379"/>
          <a:stretch/>
        </p:blipFill>
        <p:spPr>
          <a:xfrm>
            <a:off x="4644008" y="3625899"/>
            <a:ext cx="4392488" cy="1171253"/>
          </a:xfrm>
          <a:prstGeom prst="rect">
            <a:avLst/>
          </a:prstGeom>
        </p:spPr>
      </p:pic>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10</a:t>
            </a:fld>
            <a:endParaRPr lang="en-US" dirty="0"/>
          </a:p>
        </p:txBody>
      </p:sp>
      <p:pic>
        <p:nvPicPr>
          <p:cNvPr id="7" name="Picture 6" descr="EGI-PayForUse-GOCDB.jpg"/>
          <p:cNvPicPr>
            <a:picLocks noChangeAspect="1"/>
          </p:cNvPicPr>
          <p:nvPr/>
        </p:nvPicPr>
        <p:blipFill rotWithShape="1">
          <a:blip r:embed="rId3">
            <a:extLst>
              <a:ext uri="{28A0092B-C50C-407E-A947-70E740481C1C}">
                <a14:useLocalDpi xmlns:a14="http://schemas.microsoft.com/office/drawing/2010/main" val="0"/>
              </a:ext>
            </a:extLst>
          </a:blip>
          <a:srcRect l="18199" t="71001" r="42429"/>
          <a:stretch/>
        </p:blipFill>
        <p:spPr>
          <a:xfrm>
            <a:off x="5364088" y="1196751"/>
            <a:ext cx="3672408" cy="2376943"/>
          </a:xfrm>
          <a:prstGeom prst="rect">
            <a:avLst/>
          </a:prstGeom>
        </p:spPr>
      </p:pic>
      <p:cxnSp>
        <p:nvCxnSpPr>
          <p:cNvPr id="12" name="Straight Arrow Connector 11"/>
          <p:cNvCxnSpPr/>
          <p:nvPr/>
        </p:nvCxnSpPr>
        <p:spPr>
          <a:xfrm flipV="1">
            <a:off x="4283968" y="2132856"/>
            <a:ext cx="1008112" cy="14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995936" y="2996952"/>
            <a:ext cx="648072"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14" name="Content Placeholder 2"/>
          <p:cNvSpPr txBox="1">
            <a:spLocks/>
          </p:cNvSpPr>
          <p:nvPr/>
        </p:nvSpPr>
        <p:spPr bwMode="auto">
          <a:xfrm>
            <a:off x="35496" y="5229200"/>
            <a:ext cx="9036496"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Business Cases being explored</a:t>
            </a:r>
          </a:p>
          <a:p>
            <a:pPr lvl="1"/>
            <a:r>
              <a:rPr lang="en-US" sz="1800" dirty="0" smtClean="0"/>
              <a:t>Helix Nebula, ESA, Cloud for Europe, Charity Engine, </a:t>
            </a:r>
            <a:r>
              <a:rPr lang="en-US" sz="1800" dirty="0" err="1" smtClean="0"/>
              <a:t>Arctur</a:t>
            </a:r>
            <a:r>
              <a:rPr lang="en-US" sz="1800" dirty="0" smtClean="0"/>
              <a:t>, Engineering	</a:t>
            </a:r>
          </a:p>
          <a:p>
            <a:pPr marL="0" indent="0">
              <a:spcBef>
                <a:spcPts val="700"/>
              </a:spcBef>
              <a:buNone/>
            </a:pPr>
            <a:r>
              <a:rPr lang="en-US" sz="1800" i="1" dirty="0" smtClean="0"/>
              <a:t>			* More info in following presentation(s)</a:t>
            </a:r>
          </a:p>
          <a:p>
            <a:endParaRPr lang="en-US" sz="2000" dirty="0"/>
          </a:p>
        </p:txBody>
      </p:sp>
      <p:sp>
        <p:nvSpPr>
          <p:cNvPr id="15" name="Slide Number Placeholder 9"/>
          <p:cNvSpPr txBox="1">
            <a:spLocks/>
          </p:cNvSpPr>
          <p:nvPr/>
        </p:nvSpPr>
        <p:spPr bwMode="auto">
          <a:xfrm>
            <a:off x="0" y="6309320"/>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6" name="TextBox 15"/>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4389444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532812" cy="4608512"/>
          </a:xfrm>
        </p:spPr>
        <p:txBody>
          <a:bodyPr>
            <a:normAutofit/>
          </a:bodyPr>
          <a:lstStyle/>
          <a:p>
            <a:pPr marL="0" indent="0" algn="ctr">
              <a:buNone/>
            </a:pPr>
            <a:r>
              <a:rPr lang="en-US" sz="3600" b="1" i="1" dirty="0" smtClean="0">
                <a:solidFill>
                  <a:schemeClr val="accent1">
                    <a:lumMod val="75000"/>
                  </a:schemeClr>
                </a:solidFill>
              </a:rPr>
              <a:t>Questions</a:t>
            </a:r>
            <a:r>
              <a:rPr lang="en-US" sz="3600" b="1" i="1" dirty="0" smtClean="0">
                <a:solidFill>
                  <a:schemeClr val="accent1">
                    <a:lumMod val="75000"/>
                  </a:schemeClr>
                </a:solidFill>
              </a:rPr>
              <a:t>?</a:t>
            </a:r>
          </a:p>
          <a:p>
            <a:pPr marL="0" indent="0" algn="ctr">
              <a:buNone/>
            </a:pPr>
            <a:endParaRPr lang="en-US" sz="3600" b="1" i="1" dirty="0">
              <a:solidFill>
                <a:schemeClr val="accent1">
                  <a:lumMod val="75000"/>
                </a:schemeClr>
              </a:solidFill>
            </a:endParaRPr>
          </a:p>
        </p:txBody>
      </p:sp>
      <p:sp>
        <p:nvSpPr>
          <p:cNvPr id="4" name="Foliennummernplatzhalter 3"/>
          <p:cNvSpPr>
            <a:spLocks noGrp="1"/>
          </p:cNvSpPr>
          <p:nvPr>
            <p:ph type="sldNum" sz="quarter" idx="12"/>
          </p:nvPr>
        </p:nvSpPr>
        <p:spPr/>
        <p:txBody>
          <a:bodyPr/>
          <a:lstStyle/>
          <a:p>
            <a:fld id="{43507AEB-23B8-F142-83A3-458C56B10093}" type="slidenum">
              <a:rPr lang="en-US" smtClean="0"/>
              <a:t>11</a:t>
            </a:fld>
            <a:endParaRPr lang="en-US"/>
          </a:p>
        </p:txBody>
      </p:sp>
      <p:pic>
        <p:nvPicPr>
          <p:cNvPr id="5" name="Picture 4"/>
          <p:cNvPicPr>
            <a:picLocks noChangeAspect="1"/>
          </p:cNvPicPr>
          <p:nvPr/>
        </p:nvPicPr>
        <p:blipFill>
          <a:blip r:embed="rId3"/>
          <a:stretch>
            <a:fillRect/>
          </a:stretch>
        </p:blipFill>
        <p:spPr>
          <a:xfrm>
            <a:off x="3387080" y="2132856"/>
            <a:ext cx="2265040" cy="2265040"/>
          </a:xfrm>
          <a:prstGeom prst="rect">
            <a:avLst/>
          </a:prstGeom>
        </p:spPr>
      </p:pic>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Rectangle 5"/>
          <p:cNvSpPr/>
          <p:nvPr/>
        </p:nvSpPr>
        <p:spPr>
          <a:xfrm>
            <a:off x="2627784" y="5157192"/>
            <a:ext cx="3771662" cy="400110"/>
          </a:xfrm>
          <a:prstGeom prst="rect">
            <a:avLst/>
          </a:prstGeom>
          <a:noFill/>
        </p:spPr>
        <p:txBody>
          <a:bodyPr wrap="square" rtlCol="0">
            <a:spAutoFit/>
          </a:bodyPr>
          <a:lstStyle/>
          <a:p>
            <a:pPr algn="ctr"/>
            <a:r>
              <a:rPr lang="en-US" sz="2000" b="1" u="sng" dirty="0" smtClean="0">
                <a:solidFill>
                  <a:schemeClr val="accent1">
                    <a:lumMod val="75000"/>
                  </a:schemeClr>
                </a:solidFill>
              </a:rPr>
              <a:t>Live Comments / Notes</a:t>
            </a:r>
            <a:endParaRPr lang="en-US" sz="2000" b="1" u="sng" dirty="0">
              <a:solidFill>
                <a:schemeClr val="accent1">
                  <a:lumMod val="75000"/>
                </a:schemeClr>
              </a:solidFill>
            </a:endParaRPr>
          </a:p>
        </p:txBody>
      </p:sp>
      <p:sp>
        <p:nvSpPr>
          <p:cNvPr id="8" name="Slide Number Placeholder 9"/>
          <p:cNvSpPr txBox="1">
            <a:spLocks/>
          </p:cNvSpPr>
          <p:nvPr/>
        </p:nvSpPr>
        <p:spPr bwMode="auto">
          <a:xfrm>
            <a:off x="2699792" y="5517233"/>
            <a:ext cx="3672408" cy="4320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algn="ctr" fontAlgn="base">
              <a:spcBef>
                <a:spcPct val="0"/>
              </a:spcBef>
              <a:spcAft>
                <a:spcPct val="0"/>
              </a:spcAft>
            </a:pPr>
            <a:r>
              <a:rPr lang="en-US" sz="2000" b="1" dirty="0">
                <a:latin typeface="Arial" charset="0"/>
                <a:cs typeface="+mn-cs"/>
              </a:rPr>
              <a:t>http://go.egi.eu/</a:t>
            </a:r>
            <a:r>
              <a:rPr lang="en-US" sz="2000" b="1" dirty="0">
                <a:latin typeface="Arial" charset="0"/>
                <a:cs typeface="+mn-cs"/>
              </a:rPr>
              <a:t>livedoc</a:t>
            </a:r>
            <a:endParaRPr lang="en-US" sz="2000" b="1" dirty="0">
              <a:latin typeface="Arial" charset="0"/>
              <a:cs typeface="+mn-cs"/>
            </a:endParaRPr>
          </a:p>
        </p:txBody>
      </p:sp>
    </p:spTree>
    <p:extLst>
      <p:ext uri="{BB962C8B-B14F-4D97-AF65-F5344CB8AC3E}">
        <p14:creationId xmlns:p14="http://schemas.microsoft.com/office/powerpoint/2010/main" val="23271192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7168DF8-5A64-4A85-BCF0-8573A7C4D3BF}" type="slidenum">
              <a:rPr lang="en-US" smtClean="0">
                <a:solidFill>
                  <a:schemeClr val="bg1"/>
                </a:solidFill>
                <a:cs typeface="Arial" charset="0"/>
              </a:rPr>
              <a:pPr eaLnBrk="1" fontAlgn="base" hangingPunct="1">
                <a:spcBef>
                  <a:spcPct val="0"/>
                </a:spcBef>
                <a:spcAft>
                  <a:spcPct val="0"/>
                </a:spcAft>
              </a:pPr>
              <a:t>12</a:t>
            </a:fld>
            <a:endParaRPr lang="en-US" smtClean="0">
              <a:solidFill>
                <a:schemeClr val="bg1"/>
              </a:solidFill>
              <a:cs typeface="Arial" charset="0"/>
            </a:endParaRPr>
          </a:p>
        </p:txBody>
      </p:sp>
      <p:sp>
        <p:nvSpPr>
          <p:cNvPr id="8" name="Rectangle 2"/>
          <p:cNvSpPr>
            <a:spLocks noGrp="1" noChangeArrowheads="1"/>
          </p:cNvSpPr>
          <p:nvPr>
            <p:ph type="ctrTitle"/>
          </p:nvPr>
        </p:nvSpPr>
        <p:spPr>
          <a:xfrm>
            <a:off x="1691680" y="1484784"/>
            <a:ext cx="7200800" cy="1872208"/>
          </a:xfrm>
        </p:spPr>
        <p:txBody>
          <a:bodyPr/>
          <a:lstStyle/>
          <a:p>
            <a:r>
              <a:rPr lang="en-GB" dirty="0" smtClean="0"/>
              <a:t>Pay</a:t>
            </a:r>
            <a:r>
              <a:rPr lang="en-GB" dirty="0"/>
              <a:t>-for-</a:t>
            </a:r>
            <a:r>
              <a:rPr lang="en-GB" dirty="0" smtClean="0"/>
              <a:t>Use: </a:t>
            </a:r>
            <a:br>
              <a:rPr lang="en-GB" dirty="0" smtClean="0"/>
            </a:br>
            <a:r>
              <a:rPr lang="en-GB" dirty="0" smtClean="0"/>
              <a:t>Business Models and Pricing Schemes</a:t>
            </a:r>
          </a:p>
        </p:txBody>
      </p:sp>
      <p:sp>
        <p:nvSpPr>
          <p:cNvPr id="11" name="Rectangle 3"/>
          <p:cNvSpPr>
            <a:spLocks noGrp="1" noChangeArrowheads="1"/>
          </p:cNvSpPr>
          <p:nvPr>
            <p:ph type="subTitle" idx="1"/>
          </p:nvPr>
        </p:nvSpPr>
        <p:spPr>
          <a:xfrm>
            <a:off x="2267744" y="3670176"/>
            <a:ext cx="5904656" cy="1703040"/>
          </a:xfrm>
        </p:spPr>
        <p:txBody>
          <a:bodyPr/>
          <a:lstStyle/>
          <a:p>
            <a:pPr eaLnBrk="1" hangingPunct="1"/>
            <a:r>
              <a:rPr lang="en-GB" dirty="0" smtClean="0"/>
              <a:t>Sy Holsinger</a:t>
            </a:r>
          </a:p>
          <a:p>
            <a:pPr eaLnBrk="1" hangingPunct="1"/>
            <a:r>
              <a:rPr lang="en-GB" sz="2800" dirty="0" smtClean="0"/>
              <a:t>Senior Strategy and Policy Officer, EGI.eu</a:t>
            </a:r>
          </a:p>
          <a:p>
            <a:pPr eaLnBrk="1" hangingPunct="1"/>
            <a:endParaRPr lang="en-GB" sz="1800" dirty="0" smtClean="0">
              <a:solidFill>
                <a:schemeClr val="tx1">
                  <a:lumMod val="65000"/>
                  <a:lumOff val="35000"/>
                </a:schemeClr>
              </a:solidFill>
            </a:endParaRPr>
          </a:p>
          <a:p>
            <a:pPr eaLnBrk="1" hangingPunct="1"/>
            <a:r>
              <a:rPr lang="en-GB" sz="2400" dirty="0" err="1" smtClean="0">
                <a:solidFill>
                  <a:schemeClr val="tx1">
                    <a:lumMod val="65000"/>
                    <a:lumOff val="35000"/>
                  </a:schemeClr>
                </a:solidFill>
              </a:rPr>
              <a:t>sy.holsinger@egi.eu</a:t>
            </a:r>
            <a:endParaRPr lang="en-GB" sz="2400" dirty="0" smtClean="0">
              <a:solidFill>
                <a:schemeClr val="tx1">
                  <a:lumMod val="65000"/>
                  <a:lumOff val="35000"/>
                </a:schemeClr>
              </a:solidFill>
            </a:endParaRPr>
          </a:p>
        </p:txBody>
      </p:sp>
      <p:sp>
        <p:nvSpPr>
          <p:cNvPr id="6"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Tree>
    <p:extLst>
      <p:ext uri="{BB962C8B-B14F-4D97-AF65-F5344CB8AC3E}">
        <p14:creationId xmlns:p14="http://schemas.microsoft.com/office/powerpoint/2010/main" val="7711568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GB" sz="3600" dirty="0" smtClean="0"/>
              <a:t>Purpose Statement</a:t>
            </a:r>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13</a:t>
            </a:fld>
            <a:endParaRPr lang="fi-FI" dirty="0">
              <a:solidFill>
                <a:schemeClr val="bg1"/>
              </a:solidFill>
            </a:endParaRPr>
          </a:p>
        </p:txBody>
      </p:sp>
      <p:sp>
        <p:nvSpPr>
          <p:cNvPr id="8" name="Content Placeholder 1"/>
          <p:cNvSpPr txBox="1">
            <a:spLocks/>
          </p:cNvSpPr>
          <p:nvPr/>
        </p:nvSpPr>
        <p:spPr bwMode="auto">
          <a:xfrm>
            <a:off x="395536" y="1484784"/>
            <a:ext cx="8496944" cy="2059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smtClean="0">
                <a:solidFill>
                  <a:srgbClr val="376092"/>
                </a:solidFill>
              </a:rPr>
              <a:t>Articulate discussions that have taken place over the last several months, building on Phase 1 achievements in order to take the following decisions:</a:t>
            </a:r>
            <a:endParaRPr lang="en-US" sz="2800" dirty="0">
              <a:solidFill>
                <a:srgbClr val="376092"/>
              </a:solidFill>
            </a:endParaRPr>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Content Placeholder 1"/>
          <p:cNvSpPr txBox="1">
            <a:spLocks/>
          </p:cNvSpPr>
          <p:nvPr/>
        </p:nvSpPr>
        <p:spPr bwMode="auto">
          <a:xfrm>
            <a:off x="539552" y="3501008"/>
            <a:ext cx="8496944"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400" dirty="0" smtClean="0"/>
              <a:t>Do the business models represent </a:t>
            </a:r>
            <a:r>
              <a:rPr lang="en-US" sz="2400" dirty="0" smtClean="0"/>
              <a:t>realistic opportunities for EGI?</a:t>
            </a:r>
            <a:endParaRPr lang="en-US" sz="2400" dirty="0" smtClean="0"/>
          </a:p>
          <a:p>
            <a:pPr marL="914400" lvl="1" indent="-514350"/>
            <a:r>
              <a:rPr lang="en-US" sz="2000" dirty="0" smtClean="0"/>
              <a:t>If not, what is missing or what needs to change?</a:t>
            </a:r>
          </a:p>
          <a:p>
            <a:pPr marL="514350" indent="-514350">
              <a:buFont typeface="+mj-lt"/>
              <a:buAutoNum type="arabicPeriod"/>
            </a:pPr>
            <a:r>
              <a:rPr lang="en-US" sz="2400" dirty="0" smtClean="0"/>
              <a:t>Selection of pricing schemes</a:t>
            </a:r>
          </a:p>
          <a:p>
            <a:pPr marL="914400" lvl="1" indent="-514350"/>
            <a:r>
              <a:rPr lang="en-US" sz="2000" dirty="0" smtClean="0"/>
              <a:t>What can be supported technically?</a:t>
            </a:r>
          </a:p>
          <a:p>
            <a:pPr marL="914400" lvl="1" indent="-514350"/>
            <a:r>
              <a:rPr lang="en-US" sz="2000" dirty="0" smtClean="0"/>
              <a:t>Are they flexible and able to support a business strategy?</a:t>
            </a:r>
          </a:p>
          <a:p>
            <a:pPr marL="514350" indent="-514350">
              <a:buFont typeface="+mj-lt"/>
              <a:buAutoNum type="arabicPeriod"/>
            </a:pPr>
            <a:r>
              <a:rPr lang="en-US" sz="2400" dirty="0" smtClean="0"/>
              <a:t>What is missing in order to provide/sign a contract?</a:t>
            </a:r>
          </a:p>
        </p:txBody>
      </p:sp>
      <p:sp>
        <p:nvSpPr>
          <p:cNvPr id="9"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0" name="TextBox 9"/>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31105842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Terminology</a:t>
            </a:r>
            <a:endParaRPr lang="en-US" sz="4000" dirty="0"/>
          </a:p>
        </p:txBody>
      </p:sp>
      <p:sp>
        <p:nvSpPr>
          <p:cNvPr id="3" name="Content Placeholder 2"/>
          <p:cNvSpPr>
            <a:spLocks noGrp="1"/>
          </p:cNvSpPr>
          <p:nvPr>
            <p:ph idx="1"/>
          </p:nvPr>
        </p:nvSpPr>
        <p:spPr>
          <a:xfrm>
            <a:off x="384820" y="1196752"/>
            <a:ext cx="8435652" cy="5184576"/>
          </a:xfrm>
        </p:spPr>
        <p:txBody>
          <a:bodyPr/>
          <a:lstStyle/>
          <a:p>
            <a:r>
              <a:rPr lang="en-US" sz="2400" dirty="0" smtClean="0"/>
              <a:t>Business Model</a:t>
            </a:r>
          </a:p>
          <a:p>
            <a:pPr lvl="1"/>
            <a:r>
              <a:rPr lang="en-GB" sz="2000" dirty="0" smtClean="0"/>
              <a:t>The rationale of how an organisation creates, delivers, and captures value</a:t>
            </a:r>
          </a:p>
          <a:p>
            <a:pPr lvl="2"/>
            <a:r>
              <a:rPr lang="en-GB" sz="1800" dirty="0" smtClean="0"/>
              <a:t>Components: Customer Segments; Value Propositions; Channels; Customer Relationships; Revenue Streams; Key Resources, Activities and Partnerships; Cost Structure</a:t>
            </a:r>
            <a:endParaRPr lang="en-US" sz="1800" dirty="0" smtClean="0"/>
          </a:p>
          <a:p>
            <a:r>
              <a:rPr lang="en-US" sz="2400" dirty="0" smtClean="0"/>
              <a:t>Price</a:t>
            </a:r>
          </a:p>
          <a:p>
            <a:pPr lvl="1"/>
            <a:r>
              <a:rPr lang="en-US" sz="2000" dirty="0" smtClean="0"/>
              <a:t>The amount in which something costs to the customer (e.g. €/unit)</a:t>
            </a:r>
          </a:p>
          <a:p>
            <a:pPr lvl="2"/>
            <a:r>
              <a:rPr lang="en-US" sz="1800" dirty="0" smtClean="0"/>
              <a:t>Not the cost of what something is to provide</a:t>
            </a:r>
          </a:p>
          <a:p>
            <a:r>
              <a:rPr lang="en-US" sz="2400" dirty="0" smtClean="0"/>
              <a:t>Pricing Schemes</a:t>
            </a:r>
          </a:p>
          <a:p>
            <a:pPr lvl="1"/>
            <a:r>
              <a:rPr lang="en-US" sz="2000" dirty="0" smtClean="0"/>
              <a:t>How the price is calculated to </a:t>
            </a:r>
            <a:r>
              <a:rPr lang="en-US" sz="2000" dirty="0"/>
              <a:t>support </a:t>
            </a:r>
            <a:r>
              <a:rPr lang="en-US" sz="2000" dirty="0" smtClean="0"/>
              <a:t>the business model</a:t>
            </a:r>
          </a:p>
          <a:p>
            <a:pPr lvl="2"/>
            <a:r>
              <a:rPr lang="en-US" sz="1800" dirty="0" smtClean="0"/>
              <a:t>Examples: Usage </a:t>
            </a:r>
            <a:r>
              <a:rPr lang="en-US" sz="1800" dirty="0"/>
              <a:t>Based; Subscription based; Market based and Strategy </a:t>
            </a:r>
            <a:r>
              <a:rPr lang="en-US" sz="1800" dirty="0" smtClean="0"/>
              <a:t>Based</a:t>
            </a:r>
            <a:endParaRPr lang="en-US" sz="1800" dirty="0"/>
          </a:p>
        </p:txBody>
      </p:sp>
      <p:sp>
        <p:nvSpPr>
          <p:cNvPr id="4"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5"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6" name="TextBox 5"/>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30241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z="3200" dirty="0" smtClean="0"/>
              <a:t>Roles</a:t>
            </a:r>
            <a:endParaRPr lang="en-GB" sz="3200" dirty="0" smtClean="0"/>
          </a:p>
        </p:txBody>
      </p:sp>
      <p:sp>
        <p:nvSpPr>
          <p:cNvPr id="12291" name="Content Placeholder 4"/>
          <p:cNvSpPr>
            <a:spLocks noGrp="1"/>
          </p:cNvSpPr>
          <p:nvPr>
            <p:ph idx="1"/>
          </p:nvPr>
        </p:nvSpPr>
        <p:spPr>
          <a:xfrm>
            <a:off x="323528" y="1268760"/>
            <a:ext cx="8712968" cy="4968552"/>
          </a:xfrm>
        </p:spPr>
        <p:txBody>
          <a:bodyPr/>
          <a:lstStyle/>
          <a:p>
            <a:pPr>
              <a:spcBef>
                <a:spcPts val="300"/>
              </a:spcBef>
              <a:spcAft>
                <a:spcPts val="300"/>
              </a:spcAft>
            </a:pPr>
            <a:r>
              <a:rPr lang="en-GB" sz="2400" dirty="0" smtClean="0"/>
              <a:t>(Service) Provider: </a:t>
            </a:r>
            <a:r>
              <a:rPr lang="en-GB" sz="2200" dirty="0" smtClean="0"/>
              <a:t>Offers </a:t>
            </a:r>
            <a:r>
              <a:rPr lang="en-GB" sz="2200" dirty="0"/>
              <a:t>access to ICT resources through service abstractions (e.g., computing power, storage</a:t>
            </a:r>
            <a:r>
              <a:rPr lang="en-GB" sz="2200" dirty="0" smtClean="0"/>
              <a:t>)</a:t>
            </a:r>
            <a:endParaRPr lang="en-GB" sz="2200" dirty="0"/>
          </a:p>
          <a:p>
            <a:pPr>
              <a:spcBef>
                <a:spcPts val="300"/>
              </a:spcBef>
              <a:spcAft>
                <a:spcPts val="300"/>
              </a:spcAft>
            </a:pPr>
            <a:r>
              <a:rPr lang="en-GB" sz="2400" dirty="0" smtClean="0"/>
              <a:t>Customer: </a:t>
            </a:r>
            <a:r>
              <a:rPr lang="en-GB" sz="2200" dirty="0" smtClean="0"/>
              <a:t>Negotiates </a:t>
            </a:r>
            <a:r>
              <a:rPr lang="en-GB" sz="2200" dirty="0"/>
              <a:t>the level of services and commissions the service provider or broker and may pay, doing so on behalf of a number of consumers (users</a:t>
            </a:r>
            <a:r>
              <a:rPr lang="en-GB" sz="2200" dirty="0" smtClean="0"/>
              <a:t>)</a:t>
            </a:r>
            <a:endParaRPr lang="en-GB" sz="2200" dirty="0"/>
          </a:p>
          <a:p>
            <a:pPr>
              <a:spcBef>
                <a:spcPts val="300"/>
              </a:spcBef>
              <a:spcAft>
                <a:spcPts val="300"/>
              </a:spcAft>
            </a:pPr>
            <a:r>
              <a:rPr lang="en-GB" sz="2400" dirty="0" smtClean="0"/>
              <a:t>Consumer: T</a:t>
            </a:r>
            <a:r>
              <a:rPr lang="en-GB" sz="2200" dirty="0" smtClean="0"/>
              <a:t>he </a:t>
            </a:r>
            <a:r>
              <a:rPr lang="en-GB" sz="2200" dirty="0"/>
              <a:t>person actually using the service (user)</a:t>
            </a:r>
            <a:r>
              <a:rPr lang="en-GB" sz="2200" dirty="0" smtClean="0"/>
              <a:t>.</a:t>
            </a:r>
          </a:p>
          <a:p>
            <a:pPr>
              <a:spcBef>
                <a:spcPts val="300"/>
              </a:spcBef>
              <a:spcAft>
                <a:spcPts val="300"/>
              </a:spcAft>
            </a:pPr>
            <a:r>
              <a:rPr lang="en-GB" sz="2400" dirty="0" smtClean="0"/>
              <a:t>Broker: </a:t>
            </a:r>
            <a:r>
              <a:rPr lang="en-GB" sz="2200" dirty="0"/>
              <a:t>Provides the technology, processes and governance to enable access to an integrated set of services from autonomous </a:t>
            </a:r>
            <a:r>
              <a:rPr lang="en-GB" sz="2200" dirty="0" smtClean="0"/>
              <a:t>organisations</a:t>
            </a:r>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15</a:t>
            </a:fld>
            <a:endParaRPr lang="fi-FI" dirty="0">
              <a:solidFill>
                <a:schemeClr val="bg1"/>
              </a:solidFill>
            </a:endParaRPr>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9989255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z="3200" dirty="0" smtClean="0"/>
              <a:t>EGI Pay-for-Use:</a:t>
            </a:r>
            <a:br>
              <a:rPr lang="en-US" sz="3200" dirty="0" smtClean="0"/>
            </a:br>
            <a:r>
              <a:rPr lang="en-US" sz="3200" dirty="0" smtClean="0"/>
              <a:t>Strategy and Value</a:t>
            </a:r>
            <a:endParaRPr lang="en-GB" sz="3200" dirty="0" smtClean="0"/>
          </a:p>
        </p:txBody>
      </p:sp>
      <p:sp>
        <p:nvSpPr>
          <p:cNvPr id="12291" name="Content Placeholder 4"/>
          <p:cNvSpPr>
            <a:spLocks noGrp="1"/>
          </p:cNvSpPr>
          <p:nvPr>
            <p:ph idx="1"/>
          </p:nvPr>
        </p:nvSpPr>
        <p:spPr>
          <a:xfrm>
            <a:off x="179512" y="1124744"/>
            <a:ext cx="8964488" cy="5112568"/>
          </a:xfrm>
        </p:spPr>
        <p:txBody>
          <a:bodyPr/>
          <a:lstStyle/>
          <a:p>
            <a:pPr>
              <a:spcBef>
                <a:spcPts val="300"/>
              </a:spcBef>
              <a:spcAft>
                <a:spcPts val="300"/>
              </a:spcAft>
            </a:pPr>
            <a:r>
              <a:rPr lang="en-GB" sz="2400" dirty="0"/>
              <a:t>Strategy</a:t>
            </a:r>
          </a:p>
          <a:p>
            <a:pPr lvl="1">
              <a:spcBef>
                <a:spcPts val="300"/>
              </a:spcBef>
              <a:spcAft>
                <a:spcPts val="300"/>
              </a:spcAft>
            </a:pPr>
            <a:r>
              <a:rPr lang="en-US" sz="2000" dirty="0"/>
              <a:t>Not about replicating commercial offerings</a:t>
            </a:r>
          </a:p>
          <a:p>
            <a:pPr lvl="2">
              <a:spcBef>
                <a:spcPts val="300"/>
              </a:spcBef>
              <a:spcAft>
                <a:spcPts val="300"/>
              </a:spcAft>
            </a:pPr>
            <a:r>
              <a:rPr lang="en-US" sz="1800" dirty="0"/>
              <a:t>Provide additional mechanisms for researchers with funds to access resources</a:t>
            </a:r>
          </a:p>
          <a:p>
            <a:pPr lvl="2">
              <a:spcBef>
                <a:spcPts val="300"/>
              </a:spcBef>
              <a:spcAft>
                <a:spcPts val="300"/>
              </a:spcAft>
            </a:pPr>
            <a:r>
              <a:rPr lang="en-US" sz="1800" dirty="0"/>
              <a:t>Increase sustainability (e.g. cost recovery, new </a:t>
            </a:r>
            <a:r>
              <a:rPr lang="en-US" sz="1800" dirty="0" smtClean="0"/>
              <a:t>sources </a:t>
            </a:r>
            <a:r>
              <a:rPr lang="en-US" sz="1800" dirty="0"/>
              <a:t>of revenue)</a:t>
            </a:r>
          </a:p>
          <a:p>
            <a:pPr lvl="2">
              <a:spcBef>
                <a:spcPts val="300"/>
              </a:spcBef>
              <a:spcAft>
                <a:spcPts val="300"/>
              </a:spcAft>
            </a:pPr>
            <a:r>
              <a:rPr lang="en-US" sz="1800" dirty="0"/>
              <a:t>Create new opportunities to support research and </a:t>
            </a:r>
            <a:r>
              <a:rPr lang="en-US" sz="1800" dirty="0" smtClean="0"/>
              <a:t>innovation (academia, industry)</a:t>
            </a:r>
          </a:p>
          <a:p>
            <a:pPr lvl="1">
              <a:spcBef>
                <a:spcPts val="300"/>
              </a:spcBef>
              <a:spcAft>
                <a:spcPts val="300"/>
              </a:spcAft>
            </a:pPr>
            <a:r>
              <a:rPr lang="en-US" sz="2000" dirty="0" smtClean="0"/>
              <a:t>Focus</a:t>
            </a:r>
          </a:p>
          <a:p>
            <a:pPr lvl="2">
              <a:spcBef>
                <a:spcPts val="300"/>
              </a:spcBef>
              <a:spcAft>
                <a:spcPts val="300"/>
              </a:spcAft>
            </a:pPr>
            <a:r>
              <a:rPr lang="en-US" sz="1800" dirty="0"/>
              <a:t>Research </a:t>
            </a:r>
            <a:r>
              <a:rPr lang="en-US" sz="1800" dirty="0" smtClean="0"/>
              <a:t>and innovation activities</a:t>
            </a:r>
            <a:r>
              <a:rPr lang="en-US" sz="1800" dirty="0" smtClean="0"/>
              <a:t>; </a:t>
            </a:r>
            <a:r>
              <a:rPr lang="en-US" sz="1800" dirty="0"/>
              <a:t>pre-commercial applications	</a:t>
            </a:r>
          </a:p>
          <a:p>
            <a:pPr lvl="2">
              <a:spcBef>
                <a:spcPts val="300"/>
              </a:spcBef>
              <a:spcAft>
                <a:spcPts val="300"/>
              </a:spcAft>
            </a:pPr>
            <a:r>
              <a:rPr lang="en-US" sz="1800" dirty="0"/>
              <a:t>Dedicated high-level consultancy and support (e.g. application porting)</a:t>
            </a:r>
          </a:p>
          <a:p>
            <a:pPr lvl="2">
              <a:spcBef>
                <a:spcPts val="300"/>
              </a:spcBef>
              <a:spcAft>
                <a:spcPts val="300"/>
              </a:spcAft>
            </a:pPr>
            <a:r>
              <a:rPr lang="en-US" sz="1800" dirty="0" smtClean="0"/>
              <a:t>Competitive pricing (also not undermining market)</a:t>
            </a:r>
            <a:endParaRPr lang="en-US" sz="1800" dirty="0"/>
          </a:p>
          <a:p>
            <a:pPr>
              <a:spcBef>
                <a:spcPts val="300"/>
              </a:spcBef>
              <a:spcAft>
                <a:spcPts val="300"/>
              </a:spcAft>
            </a:pPr>
            <a:r>
              <a:rPr lang="en-US" sz="2400" dirty="0" smtClean="0"/>
              <a:t>Value Proposition</a:t>
            </a:r>
            <a:endParaRPr lang="en-US" sz="2400" dirty="0"/>
          </a:p>
          <a:p>
            <a:pPr lvl="1">
              <a:spcBef>
                <a:spcPts val="300"/>
              </a:spcBef>
              <a:spcAft>
                <a:spcPts val="300"/>
              </a:spcAft>
            </a:pPr>
            <a:r>
              <a:rPr lang="en-US" sz="2000" dirty="0" smtClean="0"/>
              <a:t>Flexible access </a:t>
            </a:r>
            <a:r>
              <a:rPr lang="en-US" sz="2000" dirty="0"/>
              <a:t>to high quality IT resources with tailored </a:t>
            </a:r>
            <a:r>
              <a:rPr lang="en-US" sz="2000" dirty="0" smtClean="0"/>
              <a:t>research and innovation consultancy and support to </a:t>
            </a:r>
            <a:r>
              <a:rPr lang="en-US" sz="2000" dirty="0"/>
              <a:t>accelerate </a:t>
            </a:r>
            <a:r>
              <a:rPr lang="en-US" sz="2000" dirty="0" smtClean="0"/>
              <a:t>results</a:t>
            </a:r>
            <a:endParaRPr lang="en-US" sz="2000" dirty="0"/>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16</a:t>
            </a:fld>
            <a:endParaRPr lang="fi-FI" dirty="0">
              <a:solidFill>
                <a:schemeClr val="bg1"/>
              </a:solidFill>
            </a:endParaRPr>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1155928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z="3200" dirty="0" smtClean="0"/>
              <a:t>EGI Pay-for-Use:</a:t>
            </a:r>
            <a:br>
              <a:rPr lang="en-US" sz="3200" dirty="0" smtClean="0"/>
            </a:br>
            <a:r>
              <a:rPr lang="en-US" sz="3200" dirty="0" smtClean="0"/>
              <a:t>Business Models</a:t>
            </a:r>
            <a:endParaRPr lang="en-GB" sz="3200" dirty="0" smtClean="0"/>
          </a:p>
        </p:txBody>
      </p:sp>
      <p:sp>
        <p:nvSpPr>
          <p:cNvPr id="12291" name="Content Placeholder 4"/>
          <p:cNvSpPr>
            <a:spLocks noGrp="1"/>
          </p:cNvSpPr>
          <p:nvPr>
            <p:ph idx="1"/>
          </p:nvPr>
        </p:nvSpPr>
        <p:spPr>
          <a:xfrm>
            <a:off x="179512" y="1124744"/>
            <a:ext cx="8964488" cy="5112568"/>
          </a:xfrm>
        </p:spPr>
        <p:txBody>
          <a:bodyPr/>
          <a:lstStyle/>
          <a:p>
            <a:pPr marL="400050" lvl="1" indent="-342900">
              <a:spcBef>
                <a:spcPts val="300"/>
              </a:spcBef>
              <a:spcAft>
                <a:spcPts val="300"/>
              </a:spcAft>
              <a:buFont typeface="+mj-lt"/>
              <a:buAutoNum type="arabicPeriod"/>
            </a:pPr>
            <a:r>
              <a:rPr lang="en-GB" sz="2000" dirty="0"/>
              <a:t>Infrastructure-as-a-Service </a:t>
            </a:r>
          </a:p>
          <a:p>
            <a:pPr marL="742950" lvl="2" indent="-342900">
              <a:spcBef>
                <a:spcPts val="300"/>
              </a:spcBef>
              <a:spcAft>
                <a:spcPts val="300"/>
              </a:spcAft>
            </a:pPr>
            <a:r>
              <a:rPr lang="en-GB" sz="1800" dirty="0"/>
              <a:t>Charge for resources consumed to support researchers/research communities with budget to purchase services</a:t>
            </a:r>
          </a:p>
          <a:p>
            <a:pPr marL="1200150" lvl="3" indent="-342900">
              <a:spcBef>
                <a:spcPts val="300"/>
              </a:spcBef>
              <a:spcAft>
                <a:spcPts val="300"/>
              </a:spcAft>
            </a:pPr>
            <a:r>
              <a:rPr lang="en-GB" sz="1600" dirty="0" smtClean="0"/>
              <a:t>Offer a selection menu: grid, cloud, </a:t>
            </a:r>
            <a:r>
              <a:rPr lang="en-GB" sz="1600" dirty="0" smtClean="0"/>
              <a:t>storage; Support </a:t>
            </a:r>
            <a:r>
              <a:rPr lang="en-GB" sz="1600" dirty="0" smtClean="0"/>
              <a:t>different pricing </a:t>
            </a:r>
            <a:r>
              <a:rPr lang="en-GB" sz="1600" dirty="0" smtClean="0"/>
              <a:t>schemes</a:t>
            </a:r>
          </a:p>
          <a:p>
            <a:pPr marL="1200150" lvl="3" indent="-342900">
              <a:spcBef>
                <a:spcPts val="300"/>
              </a:spcBef>
              <a:spcAft>
                <a:spcPts val="300"/>
              </a:spcAft>
            </a:pPr>
            <a:r>
              <a:rPr lang="en-GB" sz="1600" dirty="0" smtClean="0"/>
              <a:t>Means to deliver other value-added services</a:t>
            </a:r>
            <a:endParaRPr lang="en-GB" sz="1600" dirty="0" smtClean="0"/>
          </a:p>
          <a:p>
            <a:pPr marL="400050" lvl="1" indent="-342900">
              <a:spcBef>
                <a:spcPts val="300"/>
              </a:spcBef>
              <a:spcAft>
                <a:spcPts val="300"/>
              </a:spcAft>
              <a:buFont typeface="+mj-lt"/>
              <a:buAutoNum type="arabicPeriod"/>
            </a:pPr>
            <a:r>
              <a:rPr lang="en-GB" sz="2000" dirty="0" smtClean="0"/>
              <a:t>Consultancy </a:t>
            </a:r>
          </a:p>
          <a:p>
            <a:pPr marL="742950" lvl="2" indent="-342900">
              <a:spcBef>
                <a:spcPts val="300"/>
              </a:spcBef>
              <a:spcAft>
                <a:spcPts val="300"/>
              </a:spcAft>
            </a:pPr>
            <a:r>
              <a:rPr lang="en-GB" sz="1800" dirty="0" smtClean="0"/>
              <a:t>Exploit </a:t>
            </a:r>
            <a:r>
              <a:rPr lang="en-GB" sz="1800" dirty="0" smtClean="0"/>
              <a:t>community expertise for customers who require dedicated support</a:t>
            </a:r>
          </a:p>
          <a:p>
            <a:pPr marL="1200150" lvl="3" indent="-342900">
              <a:spcBef>
                <a:spcPts val="300"/>
              </a:spcBef>
              <a:spcAft>
                <a:spcPts val="300"/>
              </a:spcAft>
            </a:pPr>
            <a:r>
              <a:rPr lang="en-GB" sz="1600" dirty="0" smtClean="0"/>
              <a:t>Get </a:t>
            </a:r>
            <a:r>
              <a:rPr lang="en-GB" sz="1600" dirty="0"/>
              <a:t>applications up and running with optimised </a:t>
            </a:r>
            <a:r>
              <a:rPr lang="en-GB" sz="1600" dirty="0" smtClean="0"/>
              <a:t>usage, training, etc.</a:t>
            </a:r>
            <a:endParaRPr lang="en-GB" sz="1600" dirty="0"/>
          </a:p>
          <a:p>
            <a:pPr marL="400050" lvl="1" indent="-342900">
              <a:spcBef>
                <a:spcPts val="300"/>
              </a:spcBef>
              <a:spcAft>
                <a:spcPts val="300"/>
              </a:spcAft>
              <a:buFont typeface="+mj-lt"/>
              <a:buAutoNum type="arabicPeriod"/>
            </a:pPr>
            <a:r>
              <a:rPr lang="en-GB" sz="2000" dirty="0"/>
              <a:t>Joint </a:t>
            </a:r>
            <a:r>
              <a:rPr lang="en-GB" sz="2000" dirty="0" smtClean="0"/>
              <a:t>development initiatives/collaborations</a:t>
            </a:r>
            <a:endParaRPr lang="en-GB" sz="2000" dirty="0" smtClean="0"/>
          </a:p>
          <a:p>
            <a:pPr marL="742950" lvl="2" indent="-342900">
              <a:spcBef>
                <a:spcPts val="300"/>
              </a:spcBef>
              <a:spcAft>
                <a:spcPts val="300"/>
              </a:spcAft>
            </a:pPr>
            <a:r>
              <a:rPr lang="en-GB" sz="1800" dirty="0"/>
              <a:t>Develop joint work plan to exchange </a:t>
            </a:r>
            <a:r>
              <a:rPr lang="en-GB" sz="1800" dirty="0" smtClean="0"/>
              <a:t>services</a:t>
            </a:r>
            <a:endParaRPr lang="en-GB" sz="1800" dirty="0" smtClean="0"/>
          </a:p>
          <a:p>
            <a:pPr marL="1200150" lvl="3" indent="-342900">
              <a:spcBef>
                <a:spcPts val="300"/>
              </a:spcBef>
              <a:spcAft>
                <a:spcPts val="300"/>
              </a:spcAft>
            </a:pPr>
            <a:r>
              <a:rPr lang="en-GB" sz="1600" dirty="0" smtClean="0"/>
              <a:t>Can allow for time/effort to be charged and resources offered for “free” (but value is understood or even expressed in monetary equivalent)</a:t>
            </a:r>
          </a:p>
          <a:p>
            <a:pPr marL="400050" lvl="1" indent="-342900">
              <a:spcBef>
                <a:spcPts val="300"/>
              </a:spcBef>
              <a:spcAft>
                <a:spcPts val="300"/>
              </a:spcAft>
              <a:buFont typeface="+mj-lt"/>
              <a:buAutoNum type="arabicPeriod"/>
            </a:pPr>
            <a:r>
              <a:rPr lang="en-GB" sz="2000" dirty="0" smtClean="0"/>
              <a:t>Broker</a:t>
            </a:r>
            <a:endParaRPr lang="en-GB" sz="2000" dirty="0" smtClean="0"/>
          </a:p>
          <a:p>
            <a:pPr marL="742950" lvl="2" indent="-342900">
              <a:spcBef>
                <a:spcPts val="300"/>
              </a:spcBef>
              <a:spcAft>
                <a:spcPts val="300"/>
              </a:spcAft>
            </a:pPr>
            <a:r>
              <a:rPr lang="en-GB" sz="1800" dirty="0" smtClean="0"/>
              <a:t>Avoid </a:t>
            </a:r>
            <a:r>
              <a:rPr lang="en-GB" sz="1800" dirty="0"/>
              <a:t>many-to-many relationships</a:t>
            </a:r>
          </a:p>
          <a:p>
            <a:pPr marL="1200150" lvl="3" indent="-342900">
              <a:spcBef>
                <a:spcPts val="300"/>
              </a:spcBef>
              <a:spcAft>
                <a:spcPts val="300"/>
              </a:spcAft>
            </a:pPr>
            <a:r>
              <a:rPr lang="en-GB" sz="1600" dirty="0"/>
              <a:t>Facilitate customer management (e.g. discovery, allocation, agreement)</a:t>
            </a:r>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17</a:t>
            </a:fld>
            <a:endParaRPr lang="fi-FI" dirty="0">
              <a:solidFill>
                <a:schemeClr val="bg1"/>
              </a:solidFill>
            </a:endParaRPr>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5469677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6" name="Group 12295"/>
          <p:cNvGrpSpPr/>
          <p:nvPr/>
        </p:nvGrpSpPr>
        <p:grpSpPr>
          <a:xfrm>
            <a:off x="179512" y="2708920"/>
            <a:ext cx="2016224" cy="1872208"/>
            <a:chOff x="179512" y="2708920"/>
            <a:chExt cx="2016224" cy="1872208"/>
          </a:xfrm>
        </p:grpSpPr>
        <p:pic>
          <p:nvPicPr>
            <p:cNvPr id="4" name="Picture 3"/>
            <p:cNvPicPr>
              <a:picLocks noChangeAspect="1"/>
            </p:cNvPicPr>
            <p:nvPr/>
          </p:nvPicPr>
          <p:blipFill>
            <a:blip r:embed="rId3"/>
            <a:stretch>
              <a:fillRect/>
            </a:stretch>
          </p:blipFill>
          <p:spPr>
            <a:xfrm>
              <a:off x="179512" y="2708920"/>
              <a:ext cx="2016224" cy="1512168"/>
            </a:xfrm>
            <a:prstGeom prst="rect">
              <a:avLst/>
            </a:prstGeom>
          </p:spPr>
        </p:pic>
        <p:sp>
          <p:nvSpPr>
            <p:cNvPr id="5" name="TextBox 4"/>
            <p:cNvSpPr txBox="1"/>
            <p:nvPr/>
          </p:nvSpPr>
          <p:spPr>
            <a:xfrm>
              <a:off x="611560" y="4211796"/>
              <a:ext cx="1296144" cy="369332"/>
            </a:xfrm>
            <a:prstGeom prst="rect">
              <a:avLst/>
            </a:prstGeom>
            <a:noFill/>
          </p:spPr>
          <p:txBody>
            <a:bodyPr wrap="square" rtlCol="0">
              <a:spAutoFit/>
            </a:bodyPr>
            <a:lstStyle/>
            <a:p>
              <a:r>
                <a:rPr lang="en-US" b="1" dirty="0" smtClean="0">
                  <a:solidFill>
                    <a:schemeClr val="accent1">
                      <a:lumMod val="75000"/>
                    </a:schemeClr>
                  </a:solidFill>
                </a:rPr>
                <a:t>Customer</a:t>
              </a:r>
              <a:endParaRPr lang="en-US" b="1" dirty="0">
                <a:solidFill>
                  <a:schemeClr val="accent1">
                    <a:lumMod val="75000"/>
                  </a:schemeClr>
                </a:solidFill>
              </a:endParaRPr>
            </a:p>
          </p:txBody>
        </p:sp>
      </p:grpSp>
      <p:grpSp>
        <p:nvGrpSpPr>
          <p:cNvPr id="12295" name="Group 12294"/>
          <p:cNvGrpSpPr/>
          <p:nvPr/>
        </p:nvGrpSpPr>
        <p:grpSpPr>
          <a:xfrm>
            <a:off x="3707904" y="1052736"/>
            <a:ext cx="1296144" cy="1798459"/>
            <a:chOff x="3707904" y="1052736"/>
            <a:chExt cx="1296144" cy="1798459"/>
          </a:xfrm>
        </p:grpSpPr>
        <p:pic>
          <p:nvPicPr>
            <p:cNvPr id="6" name="Picture 5"/>
            <p:cNvPicPr>
              <a:picLocks noChangeAspect="1"/>
            </p:cNvPicPr>
            <p:nvPr/>
          </p:nvPicPr>
          <p:blipFill>
            <a:blip r:embed="rId4"/>
            <a:stretch>
              <a:fillRect/>
            </a:stretch>
          </p:blipFill>
          <p:spPr>
            <a:xfrm>
              <a:off x="3738240" y="1052736"/>
              <a:ext cx="1193800" cy="1193800"/>
            </a:xfrm>
            <a:prstGeom prst="rect">
              <a:avLst/>
            </a:prstGeom>
          </p:spPr>
        </p:pic>
        <p:sp>
          <p:nvSpPr>
            <p:cNvPr id="12" name="TextBox 11"/>
            <p:cNvSpPr txBox="1"/>
            <p:nvPr/>
          </p:nvSpPr>
          <p:spPr>
            <a:xfrm>
              <a:off x="3707904" y="2204864"/>
              <a:ext cx="1296144" cy="646331"/>
            </a:xfrm>
            <a:prstGeom prst="rect">
              <a:avLst/>
            </a:prstGeom>
            <a:noFill/>
          </p:spPr>
          <p:txBody>
            <a:bodyPr wrap="square" rtlCol="0">
              <a:spAutoFit/>
            </a:bodyPr>
            <a:lstStyle/>
            <a:p>
              <a:pPr algn="ctr"/>
              <a:r>
                <a:rPr lang="en-US" b="1" dirty="0" smtClean="0">
                  <a:solidFill>
                    <a:schemeClr val="accent1">
                      <a:lumMod val="75000"/>
                    </a:schemeClr>
                  </a:solidFill>
                </a:rPr>
                <a:t>Service / Price List</a:t>
              </a:r>
              <a:endParaRPr lang="en-US" b="1" dirty="0">
                <a:solidFill>
                  <a:schemeClr val="accent1">
                    <a:lumMod val="75000"/>
                  </a:schemeClr>
                </a:solidFill>
              </a:endParaRPr>
            </a:p>
          </p:txBody>
        </p:sp>
      </p:grpSp>
      <p:grpSp>
        <p:nvGrpSpPr>
          <p:cNvPr id="12297" name="Group 12296"/>
          <p:cNvGrpSpPr/>
          <p:nvPr/>
        </p:nvGrpSpPr>
        <p:grpSpPr>
          <a:xfrm>
            <a:off x="6948264" y="2564904"/>
            <a:ext cx="2088232" cy="1953508"/>
            <a:chOff x="6948264" y="2564904"/>
            <a:chExt cx="2088232" cy="1953508"/>
          </a:xfrm>
        </p:grpSpPr>
        <p:pic>
          <p:nvPicPr>
            <p:cNvPr id="8" name="Picture 7"/>
            <p:cNvPicPr>
              <a:picLocks noChangeAspect="1"/>
            </p:cNvPicPr>
            <p:nvPr/>
          </p:nvPicPr>
          <p:blipFill>
            <a:blip r:embed="rId5"/>
            <a:stretch>
              <a:fillRect/>
            </a:stretch>
          </p:blipFill>
          <p:spPr>
            <a:xfrm>
              <a:off x="7047656" y="2564904"/>
              <a:ext cx="1772816" cy="1772816"/>
            </a:xfrm>
            <a:prstGeom prst="rect">
              <a:avLst/>
            </a:prstGeom>
          </p:spPr>
        </p:pic>
        <p:sp>
          <p:nvSpPr>
            <p:cNvPr id="14" name="TextBox 13"/>
            <p:cNvSpPr txBox="1"/>
            <p:nvPr/>
          </p:nvSpPr>
          <p:spPr>
            <a:xfrm>
              <a:off x="6948264" y="4149080"/>
              <a:ext cx="2088232" cy="369332"/>
            </a:xfrm>
            <a:prstGeom prst="rect">
              <a:avLst/>
            </a:prstGeom>
            <a:noFill/>
          </p:spPr>
          <p:txBody>
            <a:bodyPr wrap="square" rtlCol="0">
              <a:spAutoFit/>
            </a:bodyPr>
            <a:lstStyle/>
            <a:p>
              <a:r>
                <a:rPr lang="en-US" b="1" dirty="0" smtClean="0">
                  <a:solidFill>
                    <a:schemeClr val="accent1">
                      <a:lumMod val="75000"/>
                    </a:schemeClr>
                  </a:solidFill>
                </a:rPr>
                <a:t>Service Provider</a:t>
              </a:r>
              <a:endParaRPr lang="en-US" b="1" dirty="0">
                <a:solidFill>
                  <a:schemeClr val="accent1">
                    <a:lumMod val="75000"/>
                  </a:schemeClr>
                </a:solidFill>
              </a:endParaRPr>
            </a:p>
          </p:txBody>
        </p:sp>
      </p:grpSp>
      <p:grpSp>
        <p:nvGrpSpPr>
          <p:cNvPr id="12298" name="Group 12297"/>
          <p:cNvGrpSpPr/>
          <p:nvPr/>
        </p:nvGrpSpPr>
        <p:grpSpPr>
          <a:xfrm>
            <a:off x="3203848" y="4653136"/>
            <a:ext cx="2376264" cy="1584176"/>
            <a:chOff x="3203848" y="4437112"/>
            <a:chExt cx="2376264" cy="1584176"/>
          </a:xfrm>
        </p:grpSpPr>
        <p:pic>
          <p:nvPicPr>
            <p:cNvPr id="9" name="Picture 8"/>
            <p:cNvPicPr>
              <a:picLocks noChangeAspect="1"/>
            </p:cNvPicPr>
            <p:nvPr/>
          </p:nvPicPr>
          <p:blipFill>
            <a:blip r:embed="rId6"/>
            <a:stretch>
              <a:fillRect/>
            </a:stretch>
          </p:blipFill>
          <p:spPr>
            <a:xfrm>
              <a:off x="3514948" y="4437112"/>
              <a:ext cx="1705124" cy="1277197"/>
            </a:xfrm>
            <a:prstGeom prst="rect">
              <a:avLst/>
            </a:prstGeom>
          </p:spPr>
        </p:pic>
        <p:sp>
          <p:nvSpPr>
            <p:cNvPr id="16" name="TextBox 15"/>
            <p:cNvSpPr txBox="1"/>
            <p:nvPr/>
          </p:nvSpPr>
          <p:spPr>
            <a:xfrm>
              <a:off x="3203848" y="5651956"/>
              <a:ext cx="2376264" cy="369332"/>
            </a:xfrm>
            <a:prstGeom prst="rect">
              <a:avLst/>
            </a:prstGeom>
            <a:noFill/>
          </p:spPr>
          <p:txBody>
            <a:bodyPr wrap="square" rtlCol="0">
              <a:spAutoFit/>
            </a:bodyPr>
            <a:lstStyle/>
            <a:p>
              <a:r>
                <a:rPr lang="en-US" b="1" dirty="0" smtClean="0">
                  <a:solidFill>
                    <a:schemeClr val="accent1">
                      <a:lumMod val="75000"/>
                    </a:schemeClr>
                  </a:solidFill>
                </a:rPr>
                <a:t>Virtual Organization</a:t>
              </a:r>
              <a:endParaRPr lang="en-US" b="1" dirty="0">
                <a:solidFill>
                  <a:schemeClr val="accent1">
                    <a:lumMod val="75000"/>
                  </a:schemeClr>
                </a:solidFill>
              </a:endParaRPr>
            </a:p>
          </p:txBody>
        </p:sp>
      </p:grpSp>
      <p:cxnSp>
        <p:nvCxnSpPr>
          <p:cNvPr id="19" name="Straight Arrow Connector 18"/>
          <p:cNvCxnSpPr>
            <a:stCxn id="4" idx="0"/>
            <a:endCxn id="6" idx="1"/>
          </p:cNvCxnSpPr>
          <p:nvPr/>
        </p:nvCxnSpPr>
        <p:spPr>
          <a:xfrm flipV="1">
            <a:off x="1187624" y="1649636"/>
            <a:ext cx="2550616" cy="105928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4499992" y="3429000"/>
            <a:ext cx="2680146" cy="120182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4" idx="3"/>
            <a:endCxn id="9" idx="0"/>
          </p:cNvCxnSpPr>
          <p:nvPr/>
        </p:nvCxnSpPr>
        <p:spPr>
          <a:xfrm>
            <a:off x="2195736" y="3465004"/>
            <a:ext cx="2171774" cy="1188132"/>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8" idx="0"/>
            <a:endCxn id="6" idx="3"/>
          </p:cNvCxnSpPr>
          <p:nvPr/>
        </p:nvCxnSpPr>
        <p:spPr>
          <a:xfrm flipH="1" flipV="1">
            <a:off x="4932040" y="1649636"/>
            <a:ext cx="3002024" cy="915268"/>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084168" y="1722294"/>
            <a:ext cx="2088232" cy="307777"/>
          </a:xfrm>
          <a:prstGeom prst="rect">
            <a:avLst/>
          </a:prstGeom>
          <a:noFill/>
        </p:spPr>
        <p:txBody>
          <a:bodyPr wrap="square" rtlCol="0">
            <a:spAutoFit/>
          </a:bodyPr>
          <a:lstStyle/>
          <a:p>
            <a:r>
              <a:rPr lang="en-US" sz="1400" dirty="0" smtClean="0"/>
              <a:t>1. Publishes Services</a:t>
            </a:r>
            <a:endParaRPr lang="en-US" sz="1400" dirty="0"/>
          </a:p>
        </p:txBody>
      </p:sp>
      <p:sp>
        <p:nvSpPr>
          <p:cNvPr id="45" name="TextBox 44"/>
          <p:cNvSpPr txBox="1"/>
          <p:nvPr/>
        </p:nvSpPr>
        <p:spPr>
          <a:xfrm>
            <a:off x="1691680" y="1772816"/>
            <a:ext cx="1152128" cy="307777"/>
          </a:xfrm>
          <a:prstGeom prst="rect">
            <a:avLst/>
          </a:prstGeom>
          <a:noFill/>
        </p:spPr>
        <p:txBody>
          <a:bodyPr wrap="square" rtlCol="0">
            <a:spAutoFit/>
          </a:bodyPr>
          <a:lstStyle/>
          <a:p>
            <a:r>
              <a:rPr lang="en-US" sz="1400" dirty="0" smtClean="0"/>
              <a:t>2. Searches</a:t>
            </a:r>
            <a:endParaRPr lang="en-US" sz="1400" dirty="0"/>
          </a:p>
        </p:txBody>
      </p:sp>
      <p:sp>
        <p:nvSpPr>
          <p:cNvPr id="46" name="TextBox 45"/>
          <p:cNvSpPr txBox="1"/>
          <p:nvPr/>
        </p:nvSpPr>
        <p:spPr>
          <a:xfrm>
            <a:off x="3347864" y="2924944"/>
            <a:ext cx="2592288" cy="307777"/>
          </a:xfrm>
          <a:prstGeom prst="rect">
            <a:avLst/>
          </a:prstGeom>
          <a:noFill/>
        </p:spPr>
        <p:txBody>
          <a:bodyPr wrap="square" rtlCol="0">
            <a:spAutoFit/>
          </a:bodyPr>
          <a:lstStyle/>
          <a:p>
            <a:r>
              <a:rPr lang="en-US" sz="1400" dirty="0" smtClean="0"/>
              <a:t>3. Selects / Submits Request</a:t>
            </a:r>
            <a:endParaRPr lang="en-US" sz="1400" dirty="0"/>
          </a:p>
        </p:txBody>
      </p:sp>
      <p:sp>
        <p:nvSpPr>
          <p:cNvPr id="47" name="TextBox 46"/>
          <p:cNvSpPr txBox="1"/>
          <p:nvPr/>
        </p:nvSpPr>
        <p:spPr>
          <a:xfrm>
            <a:off x="3275856" y="3337247"/>
            <a:ext cx="2736304" cy="307777"/>
          </a:xfrm>
          <a:prstGeom prst="rect">
            <a:avLst/>
          </a:prstGeom>
          <a:noFill/>
        </p:spPr>
        <p:txBody>
          <a:bodyPr wrap="square" rtlCol="0">
            <a:spAutoFit/>
          </a:bodyPr>
          <a:lstStyle/>
          <a:p>
            <a:pPr algn="ctr"/>
            <a:r>
              <a:rPr lang="en-US" sz="1400" dirty="0" smtClean="0"/>
              <a:t>4. Agrees SLA</a:t>
            </a:r>
            <a:endParaRPr lang="en-US" sz="1400" dirty="0"/>
          </a:p>
        </p:txBody>
      </p:sp>
      <p:sp>
        <p:nvSpPr>
          <p:cNvPr id="48" name="TextBox 47"/>
          <p:cNvSpPr txBox="1"/>
          <p:nvPr/>
        </p:nvSpPr>
        <p:spPr>
          <a:xfrm>
            <a:off x="5796136" y="3985900"/>
            <a:ext cx="1224136" cy="523220"/>
          </a:xfrm>
          <a:prstGeom prst="rect">
            <a:avLst/>
          </a:prstGeom>
          <a:noFill/>
        </p:spPr>
        <p:txBody>
          <a:bodyPr wrap="square" rtlCol="0">
            <a:spAutoFit/>
          </a:bodyPr>
          <a:lstStyle/>
          <a:p>
            <a:r>
              <a:rPr lang="en-US" sz="1400" dirty="0" smtClean="0"/>
              <a:t>7. Allocates</a:t>
            </a:r>
          </a:p>
          <a:p>
            <a:r>
              <a:rPr lang="en-US" sz="1400" dirty="0" smtClean="0"/>
              <a:t>Capacity</a:t>
            </a:r>
            <a:endParaRPr lang="en-US" sz="1400" dirty="0"/>
          </a:p>
        </p:txBody>
      </p:sp>
      <p:sp>
        <p:nvSpPr>
          <p:cNvPr id="49" name="TextBox 48"/>
          <p:cNvSpPr txBox="1"/>
          <p:nvPr/>
        </p:nvSpPr>
        <p:spPr>
          <a:xfrm>
            <a:off x="2195736" y="4057327"/>
            <a:ext cx="1512168" cy="523220"/>
          </a:xfrm>
          <a:prstGeom prst="rect">
            <a:avLst/>
          </a:prstGeom>
          <a:noFill/>
        </p:spPr>
        <p:txBody>
          <a:bodyPr wrap="square" rtlCol="0">
            <a:spAutoFit/>
          </a:bodyPr>
          <a:lstStyle/>
          <a:p>
            <a:r>
              <a:rPr lang="en-US" sz="1400" dirty="0" smtClean="0"/>
              <a:t>8. Adds Users / 9. Uses Services</a:t>
            </a:r>
            <a:endParaRPr lang="en-US" sz="1400" dirty="0"/>
          </a:p>
        </p:txBody>
      </p:sp>
      <p:sp>
        <p:nvSpPr>
          <p:cNvPr id="53" name="TextBox 52"/>
          <p:cNvSpPr txBox="1"/>
          <p:nvPr/>
        </p:nvSpPr>
        <p:spPr>
          <a:xfrm>
            <a:off x="7524328" y="5867980"/>
            <a:ext cx="936104" cy="369332"/>
          </a:xfrm>
          <a:prstGeom prst="rect">
            <a:avLst/>
          </a:prstGeom>
          <a:noFill/>
        </p:spPr>
        <p:txBody>
          <a:bodyPr wrap="square" rtlCol="0">
            <a:spAutoFit/>
          </a:bodyPr>
          <a:lstStyle/>
          <a:p>
            <a:r>
              <a:rPr lang="en-US" b="1" dirty="0" smtClean="0">
                <a:solidFill>
                  <a:schemeClr val="accent1">
                    <a:lumMod val="75000"/>
                  </a:schemeClr>
                </a:solidFill>
              </a:rPr>
              <a:t>Broker</a:t>
            </a:r>
            <a:endParaRPr lang="en-US" b="1" dirty="0">
              <a:solidFill>
                <a:schemeClr val="accent1">
                  <a:lumMod val="75000"/>
                </a:schemeClr>
              </a:solidFill>
            </a:endParaRPr>
          </a:p>
        </p:txBody>
      </p:sp>
      <p:pic>
        <p:nvPicPr>
          <p:cNvPr id="12301" name="Picture 12300"/>
          <p:cNvPicPr>
            <a:picLocks noChangeAspect="1"/>
          </p:cNvPicPr>
          <p:nvPr/>
        </p:nvPicPr>
        <p:blipFill>
          <a:blip r:embed="rId7"/>
          <a:stretch>
            <a:fillRect/>
          </a:stretch>
        </p:blipFill>
        <p:spPr>
          <a:xfrm>
            <a:off x="7524328" y="5157192"/>
            <a:ext cx="905520" cy="833512"/>
          </a:xfrm>
          <a:prstGeom prst="rect">
            <a:avLst/>
          </a:prstGeom>
        </p:spPr>
      </p:pic>
      <p:cxnSp>
        <p:nvCxnSpPr>
          <p:cNvPr id="55" name="Straight Arrow Connector 54"/>
          <p:cNvCxnSpPr>
            <a:stCxn id="14" idx="2"/>
            <a:endCxn id="12301" idx="0"/>
          </p:cNvCxnSpPr>
          <p:nvPr/>
        </p:nvCxnSpPr>
        <p:spPr>
          <a:xfrm flipH="1">
            <a:off x="7977088" y="4518412"/>
            <a:ext cx="15292" cy="63878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6444208" y="4581128"/>
            <a:ext cx="1584176" cy="523220"/>
          </a:xfrm>
          <a:prstGeom prst="rect">
            <a:avLst/>
          </a:prstGeom>
          <a:noFill/>
        </p:spPr>
        <p:txBody>
          <a:bodyPr wrap="square" rtlCol="0">
            <a:spAutoFit/>
          </a:bodyPr>
          <a:lstStyle/>
          <a:p>
            <a:r>
              <a:rPr lang="en-US" sz="1400" dirty="0" smtClean="0"/>
              <a:t>5. Informs About New Customer</a:t>
            </a:r>
            <a:endParaRPr lang="en-US" sz="1400" dirty="0"/>
          </a:p>
        </p:txBody>
      </p:sp>
      <p:cxnSp>
        <p:nvCxnSpPr>
          <p:cNvPr id="63" name="Straight Arrow Connector 62"/>
          <p:cNvCxnSpPr>
            <a:stCxn id="12301" idx="1"/>
            <a:endCxn id="9" idx="3"/>
          </p:cNvCxnSpPr>
          <p:nvPr/>
        </p:nvCxnSpPr>
        <p:spPr>
          <a:xfrm flipH="1" flipV="1">
            <a:off x="5220072" y="5291735"/>
            <a:ext cx="2304256" cy="282213"/>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5796136" y="5497487"/>
            <a:ext cx="1440160" cy="307777"/>
          </a:xfrm>
          <a:prstGeom prst="rect">
            <a:avLst/>
          </a:prstGeom>
          <a:noFill/>
        </p:spPr>
        <p:txBody>
          <a:bodyPr wrap="square" rtlCol="0">
            <a:spAutoFit/>
          </a:bodyPr>
          <a:lstStyle/>
          <a:p>
            <a:r>
              <a:rPr lang="en-US" sz="1400" dirty="0" smtClean="0"/>
              <a:t>6. Informs VO</a:t>
            </a:r>
            <a:endParaRPr lang="en-US" sz="1400" dirty="0"/>
          </a:p>
        </p:txBody>
      </p:sp>
      <p:cxnSp>
        <p:nvCxnSpPr>
          <p:cNvPr id="35" name="Straight Arrow Connector 34"/>
          <p:cNvCxnSpPr/>
          <p:nvPr/>
        </p:nvCxnSpPr>
        <p:spPr>
          <a:xfrm>
            <a:off x="2411760" y="3212976"/>
            <a:ext cx="4608512"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2627784" y="3553852"/>
            <a:ext cx="3960440" cy="307777"/>
          </a:xfrm>
          <a:prstGeom prst="rect">
            <a:avLst/>
          </a:prstGeom>
          <a:noFill/>
        </p:spPr>
        <p:txBody>
          <a:bodyPr wrap="square" rtlCol="0">
            <a:spAutoFit/>
          </a:bodyPr>
          <a:lstStyle/>
          <a:p>
            <a:pPr algn="ctr"/>
            <a:r>
              <a:rPr lang="en-US" sz="1400" dirty="0" smtClean="0"/>
              <a:t>10. Provides Invoice &amp; </a:t>
            </a:r>
            <a:r>
              <a:rPr lang="en-US" sz="1400" dirty="0" smtClean="0"/>
              <a:t>Reports</a:t>
            </a:r>
          </a:p>
        </p:txBody>
      </p:sp>
      <p:cxnSp>
        <p:nvCxnSpPr>
          <p:cNvPr id="39" name="Straight Arrow Connector 38"/>
          <p:cNvCxnSpPr/>
          <p:nvPr/>
        </p:nvCxnSpPr>
        <p:spPr>
          <a:xfrm flipH="1">
            <a:off x="2411760" y="3356992"/>
            <a:ext cx="4536504"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B0ADEF26-A65D-420E-806B-5DECF286FE21}" type="slidenum">
              <a:rPr lang="en-US" smtClean="0"/>
              <a:pPr>
                <a:defRPr/>
              </a:pPr>
              <a:t>18</a:t>
            </a:fld>
            <a:endParaRPr lang="en-US" dirty="0"/>
          </a:p>
        </p:txBody>
      </p:sp>
      <p:sp>
        <p:nvSpPr>
          <p:cNvPr id="40"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3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41" name="TextBox 40"/>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
        <p:nvSpPr>
          <p:cNvPr id="42" name="TextBox 41"/>
          <p:cNvSpPr txBox="1"/>
          <p:nvPr/>
        </p:nvSpPr>
        <p:spPr>
          <a:xfrm>
            <a:off x="2555776" y="2708920"/>
            <a:ext cx="3960440" cy="307777"/>
          </a:xfrm>
          <a:prstGeom prst="rect">
            <a:avLst/>
          </a:prstGeom>
          <a:noFill/>
        </p:spPr>
        <p:txBody>
          <a:bodyPr wrap="square" rtlCol="0">
            <a:spAutoFit/>
          </a:bodyPr>
          <a:lstStyle/>
          <a:p>
            <a:pPr algn="ctr"/>
            <a:r>
              <a:rPr lang="en-US" sz="1400" dirty="0" smtClean="0"/>
              <a:t>11. Makes payment</a:t>
            </a:r>
            <a:endParaRPr lang="en-US" sz="1400" dirty="0"/>
          </a:p>
        </p:txBody>
      </p:sp>
      <p:sp>
        <p:nvSpPr>
          <p:cNvPr id="43" name="Oval 42"/>
          <p:cNvSpPr/>
          <p:nvPr/>
        </p:nvSpPr>
        <p:spPr>
          <a:xfrm>
            <a:off x="6732240" y="4653136"/>
            <a:ext cx="2411760" cy="1584176"/>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itle 3"/>
          <p:cNvSpPr>
            <a:spLocks noGrp="1"/>
          </p:cNvSpPr>
          <p:nvPr>
            <p:ph type="title"/>
          </p:nvPr>
        </p:nvSpPr>
        <p:spPr>
          <a:xfrm>
            <a:off x="2124075" y="115888"/>
            <a:ext cx="6840538" cy="865187"/>
          </a:xfrm>
        </p:spPr>
        <p:txBody>
          <a:bodyPr/>
          <a:lstStyle/>
          <a:p>
            <a:r>
              <a:rPr lang="en-US" sz="3200" dirty="0"/>
              <a:t>Business </a:t>
            </a:r>
            <a:r>
              <a:rPr lang="en-US" sz="3200" dirty="0" smtClean="0"/>
              <a:t>Process:</a:t>
            </a:r>
            <a:r>
              <a:rPr lang="en-US" sz="3200" dirty="0"/>
              <a:t/>
            </a:r>
            <a:br>
              <a:rPr lang="en-US" sz="3200" dirty="0"/>
            </a:br>
            <a:r>
              <a:rPr lang="en-US" sz="3200" dirty="0" smtClean="0"/>
              <a:t>Current Broker Role</a:t>
            </a:r>
            <a:endParaRPr lang="en-GB" sz="3200" dirty="0" smtClean="0"/>
          </a:p>
        </p:txBody>
      </p:sp>
    </p:spTree>
    <p:extLst>
      <p:ext uri="{BB962C8B-B14F-4D97-AF65-F5344CB8AC3E}">
        <p14:creationId xmlns:p14="http://schemas.microsoft.com/office/powerpoint/2010/main" val="2995925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P spid="49" grpId="0"/>
      <p:bldP spid="60" grpId="0"/>
      <p:bldP spid="66" grpId="0"/>
      <p:bldP spid="38" grpId="0"/>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z="3200" dirty="0"/>
              <a:t>Business Scenario:</a:t>
            </a:r>
            <a:br>
              <a:rPr lang="en-US" sz="3200" dirty="0"/>
            </a:br>
            <a:r>
              <a:rPr lang="en-US" sz="3200" dirty="0" smtClean="0"/>
              <a:t>Potential Broker Role</a:t>
            </a:r>
            <a:endParaRPr lang="en-GB" sz="3200" dirty="0" smtClean="0"/>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19</a:t>
            </a:fld>
            <a:endParaRPr lang="fi-FI" dirty="0">
              <a:solidFill>
                <a:schemeClr val="bg1"/>
              </a:solidFill>
            </a:endParaRPr>
          </a:p>
        </p:txBody>
      </p:sp>
      <p:grpSp>
        <p:nvGrpSpPr>
          <p:cNvPr id="12296" name="Group 12295"/>
          <p:cNvGrpSpPr/>
          <p:nvPr/>
        </p:nvGrpSpPr>
        <p:grpSpPr>
          <a:xfrm>
            <a:off x="35496" y="2708920"/>
            <a:ext cx="2016224" cy="1872208"/>
            <a:chOff x="179512" y="2708920"/>
            <a:chExt cx="2016224" cy="1872208"/>
          </a:xfrm>
        </p:grpSpPr>
        <p:pic>
          <p:nvPicPr>
            <p:cNvPr id="4" name="Picture 3"/>
            <p:cNvPicPr>
              <a:picLocks noChangeAspect="1"/>
            </p:cNvPicPr>
            <p:nvPr/>
          </p:nvPicPr>
          <p:blipFill>
            <a:blip r:embed="rId3"/>
            <a:stretch>
              <a:fillRect/>
            </a:stretch>
          </p:blipFill>
          <p:spPr>
            <a:xfrm>
              <a:off x="179512" y="2708920"/>
              <a:ext cx="2016224" cy="1512168"/>
            </a:xfrm>
            <a:prstGeom prst="rect">
              <a:avLst/>
            </a:prstGeom>
          </p:spPr>
        </p:pic>
        <p:sp>
          <p:nvSpPr>
            <p:cNvPr id="5" name="TextBox 4"/>
            <p:cNvSpPr txBox="1"/>
            <p:nvPr/>
          </p:nvSpPr>
          <p:spPr>
            <a:xfrm>
              <a:off x="611560" y="4211796"/>
              <a:ext cx="1296144" cy="369332"/>
            </a:xfrm>
            <a:prstGeom prst="rect">
              <a:avLst/>
            </a:prstGeom>
            <a:noFill/>
          </p:spPr>
          <p:txBody>
            <a:bodyPr wrap="square" rtlCol="0">
              <a:spAutoFit/>
            </a:bodyPr>
            <a:lstStyle/>
            <a:p>
              <a:r>
                <a:rPr lang="en-US" b="1" dirty="0" smtClean="0">
                  <a:solidFill>
                    <a:schemeClr val="accent1">
                      <a:lumMod val="75000"/>
                    </a:schemeClr>
                  </a:solidFill>
                </a:rPr>
                <a:t>Customer</a:t>
              </a:r>
              <a:endParaRPr lang="en-US" b="1" dirty="0">
                <a:solidFill>
                  <a:schemeClr val="accent1">
                    <a:lumMod val="75000"/>
                  </a:schemeClr>
                </a:solidFill>
              </a:endParaRPr>
            </a:p>
          </p:txBody>
        </p:sp>
      </p:grpSp>
      <p:grpSp>
        <p:nvGrpSpPr>
          <p:cNvPr id="12295" name="Group 12294"/>
          <p:cNvGrpSpPr/>
          <p:nvPr/>
        </p:nvGrpSpPr>
        <p:grpSpPr>
          <a:xfrm>
            <a:off x="3779912" y="1052736"/>
            <a:ext cx="1656184" cy="1798459"/>
            <a:chOff x="3707904" y="1052736"/>
            <a:chExt cx="1656184" cy="1798459"/>
          </a:xfrm>
        </p:grpSpPr>
        <p:pic>
          <p:nvPicPr>
            <p:cNvPr id="6" name="Picture 5"/>
            <p:cNvPicPr>
              <a:picLocks noChangeAspect="1"/>
            </p:cNvPicPr>
            <p:nvPr/>
          </p:nvPicPr>
          <p:blipFill>
            <a:blip r:embed="rId4"/>
            <a:stretch>
              <a:fillRect/>
            </a:stretch>
          </p:blipFill>
          <p:spPr>
            <a:xfrm>
              <a:off x="3738240" y="1052736"/>
              <a:ext cx="1193800" cy="1193800"/>
            </a:xfrm>
            <a:prstGeom prst="rect">
              <a:avLst/>
            </a:prstGeom>
          </p:spPr>
        </p:pic>
        <p:sp>
          <p:nvSpPr>
            <p:cNvPr id="12" name="TextBox 11"/>
            <p:cNvSpPr txBox="1"/>
            <p:nvPr/>
          </p:nvSpPr>
          <p:spPr>
            <a:xfrm>
              <a:off x="3707904" y="2204864"/>
              <a:ext cx="1656184" cy="646331"/>
            </a:xfrm>
            <a:prstGeom prst="rect">
              <a:avLst/>
            </a:prstGeom>
            <a:noFill/>
          </p:spPr>
          <p:txBody>
            <a:bodyPr wrap="square" rtlCol="0">
              <a:spAutoFit/>
            </a:bodyPr>
            <a:lstStyle/>
            <a:p>
              <a:pPr algn="ctr"/>
              <a:r>
                <a:rPr lang="en-US" b="1" dirty="0" smtClean="0">
                  <a:solidFill>
                    <a:schemeClr val="accent1">
                      <a:lumMod val="75000"/>
                    </a:schemeClr>
                  </a:solidFill>
                </a:rPr>
                <a:t>Service / Price List</a:t>
              </a:r>
              <a:endParaRPr lang="en-US" b="1" dirty="0">
                <a:solidFill>
                  <a:schemeClr val="accent1">
                    <a:lumMod val="75000"/>
                  </a:schemeClr>
                </a:solidFill>
              </a:endParaRPr>
            </a:p>
          </p:txBody>
        </p:sp>
      </p:grpSp>
      <p:grpSp>
        <p:nvGrpSpPr>
          <p:cNvPr id="12297" name="Group 12296"/>
          <p:cNvGrpSpPr/>
          <p:nvPr/>
        </p:nvGrpSpPr>
        <p:grpSpPr>
          <a:xfrm>
            <a:off x="7164288" y="2411596"/>
            <a:ext cx="2088232" cy="1953508"/>
            <a:chOff x="6948264" y="2564904"/>
            <a:chExt cx="2088232" cy="1953508"/>
          </a:xfrm>
        </p:grpSpPr>
        <p:pic>
          <p:nvPicPr>
            <p:cNvPr id="8" name="Picture 7"/>
            <p:cNvPicPr>
              <a:picLocks noChangeAspect="1"/>
            </p:cNvPicPr>
            <p:nvPr/>
          </p:nvPicPr>
          <p:blipFill>
            <a:blip r:embed="rId5"/>
            <a:stretch>
              <a:fillRect/>
            </a:stretch>
          </p:blipFill>
          <p:spPr>
            <a:xfrm>
              <a:off x="7047656" y="2564904"/>
              <a:ext cx="1772816" cy="1772816"/>
            </a:xfrm>
            <a:prstGeom prst="rect">
              <a:avLst/>
            </a:prstGeom>
          </p:spPr>
        </p:pic>
        <p:sp>
          <p:nvSpPr>
            <p:cNvPr id="14" name="TextBox 13"/>
            <p:cNvSpPr txBox="1"/>
            <p:nvPr/>
          </p:nvSpPr>
          <p:spPr>
            <a:xfrm>
              <a:off x="6948264" y="4149080"/>
              <a:ext cx="2088232" cy="369332"/>
            </a:xfrm>
            <a:prstGeom prst="rect">
              <a:avLst/>
            </a:prstGeom>
            <a:noFill/>
          </p:spPr>
          <p:txBody>
            <a:bodyPr wrap="square" rtlCol="0">
              <a:spAutoFit/>
            </a:bodyPr>
            <a:lstStyle/>
            <a:p>
              <a:r>
                <a:rPr lang="en-US" b="1" dirty="0" smtClean="0">
                  <a:solidFill>
                    <a:schemeClr val="accent1">
                      <a:lumMod val="75000"/>
                    </a:schemeClr>
                  </a:solidFill>
                </a:rPr>
                <a:t>Service Provider</a:t>
              </a:r>
              <a:endParaRPr lang="en-US" b="1" dirty="0">
                <a:solidFill>
                  <a:schemeClr val="accent1">
                    <a:lumMod val="75000"/>
                  </a:schemeClr>
                </a:solidFill>
              </a:endParaRPr>
            </a:p>
          </p:txBody>
        </p:sp>
      </p:grpSp>
      <p:grpSp>
        <p:nvGrpSpPr>
          <p:cNvPr id="12298" name="Group 12297"/>
          <p:cNvGrpSpPr/>
          <p:nvPr/>
        </p:nvGrpSpPr>
        <p:grpSpPr>
          <a:xfrm>
            <a:off x="3275856" y="4725144"/>
            <a:ext cx="2376264" cy="1584176"/>
            <a:chOff x="3203848" y="4437112"/>
            <a:chExt cx="2376264" cy="1584176"/>
          </a:xfrm>
        </p:grpSpPr>
        <p:pic>
          <p:nvPicPr>
            <p:cNvPr id="9" name="Picture 8"/>
            <p:cNvPicPr>
              <a:picLocks noChangeAspect="1"/>
            </p:cNvPicPr>
            <p:nvPr/>
          </p:nvPicPr>
          <p:blipFill>
            <a:blip r:embed="rId6"/>
            <a:stretch>
              <a:fillRect/>
            </a:stretch>
          </p:blipFill>
          <p:spPr>
            <a:xfrm>
              <a:off x="3514948" y="4437112"/>
              <a:ext cx="1705124" cy="1277197"/>
            </a:xfrm>
            <a:prstGeom prst="rect">
              <a:avLst/>
            </a:prstGeom>
          </p:spPr>
        </p:pic>
        <p:sp>
          <p:nvSpPr>
            <p:cNvPr id="16" name="TextBox 15"/>
            <p:cNvSpPr txBox="1"/>
            <p:nvPr/>
          </p:nvSpPr>
          <p:spPr>
            <a:xfrm>
              <a:off x="3203848" y="5651956"/>
              <a:ext cx="2376264" cy="369332"/>
            </a:xfrm>
            <a:prstGeom prst="rect">
              <a:avLst/>
            </a:prstGeom>
            <a:noFill/>
          </p:spPr>
          <p:txBody>
            <a:bodyPr wrap="square" rtlCol="0">
              <a:spAutoFit/>
            </a:bodyPr>
            <a:lstStyle/>
            <a:p>
              <a:r>
                <a:rPr lang="en-US" b="1" dirty="0" smtClean="0">
                  <a:solidFill>
                    <a:schemeClr val="accent1">
                      <a:lumMod val="75000"/>
                    </a:schemeClr>
                  </a:solidFill>
                </a:rPr>
                <a:t>Virtual Organization</a:t>
              </a:r>
              <a:endParaRPr lang="en-US" b="1" dirty="0">
                <a:solidFill>
                  <a:schemeClr val="accent1">
                    <a:lumMod val="75000"/>
                  </a:schemeClr>
                </a:solidFill>
              </a:endParaRPr>
            </a:p>
          </p:txBody>
        </p:sp>
      </p:grpSp>
      <p:cxnSp>
        <p:nvCxnSpPr>
          <p:cNvPr id="19" name="Straight Arrow Connector 18"/>
          <p:cNvCxnSpPr>
            <a:stCxn id="4" idx="0"/>
            <a:endCxn id="6" idx="1"/>
          </p:cNvCxnSpPr>
          <p:nvPr/>
        </p:nvCxnSpPr>
        <p:spPr>
          <a:xfrm flipV="1">
            <a:off x="1043608" y="1649636"/>
            <a:ext cx="2766640" cy="105928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endCxn id="9" idx="0"/>
          </p:cNvCxnSpPr>
          <p:nvPr/>
        </p:nvCxnSpPr>
        <p:spPr>
          <a:xfrm flipH="1">
            <a:off x="4439518" y="3573016"/>
            <a:ext cx="2940794" cy="1152128"/>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endCxn id="9" idx="0"/>
          </p:cNvCxnSpPr>
          <p:nvPr/>
        </p:nvCxnSpPr>
        <p:spPr>
          <a:xfrm>
            <a:off x="2123728" y="3717032"/>
            <a:ext cx="2315790" cy="1008112"/>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endCxn id="12301" idx="1"/>
          </p:cNvCxnSpPr>
          <p:nvPr/>
        </p:nvCxnSpPr>
        <p:spPr>
          <a:xfrm flipV="1">
            <a:off x="2123728" y="3269692"/>
            <a:ext cx="1872208" cy="15292"/>
          </a:xfrm>
          <a:prstGeom prst="straightConnector1">
            <a:avLst/>
          </a:prstGeom>
          <a:ln w="31750">
            <a:headEnd type="arrow"/>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8" idx="0"/>
            <a:endCxn id="6" idx="3"/>
          </p:cNvCxnSpPr>
          <p:nvPr/>
        </p:nvCxnSpPr>
        <p:spPr>
          <a:xfrm flipH="1" flipV="1">
            <a:off x="5004048" y="1649636"/>
            <a:ext cx="3146040" cy="76196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084168" y="1628800"/>
            <a:ext cx="2088232" cy="307777"/>
          </a:xfrm>
          <a:prstGeom prst="rect">
            <a:avLst/>
          </a:prstGeom>
          <a:noFill/>
        </p:spPr>
        <p:txBody>
          <a:bodyPr wrap="square" rtlCol="0">
            <a:spAutoFit/>
          </a:bodyPr>
          <a:lstStyle/>
          <a:p>
            <a:r>
              <a:rPr lang="en-US" sz="1400" dirty="0" smtClean="0"/>
              <a:t>Publishes Services</a:t>
            </a:r>
            <a:endParaRPr lang="en-US" sz="1400" dirty="0"/>
          </a:p>
        </p:txBody>
      </p:sp>
      <p:sp>
        <p:nvSpPr>
          <p:cNvPr id="45" name="TextBox 44"/>
          <p:cNvSpPr txBox="1"/>
          <p:nvPr/>
        </p:nvSpPr>
        <p:spPr>
          <a:xfrm>
            <a:off x="1691680" y="1772816"/>
            <a:ext cx="1152128" cy="307777"/>
          </a:xfrm>
          <a:prstGeom prst="rect">
            <a:avLst/>
          </a:prstGeom>
          <a:noFill/>
        </p:spPr>
        <p:txBody>
          <a:bodyPr wrap="square" rtlCol="0">
            <a:spAutoFit/>
          </a:bodyPr>
          <a:lstStyle/>
          <a:p>
            <a:r>
              <a:rPr lang="en-US" sz="1400" dirty="0" smtClean="0"/>
              <a:t>Searches</a:t>
            </a:r>
            <a:endParaRPr lang="en-US" sz="1400" dirty="0"/>
          </a:p>
        </p:txBody>
      </p:sp>
      <p:sp>
        <p:nvSpPr>
          <p:cNvPr id="46" name="TextBox 45"/>
          <p:cNvSpPr txBox="1"/>
          <p:nvPr/>
        </p:nvSpPr>
        <p:spPr>
          <a:xfrm>
            <a:off x="2411760" y="2761764"/>
            <a:ext cx="1584176" cy="523220"/>
          </a:xfrm>
          <a:prstGeom prst="rect">
            <a:avLst/>
          </a:prstGeom>
          <a:noFill/>
        </p:spPr>
        <p:txBody>
          <a:bodyPr wrap="square" rtlCol="0">
            <a:spAutoFit/>
          </a:bodyPr>
          <a:lstStyle/>
          <a:p>
            <a:pPr algn="ctr"/>
            <a:r>
              <a:rPr lang="en-US" sz="1400" dirty="0" smtClean="0"/>
              <a:t>Selects / Submits Request</a:t>
            </a:r>
            <a:endParaRPr lang="en-US" sz="1400" dirty="0"/>
          </a:p>
        </p:txBody>
      </p:sp>
      <p:sp>
        <p:nvSpPr>
          <p:cNvPr id="47" name="TextBox 46"/>
          <p:cNvSpPr txBox="1"/>
          <p:nvPr/>
        </p:nvSpPr>
        <p:spPr>
          <a:xfrm>
            <a:off x="2339752" y="3265820"/>
            <a:ext cx="1728192" cy="523220"/>
          </a:xfrm>
          <a:prstGeom prst="rect">
            <a:avLst/>
          </a:prstGeom>
          <a:noFill/>
        </p:spPr>
        <p:txBody>
          <a:bodyPr wrap="square" rtlCol="0">
            <a:spAutoFit/>
          </a:bodyPr>
          <a:lstStyle/>
          <a:p>
            <a:pPr algn="ctr"/>
            <a:r>
              <a:rPr lang="en-US" sz="1400" dirty="0" smtClean="0"/>
              <a:t>Agrees SLA / Handles Payment</a:t>
            </a:r>
            <a:endParaRPr lang="en-US" sz="1400" dirty="0"/>
          </a:p>
        </p:txBody>
      </p:sp>
      <p:sp>
        <p:nvSpPr>
          <p:cNvPr id="48" name="TextBox 47"/>
          <p:cNvSpPr txBox="1"/>
          <p:nvPr/>
        </p:nvSpPr>
        <p:spPr>
          <a:xfrm>
            <a:off x="5724128" y="4129916"/>
            <a:ext cx="1008112" cy="523220"/>
          </a:xfrm>
          <a:prstGeom prst="rect">
            <a:avLst/>
          </a:prstGeom>
          <a:noFill/>
        </p:spPr>
        <p:txBody>
          <a:bodyPr wrap="square" rtlCol="0">
            <a:spAutoFit/>
          </a:bodyPr>
          <a:lstStyle/>
          <a:p>
            <a:r>
              <a:rPr lang="en-US" sz="1400" dirty="0" smtClean="0"/>
              <a:t>Allocates</a:t>
            </a:r>
          </a:p>
          <a:p>
            <a:r>
              <a:rPr lang="en-US" sz="1400" dirty="0" smtClean="0"/>
              <a:t>Capacity</a:t>
            </a:r>
            <a:endParaRPr lang="en-US" sz="1400" dirty="0"/>
          </a:p>
        </p:txBody>
      </p:sp>
      <p:sp>
        <p:nvSpPr>
          <p:cNvPr id="49" name="TextBox 48"/>
          <p:cNvSpPr txBox="1"/>
          <p:nvPr/>
        </p:nvSpPr>
        <p:spPr>
          <a:xfrm>
            <a:off x="2267744" y="4273932"/>
            <a:ext cx="1368152" cy="523220"/>
          </a:xfrm>
          <a:prstGeom prst="rect">
            <a:avLst/>
          </a:prstGeom>
          <a:noFill/>
        </p:spPr>
        <p:txBody>
          <a:bodyPr wrap="square" rtlCol="0">
            <a:spAutoFit/>
          </a:bodyPr>
          <a:lstStyle/>
          <a:p>
            <a:r>
              <a:rPr lang="en-US" sz="1400" dirty="0" smtClean="0"/>
              <a:t>Adds Users / </a:t>
            </a:r>
            <a:r>
              <a:rPr lang="en-US" sz="1400" dirty="0"/>
              <a:t>Uses </a:t>
            </a:r>
            <a:r>
              <a:rPr lang="en-US" sz="1400" dirty="0" smtClean="0"/>
              <a:t>Services</a:t>
            </a:r>
            <a:endParaRPr lang="en-US" sz="1400" dirty="0"/>
          </a:p>
        </p:txBody>
      </p:sp>
      <p:grpSp>
        <p:nvGrpSpPr>
          <p:cNvPr id="10" name="Group 9"/>
          <p:cNvGrpSpPr/>
          <p:nvPr/>
        </p:nvGrpSpPr>
        <p:grpSpPr>
          <a:xfrm>
            <a:off x="3995936" y="2852936"/>
            <a:ext cx="936104" cy="1080120"/>
            <a:chOff x="7524328" y="5157192"/>
            <a:chExt cx="936104" cy="1080120"/>
          </a:xfrm>
        </p:grpSpPr>
        <p:sp>
          <p:nvSpPr>
            <p:cNvPr id="53" name="TextBox 52"/>
            <p:cNvSpPr txBox="1"/>
            <p:nvPr/>
          </p:nvSpPr>
          <p:spPr>
            <a:xfrm>
              <a:off x="7524328" y="5867980"/>
              <a:ext cx="936104" cy="369332"/>
            </a:xfrm>
            <a:prstGeom prst="rect">
              <a:avLst/>
            </a:prstGeom>
            <a:noFill/>
          </p:spPr>
          <p:txBody>
            <a:bodyPr wrap="square" rtlCol="0">
              <a:spAutoFit/>
            </a:bodyPr>
            <a:lstStyle/>
            <a:p>
              <a:r>
                <a:rPr lang="en-US" b="1" dirty="0" smtClean="0">
                  <a:solidFill>
                    <a:schemeClr val="accent1">
                      <a:lumMod val="75000"/>
                    </a:schemeClr>
                  </a:solidFill>
                </a:rPr>
                <a:t>Broker</a:t>
              </a:r>
              <a:endParaRPr lang="en-US" b="1" dirty="0">
                <a:solidFill>
                  <a:schemeClr val="accent1">
                    <a:lumMod val="75000"/>
                  </a:schemeClr>
                </a:solidFill>
              </a:endParaRPr>
            </a:p>
          </p:txBody>
        </p:sp>
        <p:pic>
          <p:nvPicPr>
            <p:cNvPr id="12301" name="Picture 12300"/>
            <p:cNvPicPr>
              <a:picLocks noChangeAspect="1"/>
            </p:cNvPicPr>
            <p:nvPr/>
          </p:nvPicPr>
          <p:blipFill>
            <a:blip r:embed="rId7"/>
            <a:stretch>
              <a:fillRect/>
            </a:stretch>
          </p:blipFill>
          <p:spPr>
            <a:xfrm>
              <a:off x="7524328" y="5157192"/>
              <a:ext cx="905520" cy="833512"/>
            </a:xfrm>
            <a:prstGeom prst="rect">
              <a:avLst/>
            </a:prstGeom>
          </p:spPr>
        </p:pic>
      </p:grpSp>
      <p:sp>
        <p:nvSpPr>
          <p:cNvPr id="60" name="TextBox 59"/>
          <p:cNvSpPr txBox="1"/>
          <p:nvPr/>
        </p:nvSpPr>
        <p:spPr>
          <a:xfrm>
            <a:off x="5148064" y="2761764"/>
            <a:ext cx="1584176" cy="523220"/>
          </a:xfrm>
          <a:prstGeom prst="rect">
            <a:avLst/>
          </a:prstGeom>
          <a:noFill/>
        </p:spPr>
        <p:txBody>
          <a:bodyPr wrap="square" rtlCol="0">
            <a:spAutoFit/>
          </a:bodyPr>
          <a:lstStyle/>
          <a:p>
            <a:pPr algn="ctr"/>
            <a:r>
              <a:rPr lang="en-US" sz="1400" dirty="0" smtClean="0"/>
              <a:t>Informs About New Customer</a:t>
            </a:r>
            <a:endParaRPr lang="en-US" sz="1400" dirty="0"/>
          </a:p>
        </p:txBody>
      </p:sp>
      <p:cxnSp>
        <p:nvCxnSpPr>
          <p:cNvPr id="63" name="Straight Arrow Connector 62"/>
          <p:cNvCxnSpPr>
            <a:stCxn id="53" idx="2"/>
            <a:endCxn id="9" idx="0"/>
          </p:cNvCxnSpPr>
          <p:nvPr/>
        </p:nvCxnSpPr>
        <p:spPr>
          <a:xfrm flipH="1">
            <a:off x="4439518" y="3933056"/>
            <a:ext cx="24470" cy="792088"/>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851920" y="4077072"/>
            <a:ext cx="1152128" cy="307777"/>
          </a:xfrm>
          <a:prstGeom prst="rect">
            <a:avLst/>
          </a:prstGeom>
          <a:solidFill>
            <a:schemeClr val="bg1"/>
          </a:solidFill>
        </p:spPr>
        <p:txBody>
          <a:bodyPr wrap="square" rtlCol="0">
            <a:spAutoFit/>
          </a:bodyPr>
          <a:lstStyle/>
          <a:p>
            <a:r>
              <a:rPr lang="en-US" sz="1400" dirty="0" smtClean="0"/>
              <a:t>Creates VO</a:t>
            </a:r>
            <a:endParaRPr lang="en-US" sz="1400" dirty="0"/>
          </a:p>
        </p:txBody>
      </p:sp>
      <p:cxnSp>
        <p:nvCxnSpPr>
          <p:cNvPr id="50" name="Straight Arrow Connector 49"/>
          <p:cNvCxnSpPr>
            <a:stCxn id="12301" idx="3"/>
            <a:endCxn id="8" idx="1"/>
          </p:cNvCxnSpPr>
          <p:nvPr/>
        </p:nvCxnSpPr>
        <p:spPr>
          <a:xfrm>
            <a:off x="4901456" y="3269692"/>
            <a:ext cx="2362224" cy="28312"/>
          </a:xfrm>
          <a:prstGeom prst="straightConnector1">
            <a:avLst/>
          </a:prstGeom>
          <a:ln w="31750">
            <a:headEnd type="arrow"/>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364088" y="3337247"/>
            <a:ext cx="1152128" cy="307777"/>
          </a:xfrm>
          <a:prstGeom prst="rect">
            <a:avLst/>
          </a:prstGeom>
          <a:noFill/>
        </p:spPr>
        <p:txBody>
          <a:bodyPr wrap="square" rtlCol="0">
            <a:spAutoFit/>
          </a:bodyPr>
          <a:lstStyle/>
          <a:p>
            <a:pPr algn="ctr"/>
            <a:r>
              <a:rPr lang="en-US" sz="1400" dirty="0" smtClean="0"/>
              <a:t>Agrees OLA</a:t>
            </a:r>
            <a:endParaRPr lang="en-US" sz="1400" dirty="0"/>
          </a:p>
        </p:txBody>
      </p:sp>
      <p:sp>
        <p:nvSpPr>
          <p:cNvPr id="33" name="Oval 32"/>
          <p:cNvSpPr/>
          <p:nvPr/>
        </p:nvSpPr>
        <p:spPr>
          <a:xfrm>
            <a:off x="1979712" y="2564904"/>
            <a:ext cx="5040560" cy="1440160"/>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39"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40" name="TextBox 39"/>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39661305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GB" sz="3600" dirty="0" smtClean="0"/>
              <a:t>Session Agenda</a:t>
            </a:r>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2</a:t>
            </a:fld>
            <a:endParaRPr lang="fi-FI" dirty="0">
              <a:solidFill>
                <a:schemeClr val="bg1"/>
              </a:solidFill>
            </a:endParaRPr>
          </a:p>
        </p:txBody>
      </p:sp>
      <p:sp>
        <p:nvSpPr>
          <p:cNvPr id="8" name="Content Placeholder 1"/>
          <p:cNvSpPr txBox="1">
            <a:spLocks/>
          </p:cNvSpPr>
          <p:nvPr/>
        </p:nvSpPr>
        <p:spPr bwMode="auto">
          <a:xfrm>
            <a:off x="216024" y="1124744"/>
            <a:ext cx="8748464"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Session 1</a:t>
            </a:r>
          </a:p>
          <a:p>
            <a:pPr lvl="1"/>
            <a:r>
              <a:rPr lang="en-US" sz="2000" dirty="0" smtClean="0"/>
              <a:t>09:00-09:20 “Pay</a:t>
            </a:r>
            <a:r>
              <a:rPr lang="en-US" sz="2000" dirty="0"/>
              <a:t>-for-</a:t>
            </a:r>
            <a:r>
              <a:rPr lang="en-US" sz="2000" dirty="0" smtClean="0"/>
              <a:t>Use PoC Overview &amp; Results” </a:t>
            </a:r>
            <a:r>
              <a:rPr lang="en-US" sz="1800" dirty="0" smtClean="0"/>
              <a:t>– Sy Holsinger, EGI.eu</a:t>
            </a:r>
          </a:p>
          <a:p>
            <a:pPr lvl="2"/>
            <a:r>
              <a:rPr lang="en-US" sz="1800" dirty="0" smtClean="0"/>
              <a:t>Outline session </a:t>
            </a:r>
            <a:r>
              <a:rPr lang="en-US" sz="1800" dirty="0"/>
              <a:t>goals </a:t>
            </a:r>
            <a:r>
              <a:rPr lang="en-US" sz="1800" dirty="0" smtClean="0"/>
              <a:t>and provide </a:t>
            </a:r>
            <a:r>
              <a:rPr lang="en-US" sz="1800" dirty="0"/>
              <a:t>high-level overview of the </a:t>
            </a:r>
            <a:r>
              <a:rPr lang="en-US" sz="1800" dirty="0" smtClean="0"/>
              <a:t>P4U activities and results to-date</a:t>
            </a:r>
            <a:endParaRPr lang="en-US" sz="1800" dirty="0"/>
          </a:p>
          <a:p>
            <a:pPr lvl="1"/>
            <a:r>
              <a:rPr lang="en-US" sz="2000" dirty="0" smtClean="0"/>
              <a:t>09:20-09:</a:t>
            </a:r>
            <a:r>
              <a:rPr lang="en-US" sz="2000" dirty="0"/>
              <a:t>4</a:t>
            </a:r>
            <a:r>
              <a:rPr lang="en-US" sz="2000" dirty="0" smtClean="0"/>
              <a:t>0 “Business Models and Pricing Schemes” </a:t>
            </a:r>
            <a:r>
              <a:rPr lang="en-US" sz="1800" dirty="0" smtClean="0"/>
              <a:t>– Sy Holsinger</a:t>
            </a:r>
          </a:p>
          <a:p>
            <a:pPr lvl="2"/>
            <a:r>
              <a:rPr lang="en-US" sz="1800" dirty="0" smtClean="0"/>
              <a:t>Describe </a:t>
            </a:r>
            <a:r>
              <a:rPr lang="en-US" sz="1800" dirty="0"/>
              <a:t>business </a:t>
            </a:r>
            <a:r>
              <a:rPr lang="en-US" sz="1800" dirty="0" smtClean="0"/>
              <a:t>models and </a:t>
            </a:r>
            <a:r>
              <a:rPr lang="en-US" sz="1800" dirty="0" smtClean="0"/>
              <a:t>associated pricing schemes</a:t>
            </a:r>
          </a:p>
          <a:p>
            <a:pPr lvl="1"/>
            <a:r>
              <a:rPr lang="en-US" sz="2000" dirty="0" smtClean="0"/>
              <a:t>09:40-09:55 Discussion</a:t>
            </a:r>
            <a:endParaRPr lang="en-US" sz="1800" dirty="0" smtClean="0"/>
          </a:p>
          <a:p>
            <a:pPr lvl="2"/>
            <a:r>
              <a:rPr lang="en-US" sz="1800" dirty="0" smtClean="0"/>
              <a:t>Dedicated time for questions, comments and discussion</a:t>
            </a:r>
          </a:p>
          <a:p>
            <a:pPr lvl="1"/>
            <a:r>
              <a:rPr lang="en-US" sz="2000" dirty="0" smtClean="0"/>
              <a:t>09:55-10:15 “All Things Technical” </a:t>
            </a:r>
            <a:r>
              <a:rPr lang="en-US" sz="1800" dirty="0" smtClean="0"/>
              <a:t>– Diego </a:t>
            </a:r>
            <a:r>
              <a:rPr lang="en-US" sz="1800" dirty="0" err="1" smtClean="0"/>
              <a:t>Scardaci</a:t>
            </a:r>
            <a:r>
              <a:rPr lang="en-US" sz="1800" dirty="0" smtClean="0"/>
              <a:t>, INFN</a:t>
            </a:r>
          </a:p>
          <a:p>
            <a:pPr lvl="2"/>
            <a:r>
              <a:rPr lang="en-US" sz="1800" dirty="0"/>
              <a:t>How </a:t>
            </a:r>
            <a:r>
              <a:rPr lang="en-US" sz="1800" dirty="0" smtClean="0"/>
              <a:t>pay-for-use </a:t>
            </a:r>
            <a:r>
              <a:rPr lang="en-US" sz="1800" dirty="0"/>
              <a:t>currently works </a:t>
            </a:r>
            <a:r>
              <a:rPr lang="en-US" sz="1800" dirty="0" smtClean="0"/>
              <a:t>from a technical perspective and </a:t>
            </a:r>
            <a:r>
              <a:rPr lang="en-US" sz="1800" dirty="0"/>
              <a:t>changes to be made (e.g. </a:t>
            </a:r>
            <a:r>
              <a:rPr lang="en-US" sz="1800" dirty="0" smtClean="0"/>
              <a:t>tools, marketplace)</a:t>
            </a:r>
          </a:p>
          <a:p>
            <a:pPr lvl="1"/>
            <a:r>
              <a:rPr lang="en-US" sz="2000" dirty="0" smtClean="0"/>
              <a:t>10:15-10:</a:t>
            </a:r>
            <a:r>
              <a:rPr lang="en-US" sz="2000" dirty="0"/>
              <a:t>30 Discussion</a:t>
            </a:r>
            <a:endParaRPr lang="en-US" sz="1800" dirty="0"/>
          </a:p>
          <a:p>
            <a:pPr lvl="2"/>
            <a:r>
              <a:rPr lang="en-US" sz="1800" dirty="0" smtClean="0"/>
              <a:t>Final questions and discussion before coffee</a:t>
            </a:r>
            <a:endParaRPr lang="en-US" sz="1800" dirty="0"/>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Tree>
    <p:extLst>
      <p:ext uri="{BB962C8B-B14F-4D97-AF65-F5344CB8AC3E}">
        <p14:creationId xmlns:p14="http://schemas.microsoft.com/office/powerpoint/2010/main" val="14022124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0"/>
          <p:cNvSpPr>
            <a:spLocks noGrp="1"/>
          </p:cNvSpPr>
          <p:nvPr>
            <p:ph type="title"/>
          </p:nvPr>
        </p:nvSpPr>
        <p:spPr/>
        <p:txBody>
          <a:bodyPr/>
          <a:lstStyle/>
          <a:p>
            <a:pPr eaLnBrk="1" hangingPunct="1"/>
            <a:r>
              <a:rPr lang="en-US" sz="3600" dirty="0" smtClean="0">
                <a:latin typeface="Arial" charset="0"/>
              </a:rPr>
              <a:t>Broker Business Models</a:t>
            </a:r>
            <a:endParaRPr lang="en-US" sz="3600" dirty="0">
              <a:latin typeface="Arial" charset="0"/>
            </a:endParaRPr>
          </a:p>
        </p:txBody>
      </p:sp>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4DD3795-F628-EE4C-B9B0-5648D5C6F7F5}" type="slidenum">
              <a:rPr lang="en-US" sz="1200">
                <a:solidFill>
                  <a:schemeClr val="bg1"/>
                </a:solidFill>
                <a:cs typeface="Arial" charset="0"/>
              </a:rPr>
              <a:pPr eaLnBrk="1" hangingPunct="1"/>
              <a:t>20</a:t>
            </a:fld>
            <a:endParaRPr lang="en-US" sz="1200">
              <a:solidFill>
                <a:schemeClr val="bg1"/>
              </a:solidFill>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40643713"/>
              </p:ext>
            </p:extLst>
          </p:nvPr>
        </p:nvGraphicFramePr>
        <p:xfrm>
          <a:off x="107950" y="1124744"/>
          <a:ext cx="8964613" cy="2900330"/>
        </p:xfrm>
        <a:graphic>
          <a:graphicData uri="http://schemas.openxmlformats.org/drawingml/2006/table">
            <a:tbl>
              <a:tblPr/>
              <a:tblGrid>
                <a:gridCol w="1368425"/>
                <a:gridCol w="1223963"/>
                <a:gridCol w="831850"/>
                <a:gridCol w="1255712"/>
                <a:gridCol w="1079500"/>
                <a:gridCol w="865188"/>
                <a:gridCol w="1295400"/>
                <a:gridCol w="1044575"/>
              </a:tblGrid>
              <a:tr h="4371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Arial" charset="0"/>
                          <a:ea typeface="ＭＳ Ｐゴシック" charset="0"/>
                          <a:cs typeface="ＭＳ Ｐゴシック" charset="0"/>
                        </a:rPr>
                        <a:t>Model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Arial" charset="0"/>
                          <a:ea typeface="ＭＳ Ｐゴシック" charset="0"/>
                          <a:cs typeface="ＭＳ Ｐゴシック" charset="0"/>
                        </a:rPr>
                        <a:t>Certification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Arial" charset="0"/>
                          <a:ea typeface="ＭＳ Ｐゴシック" charset="0"/>
                          <a:cs typeface="ＭＳ Ｐゴシック" charset="0"/>
                        </a:rPr>
                        <a:t>API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Arial" charset="0"/>
                          <a:ea typeface="ＭＳ Ｐゴシック" charset="0"/>
                          <a:cs typeface="ＭＳ Ｐゴシック" charset="0"/>
                        </a:rPr>
                        <a:t>Consultancy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Arial" charset="0"/>
                          <a:ea typeface="ＭＳ Ｐゴシック" charset="0"/>
                          <a:cs typeface="ＭＳ Ｐゴシック" charset="0"/>
                        </a:rPr>
                        <a:t>Allocation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ＭＳ Ｐゴシック" charset="0"/>
                          <a:cs typeface="ＭＳ Ｐゴシック" charset="0"/>
                        </a:rPr>
                        <a:t>Single SLA</a:t>
                      </a:r>
                      <a:endParaRPr kumimoji="0" lang="en-US" sz="1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ＭＳ Ｐゴシック" charset="0"/>
                          <a:cs typeface="ＭＳ Ｐゴシック" charset="0"/>
                        </a:rPr>
                        <a:t>Accounting Reports</a:t>
                      </a:r>
                      <a:endParaRPr kumimoji="0" lang="en-US" sz="1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Arial" charset="0"/>
                          <a:ea typeface="ＭＳ Ｐゴシック" charset="0"/>
                          <a:cs typeface="ＭＳ Ｐゴシック" charset="0"/>
                        </a:rPr>
                        <a:t>Invoicing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8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3">
                              <a:lumMod val="75000"/>
                            </a:schemeClr>
                          </a:solidFill>
                          <a:effectLst/>
                          <a:latin typeface="Arial" charset="0"/>
                          <a:ea typeface="ＭＳ Ｐゴシック" charset="0"/>
                          <a:cs typeface="ＭＳ Ｐゴシック" charset="0"/>
                        </a:rPr>
                        <a:t>Invisible Federator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r>
              <a:tr h="488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accent3">
                              <a:lumMod val="75000"/>
                            </a:schemeClr>
                          </a:solidFill>
                          <a:effectLst/>
                          <a:latin typeface="Arial" charset="0"/>
                          <a:ea typeface="ＭＳ Ｐゴシック" charset="0"/>
                          <a:cs typeface="ＭＳ Ｐゴシック" charset="0"/>
                        </a:rPr>
                        <a:t>Advisor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r>
              <a:tr h="488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Arial" charset="0"/>
                          <a:ea typeface="ＭＳ Ｐゴシック" charset="0"/>
                          <a:cs typeface="ＭＳ Ｐゴシック" charset="0"/>
                        </a:rPr>
                        <a:t>Matchmaker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smtClean="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smtClean="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smtClean="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smtClean="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accent3">
                              <a:lumMod val="75000"/>
                            </a:schemeClr>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chemeClr val="accent3">
                            <a:lumMod val="75000"/>
                          </a:schemeClr>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C00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FFC00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C00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FFC00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r>
              <a:tr h="488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90"/>
                          </a:solidFill>
                          <a:effectLst/>
                          <a:latin typeface="Arial" charset="0"/>
                          <a:ea typeface="ＭＳ Ｐゴシック" charset="0"/>
                          <a:cs typeface="ＭＳ Ｐゴシック" charset="0"/>
                        </a:rPr>
                        <a:t>Trusted Third Party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2"/>
                    </a:solidFill>
                  </a:tcPr>
                </a:tc>
              </a:tr>
              <a:tr h="488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90"/>
                          </a:solidFill>
                          <a:effectLst/>
                          <a:latin typeface="Arial" charset="0"/>
                          <a:ea typeface="ＭＳ Ｐゴシック" charset="0"/>
                          <a:cs typeface="ＭＳ Ｐゴシック" charset="0"/>
                        </a:rPr>
                        <a:t>One Stop Shop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90"/>
                          </a:solidFill>
                          <a:effectLst/>
                          <a:latin typeface="Zapf Dingbats" charset="0"/>
                          <a:ea typeface="ＭＳ Ｐゴシック" charset="0"/>
                          <a:cs typeface="Zapf Dingbats" charset="0"/>
                          <a:sym typeface="Zapf Dingbats" charset="0"/>
                        </a:rPr>
                        <a:t>✔</a:t>
                      </a:r>
                      <a:endParaRPr kumimoji="0" lang="en-US" sz="2400" b="0" i="0" u="none" strike="noStrike" cap="none" normalizeH="0" baseline="0" dirty="0">
                        <a:ln>
                          <a:noFill/>
                        </a:ln>
                        <a:solidFill>
                          <a:srgbClr val="000090"/>
                        </a:solidFill>
                        <a:effectLst/>
                        <a:latin typeface="Arial" charset="0"/>
                        <a:ea typeface="ＭＳ Ｐゴシック" charset="0"/>
                        <a:cs typeface="ＭＳ Ｐゴシック"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3E4"/>
                    </a:solidFill>
                  </a:tcPr>
                </a:tc>
              </a:tr>
            </a:tbl>
          </a:graphicData>
        </a:graphic>
      </p:graphicFrame>
      <p:sp>
        <p:nvSpPr>
          <p:cNvPr id="7" name="Content Placeholder 2"/>
          <p:cNvSpPr>
            <a:spLocks noGrp="1"/>
          </p:cNvSpPr>
          <p:nvPr>
            <p:ph idx="1"/>
          </p:nvPr>
        </p:nvSpPr>
        <p:spPr>
          <a:xfrm>
            <a:off x="107504" y="4005064"/>
            <a:ext cx="9036496" cy="2232248"/>
          </a:xfrm>
        </p:spPr>
        <p:txBody>
          <a:bodyPr/>
          <a:lstStyle/>
          <a:p>
            <a:r>
              <a:rPr lang="en-US" sz="1800" dirty="0" smtClean="0"/>
              <a:t>EGI.eu </a:t>
            </a:r>
            <a:r>
              <a:rPr lang="en-US" sz="1800" dirty="0" smtClean="0"/>
              <a:t>does/can fulfill </a:t>
            </a:r>
            <a:r>
              <a:rPr lang="en-US" sz="1800" dirty="0" smtClean="0"/>
              <a:t>most models</a:t>
            </a:r>
          </a:p>
          <a:p>
            <a:pPr lvl="1"/>
            <a:r>
              <a:rPr lang="en-US" sz="1600" dirty="0" smtClean="0"/>
              <a:t>Does legal structure support one-stop shop?</a:t>
            </a:r>
          </a:p>
          <a:p>
            <a:pPr lvl="2"/>
            <a:r>
              <a:rPr lang="en-US" sz="1400" dirty="0" smtClean="0"/>
              <a:t>Governance Task Force in progress</a:t>
            </a:r>
            <a:endParaRPr lang="en-US" sz="1400" dirty="0"/>
          </a:p>
          <a:p>
            <a:pPr lvl="1"/>
            <a:r>
              <a:rPr lang="en-US" sz="1600" dirty="0" smtClean="0"/>
              <a:t>Need to define pricing scheme and price for service</a:t>
            </a:r>
          </a:p>
          <a:p>
            <a:pPr lvl="2"/>
            <a:r>
              <a:rPr lang="en-US" sz="1400" dirty="0" smtClean="0"/>
              <a:t>% of transaction; Subscription from providers within marketplace?</a:t>
            </a:r>
          </a:p>
          <a:p>
            <a:pPr lvl="2"/>
            <a:r>
              <a:rPr lang="en-US" sz="1400" dirty="0" smtClean="0"/>
              <a:t>Ensure model does not distort market (e.g. en/discourages providers changing customer pricing)</a:t>
            </a:r>
          </a:p>
          <a:p>
            <a:pPr lvl="1"/>
            <a:r>
              <a:rPr lang="en-US" sz="1600" dirty="0" smtClean="0"/>
              <a:t>Can we realistically serve both </a:t>
            </a:r>
            <a:r>
              <a:rPr lang="en-US" sz="1600" dirty="0" smtClean="0"/>
              <a:t>models (indirect and direct)?</a:t>
            </a:r>
            <a:endParaRPr lang="en-US" sz="1600" dirty="0" smtClean="0"/>
          </a:p>
          <a:p>
            <a:pPr lvl="2"/>
            <a:r>
              <a:rPr lang="en-US" sz="1400" dirty="0" smtClean="0"/>
              <a:t>Clear process needed to define when and where applied (e.g. user location; provider preference)</a:t>
            </a:r>
          </a:p>
        </p:txBody>
      </p:sp>
      <p:sp>
        <p:nvSpPr>
          <p:cNvPr id="8"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9"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1" name="TextBox 10"/>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38419439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Pricing Schemes:</a:t>
            </a:r>
            <a:br>
              <a:rPr lang="en-US" sz="3200" dirty="0"/>
            </a:br>
            <a:r>
              <a:rPr lang="en-US" sz="3200" dirty="0"/>
              <a:t>Usage Based</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15729005"/>
              </p:ext>
            </p:extLst>
          </p:nvPr>
        </p:nvGraphicFramePr>
        <p:xfrm>
          <a:off x="395536" y="1233552"/>
          <a:ext cx="8435280" cy="2123440"/>
        </p:xfrm>
        <a:graphic>
          <a:graphicData uri="http://schemas.openxmlformats.org/drawingml/2006/table">
            <a:tbl>
              <a:tblPr firstRow="1" bandRow="1">
                <a:tableStyleId>{5C22544A-7EE6-4342-B048-85BDC9FD1C3A}</a:tableStyleId>
              </a:tblPr>
              <a:tblGrid>
                <a:gridCol w="1715273"/>
                <a:gridCol w="6720007"/>
              </a:tblGrid>
              <a:tr h="370840">
                <a:tc>
                  <a:txBody>
                    <a:bodyPr/>
                    <a:lstStyle/>
                    <a:p>
                      <a:r>
                        <a:rPr lang="en-US" dirty="0" smtClean="0">
                          <a:latin typeface="Arial"/>
                          <a:cs typeface="Arial"/>
                        </a:rPr>
                        <a:t>Variables</a:t>
                      </a:r>
                      <a:endParaRPr lang="en-US" dirty="0">
                        <a:latin typeface="Arial"/>
                        <a:cs typeface="Arial"/>
                      </a:endParaRPr>
                    </a:p>
                  </a:txBody>
                  <a:tcPr/>
                </a:tc>
                <a:tc>
                  <a:txBody>
                    <a:bodyPr/>
                    <a:lstStyle/>
                    <a:p>
                      <a:r>
                        <a:rPr lang="en-US" dirty="0" smtClean="0">
                          <a:latin typeface="Arial"/>
                          <a:cs typeface="Arial"/>
                        </a:rPr>
                        <a:t>Description</a:t>
                      </a:r>
                      <a:endParaRPr lang="en-US" dirty="0">
                        <a:latin typeface="Arial"/>
                        <a:cs typeface="Arial"/>
                      </a:endParaRPr>
                    </a:p>
                  </a:txBody>
                  <a:tcPr/>
                </a:tc>
              </a:tr>
              <a:tr h="370840">
                <a:tc>
                  <a:txBody>
                    <a:bodyPr/>
                    <a:lstStyle/>
                    <a:p>
                      <a:r>
                        <a:rPr lang="en-US" dirty="0" smtClean="0">
                          <a:latin typeface="Arial"/>
                          <a:cs typeface="Arial"/>
                        </a:rPr>
                        <a:t>Resources</a:t>
                      </a:r>
                      <a:endParaRPr lang="en-US" dirty="0">
                        <a:latin typeface="Arial"/>
                        <a:cs typeface="Arial"/>
                      </a:endParaRPr>
                    </a:p>
                  </a:txBody>
                  <a:tcPr/>
                </a:tc>
                <a:tc>
                  <a:txBody>
                    <a:bodyPr/>
                    <a:lstStyle/>
                    <a:p>
                      <a:r>
                        <a:rPr lang="en-US" dirty="0" smtClean="0">
                          <a:latin typeface="Arial"/>
                          <a:cs typeface="Arial"/>
                        </a:rPr>
                        <a:t>Price</a:t>
                      </a:r>
                      <a:r>
                        <a:rPr lang="en-US" baseline="0" dirty="0" smtClean="0">
                          <a:latin typeface="Arial"/>
                          <a:cs typeface="Arial"/>
                        </a:rPr>
                        <a:t> </a:t>
                      </a:r>
                      <a:r>
                        <a:rPr lang="en-US" dirty="0" smtClean="0">
                          <a:latin typeface="Arial"/>
                          <a:cs typeface="Arial"/>
                        </a:rPr>
                        <a:t>depends on type of configuration</a:t>
                      </a:r>
                      <a:r>
                        <a:rPr lang="en-US" baseline="0" dirty="0" smtClean="0">
                          <a:latin typeface="Arial"/>
                          <a:cs typeface="Arial"/>
                        </a:rPr>
                        <a:t> (e.g., number of core, performance, RAM size)</a:t>
                      </a:r>
                      <a:endParaRPr lang="en-US" dirty="0">
                        <a:latin typeface="Arial"/>
                        <a:cs typeface="Arial"/>
                      </a:endParaRPr>
                    </a:p>
                  </a:txBody>
                  <a:tcPr/>
                </a:tc>
              </a:tr>
              <a:tr h="370840">
                <a:tc>
                  <a:txBody>
                    <a:bodyPr/>
                    <a:lstStyle/>
                    <a:p>
                      <a:r>
                        <a:rPr lang="en-US" dirty="0" smtClean="0">
                          <a:latin typeface="Arial"/>
                          <a:cs typeface="Arial"/>
                        </a:rPr>
                        <a:t>Features</a:t>
                      </a:r>
                      <a:endParaRPr lang="en-US" dirty="0">
                        <a:latin typeface="Arial"/>
                        <a:cs typeface="Arial"/>
                      </a:endParaRPr>
                    </a:p>
                  </a:txBody>
                  <a:tcPr/>
                </a:tc>
                <a:tc>
                  <a:txBody>
                    <a:bodyPr/>
                    <a:lstStyle/>
                    <a:p>
                      <a:r>
                        <a:rPr lang="en-US" dirty="0" smtClean="0">
                          <a:latin typeface="Arial"/>
                          <a:cs typeface="Arial"/>
                        </a:rPr>
                        <a:t>Price</a:t>
                      </a:r>
                      <a:r>
                        <a:rPr lang="en-US" baseline="0" dirty="0" smtClean="0">
                          <a:latin typeface="Arial"/>
                          <a:cs typeface="Arial"/>
                        </a:rPr>
                        <a:t> depends on features (e.g., SLA, OS type)</a:t>
                      </a:r>
                      <a:endParaRPr lang="en-US" dirty="0">
                        <a:latin typeface="Arial"/>
                        <a:cs typeface="Arial"/>
                      </a:endParaRPr>
                    </a:p>
                  </a:txBody>
                  <a:tcPr/>
                </a:tc>
              </a:tr>
              <a:tr h="370840">
                <a:tc>
                  <a:txBody>
                    <a:bodyPr/>
                    <a:lstStyle/>
                    <a:p>
                      <a:r>
                        <a:rPr lang="en-US" dirty="0" smtClean="0">
                          <a:latin typeface="Arial"/>
                          <a:cs typeface="Arial"/>
                        </a:rPr>
                        <a:t>Region</a:t>
                      </a:r>
                      <a:endParaRPr lang="en-US" dirty="0">
                        <a:latin typeface="Arial"/>
                        <a:cs typeface="Arial"/>
                      </a:endParaRPr>
                    </a:p>
                  </a:txBody>
                  <a:tcPr/>
                </a:tc>
                <a:tc>
                  <a:txBody>
                    <a:bodyPr/>
                    <a:lstStyle/>
                    <a:p>
                      <a:r>
                        <a:rPr lang="en-US" dirty="0" smtClean="0">
                          <a:latin typeface="Arial"/>
                          <a:cs typeface="Arial"/>
                        </a:rPr>
                        <a:t>Price depends on data center/geographical location</a:t>
                      </a:r>
                      <a:endParaRPr lang="en-US" dirty="0">
                        <a:latin typeface="Arial"/>
                        <a:cs typeface="Arial"/>
                      </a:endParaRPr>
                    </a:p>
                  </a:txBody>
                  <a:tcPr/>
                </a:tc>
              </a:tr>
              <a:tr h="370840">
                <a:tc>
                  <a:txBody>
                    <a:bodyPr/>
                    <a:lstStyle/>
                    <a:p>
                      <a:r>
                        <a:rPr lang="en-US" dirty="0" smtClean="0">
                          <a:latin typeface="Arial"/>
                          <a:cs typeface="Arial"/>
                        </a:rPr>
                        <a:t>Tier-based</a:t>
                      </a:r>
                      <a:endParaRPr lang="en-US" dirty="0">
                        <a:latin typeface="Arial"/>
                        <a:cs typeface="Arial"/>
                      </a:endParaRPr>
                    </a:p>
                  </a:txBody>
                  <a:tcPr/>
                </a:tc>
                <a:tc>
                  <a:txBody>
                    <a:bodyPr/>
                    <a:lstStyle/>
                    <a:p>
                      <a:r>
                        <a:rPr lang="en-US" dirty="0" smtClean="0">
                          <a:latin typeface="Arial"/>
                          <a:cs typeface="Arial"/>
                        </a:rPr>
                        <a:t>Depends</a:t>
                      </a:r>
                      <a:r>
                        <a:rPr lang="en-US" baseline="0" dirty="0" smtClean="0">
                          <a:latin typeface="Arial"/>
                          <a:cs typeface="Arial"/>
                        </a:rPr>
                        <a:t> on segments of </a:t>
                      </a:r>
                      <a:r>
                        <a:rPr lang="en-US" dirty="0" smtClean="0">
                          <a:latin typeface="Arial"/>
                          <a:cs typeface="Arial"/>
                        </a:rPr>
                        <a:t>consumed time units </a:t>
                      </a:r>
                      <a:endParaRPr lang="en-US" dirty="0">
                        <a:latin typeface="Arial"/>
                        <a:cs typeface="Arial"/>
                      </a:endParaRPr>
                    </a:p>
                  </a:txBody>
                  <a:tcPr/>
                </a:tc>
              </a:tr>
            </a:tbl>
          </a:graphicData>
        </a:graphic>
      </p:graphicFrame>
      <p:sp>
        <p:nvSpPr>
          <p:cNvPr id="6" name="Slide Number Placeholder 5"/>
          <p:cNvSpPr>
            <a:spLocks noGrp="1"/>
          </p:cNvSpPr>
          <p:nvPr>
            <p:ph type="sldNum" sz="quarter" idx="12"/>
          </p:nvPr>
        </p:nvSpPr>
        <p:spPr/>
        <p:txBody>
          <a:bodyPr/>
          <a:lstStyle/>
          <a:p>
            <a:fld id="{0491292E-4768-4D9C-9EF6-561B62CAA0E4}" type="slidenum">
              <a:rPr lang="el-GR" smtClean="0"/>
              <a:t>21</a:t>
            </a:fld>
            <a:endParaRPr lang="el-GR"/>
          </a:p>
        </p:txBody>
      </p:sp>
      <p:sp>
        <p:nvSpPr>
          <p:cNvPr id="8" name="TextBox 7"/>
          <p:cNvSpPr txBox="1"/>
          <p:nvPr/>
        </p:nvSpPr>
        <p:spPr>
          <a:xfrm>
            <a:off x="611560" y="3742000"/>
            <a:ext cx="8136904" cy="1631216"/>
          </a:xfrm>
          <a:prstGeom prst="rect">
            <a:avLst/>
          </a:prstGeom>
          <a:noFill/>
        </p:spPr>
        <p:txBody>
          <a:bodyPr wrap="square" rtlCol="0">
            <a:spAutoFit/>
          </a:bodyPr>
          <a:lstStyle/>
          <a:p>
            <a:pPr algn="ctr"/>
            <a:r>
              <a:rPr lang="en-US" sz="2000" b="1" i="1" u="sng" dirty="0" smtClean="0"/>
              <a:t>Pros/Cons</a:t>
            </a:r>
          </a:p>
          <a:p>
            <a:r>
              <a:rPr lang="en-US" sz="2000" dirty="0" smtClean="0"/>
              <a:t>(+) No </a:t>
            </a:r>
            <a:r>
              <a:rPr lang="en-US" sz="2000" dirty="0"/>
              <a:t>up-front costs </a:t>
            </a:r>
            <a:endParaRPr lang="en-US" sz="2000" dirty="0" smtClean="0"/>
          </a:p>
          <a:p>
            <a:r>
              <a:rPr lang="en-US" sz="2000" dirty="0" smtClean="0"/>
              <a:t>(+) Changes risk-sharing between service provider and consumer with less commitment from users</a:t>
            </a:r>
          </a:p>
          <a:p>
            <a:r>
              <a:rPr lang="en-US" sz="2000" dirty="0" smtClean="0"/>
              <a:t>(-) Can </a:t>
            </a:r>
            <a:r>
              <a:rPr lang="en-US" sz="2000" dirty="0"/>
              <a:t>negatively </a:t>
            </a:r>
            <a:r>
              <a:rPr lang="en-US" sz="2000" dirty="0" smtClean="0"/>
              <a:t>impact the cash flow of the service provider</a:t>
            </a:r>
            <a:endParaRPr lang="en-US" sz="2000" dirty="0"/>
          </a:p>
        </p:txBody>
      </p:sp>
      <p:sp>
        <p:nvSpPr>
          <p:cNvPr id="10"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9"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1" name="TextBox 10"/>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31687917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21120853"/>
              </p:ext>
            </p:extLst>
          </p:nvPr>
        </p:nvGraphicFramePr>
        <p:xfrm>
          <a:off x="385192" y="1124744"/>
          <a:ext cx="8435280" cy="2763520"/>
        </p:xfrm>
        <a:graphic>
          <a:graphicData uri="http://schemas.openxmlformats.org/drawingml/2006/table">
            <a:tbl>
              <a:tblPr firstRow="1" bandRow="1">
                <a:tableStyleId>{5C22544A-7EE6-4342-B048-85BDC9FD1C3A}</a:tableStyleId>
              </a:tblPr>
              <a:tblGrid>
                <a:gridCol w="1568640"/>
                <a:gridCol w="6866640"/>
              </a:tblGrid>
              <a:tr h="370840">
                <a:tc>
                  <a:txBody>
                    <a:bodyPr/>
                    <a:lstStyle/>
                    <a:p>
                      <a:r>
                        <a:rPr lang="en-US" dirty="0" smtClean="0">
                          <a:latin typeface="Arial"/>
                          <a:cs typeface="Arial"/>
                        </a:rPr>
                        <a:t>Variables</a:t>
                      </a:r>
                      <a:endParaRPr lang="en-US" dirty="0">
                        <a:latin typeface="Arial"/>
                        <a:cs typeface="Arial"/>
                      </a:endParaRPr>
                    </a:p>
                  </a:txBody>
                  <a:tcPr/>
                </a:tc>
                <a:tc>
                  <a:txBody>
                    <a:bodyPr/>
                    <a:lstStyle/>
                    <a:p>
                      <a:r>
                        <a:rPr lang="en-US" dirty="0" smtClean="0">
                          <a:latin typeface="Arial"/>
                          <a:cs typeface="Arial"/>
                        </a:rPr>
                        <a:t>Description</a:t>
                      </a:r>
                      <a:endParaRPr lang="en-US" dirty="0">
                        <a:latin typeface="Arial"/>
                        <a:cs typeface="Arial"/>
                      </a:endParaRPr>
                    </a:p>
                  </a:txBody>
                  <a:tcPr/>
                </a:tc>
              </a:tr>
              <a:tr h="370840">
                <a:tc>
                  <a:txBody>
                    <a:bodyPr/>
                    <a:lstStyle/>
                    <a:p>
                      <a:r>
                        <a:rPr lang="en-US" dirty="0" smtClean="0">
                          <a:latin typeface="Arial"/>
                          <a:cs typeface="Arial"/>
                        </a:rPr>
                        <a:t>Resources</a:t>
                      </a:r>
                      <a:endParaRPr lang="en-US" dirty="0">
                        <a:latin typeface="Arial"/>
                        <a:cs typeface="Arial"/>
                      </a:endParaRPr>
                    </a:p>
                  </a:txBody>
                  <a:tcPr/>
                </a:tc>
                <a:tc>
                  <a:txBody>
                    <a:bodyPr/>
                    <a:lstStyle/>
                    <a:p>
                      <a:r>
                        <a:rPr lang="en-US" dirty="0" smtClean="0">
                          <a:latin typeface="Arial"/>
                          <a:cs typeface="Arial"/>
                        </a:rPr>
                        <a:t>Price</a:t>
                      </a:r>
                      <a:r>
                        <a:rPr lang="en-US" baseline="0" dirty="0" smtClean="0">
                          <a:latin typeface="Arial"/>
                          <a:cs typeface="Arial"/>
                        </a:rPr>
                        <a:t> </a:t>
                      </a:r>
                      <a:r>
                        <a:rPr lang="en-US" dirty="0" smtClean="0">
                          <a:latin typeface="Arial"/>
                          <a:cs typeface="Arial"/>
                        </a:rPr>
                        <a:t>depends on type of configuration</a:t>
                      </a:r>
                      <a:r>
                        <a:rPr lang="en-US" baseline="0" dirty="0" smtClean="0">
                          <a:latin typeface="Arial"/>
                          <a:cs typeface="Arial"/>
                        </a:rPr>
                        <a:t> (e.g., number of core, performance, RAM size)</a:t>
                      </a:r>
                      <a:endParaRPr lang="en-US" dirty="0">
                        <a:latin typeface="Arial"/>
                        <a:cs typeface="Arial"/>
                      </a:endParaRPr>
                    </a:p>
                  </a:txBody>
                  <a:tcPr/>
                </a:tc>
              </a:tr>
              <a:tr h="370840">
                <a:tc>
                  <a:txBody>
                    <a:bodyPr/>
                    <a:lstStyle/>
                    <a:p>
                      <a:r>
                        <a:rPr lang="en-US" dirty="0" smtClean="0">
                          <a:latin typeface="Arial"/>
                          <a:cs typeface="Arial"/>
                        </a:rPr>
                        <a:t>Features</a:t>
                      </a:r>
                      <a:endParaRPr lang="en-US" dirty="0">
                        <a:latin typeface="Arial"/>
                        <a:cs typeface="Arial"/>
                      </a:endParaRPr>
                    </a:p>
                  </a:txBody>
                  <a:tcPr/>
                </a:tc>
                <a:tc>
                  <a:txBody>
                    <a:bodyPr/>
                    <a:lstStyle/>
                    <a:p>
                      <a:r>
                        <a:rPr lang="en-US" dirty="0" smtClean="0">
                          <a:latin typeface="Arial"/>
                          <a:cs typeface="Arial"/>
                        </a:rPr>
                        <a:t>Price</a:t>
                      </a:r>
                      <a:r>
                        <a:rPr lang="en-US" baseline="0" dirty="0" smtClean="0">
                          <a:latin typeface="Arial"/>
                          <a:cs typeface="Arial"/>
                        </a:rPr>
                        <a:t> depends on features (e.g., SLA, OS type)</a:t>
                      </a:r>
                      <a:endParaRPr lang="en-US" dirty="0">
                        <a:latin typeface="Arial"/>
                        <a:cs typeface="Arial"/>
                      </a:endParaRPr>
                    </a:p>
                  </a:txBody>
                  <a:tcPr/>
                </a:tc>
              </a:tr>
              <a:tr h="370840">
                <a:tc>
                  <a:txBody>
                    <a:bodyPr/>
                    <a:lstStyle/>
                    <a:p>
                      <a:r>
                        <a:rPr lang="en-US" dirty="0" smtClean="0">
                          <a:latin typeface="Arial"/>
                          <a:cs typeface="Arial"/>
                        </a:rPr>
                        <a:t>Region</a:t>
                      </a:r>
                      <a:endParaRPr lang="en-US" dirty="0">
                        <a:latin typeface="Arial"/>
                        <a:cs typeface="Arial"/>
                      </a:endParaRPr>
                    </a:p>
                  </a:txBody>
                  <a:tcPr/>
                </a:tc>
                <a:tc>
                  <a:txBody>
                    <a:bodyPr/>
                    <a:lstStyle/>
                    <a:p>
                      <a:r>
                        <a:rPr lang="en-US" dirty="0" smtClean="0">
                          <a:latin typeface="Arial"/>
                          <a:cs typeface="Arial"/>
                        </a:rPr>
                        <a:t>Price depends on data center/geographical location</a:t>
                      </a:r>
                      <a:endParaRPr lang="en-US" dirty="0">
                        <a:latin typeface="Arial"/>
                        <a:cs typeface="Arial"/>
                      </a:endParaRPr>
                    </a:p>
                  </a:txBody>
                  <a:tcPr/>
                </a:tc>
              </a:tr>
              <a:tr h="370840">
                <a:tc>
                  <a:txBody>
                    <a:bodyPr/>
                    <a:lstStyle/>
                    <a:p>
                      <a:r>
                        <a:rPr lang="en-US" dirty="0" smtClean="0">
                          <a:latin typeface="Arial"/>
                          <a:cs typeface="Arial"/>
                        </a:rPr>
                        <a:t>Usage volume</a:t>
                      </a:r>
                      <a:endParaRPr lang="en-US" dirty="0">
                        <a:latin typeface="Arial"/>
                        <a:cs typeface="Arial"/>
                      </a:endParaRPr>
                    </a:p>
                  </a:txBody>
                  <a:tcPr/>
                </a:tc>
                <a:tc>
                  <a:txBody>
                    <a:bodyPr/>
                    <a:lstStyle/>
                    <a:p>
                      <a:r>
                        <a:rPr lang="en-US" dirty="0" smtClean="0">
                          <a:latin typeface="Arial"/>
                          <a:cs typeface="Arial"/>
                        </a:rPr>
                        <a:t>Price</a:t>
                      </a:r>
                      <a:r>
                        <a:rPr lang="en-US" baseline="0" dirty="0" smtClean="0">
                          <a:latin typeface="Arial"/>
                          <a:cs typeface="Arial"/>
                        </a:rPr>
                        <a:t> depends on volume; higher volume commitment leads to lower price</a:t>
                      </a:r>
                      <a:endParaRPr lang="en-US" dirty="0">
                        <a:latin typeface="Arial"/>
                        <a:cs typeface="Arial"/>
                      </a:endParaRPr>
                    </a:p>
                  </a:txBody>
                  <a:tcPr/>
                </a:tc>
              </a:tr>
              <a:tr h="370840">
                <a:tc>
                  <a:txBody>
                    <a:bodyPr/>
                    <a:lstStyle/>
                    <a:p>
                      <a:r>
                        <a:rPr lang="en-US" dirty="0" smtClean="0">
                          <a:latin typeface="Arial"/>
                          <a:cs typeface="Arial"/>
                        </a:rPr>
                        <a:t>Overage</a:t>
                      </a:r>
                      <a:endParaRPr lang="en-US" dirty="0">
                        <a:latin typeface="Arial"/>
                        <a:cs typeface="Arial"/>
                      </a:endParaRPr>
                    </a:p>
                  </a:txBody>
                  <a:tcPr/>
                </a:tc>
                <a:tc>
                  <a:txBody>
                    <a:bodyPr/>
                    <a:lstStyle/>
                    <a:p>
                      <a:r>
                        <a:rPr lang="en-US" dirty="0" smtClean="0">
                          <a:latin typeface="Arial"/>
                          <a:cs typeface="Arial"/>
                        </a:rPr>
                        <a:t>Price changes if exceeding</a:t>
                      </a:r>
                      <a:r>
                        <a:rPr lang="en-US" baseline="0" dirty="0" smtClean="0">
                          <a:latin typeface="Arial"/>
                          <a:cs typeface="Arial"/>
                        </a:rPr>
                        <a:t> usage</a:t>
                      </a:r>
                      <a:endParaRPr lang="en-US" dirty="0">
                        <a:latin typeface="Arial"/>
                        <a:cs typeface="Arial"/>
                      </a:endParaRPr>
                    </a:p>
                  </a:txBody>
                  <a:tcPr/>
                </a:tc>
              </a:tr>
            </a:tbl>
          </a:graphicData>
        </a:graphic>
      </p:graphicFrame>
      <p:sp>
        <p:nvSpPr>
          <p:cNvPr id="6" name="Slide Number Placeholder 5"/>
          <p:cNvSpPr>
            <a:spLocks noGrp="1"/>
          </p:cNvSpPr>
          <p:nvPr>
            <p:ph type="sldNum" sz="quarter" idx="12"/>
          </p:nvPr>
        </p:nvSpPr>
        <p:spPr/>
        <p:txBody>
          <a:bodyPr/>
          <a:lstStyle/>
          <a:p>
            <a:fld id="{0491292E-4768-4D9C-9EF6-561B62CAA0E4}" type="slidenum">
              <a:rPr lang="el-GR" smtClean="0"/>
              <a:t>22</a:t>
            </a:fld>
            <a:endParaRPr lang="el-GR"/>
          </a:p>
        </p:txBody>
      </p:sp>
      <p:sp>
        <p:nvSpPr>
          <p:cNvPr id="12" name="Title 1"/>
          <p:cNvSpPr>
            <a:spLocks noGrp="1"/>
          </p:cNvSpPr>
          <p:nvPr>
            <p:ph type="title"/>
          </p:nvPr>
        </p:nvSpPr>
        <p:spPr>
          <a:xfrm>
            <a:off x="2124075" y="115888"/>
            <a:ext cx="6840538" cy="865187"/>
          </a:xfrm>
        </p:spPr>
        <p:txBody>
          <a:bodyPr/>
          <a:lstStyle/>
          <a:p>
            <a:r>
              <a:rPr lang="en-US" sz="3200" dirty="0"/>
              <a:t>Pricing Schemes:</a:t>
            </a:r>
            <a:br>
              <a:rPr lang="en-US" sz="3200" dirty="0"/>
            </a:br>
            <a:r>
              <a:rPr lang="en-US" sz="3200" dirty="0" smtClean="0"/>
              <a:t>Subscription </a:t>
            </a:r>
            <a:r>
              <a:rPr lang="en-US" sz="3200" dirty="0"/>
              <a:t>Based</a:t>
            </a:r>
          </a:p>
        </p:txBody>
      </p:sp>
      <p:sp>
        <p:nvSpPr>
          <p:cNvPr id="13"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14" name="TextBox 13"/>
          <p:cNvSpPr txBox="1"/>
          <p:nvPr/>
        </p:nvSpPr>
        <p:spPr>
          <a:xfrm>
            <a:off x="1043608" y="4193793"/>
            <a:ext cx="7272808" cy="1015663"/>
          </a:xfrm>
          <a:prstGeom prst="rect">
            <a:avLst/>
          </a:prstGeom>
          <a:noFill/>
        </p:spPr>
        <p:txBody>
          <a:bodyPr wrap="square" rtlCol="0">
            <a:spAutoFit/>
          </a:bodyPr>
          <a:lstStyle/>
          <a:p>
            <a:pPr algn="ctr"/>
            <a:r>
              <a:rPr lang="en-US" sz="2000" b="1" i="1" u="sng" dirty="0" smtClean="0"/>
              <a:t>Pros/Cons</a:t>
            </a:r>
          </a:p>
          <a:p>
            <a:r>
              <a:rPr lang="en-US" sz="2000" dirty="0" smtClean="0"/>
              <a:t>(-) Commitment </a:t>
            </a:r>
            <a:r>
              <a:rPr lang="en-US" sz="2000" dirty="0"/>
              <a:t>from customers</a:t>
            </a:r>
          </a:p>
          <a:p>
            <a:r>
              <a:rPr lang="en-US" sz="2000" dirty="0" smtClean="0"/>
              <a:t>(+) Helps </a:t>
            </a:r>
            <a:r>
              <a:rPr lang="en-US" sz="2000" dirty="0"/>
              <a:t>suppliers in capacity planning</a:t>
            </a:r>
          </a:p>
        </p:txBody>
      </p:sp>
      <p:sp>
        <p:nvSpPr>
          <p:cNvPr id="8"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9" name="TextBox 8"/>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418789288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56362053"/>
              </p:ext>
            </p:extLst>
          </p:nvPr>
        </p:nvGraphicFramePr>
        <p:xfrm>
          <a:off x="385192" y="2033632"/>
          <a:ext cx="8435280" cy="3840480"/>
        </p:xfrm>
        <a:graphic>
          <a:graphicData uri="http://schemas.openxmlformats.org/drawingml/2006/table">
            <a:tbl>
              <a:tblPr firstRow="1" bandRow="1">
                <a:tableStyleId>{5C22544A-7EE6-4342-B048-85BDC9FD1C3A}</a:tableStyleId>
              </a:tblPr>
              <a:tblGrid>
                <a:gridCol w="1568640"/>
                <a:gridCol w="6866640"/>
              </a:tblGrid>
              <a:tr h="370840">
                <a:tc>
                  <a:txBody>
                    <a:bodyPr/>
                    <a:lstStyle/>
                    <a:p>
                      <a:r>
                        <a:rPr lang="en-US" dirty="0" smtClean="0">
                          <a:latin typeface="Arial"/>
                          <a:cs typeface="Arial"/>
                        </a:rPr>
                        <a:t>Variables</a:t>
                      </a:r>
                      <a:endParaRPr lang="en-US" dirty="0">
                        <a:latin typeface="Arial"/>
                        <a:cs typeface="Arial"/>
                      </a:endParaRPr>
                    </a:p>
                  </a:txBody>
                  <a:tcPr/>
                </a:tc>
                <a:tc>
                  <a:txBody>
                    <a:bodyPr/>
                    <a:lstStyle/>
                    <a:p>
                      <a:r>
                        <a:rPr lang="en-US" dirty="0" smtClean="0">
                          <a:latin typeface="Arial"/>
                          <a:cs typeface="Arial"/>
                        </a:rPr>
                        <a:t>Description</a:t>
                      </a:r>
                      <a:endParaRPr lang="en-US" dirty="0">
                        <a:latin typeface="Arial"/>
                        <a:cs typeface="Arial"/>
                      </a:endParaRPr>
                    </a:p>
                  </a:txBody>
                  <a:tcPr/>
                </a:tc>
              </a:tr>
              <a:tr h="370840">
                <a:tc>
                  <a:txBody>
                    <a:bodyPr/>
                    <a:lstStyle/>
                    <a:p>
                      <a:r>
                        <a:rPr lang="en-US" sz="1400" dirty="0" smtClean="0">
                          <a:latin typeface="Arial"/>
                          <a:cs typeface="Arial"/>
                        </a:rPr>
                        <a:t>Subscription</a:t>
                      </a:r>
                      <a:endParaRPr lang="en-US" sz="1400" dirty="0">
                        <a:latin typeface="Arial"/>
                        <a:cs typeface="Arial"/>
                      </a:endParaRPr>
                    </a:p>
                  </a:txBody>
                  <a:tcPr/>
                </a:tc>
                <a:tc>
                  <a:txBody>
                    <a:bodyPr/>
                    <a:lstStyle/>
                    <a:p>
                      <a:pPr marL="0" lvl="0" indent="0" algn="l">
                        <a:lnSpc>
                          <a:spcPct val="115000"/>
                        </a:lnSpc>
                        <a:spcAft>
                          <a:spcPts val="0"/>
                        </a:spcAft>
                        <a:buFont typeface="Symbol"/>
                        <a:buNone/>
                      </a:pPr>
                      <a:r>
                        <a:rPr lang="en-US" sz="1400" dirty="0" smtClean="0">
                          <a:effectLst/>
                          <a:latin typeface="Arial"/>
                          <a:ea typeface="Calibri"/>
                          <a:cs typeface="Arial"/>
                        </a:rPr>
                        <a:t>Pay for X number of resources from the price calculated from the GOCDB, which is already associated to a resource type for a given time. Billing can be done at end of cycle to adjust for unused resources or can be stimulated as “use or lose” as you had to reserve the resources.</a:t>
                      </a:r>
                    </a:p>
                  </a:txBody>
                  <a:tcPr/>
                </a:tc>
              </a:tr>
              <a:tr h="370840">
                <a:tc>
                  <a:txBody>
                    <a:bodyPr/>
                    <a:lstStyle/>
                    <a:p>
                      <a:r>
                        <a:rPr lang="en-US" sz="1400" dirty="0" smtClean="0">
                          <a:latin typeface="Arial"/>
                          <a:cs typeface="Arial"/>
                        </a:rPr>
                        <a:t>Usage</a:t>
                      </a:r>
                      <a:endParaRPr lang="en-US" sz="1400" dirty="0">
                        <a:latin typeface="Arial"/>
                        <a:cs typeface="Arial"/>
                      </a:endParaRPr>
                    </a:p>
                  </a:txBody>
                  <a:tcPr/>
                </a:tc>
                <a:tc>
                  <a:txBody>
                    <a:bodyPr/>
                    <a:lstStyle/>
                    <a:p>
                      <a:pPr marL="0" lvl="0" indent="0" algn="l">
                        <a:lnSpc>
                          <a:spcPct val="115000"/>
                        </a:lnSpc>
                        <a:spcAft>
                          <a:spcPts val="0"/>
                        </a:spcAft>
                        <a:buFont typeface="Symbol"/>
                        <a:buNone/>
                      </a:pPr>
                      <a:r>
                        <a:rPr lang="en-US" sz="1400" dirty="0" smtClean="0">
                          <a:effectLst/>
                          <a:latin typeface="Arial"/>
                          <a:ea typeface="Calibri"/>
                          <a:cs typeface="Arial"/>
                        </a:rPr>
                        <a:t>Usage Volume 1: First X amount is Y; anything over N decreases to Z.</a:t>
                      </a:r>
                    </a:p>
                    <a:p>
                      <a:pPr marL="0" marR="0" lvl="0" indent="0" algn="l" defTabSz="914400" rtl="0" eaLnBrk="1" fontAlgn="auto" latinLnBrk="0" hangingPunct="1">
                        <a:lnSpc>
                          <a:spcPct val="115000"/>
                        </a:lnSpc>
                        <a:spcBef>
                          <a:spcPts val="0"/>
                        </a:spcBef>
                        <a:spcAft>
                          <a:spcPts val="0"/>
                        </a:spcAft>
                        <a:buClrTx/>
                        <a:buSzTx/>
                        <a:buFont typeface="Symbol"/>
                        <a:buNone/>
                        <a:tabLst/>
                        <a:defRPr/>
                      </a:pPr>
                      <a:r>
                        <a:rPr lang="en-US" sz="1400" dirty="0" smtClean="0">
                          <a:effectLst/>
                          <a:latin typeface="Arial"/>
                          <a:ea typeface="Calibri"/>
                          <a:cs typeface="Arial"/>
                        </a:rPr>
                        <a:t>Usage Volume 2: Up to X amount is Y based on availability; anything over N increases to Z to lean on a 3</a:t>
                      </a:r>
                      <a:r>
                        <a:rPr lang="en-US" sz="1400" baseline="30000" dirty="0" smtClean="0">
                          <a:effectLst/>
                          <a:latin typeface="Arial"/>
                          <a:ea typeface="Calibri"/>
                          <a:cs typeface="Arial"/>
                        </a:rPr>
                        <a:t>rd</a:t>
                      </a:r>
                      <a:r>
                        <a:rPr lang="en-US" sz="1400" dirty="0" smtClean="0">
                          <a:effectLst/>
                          <a:latin typeface="Arial"/>
                          <a:ea typeface="Calibri"/>
                          <a:cs typeface="Arial"/>
                        </a:rPr>
                        <a:t> party supplier.</a:t>
                      </a:r>
                    </a:p>
                  </a:txBody>
                  <a:tcPr/>
                </a:tc>
              </a:tr>
              <a:tr h="370840">
                <a:tc>
                  <a:txBody>
                    <a:bodyPr/>
                    <a:lstStyle/>
                    <a:p>
                      <a:r>
                        <a:rPr lang="en-US" sz="1400" dirty="0" smtClean="0">
                          <a:latin typeface="Arial"/>
                          <a:cs typeface="Arial"/>
                        </a:rPr>
                        <a:t>Freemium</a:t>
                      </a:r>
                      <a:endParaRPr lang="en-US" sz="1400" dirty="0">
                        <a:latin typeface="Arial"/>
                        <a:cs typeface="Arial"/>
                      </a:endParaRPr>
                    </a:p>
                  </a:txBody>
                  <a:tcPr/>
                </a:tc>
                <a:tc>
                  <a:txBody>
                    <a:bodyPr/>
                    <a:lstStyle/>
                    <a:p>
                      <a:pPr marL="0" lvl="0" indent="0" algn="l">
                        <a:lnSpc>
                          <a:spcPct val="115000"/>
                        </a:lnSpc>
                        <a:spcAft>
                          <a:spcPts val="0"/>
                        </a:spcAft>
                        <a:buFont typeface="Symbol"/>
                        <a:buNone/>
                      </a:pPr>
                      <a:r>
                        <a:rPr lang="en-US" sz="1400" dirty="0" smtClean="0">
                          <a:effectLst/>
                          <a:latin typeface="Arial"/>
                          <a:ea typeface="Calibri"/>
                          <a:cs typeface="Arial"/>
                        </a:rPr>
                        <a:t>First X amount is free; anything over N decreases to Z (probably more for storage).</a:t>
                      </a:r>
                    </a:p>
                  </a:txBody>
                  <a:tcPr/>
                </a:tc>
              </a:tr>
              <a:tr h="370840">
                <a:tc>
                  <a:txBody>
                    <a:bodyPr/>
                    <a:lstStyle/>
                    <a:p>
                      <a:r>
                        <a:rPr lang="en-US" sz="1400" dirty="0" smtClean="0">
                          <a:latin typeface="Arial"/>
                          <a:cs typeface="Arial"/>
                        </a:rPr>
                        <a:t>Overage</a:t>
                      </a:r>
                      <a:endParaRPr lang="en-US" sz="1400" dirty="0">
                        <a:latin typeface="Arial"/>
                        <a:cs typeface="Arial"/>
                      </a:endParaRPr>
                    </a:p>
                  </a:txBody>
                  <a:tcPr/>
                </a:tc>
                <a:tc>
                  <a:txBody>
                    <a:bodyPr/>
                    <a:lstStyle/>
                    <a:p>
                      <a:pPr marL="0" lvl="0" indent="0" algn="l">
                        <a:lnSpc>
                          <a:spcPct val="115000"/>
                        </a:lnSpc>
                        <a:spcAft>
                          <a:spcPts val="0"/>
                        </a:spcAft>
                        <a:buFont typeface="Symbol"/>
                        <a:buNone/>
                      </a:pPr>
                      <a:r>
                        <a:rPr lang="en-US" sz="1400" dirty="0" smtClean="0">
                          <a:effectLst/>
                          <a:latin typeface="Arial"/>
                          <a:ea typeface="Calibri"/>
                          <a:cs typeface="Arial"/>
                        </a:rPr>
                        <a:t>Price changes if exceeding the original allotted amount.</a:t>
                      </a:r>
                    </a:p>
                  </a:txBody>
                  <a:tcPr/>
                </a:tc>
              </a:tr>
              <a:tr h="370840">
                <a:tc>
                  <a:txBody>
                    <a:bodyPr/>
                    <a:lstStyle/>
                    <a:p>
                      <a:r>
                        <a:rPr lang="en-US" sz="1400" dirty="0" smtClean="0">
                          <a:latin typeface="Arial"/>
                          <a:cs typeface="Arial"/>
                        </a:rPr>
                        <a:t>Pay-you-go</a:t>
                      </a:r>
                      <a:endParaRPr lang="en-US" sz="1400" dirty="0">
                        <a:latin typeface="Arial"/>
                        <a:cs typeface="Arial"/>
                      </a:endParaRPr>
                    </a:p>
                  </a:txBody>
                  <a:tcPr/>
                </a:tc>
                <a:tc>
                  <a:txBody>
                    <a:bodyPr/>
                    <a:lstStyle/>
                    <a:p>
                      <a:pPr marL="0" marR="0" lvl="0" indent="0" algn="l" defTabSz="914400" rtl="0" eaLnBrk="1" fontAlgn="auto" latinLnBrk="0" hangingPunct="1">
                        <a:lnSpc>
                          <a:spcPct val="115000"/>
                        </a:lnSpc>
                        <a:spcBef>
                          <a:spcPts val="0"/>
                        </a:spcBef>
                        <a:spcAft>
                          <a:spcPts val="0"/>
                        </a:spcAft>
                        <a:buClrTx/>
                        <a:buSzTx/>
                        <a:buFont typeface="Symbol"/>
                        <a:buNone/>
                        <a:tabLst/>
                        <a:defRPr/>
                      </a:pPr>
                      <a:r>
                        <a:rPr lang="en-US" sz="1400" dirty="0" smtClean="0">
                          <a:effectLst/>
                          <a:latin typeface="Arial"/>
                          <a:ea typeface="Calibri"/>
                          <a:cs typeface="Arial"/>
                        </a:rPr>
                        <a:t>No or minimum limitations are given on the number of resources that can be consumed. Billing is done on a periodic basis (e.g. monthly) based on actual consumption. Probably not until later or with only trusted users.</a:t>
                      </a:r>
                    </a:p>
                  </a:txBody>
                  <a:tcPr/>
                </a:tc>
              </a:tr>
            </a:tbl>
          </a:graphicData>
        </a:graphic>
      </p:graphicFrame>
      <p:sp>
        <p:nvSpPr>
          <p:cNvPr id="6" name="Slide Number Placeholder 5"/>
          <p:cNvSpPr>
            <a:spLocks noGrp="1"/>
          </p:cNvSpPr>
          <p:nvPr>
            <p:ph type="sldNum" sz="quarter" idx="12"/>
          </p:nvPr>
        </p:nvSpPr>
        <p:spPr/>
        <p:txBody>
          <a:bodyPr/>
          <a:lstStyle/>
          <a:p>
            <a:fld id="{0491292E-4768-4D9C-9EF6-561B62CAA0E4}" type="slidenum">
              <a:rPr lang="el-GR" smtClean="0"/>
              <a:t>23</a:t>
            </a:fld>
            <a:endParaRPr lang="el-GR"/>
          </a:p>
        </p:txBody>
      </p:sp>
      <p:sp>
        <p:nvSpPr>
          <p:cNvPr id="12" name="Title 1"/>
          <p:cNvSpPr>
            <a:spLocks noGrp="1"/>
          </p:cNvSpPr>
          <p:nvPr>
            <p:ph type="title"/>
          </p:nvPr>
        </p:nvSpPr>
        <p:spPr>
          <a:xfrm>
            <a:off x="2124075" y="115888"/>
            <a:ext cx="6840538" cy="865187"/>
          </a:xfrm>
        </p:spPr>
        <p:txBody>
          <a:bodyPr/>
          <a:lstStyle/>
          <a:p>
            <a:r>
              <a:rPr lang="en-US" sz="3200" dirty="0"/>
              <a:t>Pricing Schemes:</a:t>
            </a:r>
            <a:br>
              <a:rPr lang="en-US" sz="3200" dirty="0"/>
            </a:br>
            <a:r>
              <a:rPr lang="en-US" sz="3200" dirty="0" smtClean="0"/>
              <a:t>EGI PoC</a:t>
            </a:r>
            <a:endParaRPr lang="en-US" sz="3200" dirty="0"/>
          </a:p>
        </p:txBody>
      </p:sp>
      <p:sp>
        <p:nvSpPr>
          <p:cNvPr id="13"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14" name="TextBox 13"/>
          <p:cNvSpPr txBox="1"/>
          <p:nvPr/>
        </p:nvSpPr>
        <p:spPr>
          <a:xfrm>
            <a:off x="1115616" y="1300698"/>
            <a:ext cx="7272808" cy="461665"/>
          </a:xfrm>
          <a:prstGeom prst="rect">
            <a:avLst/>
          </a:prstGeom>
          <a:noFill/>
        </p:spPr>
        <p:txBody>
          <a:bodyPr wrap="square" rtlCol="0">
            <a:spAutoFit/>
          </a:bodyPr>
          <a:lstStyle/>
          <a:p>
            <a:pPr algn="ctr"/>
            <a:r>
              <a:rPr lang="en-US" sz="2400" i="1" dirty="0" smtClean="0"/>
              <a:t>Suggested schemes for discussion/decision</a:t>
            </a:r>
          </a:p>
        </p:txBody>
      </p:sp>
      <p:sp>
        <p:nvSpPr>
          <p:cNvPr id="8"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9" name="TextBox 8"/>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15547220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z="3200" dirty="0" smtClean="0"/>
              <a:t>EGI Pay-for-Use:</a:t>
            </a:r>
            <a:br>
              <a:rPr lang="en-US" sz="3200" dirty="0" smtClean="0"/>
            </a:br>
            <a:r>
              <a:rPr lang="en-US" sz="3200" dirty="0" smtClean="0"/>
              <a:t>Pricing Schemes as ‘flavors’</a:t>
            </a:r>
            <a:endParaRPr lang="en-GB" sz="3200" dirty="0" smtClean="0"/>
          </a:p>
        </p:txBody>
      </p:sp>
      <p:sp>
        <p:nvSpPr>
          <p:cNvPr id="12291" name="Content Placeholder 4"/>
          <p:cNvSpPr>
            <a:spLocks noGrp="1"/>
          </p:cNvSpPr>
          <p:nvPr>
            <p:ph idx="1"/>
          </p:nvPr>
        </p:nvSpPr>
        <p:spPr>
          <a:xfrm>
            <a:off x="144016" y="1124744"/>
            <a:ext cx="8892480" cy="432048"/>
          </a:xfrm>
        </p:spPr>
        <p:txBody>
          <a:bodyPr/>
          <a:lstStyle/>
          <a:p>
            <a:pPr>
              <a:spcBef>
                <a:spcPts val="100"/>
              </a:spcBef>
              <a:spcAft>
                <a:spcPts val="200"/>
              </a:spcAft>
            </a:pPr>
            <a:r>
              <a:rPr lang="en-US" sz="2000" dirty="0" smtClean="0"/>
              <a:t>Pricing Schemes as “Flavors”</a:t>
            </a:r>
            <a:endParaRPr lang="en-US" sz="2000" dirty="0"/>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24</a:t>
            </a:fld>
            <a:endParaRPr lang="fi-FI" dirty="0">
              <a:solidFill>
                <a:schemeClr val="bg1"/>
              </a:solidFill>
            </a:endParaRPr>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graphicFrame>
        <p:nvGraphicFramePr>
          <p:cNvPr id="8" name="Content Placeholder 6"/>
          <p:cNvGraphicFramePr>
            <a:graphicFrameLocks/>
          </p:cNvGraphicFramePr>
          <p:nvPr>
            <p:extLst>
              <p:ext uri="{D42A27DB-BD31-4B8C-83A1-F6EECF244321}">
                <p14:modId xmlns:p14="http://schemas.microsoft.com/office/powerpoint/2010/main" val="199538073"/>
              </p:ext>
            </p:extLst>
          </p:nvPr>
        </p:nvGraphicFramePr>
        <p:xfrm>
          <a:off x="169168" y="2132856"/>
          <a:ext cx="4330824" cy="1854200"/>
        </p:xfrm>
        <a:graphic>
          <a:graphicData uri="http://schemas.openxmlformats.org/drawingml/2006/table">
            <a:tbl>
              <a:tblPr firstRow="1" bandRow="1">
                <a:tableStyleId>{5C22544A-7EE6-4342-B048-85BDC9FD1C3A}</a:tableStyleId>
              </a:tblPr>
              <a:tblGrid>
                <a:gridCol w="1006903"/>
                <a:gridCol w="786862"/>
                <a:gridCol w="1151640"/>
                <a:gridCol w="1385419"/>
              </a:tblGrid>
              <a:tr h="370840">
                <a:tc>
                  <a:txBody>
                    <a:bodyPr/>
                    <a:lstStyle/>
                    <a:p>
                      <a:r>
                        <a:rPr lang="en-US" dirty="0" smtClean="0"/>
                        <a:t>Type</a:t>
                      </a:r>
                      <a:endParaRPr lang="en-US" dirty="0"/>
                    </a:p>
                  </a:txBody>
                  <a:tcPr/>
                </a:tc>
                <a:tc>
                  <a:txBody>
                    <a:bodyPr/>
                    <a:lstStyle/>
                    <a:p>
                      <a:r>
                        <a:rPr lang="en-US" dirty="0" smtClean="0"/>
                        <a:t>CPU/#</a:t>
                      </a:r>
                      <a:endParaRPr lang="en-US" dirty="0"/>
                    </a:p>
                  </a:txBody>
                  <a:tcPr/>
                </a:tc>
                <a:tc>
                  <a:txBody>
                    <a:bodyPr/>
                    <a:lstStyle/>
                    <a:p>
                      <a:r>
                        <a:rPr lang="en-US" dirty="0" err="1" smtClean="0"/>
                        <a:t>Mem</a:t>
                      </a:r>
                      <a:r>
                        <a:rPr lang="en-US" dirty="0" smtClean="0"/>
                        <a:t> (GB)</a:t>
                      </a:r>
                      <a:endParaRPr lang="en-US" dirty="0"/>
                    </a:p>
                  </a:txBody>
                  <a:tcPr/>
                </a:tc>
                <a:tc>
                  <a:txBody>
                    <a:bodyPr/>
                    <a:lstStyle/>
                    <a:p>
                      <a:r>
                        <a:rPr lang="en-US" dirty="0" smtClean="0"/>
                        <a:t>Storage</a:t>
                      </a:r>
                      <a:r>
                        <a:rPr lang="en-US" baseline="0" dirty="0" smtClean="0"/>
                        <a:t> (GB)</a:t>
                      </a:r>
                      <a:endParaRPr lang="en-US" dirty="0"/>
                    </a:p>
                  </a:txBody>
                  <a:tcPr/>
                </a:tc>
              </a:tr>
              <a:tr h="370840">
                <a:tc>
                  <a:txBody>
                    <a:bodyPr/>
                    <a:lstStyle/>
                    <a:p>
                      <a:r>
                        <a:rPr lang="en-US" dirty="0"/>
                        <a:t>Small</a:t>
                      </a:r>
                    </a:p>
                  </a:txBody>
                  <a:tcPr marL="0" marR="0" marT="0" marB="0" anchor="ctr"/>
                </a:tc>
                <a:tc>
                  <a:txBody>
                    <a:bodyPr/>
                    <a:lstStyle/>
                    <a:p>
                      <a:pPr algn="ctr"/>
                      <a:r>
                        <a:rPr lang="en-US">
                          <a:effectLst/>
                        </a:rPr>
                        <a:t>1</a:t>
                      </a:r>
                    </a:p>
                  </a:txBody>
                  <a:tcPr marL="0" marR="0" marT="0" marB="0" anchor="ctr"/>
                </a:tc>
                <a:tc>
                  <a:txBody>
                    <a:bodyPr/>
                    <a:lstStyle/>
                    <a:p>
                      <a:pPr algn="ctr"/>
                      <a:r>
                        <a:rPr lang="en-US">
                          <a:effectLst/>
                        </a:rPr>
                        <a:t>4</a:t>
                      </a:r>
                    </a:p>
                  </a:txBody>
                  <a:tcPr marL="0" marR="0" marT="0" marB="0" anchor="ctr"/>
                </a:tc>
                <a:tc>
                  <a:txBody>
                    <a:bodyPr/>
                    <a:lstStyle/>
                    <a:p>
                      <a:pPr algn="ctr"/>
                      <a:r>
                        <a:rPr lang="fr-FR" dirty="0">
                          <a:effectLst/>
                        </a:rPr>
                        <a:t>1 x 20 </a:t>
                      </a:r>
                    </a:p>
                  </a:txBody>
                  <a:tcPr marL="0" marR="0" marT="0" marB="0" anchor="ctr"/>
                </a:tc>
              </a:tr>
              <a:tr h="370840">
                <a:tc>
                  <a:txBody>
                    <a:bodyPr/>
                    <a:lstStyle/>
                    <a:p>
                      <a:r>
                        <a:rPr lang="en-US"/>
                        <a:t>Medium</a:t>
                      </a:r>
                    </a:p>
                  </a:txBody>
                  <a:tcPr marL="0" marR="0" marT="0" marB="0" anchor="ctr"/>
                </a:tc>
                <a:tc>
                  <a:txBody>
                    <a:bodyPr/>
                    <a:lstStyle/>
                    <a:p>
                      <a:pPr algn="ctr"/>
                      <a:r>
                        <a:rPr lang="en-US">
                          <a:effectLst/>
                        </a:rPr>
                        <a:t>2</a:t>
                      </a:r>
                    </a:p>
                  </a:txBody>
                  <a:tcPr marL="0" marR="0" marT="0" marB="0" anchor="ctr"/>
                </a:tc>
                <a:tc>
                  <a:txBody>
                    <a:bodyPr/>
                    <a:lstStyle/>
                    <a:p>
                      <a:pPr algn="ctr"/>
                      <a:r>
                        <a:rPr lang="en-US">
                          <a:effectLst/>
                        </a:rPr>
                        <a:t>8</a:t>
                      </a:r>
                    </a:p>
                  </a:txBody>
                  <a:tcPr marL="0" marR="0" marT="0" marB="0" anchor="ctr"/>
                </a:tc>
                <a:tc>
                  <a:txBody>
                    <a:bodyPr/>
                    <a:lstStyle/>
                    <a:p>
                      <a:pPr algn="ctr"/>
                      <a:r>
                        <a:rPr lang="fr-FR" dirty="0">
                          <a:effectLst/>
                        </a:rPr>
                        <a:t>1 x 40</a:t>
                      </a:r>
                    </a:p>
                  </a:txBody>
                  <a:tcPr marL="0" marR="0" marT="0" marB="0" anchor="ctr"/>
                </a:tc>
              </a:tr>
              <a:tr h="370840">
                <a:tc>
                  <a:txBody>
                    <a:bodyPr/>
                    <a:lstStyle/>
                    <a:p>
                      <a:r>
                        <a:rPr lang="en-US"/>
                        <a:t>Large</a:t>
                      </a:r>
                    </a:p>
                  </a:txBody>
                  <a:tcPr marL="0" marR="0" marT="0" marB="0" anchor="ctr"/>
                </a:tc>
                <a:tc>
                  <a:txBody>
                    <a:bodyPr/>
                    <a:lstStyle/>
                    <a:p>
                      <a:pPr algn="ctr"/>
                      <a:r>
                        <a:rPr lang="en-US">
                          <a:effectLst/>
                        </a:rPr>
                        <a:t>4</a:t>
                      </a:r>
                    </a:p>
                  </a:txBody>
                  <a:tcPr marL="0" marR="0" marT="0" marB="0" anchor="ctr"/>
                </a:tc>
                <a:tc>
                  <a:txBody>
                    <a:bodyPr/>
                    <a:lstStyle/>
                    <a:p>
                      <a:pPr algn="ctr"/>
                      <a:r>
                        <a:rPr lang="en-US">
                          <a:effectLst/>
                        </a:rPr>
                        <a:t>15</a:t>
                      </a:r>
                    </a:p>
                  </a:txBody>
                  <a:tcPr marL="0" marR="0" marT="0" marB="0" anchor="ctr"/>
                </a:tc>
                <a:tc>
                  <a:txBody>
                    <a:bodyPr/>
                    <a:lstStyle/>
                    <a:p>
                      <a:pPr algn="ctr"/>
                      <a:r>
                        <a:rPr lang="fr-FR">
                          <a:effectLst/>
                        </a:rPr>
                        <a:t>2 x 80</a:t>
                      </a:r>
                    </a:p>
                  </a:txBody>
                  <a:tcPr marL="0" marR="0" marT="0" marB="0" anchor="ctr"/>
                </a:tc>
              </a:tr>
              <a:tr h="370840">
                <a:tc>
                  <a:txBody>
                    <a:bodyPr/>
                    <a:lstStyle/>
                    <a:p>
                      <a:r>
                        <a:rPr lang="en-US" dirty="0"/>
                        <a:t>Other</a:t>
                      </a:r>
                    </a:p>
                  </a:txBody>
                  <a:tcPr marL="0" marR="0" marT="0" marB="0" anchor="ctr"/>
                </a:tc>
                <a:tc>
                  <a:txBody>
                    <a:bodyPr/>
                    <a:lstStyle/>
                    <a:p>
                      <a:pPr algn="ctr"/>
                      <a:r>
                        <a:rPr lang="en-US">
                          <a:effectLst/>
                        </a:rPr>
                        <a:t>&gt;2</a:t>
                      </a:r>
                    </a:p>
                  </a:txBody>
                  <a:tcPr marL="0" marR="0" marT="0" marB="0" anchor="ctr"/>
                </a:tc>
                <a:tc>
                  <a:txBody>
                    <a:bodyPr/>
                    <a:lstStyle/>
                    <a:p>
                      <a:pPr algn="ctr"/>
                      <a:r>
                        <a:rPr lang="en-US">
                          <a:effectLst/>
                        </a:rPr>
                        <a:t>&gt;7.5</a:t>
                      </a:r>
                    </a:p>
                  </a:txBody>
                  <a:tcPr marL="0" marR="0" marT="0" marB="0" anchor="ctr"/>
                </a:tc>
                <a:tc>
                  <a:txBody>
                    <a:bodyPr/>
                    <a:lstStyle/>
                    <a:p>
                      <a:pPr algn="ctr"/>
                      <a:r>
                        <a:rPr lang="fr-FR" dirty="0">
                          <a:effectLst/>
                        </a:rPr>
                        <a:t>n x &gt;40 </a:t>
                      </a:r>
                    </a:p>
                  </a:txBody>
                  <a:tcPr marL="0" marR="0" marT="0" marB="0" anchor="ctr"/>
                </a:tc>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3954898079"/>
              </p:ext>
            </p:extLst>
          </p:nvPr>
        </p:nvGraphicFramePr>
        <p:xfrm>
          <a:off x="4644008" y="2086848"/>
          <a:ext cx="4403848" cy="2494280"/>
        </p:xfrm>
        <a:graphic>
          <a:graphicData uri="http://schemas.openxmlformats.org/drawingml/2006/table">
            <a:tbl>
              <a:tblPr firstRow="1" bandRow="1">
                <a:tableStyleId>{5C22544A-7EE6-4342-B048-85BDC9FD1C3A}</a:tableStyleId>
              </a:tblPr>
              <a:tblGrid>
                <a:gridCol w="506648"/>
                <a:gridCol w="716280"/>
                <a:gridCol w="683724"/>
                <a:gridCol w="696996"/>
                <a:gridCol w="792088"/>
                <a:gridCol w="1008112"/>
              </a:tblGrid>
              <a:tr h="370840">
                <a:tc>
                  <a:txBody>
                    <a:bodyPr/>
                    <a:lstStyle/>
                    <a:p>
                      <a:endParaRPr lang="en-US" dirty="0"/>
                    </a:p>
                  </a:txBody>
                  <a:tcPr/>
                </a:tc>
                <a:tc>
                  <a:txBody>
                    <a:bodyPr/>
                    <a:lstStyle/>
                    <a:p>
                      <a:r>
                        <a:rPr lang="en-US" dirty="0" smtClean="0"/>
                        <a:t>Cores</a:t>
                      </a:r>
                      <a:endParaRPr lang="en-US" dirty="0"/>
                    </a:p>
                  </a:txBody>
                  <a:tcPr/>
                </a:tc>
                <a:tc>
                  <a:txBody>
                    <a:bodyPr/>
                    <a:lstStyle/>
                    <a:p>
                      <a:r>
                        <a:rPr lang="en-US" dirty="0" err="1" smtClean="0"/>
                        <a:t>Mem</a:t>
                      </a:r>
                      <a:r>
                        <a:rPr lang="en-US" dirty="0" smtClean="0"/>
                        <a:t> </a:t>
                      </a:r>
                    </a:p>
                    <a:p>
                      <a:r>
                        <a:rPr lang="en-US" dirty="0" smtClean="0"/>
                        <a:t>(GB)</a:t>
                      </a:r>
                      <a:endParaRPr lang="en-US" dirty="0"/>
                    </a:p>
                  </a:txBody>
                  <a:tcPr/>
                </a:tc>
                <a:tc>
                  <a:txBody>
                    <a:bodyPr/>
                    <a:lstStyle/>
                    <a:p>
                      <a:r>
                        <a:rPr lang="en-US" dirty="0" smtClean="0"/>
                        <a:t>Disk </a:t>
                      </a:r>
                    </a:p>
                    <a:p>
                      <a:r>
                        <a:rPr lang="en-US" dirty="0" smtClean="0"/>
                        <a:t>(Tot)</a:t>
                      </a:r>
                      <a:endParaRPr lang="en-US" dirty="0"/>
                    </a:p>
                  </a:txBody>
                  <a:tcPr/>
                </a:tc>
                <a:tc>
                  <a:txBody>
                    <a:bodyPr/>
                    <a:lstStyle/>
                    <a:p>
                      <a:r>
                        <a:rPr lang="en-US" dirty="0" err="1" smtClean="0"/>
                        <a:t>Mem</a:t>
                      </a:r>
                      <a:r>
                        <a:rPr lang="en-US" dirty="0" smtClean="0"/>
                        <a:t>/Core</a:t>
                      </a:r>
                      <a:endParaRPr lang="en-US" dirty="0"/>
                    </a:p>
                  </a:txBody>
                  <a:tcPr/>
                </a:tc>
                <a:tc>
                  <a:txBody>
                    <a:bodyPr/>
                    <a:lstStyle/>
                    <a:p>
                      <a:r>
                        <a:rPr lang="en-US" dirty="0" smtClean="0"/>
                        <a:t>Billing Units/h</a:t>
                      </a:r>
                      <a:endParaRPr lang="en-US" dirty="0"/>
                    </a:p>
                  </a:txBody>
                  <a:tcPr/>
                </a:tc>
              </a:tr>
              <a:tr h="370840">
                <a:tc>
                  <a:txBody>
                    <a:bodyPr/>
                    <a:lstStyle/>
                    <a:p>
                      <a:r>
                        <a:rPr lang="en-US" smtClean="0"/>
                        <a:t>Tiny</a:t>
                      </a:r>
                      <a:endParaRPr lang="en-US" dirty="0"/>
                    </a:p>
                  </a:txBody>
                  <a:tcPr marL="0" marR="0" marT="0" marB="0" anchor="ctr"/>
                </a:tc>
                <a:tc>
                  <a:txBody>
                    <a:bodyPr/>
                    <a:lstStyle/>
                    <a:p>
                      <a:pPr algn="ctr"/>
                      <a:r>
                        <a:rPr lang="en-US" dirty="0" smtClean="0">
                          <a:effectLst/>
                        </a:rPr>
                        <a:t>1</a:t>
                      </a:r>
                      <a:endParaRPr lang="en-US" dirty="0">
                        <a:effectLst/>
                      </a:endParaRPr>
                    </a:p>
                  </a:txBody>
                  <a:tcPr marL="0" marR="0" marT="0" marB="0" anchor="ctr"/>
                </a:tc>
                <a:tc>
                  <a:txBody>
                    <a:bodyPr/>
                    <a:lstStyle/>
                    <a:p>
                      <a:pPr algn="ctr"/>
                      <a:r>
                        <a:rPr lang="en-US" dirty="0" smtClean="0">
                          <a:effectLst/>
                        </a:rPr>
                        <a:t>1</a:t>
                      </a:r>
                      <a:endParaRPr lang="en-US" dirty="0">
                        <a:effectLst/>
                      </a:endParaRPr>
                    </a:p>
                  </a:txBody>
                  <a:tcPr marL="0" marR="0" marT="0" marB="0" anchor="ctr"/>
                </a:tc>
                <a:tc>
                  <a:txBody>
                    <a:bodyPr/>
                    <a:lstStyle/>
                    <a:p>
                      <a:pPr algn="ctr"/>
                      <a:r>
                        <a:rPr lang="fr-FR" dirty="0" smtClean="0">
                          <a:effectLst/>
                        </a:rPr>
                        <a:t>120</a:t>
                      </a:r>
                      <a:endParaRPr lang="fr-FR" dirty="0">
                        <a:effectLst/>
                      </a:endParaRPr>
                    </a:p>
                  </a:txBody>
                  <a:tcPr marL="0" marR="0" marT="0" marB="0" anchor="ctr"/>
                </a:tc>
                <a:tc>
                  <a:txBody>
                    <a:bodyPr/>
                    <a:lstStyle/>
                    <a:p>
                      <a:pPr algn="ctr"/>
                      <a:r>
                        <a:rPr lang="fr-FR" dirty="0" smtClean="0">
                          <a:effectLst/>
                        </a:rPr>
                        <a:t>1</a:t>
                      </a:r>
                      <a:endParaRPr lang="fr-FR" dirty="0">
                        <a:effectLst/>
                      </a:endParaRPr>
                    </a:p>
                  </a:txBody>
                  <a:tcPr marL="0" marR="0" marT="0" marB="0" anchor="ctr"/>
                </a:tc>
                <a:tc>
                  <a:txBody>
                    <a:bodyPr/>
                    <a:lstStyle/>
                    <a:p>
                      <a:pPr algn="ctr"/>
                      <a:r>
                        <a:rPr lang="fr-FR" dirty="0" smtClean="0">
                          <a:effectLst/>
                        </a:rPr>
                        <a:t>2</a:t>
                      </a:r>
                      <a:endParaRPr lang="fr-FR" dirty="0">
                        <a:effectLst/>
                      </a:endParaRPr>
                    </a:p>
                  </a:txBody>
                  <a:tcPr marL="0" marR="0" marT="0" marB="0" anchor="ctr"/>
                </a:tc>
              </a:tr>
              <a:tr h="370840">
                <a:tc>
                  <a:txBody>
                    <a:bodyPr/>
                    <a:lstStyle/>
                    <a:p>
                      <a:r>
                        <a:rPr lang="en-US" smtClean="0"/>
                        <a:t>Small</a:t>
                      </a:r>
                      <a:endParaRPr lang="en-US" dirty="0"/>
                    </a:p>
                  </a:txBody>
                  <a:tcPr marL="0" marR="0" marT="0" marB="0" anchor="ctr"/>
                </a:tc>
                <a:tc>
                  <a:txBody>
                    <a:bodyPr/>
                    <a:lstStyle/>
                    <a:p>
                      <a:pPr algn="ctr"/>
                      <a:r>
                        <a:rPr lang="en-US" dirty="0" smtClean="0">
                          <a:effectLst/>
                        </a:rPr>
                        <a:t>4</a:t>
                      </a:r>
                      <a:endParaRPr lang="en-US" dirty="0">
                        <a:effectLst/>
                      </a:endParaRPr>
                    </a:p>
                  </a:txBody>
                  <a:tcPr marL="0" marR="0" marT="0" marB="0" anchor="ctr"/>
                </a:tc>
                <a:tc>
                  <a:txBody>
                    <a:bodyPr/>
                    <a:lstStyle/>
                    <a:p>
                      <a:pPr algn="ctr"/>
                      <a:r>
                        <a:rPr lang="en-US" dirty="0" smtClean="0">
                          <a:effectLst/>
                        </a:rPr>
                        <a:t>15</a:t>
                      </a:r>
                      <a:endParaRPr lang="en-US" dirty="0">
                        <a:effectLst/>
                      </a:endParaRPr>
                    </a:p>
                  </a:txBody>
                  <a:tcPr marL="0" marR="0" marT="0" marB="0" anchor="ctr"/>
                </a:tc>
                <a:tc>
                  <a:txBody>
                    <a:bodyPr/>
                    <a:lstStyle/>
                    <a:p>
                      <a:pPr algn="ctr"/>
                      <a:r>
                        <a:rPr lang="fr-FR" dirty="0" smtClean="0">
                          <a:effectLst/>
                        </a:rPr>
                        <a:t>230</a:t>
                      </a:r>
                      <a:endParaRPr lang="fr-FR" dirty="0">
                        <a:effectLst/>
                      </a:endParaRPr>
                    </a:p>
                  </a:txBody>
                  <a:tcPr marL="0" marR="0" marT="0" marB="0" anchor="ctr"/>
                </a:tc>
                <a:tc>
                  <a:txBody>
                    <a:bodyPr/>
                    <a:lstStyle/>
                    <a:p>
                      <a:pPr algn="ctr"/>
                      <a:r>
                        <a:rPr lang="fr-FR" dirty="0" smtClean="0">
                          <a:effectLst/>
                        </a:rPr>
                        <a:t>4</a:t>
                      </a:r>
                      <a:endParaRPr lang="fr-FR" dirty="0">
                        <a:effectLst/>
                      </a:endParaRPr>
                    </a:p>
                  </a:txBody>
                  <a:tcPr marL="0" marR="0" marT="0" marB="0" anchor="ctr"/>
                </a:tc>
                <a:tc>
                  <a:txBody>
                    <a:bodyPr/>
                    <a:lstStyle/>
                    <a:p>
                      <a:pPr algn="ctr"/>
                      <a:r>
                        <a:rPr lang="fr-FR" dirty="0" smtClean="0">
                          <a:effectLst/>
                        </a:rPr>
                        <a:t>8</a:t>
                      </a:r>
                      <a:endParaRPr lang="fr-FR" dirty="0">
                        <a:effectLst/>
                      </a:endParaRPr>
                    </a:p>
                  </a:txBody>
                  <a:tcPr marL="0" marR="0" marT="0" marB="0" anchor="ctr"/>
                </a:tc>
              </a:tr>
              <a:tr h="370840">
                <a:tc>
                  <a:txBody>
                    <a:bodyPr/>
                    <a:lstStyle/>
                    <a:p>
                      <a:r>
                        <a:rPr lang="en-US" dirty="0" smtClean="0"/>
                        <a:t>Med</a:t>
                      </a:r>
                      <a:endParaRPr lang="en-US" dirty="0"/>
                    </a:p>
                  </a:txBody>
                  <a:tcPr marL="0" marR="0" marT="0" marB="0" anchor="ctr"/>
                </a:tc>
                <a:tc>
                  <a:txBody>
                    <a:bodyPr/>
                    <a:lstStyle/>
                    <a:p>
                      <a:pPr algn="ctr"/>
                      <a:r>
                        <a:rPr lang="en-US" dirty="0" smtClean="0">
                          <a:effectLst/>
                        </a:rPr>
                        <a:t>8</a:t>
                      </a:r>
                      <a:endParaRPr lang="en-US" dirty="0">
                        <a:effectLst/>
                      </a:endParaRPr>
                    </a:p>
                  </a:txBody>
                  <a:tcPr marL="0" marR="0" marT="0" marB="0" anchor="ctr"/>
                </a:tc>
                <a:tc>
                  <a:txBody>
                    <a:bodyPr/>
                    <a:lstStyle/>
                    <a:p>
                      <a:pPr algn="ctr"/>
                      <a:r>
                        <a:rPr lang="en-US" dirty="0" smtClean="0">
                          <a:effectLst/>
                        </a:rPr>
                        <a:t>30</a:t>
                      </a:r>
                      <a:endParaRPr lang="en-US" dirty="0">
                        <a:effectLst/>
                      </a:endParaRPr>
                    </a:p>
                  </a:txBody>
                  <a:tcPr marL="0" marR="0" marT="0" marB="0" anchor="ctr"/>
                </a:tc>
                <a:tc>
                  <a:txBody>
                    <a:bodyPr/>
                    <a:lstStyle/>
                    <a:p>
                      <a:pPr algn="ctr"/>
                      <a:r>
                        <a:rPr lang="fr-FR" dirty="0" smtClean="0">
                          <a:effectLst/>
                        </a:rPr>
                        <a:t>450</a:t>
                      </a:r>
                      <a:endParaRPr lang="fr-FR" dirty="0">
                        <a:effectLst/>
                      </a:endParaRPr>
                    </a:p>
                  </a:txBody>
                  <a:tcPr marL="0" marR="0" marT="0" marB="0" anchor="ctr"/>
                </a:tc>
                <a:tc>
                  <a:txBody>
                    <a:bodyPr/>
                    <a:lstStyle/>
                    <a:p>
                      <a:pPr algn="ctr"/>
                      <a:r>
                        <a:rPr lang="fr-FR" dirty="0" smtClean="0">
                          <a:effectLst/>
                        </a:rPr>
                        <a:t>4</a:t>
                      </a:r>
                      <a:endParaRPr lang="fr-FR" dirty="0">
                        <a:effectLst/>
                      </a:endParaRPr>
                    </a:p>
                  </a:txBody>
                  <a:tcPr marL="0" marR="0" marT="0" marB="0" anchor="ctr"/>
                </a:tc>
                <a:tc>
                  <a:txBody>
                    <a:bodyPr/>
                    <a:lstStyle/>
                    <a:p>
                      <a:pPr algn="ctr"/>
                      <a:r>
                        <a:rPr lang="fr-FR" dirty="0" smtClean="0">
                          <a:effectLst/>
                        </a:rPr>
                        <a:t>16</a:t>
                      </a:r>
                      <a:endParaRPr lang="fr-FR" dirty="0">
                        <a:effectLst/>
                      </a:endParaRPr>
                    </a:p>
                  </a:txBody>
                  <a:tcPr marL="0" marR="0" marT="0" marB="0" anchor="ctr"/>
                </a:tc>
              </a:tr>
              <a:tr h="370840">
                <a:tc>
                  <a:txBody>
                    <a:bodyPr/>
                    <a:lstStyle/>
                    <a:p>
                      <a:r>
                        <a:rPr lang="en-US" dirty="0" smtClean="0"/>
                        <a:t>Large</a:t>
                      </a:r>
                      <a:endParaRPr lang="en-US" dirty="0"/>
                    </a:p>
                  </a:txBody>
                  <a:tcPr marL="0" marR="0" marT="0" marB="0" anchor="ctr"/>
                </a:tc>
                <a:tc>
                  <a:txBody>
                    <a:bodyPr/>
                    <a:lstStyle/>
                    <a:p>
                      <a:pPr algn="ctr"/>
                      <a:r>
                        <a:rPr lang="en-US" dirty="0" smtClean="0">
                          <a:effectLst/>
                        </a:rPr>
                        <a:t>12</a:t>
                      </a:r>
                      <a:endParaRPr lang="en-US" dirty="0">
                        <a:effectLst/>
                      </a:endParaRPr>
                    </a:p>
                  </a:txBody>
                  <a:tcPr marL="0" marR="0" marT="0" marB="0" anchor="ctr"/>
                </a:tc>
                <a:tc>
                  <a:txBody>
                    <a:bodyPr/>
                    <a:lstStyle/>
                    <a:p>
                      <a:pPr algn="ctr"/>
                      <a:r>
                        <a:rPr lang="en-US" dirty="0" smtClean="0">
                          <a:effectLst/>
                        </a:rPr>
                        <a:t>45</a:t>
                      </a:r>
                      <a:endParaRPr lang="en-US" dirty="0">
                        <a:effectLst/>
                      </a:endParaRPr>
                    </a:p>
                  </a:txBody>
                  <a:tcPr marL="0" marR="0" marT="0" marB="0" anchor="ctr"/>
                </a:tc>
                <a:tc>
                  <a:txBody>
                    <a:bodyPr/>
                    <a:lstStyle/>
                    <a:p>
                      <a:pPr algn="ctr"/>
                      <a:r>
                        <a:rPr lang="fr-FR" dirty="0" smtClean="0">
                          <a:effectLst/>
                        </a:rPr>
                        <a:t>670 </a:t>
                      </a:r>
                      <a:endParaRPr lang="fr-FR" dirty="0">
                        <a:effectLst/>
                      </a:endParaRPr>
                    </a:p>
                  </a:txBody>
                  <a:tcPr marL="0" marR="0" marT="0" marB="0" anchor="ctr"/>
                </a:tc>
                <a:tc>
                  <a:txBody>
                    <a:bodyPr/>
                    <a:lstStyle/>
                    <a:p>
                      <a:pPr algn="ctr"/>
                      <a:r>
                        <a:rPr lang="fr-FR" dirty="0" smtClean="0">
                          <a:effectLst/>
                        </a:rPr>
                        <a:t>4</a:t>
                      </a:r>
                      <a:endParaRPr lang="fr-FR" dirty="0">
                        <a:effectLst/>
                      </a:endParaRPr>
                    </a:p>
                  </a:txBody>
                  <a:tcPr marL="0" marR="0" marT="0" marB="0" anchor="ctr"/>
                </a:tc>
                <a:tc>
                  <a:txBody>
                    <a:bodyPr/>
                    <a:lstStyle/>
                    <a:p>
                      <a:pPr algn="ctr"/>
                      <a:r>
                        <a:rPr lang="fr-FR" dirty="0" smtClean="0">
                          <a:effectLst/>
                        </a:rPr>
                        <a:t>24</a:t>
                      </a:r>
                      <a:endParaRPr lang="fr-FR" dirty="0">
                        <a:effectLst/>
                      </a:endParaRPr>
                    </a:p>
                  </a:txBody>
                  <a:tcPr marL="0" marR="0" marT="0" marB="0" anchor="ctr"/>
                </a:tc>
              </a:tr>
              <a:tr h="370840">
                <a:tc>
                  <a:txBody>
                    <a:bodyPr/>
                    <a:lstStyle/>
                    <a:p>
                      <a:r>
                        <a:rPr lang="en-US" dirty="0" smtClean="0"/>
                        <a:t>Full</a:t>
                      </a:r>
                    </a:p>
                  </a:txBody>
                  <a:tcPr marL="0" marR="0" marT="0" marB="0" anchor="ctr"/>
                </a:tc>
                <a:tc>
                  <a:txBody>
                    <a:bodyPr/>
                    <a:lstStyle/>
                    <a:p>
                      <a:pPr algn="ctr"/>
                      <a:r>
                        <a:rPr lang="en-US" dirty="0" smtClean="0">
                          <a:effectLst/>
                        </a:rPr>
                        <a:t>16</a:t>
                      </a:r>
                      <a:endParaRPr lang="en-US" dirty="0">
                        <a:effectLst/>
                      </a:endParaRPr>
                    </a:p>
                  </a:txBody>
                  <a:tcPr marL="0" marR="0" marT="0" marB="0" anchor="ctr"/>
                </a:tc>
                <a:tc>
                  <a:txBody>
                    <a:bodyPr/>
                    <a:lstStyle/>
                    <a:p>
                      <a:pPr algn="ctr"/>
                      <a:r>
                        <a:rPr lang="en-US" dirty="0" smtClean="0">
                          <a:effectLst/>
                        </a:rPr>
                        <a:t>60</a:t>
                      </a:r>
                      <a:endParaRPr lang="en-US" dirty="0">
                        <a:effectLst/>
                      </a:endParaRPr>
                    </a:p>
                  </a:txBody>
                  <a:tcPr marL="0" marR="0" marT="0" marB="0" anchor="ctr"/>
                </a:tc>
                <a:tc>
                  <a:txBody>
                    <a:bodyPr/>
                    <a:lstStyle/>
                    <a:p>
                      <a:pPr algn="ctr"/>
                      <a:r>
                        <a:rPr lang="fr-FR" dirty="0" smtClean="0">
                          <a:effectLst/>
                        </a:rPr>
                        <a:t>910</a:t>
                      </a:r>
                      <a:endParaRPr lang="fr-FR" dirty="0">
                        <a:effectLst/>
                      </a:endParaRPr>
                    </a:p>
                  </a:txBody>
                  <a:tcPr marL="0" marR="0" marT="0" marB="0" anchor="ctr"/>
                </a:tc>
                <a:tc>
                  <a:txBody>
                    <a:bodyPr/>
                    <a:lstStyle/>
                    <a:p>
                      <a:pPr algn="ctr"/>
                      <a:r>
                        <a:rPr lang="fr-FR" dirty="0" smtClean="0">
                          <a:effectLst/>
                        </a:rPr>
                        <a:t>4</a:t>
                      </a:r>
                      <a:endParaRPr lang="fr-FR" dirty="0">
                        <a:effectLst/>
                      </a:endParaRPr>
                    </a:p>
                  </a:txBody>
                  <a:tcPr marL="0" marR="0" marT="0" marB="0" anchor="ctr"/>
                </a:tc>
                <a:tc>
                  <a:txBody>
                    <a:bodyPr/>
                    <a:lstStyle/>
                    <a:p>
                      <a:pPr algn="ctr"/>
                      <a:r>
                        <a:rPr lang="fr-FR" dirty="0" smtClean="0">
                          <a:effectLst/>
                        </a:rPr>
                        <a:t>32</a:t>
                      </a:r>
                      <a:endParaRPr lang="fr-FR" dirty="0">
                        <a:effectLst/>
                      </a:endParaRPr>
                    </a:p>
                  </a:txBody>
                  <a:tcPr marL="0" marR="0" marT="0" marB="0" anchor="ctr"/>
                </a:tc>
              </a:tr>
            </a:tbl>
          </a:graphicData>
        </a:graphic>
      </p:graphicFrame>
      <p:sp>
        <p:nvSpPr>
          <p:cNvPr id="10" name="Content Placeholder 4"/>
          <p:cNvSpPr txBox="1">
            <a:spLocks/>
          </p:cNvSpPr>
          <p:nvPr/>
        </p:nvSpPr>
        <p:spPr bwMode="auto">
          <a:xfrm>
            <a:off x="1376258" y="1700808"/>
            <a:ext cx="1683574"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00"/>
              </a:spcBef>
              <a:spcAft>
                <a:spcPts val="200"/>
              </a:spcAft>
              <a:buNone/>
            </a:pPr>
            <a:r>
              <a:rPr lang="en-US" sz="1800" dirty="0" smtClean="0">
                <a:solidFill>
                  <a:schemeClr val="accent1">
                    <a:lumMod val="75000"/>
                  </a:schemeClr>
                </a:solidFill>
              </a:rPr>
              <a:t>EGI FedCloud</a:t>
            </a:r>
            <a:endParaRPr lang="en-US" sz="1800" dirty="0">
              <a:solidFill>
                <a:schemeClr val="accent1">
                  <a:lumMod val="75000"/>
                </a:schemeClr>
              </a:solidFill>
            </a:endParaRPr>
          </a:p>
        </p:txBody>
      </p:sp>
      <p:sp>
        <p:nvSpPr>
          <p:cNvPr id="11" name="Content Placeholder 4"/>
          <p:cNvSpPr txBox="1">
            <a:spLocks/>
          </p:cNvSpPr>
          <p:nvPr/>
        </p:nvSpPr>
        <p:spPr bwMode="auto">
          <a:xfrm>
            <a:off x="6444208" y="1628800"/>
            <a:ext cx="864096"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00"/>
              </a:spcBef>
              <a:spcAft>
                <a:spcPts val="200"/>
              </a:spcAft>
              <a:buNone/>
            </a:pPr>
            <a:r>
              <a:rPr lang="en-US" sz="1800" dirty="0" smtClean="0">
                <a:solidFill>
                  <a:schemeClr val="accent1">
                    <a:lumMod val="75000"/>
                  </a:schemeClr>
                </a:solidFill>
              </a:rPr>
              <a:t>CSC</a:t>
            </a:r>
            <a:endParaRPr lang="en-US" sz="1800" dirty="0">
              <a:solidFill>
                <a:schemeClr val="accent1">
                  <a:lumMod val="75000"/>
                </a:schemeClr>
              </a:solidFill>
            </a:endParaRPr>
          </a:p>
        </p:txBody>
      </p:sp>
      <p:sp>
        <p:nvSpPr>
          <p:cNvPr id="12" name="Content Placeholder 4"/>
          <p:cNvSpPr txBox="1">
            <a:spLocks/>
          </p:cNvSpPr>
          <p:nvPr/>
        </p:nvSpPr>
        <p:spPr bwMode="auto">
          <a:xfrm>
            <a:off x="755576" y="4797152"/>
            <a:ext cx="820891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00"/>
              </a:spcBef>
              <a:spcAft>
                <a:spcPts val="200"/>
              </a:spcAft>
              <a:buNone/>
            </a:pPr>
            <a:r>
              <a:rPr lang="en-US" sz="1800" dirty="0" smtClean="0"/>
              <a:t>(+) Allows providers flexibility to apply price to customer</a:t>
            </a:r>
          </a:p>
          <a:p>
            <a:pPr marL="0" indent="0">
              <a:spcBef>
                <a:spcPts val="100"/>
              </a:spcBef>
              <a:spcAft>
                <a:spcPts val="200"/>
              </a:spcAft>
              <a:buNone/>
            </a:pPr>
            <a:r>
              <a:rPr lang="en-US" sz="1800" dirty="0"/>
              <a:t>(+) Potential increased customer appreciation</a:t>
            </a:r>
          </a:p>
          <a:p>
            <a:pPr marL="0" indent="0">
              <a:spcBef>
                <a:spcPts val="100"/>
              </a:spcBef>
              <a:spcAft>
                <a:spcPts val="200"/>
              </a:spcAft>
              <a:buNone/>
            </a:pPr>
            <a:r>
              <a:rPr lang="en-US" sz="1800" dirty="0" smtClean="0"/>
              <a:t>(-) Requires understanding of specific customer needs (overhead)</a:t>
            </a:r>
          </a:p>
          <a:p>
            <a:pPr marL="0" indent="0">
              <a:spcBef>
                <a:spcPts val="100"/>
              </a:spcBef>
              <a:spcAft>
                <a:spcPts val="200"/>
              </a:spcAft>
              <a:buNone/>
            </a:pPr>
            <a:r>
              <a:rPr lang="en-US" sz="1800" dirty="0"/>
              <a:t>(-) </a:t>
            </a:r>
            <a:r>
              <a:rPr lang="en-US" sz="1800" dirty="0" smtClean="0"/>
              <a:t>Less </a:t>
            </a:r>
            <a:r>
              <a:rPr lang="en-US" sz="1800" dirty="0" smtClean="0"/>
              <a:t>automation (difficulty for long-tail)</a:t>
            </a:r>
            <a:endParaRPr lang="en-US" sz="1800" dirty="0" smtClean="0"/>
          </a:p>
          <a:p>
            <a:pPr>
              <a:spcBef>
                <a:spcPts val="100"/>
              </a:spcBef>
              <a:spcAft>
                <a:spcPts val="200"/>
              </a:spcAft>
            </a:pPr>
            <a:endParaRPr lang="en-US" sz="1800" dirty="0"/>
          </a:p>
        </p:txBody>
      </p:sp>
      <p:sp>
        <p:nvSpPr>
          <p:cNvPr id="13"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4" name="TextBox 13"/>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11459348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Service Management</a:t>
            </a:r>
            <a:endParaRPr lang="en-US" sz="3200" dirty="0"/>
          </a:p>
        </p:txBody>
      </p:sp>
      <p:sp>
        <p:nvSpPr>
          <p:cNvPr id="3" name="Content Placeholder 2"/>
          <p:cNvSpPr>
            <a:spLocks noGrp="1"/>
          </p:cNvSpPr>
          <p:nvPr>
            <p:ph idx="1"/>
          </p:nvPr>
        </p:nvSpPr>
        <p:spPr>
          <a:xfrm>
            <a:off x="323528" y="1196752"/>
            <a:ext cx="8568952" cy="5112568"/>
          </a:xfrm>
        </p:spPr>
        <p:txBody>
          <a:bodyPr/>
          <a:lstStyle/>
          <a:p>
            <a:r>
              <a:rPr lang="en-US" sz="2400" dirty="0" smtClean="0"/>
              <a:t>EGI implementing service management based on FitSM</a:t>
            </a:r>
          </a:p>
          <a:p>
            <a:pPr lvl="1"/>
            <a:r>
              <a:rPr lang="en-US" sz="2000" dirty="0" smtClean="0"/>
              <a:t>However, paid services requires mature service mgmt. that can guarantee service levels and higher levels of customer relationships</a:t>
            </a:r>
          </a:p>
          <a:p>
            <a:pPr lvl="2"/>
            <a:r>
              <a:rPr lang="en-US" sz="1800" dirty="0" smtClean="0"/>
              <a:t>Pay-for-use expedites or emphasizes these activities</a:t>
            </a:r>
          </a:p>
          <a:p>
            <a:pPr lvl="2"/>
            <a:r>
              <a:rPr lang="en-US" sz="1800" dirty="0" smtClean="0"/>
              <a:t>Re-use existing EGI process, procedures, documents</a:t>
            </a:r>
          </a:p>
          <a:p>
            <a:pPr lvl="3"/>
            <a:r>
              <a:rPr lang="en-US" sz="1600" dirty="0" smtClean="0"/>
              <a:t>What </a:t>
            </a:r>
            <a:r>
              <a:rPr lang="en-US" sz="1600" dirty="0"/>
              <a:t>is different or needs to change in a payment model</a:t>
            </a:r>
            <a:r>
              <a:rPr lang="en-US" sz="1600" dirty="0" smtClean="0"/>
              <a:t>?</a:t>
            </a:r>
          </a:p>
          <a:p>
            <a:r>
              <a:rPr lang="en-US" sz="2400" dirty="0" smtClean="0"/>
              <a:t>Agreements required to make system work</a:t>
            </a:r>
          </a:p>
          <a:p>
            <a:pPr lvl="1"/>
            <a:r>
              <a:rPr lang="en-US" sz="2000" dirty="0" smtClean="0"/>
              <a:t>Agreements between providers (OLA?)</a:t>
            </a:r>
          </a:p>
          <a:p>
            <a:pPr lvl="2"/>
            <a:r>
              <a:rPr lang="en-US" sz="1600" dirty="0" smtClean="0"/>
              <a:t>Minimum requirements?</a:t>
            </a:r>
          </a:p>
          <a:p>
            <a:pPr lvl="2"/>
            <a:r>
              <a:rPr lang="en-US" sz="1600" dirty="0" smtClean="0"/>
              <a:t>Formalize the form of information required</a:t>
            </a:r>
          </a:p>
          <a:p>
            <a:pPr lvl="1"/>
            <a:r>
              <a:rPr lang="en-US" sz="2000" dirty="0" smtClean="0"/>
              <a:t>Service Level Agreements (end-user)</a:t>
            </a:r>
          </a:p>
          <a:p>
            <a:pPr lvl="2"/>
            <a:r>
              <a:rPr lang="en-US" sz="1800" dirty="0" smtClean="0"/>
              <a:t>Where and when is this provided and by whom?</a:t>
            </a:r>
          </a:p>
          <a:p>
            <a:pPr lvl="3"/>
            <a:r>
              <a:rPr lang="en-US" sz="1400" dirty="0" smtClean="0"/>
              <a:t>Depends on business model and potentially the tool</a:t>
            </a:r>
          </a:p>
          <a:p>
            <a:pPr lvl="1"/>
            <a:r>
              <a:rPr lang="en-US" sz="2000" dirty="0" smtClean="0"/>
              <a:t>Contracts</a:t>
            </a:r>
          </a:p>
          <a:p>
            <a:pPr lvl="2"/>
            <a:r>
              <a:rPr lang="en-US" sz="1800" dirty="0" smtClean="0"/>
              <a:t>What is missing in order to sign a contract</a:t>
            </a:r>
            <a:r>
              <a:rPr lang="en-US" sz="1800" dirty="0" smtClean="0"/>
              <a:t>? (checklist)</a:t>
            </a:r>
            <a:endParaRPr lang="en-US" sz="1800" dirty="0" smtClean="0"/>
          </a:p>
        </p:txBody>
      </p:sp>
      <p:sp>
        <p:nvSpPr>
          <p:cNvPr id="4" name="Foliennummernplatzhalter 3"/>
          <p:cNvSpPr>
            <a:spLocks noGrp="1"/>
          </p:cNvSpPr>
          <p:nvPr>
            <p:ph type="sldNum" sz="quarter" idx="12"/>
          </p:nvPr>
        </p:nvSpPr>
        <p:spPr/>
        <p:txBody>
          <a:bodyPr/>
          <a:lstStyle/>
          <a:p>
            <a:fld id="{43507AEB-23B8-F142-83A3-458C56B10093}" type="slidenum">
              <a:rPr lang="en-US" smtClean="0"/>
              <a:t>25</a:t>
            </a:fld>
            <a:endParaRPr lang="en-US"/>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99327881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Business Opportunities</a:t>
            </a:r>
            <a:endParaRPr lang="en-US" sz="3200" dirty="0"/>
          </a:p>
        </p:txBody>
      </p:sp>
      <p:sp>
        <p:nvSpPr>
          <p:cNvPr id="3" name="Content Placeholder 2"/>
          <p:cNvSpPr>
            <a:spLocks noGrp="1"/>
          </p:cNvSpPr>
          <p:nvPr>
            <p:ph idx="1"/>
          </p:nvPr>
        </p:nvSpPr>
        <p:spPr>
          <a:xfrm>
            <a:off x="179512" y="1052736"/>
            <a:ext cx="8856984" cy="5184576"/>
          </a:xfrm>
        </p:spPr>
        <p:txBody>
          <a:bodyPr/>
          <a:lstStyle/>
          <a:p>
            <a:r>
              <a:rPr lang="en-US" sz="1800" dirty="0" smtClean="0"/>
              <a:t>Real</a:t>
            </a:r>
            <a:r>
              <a:rPr lang="en-US" sz="1800" dirty="0"/>
              <a:t> </a:t>
            </a:r>
            <a:r>
              <a:rPr lang="en-US" sz="1800" dirty="0" smtClean="0"/>
              <a:t>use cases providing specific questions to be answered or helping to define opportunities</a:t>
            </a:r>
          </a:p>
          <a:p>
            <a:pPr lvl="1"/>
            <a:r>
              <a:rPr lang="en-US" sz="1600" dirty="0" smtClean="0"/>
              <a:t>Helix </a:t>
            </a:r>
            <a:r>
              <a:rPr lang="en-US" sz="1600" dirty="0"/>
              <a:t>Nebula Marketplace (HNX</a:t>
            </a:r>
            <a:r>
              <a:rPr lang="en-US" sz="1600" dirty="0" smtClean="0"/>
              <a:t>)</a:t>
            </a:r>
          </a:p>
          <a:p>
            <a:pPr lvl="2"/>
            <a:r>
              <a:rPr lang="en-US" sz="1400" dirty="0" smtClean="0"/>
              <a:t>4 EGI sites completing process to be visible as a provider</a:t>
            </a:r>
          </a:p>
          <a:p>
            <a:pPr lvl="1"/>
            <a:r>
              <a:rPr lang="en-US" sz="1600" dirty="0" smtClean="0"/>
              <a:t>European </a:t>
            </a:r>
            <a:r>
              <a:rPr lang="en-US" sz="1600" dirty="0"/>
              <a:t>Space </a:t>
            </a:r>
            <a:r>
              <a:rPr lang="en-US" sz="1600" dirty="0" smtClean="0"/>
              <a:t>Agency</a:t>
            </a:r>
          </a:p>
          <a:p>
            <a:pPr lvl="2"/>
            <a:r>
              <a:rPr lang="en-US" sz="1400" dirty="0" smtClean="0"/>
              <a:t>Review procurement procedures and tender requirements (financial liability)</a:t>
            </a:r>
          </a:p>
          <a:p>
            <a:pPr lvl="1"/>
            <a:r>
              <a:rPr lang="en-US" sz="1600" dirty="0" smtClean="0"/>
              <a:t>Pre</a:t>
            </a:r>
            <a:r>
              <a:rPr lang="en-US" sz="1600" dirty="0"/>
              <a:t>-commercial procurement </a:t>
            </a:r>
            <a:r>
              <a:rPr lang="en-US" sz="1600" dirty="0" smtClean="0"/>
              <a:t>(</a:t>
            </a:r>
            <a:r>
              <a:rPr lang="en-US" sz="1600" dirty="0"/>
              <a:t>PCP</a:t>
            </a:r>
            <a:r>
              <a:rPr lang="en-US" sz="1600" dirty="0" smtClean="0"/>
              <a:t>) / Public </a:t>
            </a:r>
            <a:r>
              <a:rPr lang="en-US" sz="1600" dirty="0"/>
              <a:t>procurement of innovative </a:t>
            </a:r>
            <a:r>
              <a:rPr lang="en-US" sz="1600" dirty="0" smtClean="0"/>
              <a:t>solutions </a:t>
            </a:r>
            <a:r>
              <a:rPr lang="en-US" sz="1600" dirty="0"/>
              <a:t>(PPI)</a:t>
            </a:r>
          </a:p>
          <a:p>
            <a:pPr lvl="2"/>
            <a:r>
              <a:rPr lang="en-US" sz="1400" dirty="0"/>
              <a:t>e</a:t>
            </a:r>
            <a:r>
              <a:rPr lang="en-US" sz="1400" dirty="0" smtClean="0"/>
              <a:t>.g. Cloud </a:t>
            </a:r>
            <a:r>
              <a:rPr lang="en-US" sz="1400" dirty="0"/>
              <a:t>for </a:t>
            </a:r>
            <a:r>
              <a:rPr lang="en-US" sz="1400" dirty="0" smtClean="0"/>
              <a:t>Europe; </a:t>
            </a:r>
            <a:r>
              <a:rPr lang="en-US" sz="1400" dirty="0"/>
              <a:t>EC </a:t>
            </a:r>
            <a:r>
              <a:rPr lang="en-US" sz="1400" dirty="0" smtClean="0"/>
              <a:t>projects (e.g. PICSE - Procurement </a:t>
            </a:r>
            <a:r>
              <a:rPr lang="en-US" sz="1400" dirty="0"/>
              <a:t>Innovation for Cloud Services in Europe</a:t>
            </a:r>
            <a:r>
              <a:rPr lang="en-US" sz="1400" dirty="0" smtClean="0"/>
              <a:t>) – Presentation in 2</a:t>
            </a:r>
            <a:r>
              <a:rPr lang="en-US" sz="1400" baseline="30000" dirty="0" smtClean="0"/>
              <a:t>nd</a:t>
            </a:r>
            <a:r>
              <a:rPr lang="en-US" sz="1400" dirty="0" smtClean="0"/>
              <a:t> session</a:t>
            </a:r>
          </a:p>
          <a:p>
            <a:pPr lvl="1"/>
            <a:r>
              <a:rPr lang="en-US" sz="1600" dirty="0" smtClean="0"/>
              <a:t>100</a:t>
            </a:r>
            <a:r>
              <a:rPr lang="en-US" sz="1600" dirty="0"/>
              <a:t>% IT (UK Ltd. company)</a:t>
            </a:r>
          </a:p>
          <a:p>
            <a:pPr lvl="2"/>
            <a:r>
              <a:rPr lang="en-US" sz="1400" dirty="0"/>
              <a:t>Commercial organization involved in EGI Federated Cloud/P4U </a:t>
            </a:r>
            <a:r>
              <a:rPr lang="en-US" sz="1400" dirty="0" smtClean="0"/>
              <a:t>PoC</a:t>
            </a:r>
          </a:p>
          <a:p>
            <a:pPr lvl="1"/>
            <a:r>
              <a:rPr lang="en-US" sz="1600" dirty="0"/>
              <a:t>Charity Engine (Worldwide Computer Company </a:t>
            </a:r>
            <a:r>
              <a:rPr lang="en-US" sz="1600" dirty="0" smtClean="0"/>
              <a:t>Ltd)</a:t>
            </a:r>
          </a:p>
          <a:p>
            <a:pPr lvl="2"/>
            <a:r>
              <a:rPr lang="en-US" sz="1400" dirty="0"/>
              <a:t>D</a:t>
            </a:r>
            <a:r>
              <a:rPr lang="en-US" sz="1400" dirty="0" smtClean="0"/>
              <a:t>esktop computing (BOINC) </a:t>
            </a:r>
            <a:r>
              <a:rPr lang="en-US" sz="1400" dirty="0"/>
              <a:t>- revenue sharing model (1/3 provider, 1/3 charity, 1/3 company</a:t>
            </a:r>
            <a:r>
              <a:rPr lang="en-US" sz="1400" dirty="0" smtClean="0"/>
              <a:t>); Broker agreement available for € based on users brought</a:t>
            </a:r>
          </a:p>
          <a:p>
            <a:pPr lvl="1"/>
            <a:r>
              <a:rPr lang="en-US" sz="1600" dirty="0" err="1" smtClean="0"/>
              <a:t>Arctur</a:t>
            </a:r>
            <a:r>
              <a:rPr lang="en-US" sz="1600" dirty="0" smtClean="0"/>
              <a:t> (Slovenian SME)</a:t>
            </a:r>
          </a:p>
          <a:p>
            <a:pPr lvl="2"/>
            <a:r>
              <a:rPr lang="en-US" sz="1400" dirty="0" smtClean="0"/>
              <a:t>Provides cloud and HPC services; Offers </a:t>
            </a:r>
            <a:r>
              <a:rPr lang="en-US" sz="1400" dirty="0"/>
              <a:t>Alice </a:t>
            </a:r>
            <a:r>
              <a:rPr lang="en-US" sz="1400" dirty="0" err="1" smtClean="0"/>
              <a:t>ununsed</a:t>
            </a:r>
            <a:r>
              <a:rPr lang="en-US" sz="1400" dirty="0" smtClean="0"/>
              <a:t>/available </a:t>
            </a:r>
            <a:r>
              <a:rPr lang="en-US" sz="1400" dirty="0"/>
              <a:t>resources for </a:t>
            </a:r>
            <a:r>
              <a:rPr lang="en-US" sz="1400" dirty="0" smtClean="0"/>
              <a:t>free</a:t>
            </a:r>
          </a:p>
          <a:p>
            <a:pPr lvl="2"/>
            <a:r>
              <a:rPr lang="en-US" sz="1400" dirty="0" smtClean="0"/>
              <a:t>Interested </a:t>
            </a:r>
            <a:r>
              <a:rPr lang="en-US" sz="1400" dirty="0"/>
              <a:t>in joining the </a:t>
            </a:r>
            <a:r>
              <a:rPr lang="en-US" sz="1400" dirty="0" smtClean="0"/>
              <a:t>EGI "marketplace” as a provider</a:t>
            </a:r>
          </a:p>
          <a:p>
            <a:pPr lvl="1"/>
            <a:r>
              <a:rPr lang="en-US" sz="1600" dirty="0" smtClean="0"/>
              <a:t>Engineering </a:t>
            </a:r>
            <a:r>
              <a:rPr lang="en-US" sz="1600" dirty="0" err="1" smtClean="0"/>
              <a:t>SpA</a:t>
            </a:r>
            <a:r>
              <a:rPr lang="en-US" sz="1600" dirty="0" smtClean="0"/>
              <a:t> (Large Italian company)</a:t>
            </a:r>
            <a:endParaRPr lang="en-US" sz="1600" dirty="0"/>
          </a:p>
          <a:p>
            <a:pPr lvl="2"/>
            <a:r>
              <a:rPr lang="en-US" sz="1400" dirty="0" smtClean="0"/>
              <a:t>Looking for resource providers to support </a:t>
            </a:r>
            <a:r>
              <a:rPr lang="en-US" sz="1400" dirty="0" smtClean="0"/>
              <a:t>contract (research data)</a:t>
            </a:r>
            <a:endParaRPr lang="en-US" sz="1400" dirty="0"/>
          </a:p>
          <a:p>
            <a:pPr lvl="2"/>
            <a:endParaRPr lang="en-US" sz="1200" dirty="0"/>
          </a:p>
        </p:txBody>
      </p:sp>
      <p:sp>
        <p:nvSpPr>
          <p:cNvPr id="4" name="Foliennummernplatzhalter 3"/>
          <p:cNvSpPr>
            <a:spLocks noGrp="1"/>
          </p:cNvSpPr>
          <p:nvPr>
            <p:ph type="sldNum" sz="quarter" idx="12"/>
          </p:nvPr>
        </p:nvSpPr>
        <p:spPr/>
        <p:txBody>
          <a:bodyPr/>
          <a:lstStyle/>
          <a:p>
            <a:fld id="{43507AEB-23B8-F142-83A3-458C56B10093}" type="slidenum">
              <a:rPr lang="en-US" smtClean="0"/>
              <a:t>26</a:t>
            </a:fld>
            <a:endParaRPr lang="en-US"/>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
        <p:nvSpPr>
          <p:cNvPr id="5" name="TextBox 4"/>
          <p:cNvSpPr txBox="1"/>
          <p:nvPr/>
        </p:nvSpPr>
        <p:spPr>
          <a:xfrm>
            <a:off x="6588224" y="5373216"/>
            <a:ext cx="2376264" cy="830997"/>
          </a:xfrm>
          <a:prstGeom prst="rect">
            <a:avLst/>
          </a:prstGeom>
          <a:noFill/>
          <a:ln w="31750">
            <a:solidFill>
              <a:schemeClr val="accent2">
                <a:lumMod val="75000"/>
              </a:schemeClr>
            </a:solidFill>
            <a:prstDash val="sysDash"/>
          </a:ln>
        </p:spPr>
        <p:txBody>
          <a:bodyPr wrap="square" rtlCol="0">
            <a:spAutoFit/>
          </a:bodyPr>
          <a:lstStyle/>
          <a:p>
            <a:pPr algn="ctr"/>
            <a:r>
              <a:rPr lang="en-US" sz="1600" b="1" dirty="0" smtClean="0">
                <a:solidFill>
                  <a:schemeClr val="accent1">
                    <a:lumMod val="75000"/>
                  </a:schemeClr>
                </a:solidFill>
              </a:rPr>
              <a:t>Other opportunities coming through SME Engage VT</a:t>
            </a:r>
            <a:endParaRPr lang="en-US" sz="1600" b="1" dirty="0">
              <a:solidFill>
                <a:schemeClr val="accent1">
                  <a:lumMod val="75000"/>
                </a:schemeClr>
              </a:solidFill>
            </a:endParaRPr>
          </a:p>
        </p:txBody>
      </p:sp>
    </p:spTree>
    <p:extLst>
      <p:ext uri="{BB962C8B-B14F-4D97-AF65-F5344CB8AC3E}">
        <p14:creationId xmlns:p14="http://schemas.microsoft.com/office/powerpoint/2010/main" val="187030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075" y="44624"/>
            <a:ext cx="6840538" cy="951706"/>
          </a:xfrm>
        </p:spPr>
        <p:txBody>
          <a:bodyPr/>
          <a:lstStyle/>
          <a:p>
            <a:r>
              <a:rPr lang="en-US" sz="3600" dirty="0" smtClean="0"/>
              <a:t>Next Steps</a:t>
            </a:r>
            <a:endParaRPr lang="en-US" sz="3600" dirty="0"/>
          </a:p>
        </p:txBody>
      </p:sp>
      <p:sp>
        <p:nvSpPr>
          <p:cNvPr id="3" name="Content Placeholder 2"/>
          <p:cNvSpPr>
            <a:spLocks noGrp="1"/>
          </p:cNvSpPr>
          <p:nvPr>
            <p:ph idx="1"/>
          </p:nvPr>
        </p:nvSpPr>
        <p:spPr>
          <a:xfrm>
            <a:off x="251520" y="1124744"/>
            <a:ext cx="8640960" cy="5112568"/>
          </a:xfrm>
        </p:spPr>
        <p:txBody>
          <a:bodyPr>
            <a:noAutofit/>
          </a:bodyPr>
          <a:lstStyle/>
          <a:p>
            <a:pPr>
              <a:spcBef>
                <a:spcPts val="500"/>
              </a:spcBef>
              <a:spcAft>
                <a:spcPts val="0"/>
              </a:spcAft>
            </a:pPr>
            <a:r>
              <a:rPr lang="en-US" sz="1800" dirty="0" smtClean="0"/>
              <a:t>Expand on Phase 1 processes</a:t>
            </a:r>
          </a:p>
          <a:p>
            <a:pPr lvl="1">
              <a:spcBef>
                <a:spcPts val="500"/>
              </a:spcBef>
              <a:spcAft>
                <a:spcPts val="0"/>
              </a:spcAft>
            </a:pPr>
            <a:r>
              <a:rPr lang="en-US" sz="1600" dirty="0" smtClean="0"/>
              <a:t>Started with EGI CF’14 session for open comments</a:t>
            </a:r>
            <a:endParaRPr lang="en-US" sz="1400" dirty="0" smtClean="0"/>
          </a:p>
          <a:p>
            <a:pPr lvl="1">
              <a:spcBef>
                <a:spcPts val="500"/>
              </a:spcBef>
              <a:spcAft>
                <a:spcPts val="0"/>
              </a:spcAft>
            </a:pPr>
            <a:r>
              <a:rPr lang="en-US" sz="1600" dirty="0" smtClean="0"/>
              <a:t>Presented at EGI-InSPIRE 4</a:t>
            </a:r>
            <a:r>
              <a:rPr lang="en-US" sz="1600" baseline="30000" dirty="0" smtClean="0"/>
              <a:t>th</a:t>
            </a:r>
            <a:r>
              <a:rPr lang="en-US" sz="1600" dirty="0" smtClean="0"/>
              <a:t> EC Review – mandate to continue</a:t>
            </a:r>
          </a:p>
          <a:p>
            <a:pPr>
              <a:spcBef>
                <a:spcPts val="500"/>
              </a:spcBef>
              <a:spcAft>
                <a:spcPts val="0"/>
              </a:spcAft>
            </a:pPr>
            <a:r>
              <a:rPr lang="en-US" sz="1800" dirty="0" smtClean="0"/>
              <a:t>Implement more complex pricing schemes and service packages as part of Phase 2</a:t>
            </a:r>
          </a:p>
          <a:p>
            <a:pPr lvl="1">
              <a:spcBef>
                <a:spcPts val="500"/>
              </a:spcBef>
              <a:spcAft>
                <a:spcPts val="0"/>
              </a:spcAft>
            </a:pPr>
            <a:r>
              <a:rPr lang="en-US" sz="1600" dirty="0"/>
              <a:t>e</a:t>
            </a:r>
            <a:r>
              <a:rPr lang="en-US" sz="1600" dirty="0" smtClean="0"/>
              <a:t>.g. service packages/”flavors”; reduced prices based on usage increase, storage type, reservation packages</a:t>
            </a:r>
          </a:p>
          <a:p>
            <a:pPr>
              <a:spcBef>
                <a:spcPts val="500"/>
              </a:spcBef>
              <a:spcAft>
                <a:spcPts val="0"/>
              </a:spcAft>
            </a:pPr>
            <a:r>
              <a:rPr lang="en-US" sz="1800" dirty="0" smtClean="0"/>
              <a:t>Collate individual Resource Center feedback on policy and legal issues and solutions - </a:t>
            </a:r>
            <a:r>
              <a:rPr lang="en-US" sz="1600" dirty="0" smtClean="0"/>
              <a:t>Initial work to be presented in next session by Javier</a:t>
            </a:r>
            <a:endParaRPr lang="en-US" sz="1600" dirty="0"/>
          </a:p>
          <a:p>
            <a:pPr>
              <a:spcBef>
                <a:spcPts val="500"/>
              </a:spcBef>
              <a:spcAft>
                <a:spcPts val="0"/>
              </a:spcAft>
            </a:pPr>
            <a:r>
              <a:rPr lang="en-US" sz="1800" dirty="0" smtClean="0"/>
              <a:t>Integrate negotiation and agreements through e-GRANT - </a:t>
            </a:r>
            <a:r>
              <a:rPr lang="en-US" sz="1600" dirty="0" smtClean="0"/>
              <a:t>Presentation by Diego</a:t>
            </a:r>
          </a:p>
          <a:p>
            <a:pPr>
              <a:spcBef>
                <a:spcPts val="500"/>
              </a:spcBef>
              <a:spcAft>
                <a:spcPts val="0"/>
              </a:spcAft>
            </a:pPr>
            <a:r>
              <a:rPr lang="en-US" sz="1800" dirty="0" smtClean="0"/>
              <a:t>Test model and processes</a:t>
            </a:r>
          </a:p>
          <a:p>
            <a:pPr lvl="1">
              <a:spcBef>
                <a:spcPts val="500"/>
              </a:spcBef>
              <a:spcAft>
                <a:spcPts val="0"/>
              </a:spcAft>
            </a:pPr>
            <a:r>
              <a:rPr lang="en-US" sz="1600" dirty="0" smtClean="0"/>
              <a:t>Take forward and finalize business cases/opportunities; refine from experience</a:t>
            </a:r>
          </a:p>
          <a:p>
            <a:pPr lvl="1">
              <a:spcBef>
                <a:spcPts val="500"/>
              </a:spcBef>
              <a:spcAft>
                <a:spcPts val="0"/>
              </a:spcAft>
            </a:pPr>
            <a:r>
              <a:rPr lang="en-US" sz="1600" dirty="0" smtClean="0"/>
              <a:t>Run </a:t>
            </a:r>
            <a:r>
              <a:rPr lang="en-US" sz="1600" dirty="0"/>
              <a:t>a </a:t>
            </a:r>
            <a:r>
              <a:rPr lang="en-US" sz="1600" dirty="0" smtClean="0"/>
              <a:t>with select </a:t>
            </a:r>
            <a:r>
              <a:rPr lang="en-US" sz="1600" dirty="0"/>
              <a:t>user group, provide usage report, </a:t>
            </a:r>
            <a:r>
              <a:rPr lang="en-US" sz="1600" dirty="0" smtClean="0"/>
              <a:t>produce invoice (Real cost examples)</a:t>
            </a:r>
            <a:endParaRPr lang="en-US" sz="1400" dirty="0" smtClean="0"/>
          </a:p>
          <a:p>
            <a:pPr>
              <a:spcBef>
                <a:spcPts val="500"/>
              </a:spcBef>
              <a:spcAft>
                <a:spcPts val="0"/>
              </a:spcAft>
            </a:pPr>
            <a:r>
              <a:rPr lang="en-US" sz="1800" dirty="0" smtClean="0"/>
              <a:t>Couple ongoing work and results with Governance Task </a:t>
            </a:r>
            <a:r>
              <a:rPr lang="en-US" sz="1800" dirty="0"/>
              <a:t>F</a:t>
            </a:r>
            <a:r>
              <a:rPr lang="en-US" sz="1800" dirty="0" smtClean="0"/>
              <a:t>orce</a:t>
            </a:r>
          </a:p>
          <a:p>
            <a:pPr>
              <a:spcBef>
                <a:spcPts val="500"/>
              </a:spcBef>
              <a:spcAft>
                <a:spcPts val="0"/>
              </a:spcAft>
            </a:pPr>
            <a:r>
              <a:rPr lang="en-US" sz="1800" dirty="0" smtClean="0"/>
              <a:t>Produce Final Report as concrete input to 2015 activities</a:t>
            </a:r>
          </a:p>
        </p:txBody>
      </p:sp>
      <p:sp>
        <p:nvSpPr>
          <p:cNvPr id="4" name="Foliennummernplatzhalter 3"/>
          <p:cNvSpPr>
            <a:spLocks noGrp="1"/>
          </p:cNvSpPr>
          <p:nvPr>
            <p:ph type="sldNum" sz="quarter" idx="12"/>
          </p:nvPr>
        </p:nvSpPr>
        <p:spPr/>
        <p:txBody>
          <a:bodyPr/>
          <a:lstStyle/>
          <a:p>
            <a:fld id="{43507AEB-23B8-F142-83A3-458C56B10093}" type="slidenum">
              <a:rPr lang="en-US" smtClean="0"/>
              <a:t>27</a:t>
            </a:fld>
            <a:endParaRPr lang="en-US"/>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41225572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075" y="44624"/>
            <a:ext cx="6840538" cy="951706"/>
          </a:xfrm>
        </p:spPr>
        <p:txBody>
          <a:bodyPr/>
          <a:lstStyle/>
          <a:p>
            <a:r>
              <a:rPr lang="en-US" sz="3600" dirty="0" smtClean="0"/>
              <a:t>Summary</a:t>
            </a:r>
            <a:endParaRPr lang="en-US" sz="3600" dirty="0"/>
          </a:p>
        </p:txBody>
      </p:sp>
      <p:sp>
        <p:nvSpPr>
          <p:cNvPr id="3" name="Content Placeholder 2"/>
          <p:cNvSpPr>
            <a:spLocks noGrp="1"/>
          </p:cNvSpPr>
          <p:nvPr>
            <p:ph idx="1"/>
          </p:nvPr>
        </p:nvSpPr>
        <p:spPr>
          <a:xfrm>
            <a:off x="323528" y="1196752"/>
            <a:ext cx="8496944" cy="5112568"/>
          </a:xfrm>
        </p:spPr>
        <p:txBody>
          <a:bodyPr>
            <a:normAutofit lnSpcReduction="10000"/>
          </a:bodyPr>
          <a:lstStyle/>
          <a:p>
            <a:pPr>
              <a:spcBef>
                <a:spcPts val="400"/>
              </a:spcBef>
              <a:spcAft>
                <a:spcPts val="400"/>
              </a:spcAft>
            </a:pPr>
            <a:r>
              <a:rPr lang="en-US" sz="2400" dirty="0" smtClean="0"/>
              <a:t>Multiple Business Models defined</a:t>
            </a:r>
          </a:p>
          <a:p>
            <a:pPr lvl="1">
              <a:spcBef>
                <a:spcPts val="300"/>
              </a:spcBef>
              <a:spcAft>
                <a:spcPts val="300"/>
              </a:spcAft>
            </a:pPr>
            <a:r>
              <a:rPr lang="en-GB" sz="2000" dirty="0"/>
              <a:t>N</a:t>
            </a:r>
            <a:r>
              <a:rPr lang="en-GB" sz="2000" dirty="0" smtClean="0"/>
              <a:t>ot reinventing </a:t>
            </a:r>
            <a:r>
              <a:rPr lang="en-GB" sz="2000" dirty="0"/>
              <a:t>the wheel </a:t>
            </a:r>
            <a:r>
              <a:rPr lang="en-GB" sz="2000" dirty="0" smtClean="0"/>
              <a:t>through </a:t>
            </a:r>
            <a:r>
              <a:rPr lang="en-GB" sz="2000" dirty="0"/>
              <a:t>market </a:t>
            </a:r>
            <a:r>
              <a:rPr lang="en-GB" sz="2000" dirty="0" smtClean="0"/>
              <a:t>differentiation and research focus</a:t>
            </a:r>
            <a:endParaRPr lang="en-GB" sz="2000" dirty="0"/>
          </a:p>
          <a:p>
            <a:pPr lvl="2">
              <a:spcBef>
                <a:spcPts val="300"/>
              </a:spcBef>
              <a:spcAft>
                <a:spcPts val="300"/>
              </a:spcAft>
            </a:pPr>
            <a:r>
              <a:rPr lang="en-GB" sz="1800" dirty="0"/>
              <a:t>Avoid state-aid and competition laws</a:t>
            </a:r>
          </a:p>
          <a:p>
            <a:pPr lvl="2">
              <a:spcBef>
                <a:spcPts val="300"/>
              </a:spcBef>
              <a:spcAft>
                <a:spcPts val="300"/>
              </a:spcAft>
            </a:pPr>
            <a:r>
              <a:rPr lang="en-GB" sz="1800" dirty="0"/>
              <a:t>Offer flexibility for varying countries and organisations to participate as possible</a:t>
            </a:r>
          </a:p>
          <a:p>
            <a:pPr>
              <a:spcBef>
                <a:spcPts val="400"/>
              </a:spcBef>
              <a:spcAft>
                <a:spcPts val="400"/>
              </a:spcAft>
            </a:pPr>
            <a:r>
              <a:rPr lang="en-US" sz="2400" dirty="0" smtClean="0"/>
              <a:t>Pricing and Pricing Schemes</a:t>
            </a:r>
          </a:p>
          <a:p>
            <a:pPr lvl="1">
              <a:spcBef>
                <a:spcPts val="400"/>
              </a:spcBef>
              <a:spcAft>
                <a:spcPts val="400"/>
              </a:spcAft>
            </a:pPr>
            <a:r>
              <a:rPr lang="en-US" sz="2000" dirty="0" smtClean="0"/>
              <a:t>Established and published prices</a:t>
            </a:r>
          </a:p>
          <a:p>
            <a:pPr lvl="1">
              <a:spcBef>
                <a:spcPts val="400"/>
              </a:spcBef>
              <a:spcAft>
                <a:spcPts val="400"/>
              </a:spcAft>
            </a:pPr>
            <a:r>
              <a:rPr lang="en-US" sz="2000" dirty="0" smtClean="0"/>
              <a:t>Outlined potential pricing schemes</a:t>
            </a:r>
          </a:p>
          <a:p>
            <a:pPr lvl="1">
              <a:spcBef>
                <a:spcPts val="400"/>
              </a:spcBef>
              <a:spcAft>
                <a:spcPts val="400"/>
              </a:spcAft>
            </a:pPr>
            <a:r>
              <a:rPr lang="en-US" sz="2000" dirty="0" smtClean="0"/>
              <a:t>Specified requirements for tool development (both existing and new)</a:t>
            </a:r>
          </a:p>
          <a:p>
            <a:pPr>
              <a:spcBef>
                <a:spcPts val="400"/>
              </a:spcBef>
              <a:spcAft>
                <a:spcPts val="400"/>
              </a:spcAft>
            </a:pPr>
            <a:r>
              <a:rPr lang="en-US" sz="2400" dirty="0" smtClean="0"/>
              <a:t>Identified real-world use cases for opportunities</a:t>
            </a:r>
          </a:p>
          <a:p>
            <a:pPr>
              <a:spcBef>
                <a:spcPts val="400"/>
              </a:spcBef>
              <a:spcAft>
                <a:spcPts val="400"/>
              </a:spcAft>
            </a:pPr>
            <a:r>
              <a:rPr lang="en-US" sz="2400" dirty="0" smtClean="0"/>
              <a:t>Developed an action plan until end of EGI-InSPIRE (Dec’14) and beyond (EGI-Engage)</a:t>
            </a:r>
          </a:p>
        </p:txBody>
      </p:sp>
      <p:sp>
        <p:nvSpPr>
          <p:cNvPr id="4" name="Foliennummernplatzhalter 3"/>
          <p:cNvSpPr>
            <a:spLocks noGrp="1"/>
          </p:cNvSpPr>
          <p:nvPr>
            <p:ph type="sldNum" sz="quarter" idx="12"/>
          </p:nvPr>
        </p:nvSpPr>
        <p:spPr/>
        <p:txBody>
          <a:bodyPr/>
          <a:lstStyle/>
          <a:p>
            <a:fld id="{43507AEB-23B8-F142-83A3-458C56B10093}" type="slidenum">
              <a:rPr lang="en-US" smtClean="0"/>
              <a:t>28</a:t>
            </a:fld>
            <a:endParaRPr lang="en-US"/>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87860701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0728"/>
            <a:ext cx="4392488" cy="4608512"/>
          </a:xfrm>
        </p:spPr>
        <p:txBody>
          <a:bodyPr>
            <a:noAutofit/>
          </a:bodyPr>
          <a:lstStyle/>
          <a:p>
            <a:pPr marL="0" indent="0" algn="ctr">
              <a:buNone/>
            </a:pPr>
            <a:endParaRPr lang="en-US" sz="2400" dirty="0" smtClean="0"/>
          </a:p>
          <a:p>
            <a:pPr marL="0" indent="0" algn="ctr">
              <a:buNone/>
            </a:pPr>
            <a:r>
              <a:rPr lang="en-US" sz="2800" b="1" i="1" dirty="0" smtClean="0">
                <a:solidFill>
                  <a:schemeClr val="accent1">
                    <a:lumMod val="75000"/>
                  </a:schemeClr>
                </a:solidFill>
              </a:rPr>
              <a:t>Thank you!</a:t>
            </a:r>
          </a:p>
          <a:p>
            <a:pPr marL="0" indent="0" algn="ctr">
              <a:buNone/>
            </a:pPr>
            <a:endParaRPr lang="en-US" sz="2800" b="1" i="1" dirty="0" smtClean="0">
              <a:solidFill>
                <a:schemeClr val="accent1">
                  <a:lumMod val="75000"/>
                </a:schemeClr>
              </a:solidFill>
            </a:endParaRPr>
          </a:p>
          <a:p>
            <a:pPr marL="0" indent="0" algn="ctr">
              <a:buNone/>
            </a:pPr>
            <a:endParaRPr lang="en-US" sz="2800" b="1" i="1" dirty="0">
              <a:solidFill>
                <a:schemeClr val="accent1">
                  <a:lumMod val="75000"/>
                </a:schemeClr>
              </a:solidFill>
            </a:endParaRPr>
          </a:p>
          <a:p>
            <a:pPr marL="0" indent="0" algn="ctr">
              <a:buNone/>
            </a:pPr>
            <a:endParaRPr lang="en-US" sz="2800" b="1" i="1" dirty="0" smtClean="0">
              <a:solidFill>
                <a:schemeClr val="accent1">
                  <a:lumMod val="75000"/>
                </a:schemeClr>
              </a:solidFill>
            </a:endParaRPr>
          </a:p>
          <a:p>
            <a:pPr marL="0" indent="0" algn="ctr">
              <a:buNone/>
            </a:pPr>
            <a:endParaRPr lang="en-US" sz="2800" b="1" i="1" dirty="0" smtClean="0">
              <a:solidFill>
                <a:schemeClr val="accent1">
                  <a:lumMod val="75000"/>
                </a:schemeClr>
              </a:solidFill>
            </a:endParaRPr>
          </a:p>
          <a:p>
            <a:pPr marL="0" indent="0" algn="ctr">
              <a:buNone/>
            </a:pPr>
            <a:endParaRPr lang="en-US" sz="2800" b="1" i="1" dirty="0">
              <a:solidFill>
                <a:schemeClr val="accent1">
                  <a:lumMod val="75000"/>
                </a:schemeClr>
              </a:solidFill>
            </a:endParaRPr>
          </a:p>
          <a:p>
            <a:pPr marL="0" indent="0" algn="ctr">
              <a:buNone/>
            </a:pPr>
            <a:r>
              <a:rPr lang="en-US" sz="2000" b="1" i="1" dirty="0" smtClean="0">
                <a:solidFill>
                  <a:schemeClr val="bg1">
                    <a:lumMod val="50000"/>
                  </a:schemeClr>
                </a:solidFill>
              </a:rPr>
              <a:t>sy.holsinger@egi.eu</a:t>
            </a:r>
          </a:p>
          <a:p>
            <a:pPr marL="0" indent="0" algn="ctr">
              <a:buNone/>
            </a:pPr>
            <a:r>
              <a:rPr lang="en-US" sz="2000" b="1" i="1" dirty="0" smtClean="0">
                <a:solidFill>
                  <a:schemeClr val="bg1">
                    <a:lumMod val="50000"/>
                  </a:schemeClr>
                </a:solidFill>
              </a:rPr>
              <a:t>@</a:t>
            </a:r>
            <a:r>
              <a:rPr lang="en-US" sz="2000" b="1" i="1" dirty="0" err="1" smtClean="0">
                <a:solidFill>
                  <a:schemeClr val="bg1">
                    <a:lumMod val="50000"/>
                  </a:schemeClr>
                </a:solidFill>
              </a:rPr>
              <a:t>syholsinger</a:t>
            </a:r>
            <a:endParaRPr lang="en-US" sz="2000" b="1" i="1" dirty="0" smtClean="0">
              <a:solidFill>
                <a:schemeClr val="bg1">
                  <a:lumMod val="50000"/>
                </a:schemeClr>
              </a:solidFill>
            </a:endParaRPr>
          </a:p>
          <a:p>
            <a:pPr marL="0" indent="0" algn="ctr">
              <a:buNone/>
            </a:pPr>
            <a:r>
              <a:rPr lang="en-US" sz="2000" b="1" i="1" dirty="0" smtClean="0">
                <a:solidFill>
                  <a:schemeClr val="bg1">
                    <a:lumMod val="50000"/>
                  </a:schemeClr>
                </a:solidFill>
              </a:rPr>
              <a:t>#EGIP4U / #</a:t>
            </a:r>
            <a:r>
              <a:rPr lang="en-US" sz="2000" b="1" i="1" dirty="0" err="1" smtClean="0">
                <a:solidFill>
                  <a:schemeClr val="bg1">
                    <a:lumMod val="50000"/>
                  </a:schemeClr>
                </a:solidFill>
              </a:rPr>
              <a:t>EGIBigData</a:t>
            </a:r>
            <a:endParaRPr lang="en-US" sz="2000" b="1" i="1" dirty="0" smtClean="0">
              <a:solidFill>
                <a:schemeClr val="bg1">
                  <a:lumMod val="50000"/>
                </a:schemeClr>
              </a:solidFill>
            </a:endParaRPr>
          </a:p>
          <a:p>
            <a:pPr marL="0" indent="0" algn="ctr">
              <a:buNone/>
            </a:pPr>
            <a:endParaRPr lang="en-US" sz="2400" b="1" i="1" dirty="0" smtClean="0">
              <a:solidFill>
                <a:schemeClr val="bg1">
                  <a:lumMod val="50000"/>
                </a:schemeClr>
              </a:solidFill>
            </a:endParaRPr>
          </a:p>
          <a:p>
            <a:pPr marL="0" indent="0" algn="ctr">
              <a:buNone/>
            </a:pPr>
            <a:endParaRPr lang="en-US" sz="2800" b="1" i="1" dirty="0" smtClean="0">
              <a:solidFill>
                <a:schemeClr val="bg1">
                  <a:lumMod val="50000"/>
                </a:schemeClr>
              </a:solidFill>
            </a:endParaRPr>
          </a:p>
        </p:txBody>
      </p:sp>
      <p:sp>
        <p:nvSpPr>
          <p:cNvPr id="4" name="Foliennummernplatzhalter 3"/>
          <p:cNvSpPr>
            <a:spLocks noGrp="1"/>
          </p:cNvSpPr>
          <p:nvPr>
            <p:ph type="sldNum" sz="quarter" idx="12"/>
          </p:nvPr>
        </p:nvSpPr>
        <p:spPr/>
        <p:txBody>
          <a:bodyPr/>
          <a:lstStyle/>
          <a:p>
            <a:fld id="{43507AEB-23B8-F142-83A3-458C56B10093}" type="slidenum">
              <a:rPr lang="en-US" smtClean="0"/>
              <a:t>29</a:t>
            </a:fld>
            <a:endParaRPr lang="en-US"/>
          </a:p>
        </p:txBody>
      </p:sp>
      <p:pic>
        <p:nvPicPr>
          <p:cNvPr id="5" name="Picture 4"/>
          <p:cNvPicPr>
            <a:picLocks noChangeAspect="1"/>
          </p:cNvPicPr>
          <p:nvPr/>
        </p:nvPicPr>
        <p:blipFill>
          <a:blip r:embed="rId3"/>
          <a:stretch>
            <a:fillRect/>
          </a:stretch>
        </p:blipFill>
        <p:spPr>
          <a:xfrm>
            <a:off x="1298848" y="2060848"/>
            <a:ext cx="2265040" cy="2265040"/>
          </a:xfrm>
          <a:prstGeom prst="rect">
            <a:avLst/>
          </a:prstGeom>
        </p:spPr>
      </p:pic>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pic>
        <p:nvPicPr>
          <p:cNvPr id="8" name="Picture 7" descr="science that make money is bet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6316" y="1052736"/>
            <a:ext cx="4357684" cy="3553024"/>
          </a:xfrm>
          <a:prstGeom prst="rect">
            <a:avLst/>
          </a:prstGeom>
        </p:spPr>
      </p:pic>
      <p:pic>
        <p:nvPicPr>
          <p:cNvPr id="2" name="Picture 1"/>
          <p:cNvPicPr>
            <a:picLocks noChangeAspect="1"/>
          </p:cNvPicPr>
          <p:nvPr/>
        </p:nvPicPr>
        <p:blipFill>
          <a:blip r:embed="rId5"/>
          <a:stretch>
            <a:fillRect/>
          </a:stretch>
        </p:blipFill>
        <p:spPr>
          <a:xfrm>
            <a:off x="1115616" y="4869160"/>
            <a:ext cx="426988" cy="426988"/>
          </a:xfrm>
          <a:prstGeom prst="rect">
            <a:avLst/>
          </a:prstGeom>
        </p:spPr>
      </p:pic>
      <p:sp>
        <p:nvSpPr>
          <p:cNvPr id="9" name="TextBox 8"/>
          <p:cNvSpPr txBox="1"/>
          <p:nvPr/>
        </p:nvSpPr>
        <p:spPr>
          <a:xfrm>
            <a:off x="2267744" y="5662989"/>
            <a:ext cx="4752528" cy="646331"/>
          </a:xfrm>
          <a:prstGeom prst="rect">
            <a:avLst/>
          </a:prstGeom>
          <a:noFill/>
        </p:spPr>
        <p:txBody>
          <a:bodyPr wrap="square" rtlCol="0">
            <a:spAutoFit/>
          </a:bodyPr>
          <a:lstStyle/>
          <a:p>
            <a:pPr algn="ctr"/>
            <a:r>
              <a:rPr lang="en-US" i="1" dirty="0">
                <a:hlinkClick r:id="rId6"/>
              </a:rPr>
              <a:t>https://wiki.egi.eu/wiki/EGI_Pay-for-</a:t>
            </a:r>
            <a:r>
              <a:rPr lang="en-US" i="1" dirty="0" smtClean="0">
                <a:hlinkClick r:id="rId6"/>
              </a:rPr>
              <a:t>Use_PoC</a:t>
            </a:r>
            <a:endParaRPr lang="en-US" i="1" dirty="0" smtClean="0"/>
          </a:p>
          <a:p>
            <a:pPr algn="ctr"/>
            <a:r>
              <a:rPr lang="en-US" i="1" dirty="0">
                <a:hlinkClick r:id="rId7"/>
              </a:rPr>
              <a:t>https://documents.egi.eu/document/</a:t>
            </a:r>
            <a:r>
              <a:rPr lang="en-US" i="1" dirty="0" smtClean="0">
                <a:hlinkClick r:id="rId7"/>
              </a:rPr>
              <a:t>2256</a:t>
            </a:r>
            <a:r>
              <a:rPr lang="en-US" i="1" dirty="0" smtClean="0"/>
              <a:t> </a:t>
            </a:r>
            <a:endParaRPr lang="en-US" i="1" dirty="0"/>
          </a:p>
        </p:txBody>
      </p:sp>
      <p:sp>
        <p:nvSpPr>
          <p:cNvPr id="10"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1" name="TextBox 10"/>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872067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GB" sz="3600" dirty="0" smtClean="0"/>
              <a:t>Session Agenda</a:t>
            </a:r>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3</a:t>
            </a:fld>
            <a:endParaRPr lang="fi-FI" dirty="0">
              <a:solidFill>
                <a:schemeClr val="bg1"/>
              </a:solidFill>
            </a:endParaRPr>
          </a:p>
        </p:txBody>
      </p:sp>
      <p:sp>
        <p:nvSpPr>
          <p:cNvPr id="8" name="Content Placeholder 1"/>
          <p:cNvSpPr txBox="1">
            <a:spLocks/>
          </p:cNvSpPr>
          <p:nvPr/>
        </p:nvSpPr>
        <p:spPr bwMode="auto">
          <a:xfrm>
            <a:off x="216024" y="1124744"/>
            <a:ext cx="8748464"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Session 2</a:t>
            </a:r>
          </a:p>
          <a:p>
            <a:pPr lvl="1"/>
            <a:r>
              <a:rPr lang="en-US" sz="2000" dirty="0" smtClean="0"/>
              <a:t>11:00-11:20</a:t>
            </a:r>
            <a:r>
              <a:rPr lang="en-US" sz="2000" dirty="0"/>
              <a:t> </a:t>
            </a:r>
            <a:r>
              <a:rPr lang="en-US" sz="2000" dirty="0" smtClean="0"/>
              <a:t>“Pre</a:t>
            </a:r>
            <a:r>
              <a:rPr lang="en-US" sz="2000" dirty="0"/>
              <a:t>-commercial Procurement </a:t>
            </a:r>
            <a:r>
              <a:rPr lang="en-US" sz="2000" dirty="0" smtClean="0"/>
              <a:t>(PPI) and </a:t>
            </a:r>
            <a:r>
              <a:rPr lang="en-US" sz="2000" dirty="0"/>
              <a:t>public procurement of </a:t>
            </a:r>
            <a:r>
              <a:rPr lang="en-US" sz="2000" dirty="0" smtClean="0"/>
              <a:t>innovative (PPI) solutions</a:t>
            </a:r>
            <a:r>
              <a:rPr lang="en-US" sz="1800" dirty="0" smtClean="0"/>
              <a:t> – Vincenzo </a:t>
            </a:r>
            <a:r>
              <a:rPr lang="en-US" sz="1800" dirty="0" err="1" smtClean="0"/>
              <a:t>Spinoso</a:t>
            </a:r>
            <a:r>
              <a:rPr lang="en-US" sz="1800" dirty="0" smtClean="0"/>
              <a:t>, INFN</a:t>
            </a:r>
          </a:p>
          <a:p>
            <a:pPr lvl="2"/>
            <a:r>
              <a:rPr lang="en-US" sz="1800" dirty="0" smtClean="0"/>
              <a:t>Initial outline </a:t>
            </a:r>
            <a:r>
              <a:rPr lang="en-US" sz="1800" dirty="0" smtClean="0"/>
              <a:t>illustrating </a:t>
            </a:r>
            <a:r>
              <a:rPr lang="en-US" sz="1800" dirty="0"/>
              <a:t>how PCP can be an opportunity for ICT resources suppliers to offer new solutions to the public sector. </a:t>
            </a:r>
            <a:endParaRPr lang="en-US" sz="1800" dirty="0"/>
          </a:p>
          <a:p>
            <a:pPr lvl="1"/>
            <a:r>
              <a:rPr lang="en-US" sz="2000" dirty="0" smtClean="0"/>
              <a:t>11:20-11:</a:t>
            </a:r>
            <a:r>
              <a:rPr lang="en-US" sz="2000" dirty="0"/>
              <a:t>4</a:t>
            </a:r>
            <a:r>
              <a:rPr lang="en-US" sz="2000" dirty="0" smtClean="0"/>
              <a:t>0 Discussion</a:t>
            </a:r>
          </a:p>
          <a:p>
            <a:pPr lvl="2"/>
            <a:r>
              <a:rPr lang="en-US" sz="1800" dirty="0" smtClean="0"/>
              <a:t>Q&amp;A and Discussion</a:t>
            </a:r>
          </a:p>
          <a:p>
            <a:pPr lvl="1"/>
            <a:r>
              <a:rPr lang="en-US" sz="2000" dirty="0" smtClean="0"/>
              <a:t>11:40-12:00 “Legal and Policy Aspects” </a:t>
            </a:r>
            <a:r>
              <a:rPr lang="en-US" sz="1800" dirty="0" smtClean="0"/>
              <a:t>– Javier Jimenez, EGI.eu</a:t>
            </a:r>
          </a:p>
          <a:p>
            <a:pPr lvl="2"/>
            <a:r>
              <a:rPr lang="en-US" sz="1800" dirty="0"/>
              <a:t>Legal, </a:t>
            </a:r>
            <a:r>
              <a:rPr lang="en-US" sz="1800" dirty="0" smtClean="0"/>
              <a:t>policy</a:t>
            </a:r>
            <a:r>
              <a:rPr lang="en-US" sz="1800" dirty="0"/>
              <a:t>, </a:t>
            </a:r>
            <a:r>
              <a:rPr lang="en-US" sz="1800" dirty="0" err="1"/>
              <a:t>o</a:t>
            </a:r>
            <a:r>
              <a:rPr lang="en-US" sz="1800" dirty="0" err="1" smtClean="0"/>
              <a:t>rganisational</a:t>
            </a:r>
            <a:r>
              <a:rPr lang="en-US" sz="1800" dirty="0" smtClean="0"/>
              <a:t> and taxation issues </a:t>
            </a:r>
            <a:r>
              <a:rPr lang="en-US" sz="1800" dirty="0"/>
              <a:t>around pay-for-</a:t>
            </a:r>
            <a:r>
              <a:rPr lang="en-US" sz="1800" dirty="0" smtClean="0"/>
              <a:t>use</a:t>
            </a:r>
          </a:p>
          <a:p>
            <a:pPr lvl="1"/>
            <a:r>
              <a:rPr lang="en-US" sz="2000" dirty="0" smtClean="0"/>
              <a:t>12:00-12:30 “Final Discussion and Wrap-up”</a:t>
            </a:r>
          </a:p>
          <a:p>
            <a:pPr lvl="2"/>
            <a:r>
              <a:rPr lang="en-US" sz="1800" dirty="0" smtClean="0"/>
              <a:t>Final questions and overall summary of points moving forward</a:t>
            </a:r>
            <a:endParaRPr lang="en-US" sz="1800" dirty="0"/>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pic>
        <p:nvPicPr>
          <p:cNvPr id="6" name="Picture 5"/>
          <p:cNvPicPr>
            <a:picLocks noChangeAspect="1"/>
          </p:cNvPicPr>
          <p:nvPr/>
        </p:nvPicPr>
        <p:blipFill>
          <a:blip r:embed="rId3"/>
          <a:stretch>
            <a:fillRect/>
          </a:stretch>
        </p:blipFill>
        <p:spPr>
          <a:xfrm>
            <a:off x="5796136" y="5301208"/>
            <a:ext cx="1112912" cy="623230"/>
          </a:xfrm>
          <a:prstGeom prst="rect">
            <a:avLst/>
          </a:prstGeom>
        </p:spPr>
      </p:pic>
      <p:sp>
        <p:nvSpPr>
          <p:cNvPr id="10" name="TextBox 9"/>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
        <p:nvSpPr>
          <p:cNvPr id="11" name="Rectangle 10"/>
          <p:cNvSpPr/>
          <p:nvPr/>
        </p:nvSpPr>
        <p:spPr>
          <a:xfrm>
            <a:off x="1763688" y="5445224"/>
            <a:ext cx="2736304" cy="338554"/>
          </a:xfrm>
          <a:prstGeom prst="rect">
            <a:avLst/>
          </a:prstGeom>
          <a:noFill/>
        </p:spPr>
        <p:txBody>
          <a:bodyPr wrap="square" rtlCol="0">
            <a:spAutoFit/>
          </a:bodyPr>
          <a:lstStyle/>
          <a:p>
            <a:pPr algn="ctr"/>
            <a:r>
              <a:rPr lang="en-US" sz="1600" b="1" u="sng" dirty="0" smtClean="0">
                <a:solidFill>
                  <a:schemeClr val="accent1">
                    <a:lumMod val="75000"/>
                  </a:schemeClr>
                </a:solidFill>
              </a:rPr>
              <a:t>Live Comments / Notes</a:t>
            </a:r>
            <a:endParaRPr lang="en-US" sz="1600" b="1" u="sng" dirty="0">
              <a:solidFill>
                <a:schemeClr val="accent1">
                  <a:lumMod val="75000"/>
                </a:schemeClr>
              </a:solidFill>
            </a:endParaRPr>
          </a:p>
        </p:txBody>
      </p:sp>
      <p:sp>
        <p:nvSpPr>
          <p:cNvPr id="12"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3" name="TextBox 12"/>
          <p:cNvSpPr txBox="1"/>
          <p:nvPr/>
        </p:nvSpPr>
        <p:spPr>
          <a:xfrm>
            <a:off x="5364088" y="5733256"/>
            <a:ext cx="1944216" cy="338554"/>
          </a:xfrm>
          <a:prstGeom prst="rect">
            <a:avLst/>
          </a:prstGeom>
          <a:noFill/>
        </p:spPr>
        <p:txBody>
          <a:bodyPr wrap="square" rtlCol="0">
            <a:spAutoFit/>
          </a:bodyPr>
          <a:lstStyle/>
          <a:p>
            <a:pPr algn="ctr"/>
            <a:r>
              <a:rPr lang="en-US" sz="1600" b="1" dirty="0"/>
              <a:t>#</a:t>
            </a:r>
            <a:r>
              <a:rPr lang="en-US" sz="1600" b="1" dirty="0" err="1"/>
              <a:t>EGIBigData</a:t>
            </a:r>
            <a:endParaRPr lang="en-US" sz="1600" b="1" dirty="0"/>
          </a:p>
        </p:txBody>
      </p:sp>
      <p:sp>
        <p:nvSpPr>
          <p:cNvPr id="14" name="Slide Number Placeholder 9"/>
          <p:cNvSpPr txBox="1">
            <a:spLocks/>
          </p:cNvSpPr>
          <p:nvPr/>
        </p:nvSpPr>
        <p:spPr bwMode="auto">
          <a:xfrm>
            <a:off x="1835696" y="5733256"/>
            <a:ext cx="2664296"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algn="ctr" fontAlgn="base">
              <a:spcBef>
                <a:spcPct val="0"/>
              </a:spcBef>
              <a:spcAft>
                <a:spcPct val="0"/>
              </a:spcAft>
            </a:pPr>
            <a:r>
              <a:rPr lang="en-US" sz="1600" b="1" dirty="0">
                <a:latin typeface="Arial" charset="0"/>
                <a:cs typeface="+mn-cs"/>
              </a:rPr>
              <a:t>http://go.egi.eu/</a:t>
            </a:r>
            <a:r>
              <a:rPr lang="en-US" sz="1600" b="1" dirty="0">
                <a:latin typeface="Arial" charset="0"/>
                <a:cs typeface="+mn-cs"/>
              </a:rPr>
              <a:t>livedoc</a:t>
            </a:r>
            <a:endParaRPr lang="en-US" sz="1600" b="1" dirty="0">
              <a:latin typeface="Arial" charset="0"/>
              <a:cs typeface="+mn-cs"/>
            </a:endParaRPr>
          </a:p>
        </p:txBody>
      </p:sp>
    </p:spTree>
    <p:extLst>
      <p:ext uri="{BB962C8B-B14F-4D97-AF65-F5344CB8AC3E}">
        <p14:creationId xmlns:p14="http://schemas.microsoft.com/office/powerpoint/2010/main" val="9871743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GB" sz="3600" dirty="0" smtClean="0"/>
              <a:t>Purpose Statement</a:t>
            </a:r>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4</a:t>
            </a:fld>
            <a:endParaRPr lang="fi-FI" dirty="0">
              <a:solidFill>
                <a:schemeClr val="bg1"/>
              </a:solidFill>
            </a:endParaRPr>
          </a:p>
        </p:txBody>
      </p:sp>
      <p:sp>
        <p:nvSpPr>
          <p:cNvPr id="8" name="Content Placeholder 1"/>
          <p:cNvSpPr txBox="1">
            <a:spLocks/>
          </p:cNvSpPr>
          <p:nvPr/>
        </p:nvSpPr>
        <p:spPr bwMode="auto">
          <a:xfrm>
            <a:off x="395536" y="2204864"/>
            <a:ext cx="8496944"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smtClean="0">
                <a:solidFill>
                  <a:srgbClr val="376092"/>
                </a:solidFill>
              </a:rPr>
              <a:t>Provide a high-level overview of the Pay-for-Use Proof of Concept activities, objectives and main results to date to ensure that all participants are on the same page for contributing to discussions.</a:t>
            </a:r>
            <a:endParaRPr lang="en-US" sz="2800" dirty="0">
              <a:solidFill>
                <a:srgbClr val="376092"/>
              </a:solidFill>
            </a:endParaRPr>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9" name="TextBox 8"/>
          <p:cNvSpPr txBox="1"/>
          <p:nvPr/>
        </p:nvSpPr>
        <p:spPr>
          <a:xfrm>
            <a:off x="6804248" y="6381328"/>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40632139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Pay-for-Use: </a:t>
            </a:r>
            <a:br>
              <a:rPr lang="en-US" sz="3200" dirty="0" smtClean="0"/>
            </a:br>
            <a:r>
              <a:rPr lang="en-US" sz="3200" dirty="0" smtClean="0"/>
              <a:t>Where we came from</a:t>
            </a:r>
            <a:endParaRPr lang="en-US" sz="3200" dirty="0"/>
          </a:p>
        </p:txBody>
      </p:sp>
      <p:sp>
        <p:nvSpPr>
          <p:cNvPr id="3" name="Content Placeholder 2"/>
          <p:cNvSpPr>
            <a:spLocks noGrp="1"/>
          </p:cNvSpPr>
          <p:nvPr>
            <p:ph idx="1"/>
          </p:nvPr>
        </p:nvSpPr>
        <p:spPr>
          <a:xfrm>
            <a:off x="251520" y="1124744"/>
            <a:ext cx="8784976" cy="5040560"/>
          </a:xfrm>
        </p:spPr>
        <p:txBody>
          <a:bodyPr/>
          <a:lstStyle/>
          <a:p>
            <a:pPr marL="0" indent="0">
              <a:buNone/>
            </a:pPr>
            <a:r>
              <a:rPr lang="en-US" sz="1800" dirty="0" smtClean="0">
                <a:solidFill>
                  <a:srgbClr val="4F81BD"/>
                </a:solidFill>
              </a:rPr>
              <a:t>2004-2010: EGEE</a:t>
            </a:r>
            <a:endParaRPr lang="en-US" sz="1800" dirty="0">
              <a:solidFill>
                <a:srgbClr val="4F81BD"/>
              </a:solidFill>
            </a:endParaRPr>
          </a:p>
          <a:p>
            <a:r>
              <a:rPr lang="en-US" sz="1600" dirty="0" smtClean="0"/>
              <a:t>Business Programme started discussions, but focus was put on building the infrastructure, uncertainties with GEANT policy issues, and minimum EC support pushed activities (e.g. reduced funding over life of EGEE and no mandate written within EGI-</a:t>
            </a:r>
            <a:r>
              <a:rPr lang="en-US" sz="1600" dirty="0" smtClean="0"/>
              <a:t>InSPIRE)</a:t>
            </a:r>
            <a:endParaRPr lang="en-US" sz="1600" dirty="0" smtClean="0">
              <a:solidFill>
                <a:srgbClr val="4F81BD"/>
              </a:solidFill>
            </a:endParaRPr>
          </a:p>
          <a:p>
            <a:pPr marL="0" indent="0">
              <a:buNone/>
            </a:pPr>
            <a:endParaRPr lang="en-US" sz="600" dirty="0" smtClean="0">
              <a:solidFill>
                <a:srgbClr val="4F81BD"/>
              </a:solidFill>
            </a:endParaRPr>
          </a:p>
          <a:p>
            <a:pPr marL="0" indent="0">
              <a:buNone/>
            </a:pPr>
            <a:r>
              <a:rPr lang="en-US" sz="1800" dirty="0" smtClean="0">
                <a:solidFill>
                  <a:srgbClr val="4F81BD"/>
                </a:solidFill>
              </a:rPr>
              <a:t>2012: Awareness</a:t>
            </a:r>
          </a:p>
          <a:p>
            <a:pPr>
              <a:buFont typeface="Arial"/>
              <a:buChar char="•"/>
            </a:pPr>
            <a:r>
              <a:rPr lang="en-US" sz="1400" i="1" dirty="0" smtClean="0"/>
              <a:t>“</a:t>
            </a:r>
            <a:r>
              <a:rPr lang="en-US" sz="1600" i="1" dirty="0" smtClean="0"/>
              <a:t>Arguments supporting the notion of </a:t>
            </a:r>
            <a:r>
              <a:rPr lang="en-US" sz="1600" i="1" dirty="0" smtClean="0">
                <a:solidFill>
                  <a:schemeClr val="accent1"/>
                </a:solidFill>
              </a:rPr>
              <a:t>pay-per-use or subscription-based access to </a:t>
            </a:r>
            <a:r>
              <a:rPr lang="en-US" sz="1600" i="1" dirty="0" err="1" smtClean="0">
                <a:solidFill>
                  <a:schemeClr val="accent1"/>
                </a:solidFill>
              </a:rPr>
              <a:t>eScience</a:t>
            </a:r>
            <a:r>
              <a:rPr lang="en-US" sz="1600" i="1" dirty="0" smtClean="0">
                <a:solidFill>
                  <a:schemeClr val="accent1"/>
                </a:solidFill>
              </a:rPr>
              <a:t> e-Infrastructure</a:t>
            </a:r>
            <a:r>
              <a:rPr lang="en-US" sz="1600" i="1" dirty="0" smtClean="0"/>
              <a:t> should be formulated in anticipation of circumstances changing” (2</a:t>
            </a:r>
            <a:r>
              <a:rPr lang="en-US" sz="1600" i="1" baseline="30000" dirty="0" smtClean="0"/>
              <a:t>nd</a:t>
            </a:r>
            <a:r>
              <a:rPr lang="en-US" sz="1600" i="1" dirty="0" smtClean="0"/>
              <a:t> EGI-InSPIRE Review report Jun 2012)</a:t>
            </a:r>
          </a:p>
          <a:p>
            <a:pPr marL="0" indent="0">
              <a:buNone/>
            </a:pPr>
            <a:endParaRPr lang="en-US" sz="600" dirty="0"/>
          </a:p>
          <a:p>
            <a:pPr marL="0" lvl="1" indent="0">
              <a:buNone/>
            </a:pPr>
            <a:r>
              <a:rPr lang="en-US" sz="1800" dirty="0" smtClean="0">
                <a:solidFill>
                  <a:srgbClr val="4F81BD"/>
                </a:solidFill>
              </a:rPr>
              <a:t>2013: Policy recommendation</a:t>
            </a:r>
          </a:p>
          <a:p>
            <a:pPr marL="342900" lvl="1" indent="-342900">
              <a:buFont typeface="Arial"/>
              <a:buChar char="•"/>
            </a:pPr>
            <a:r>
              <a:rPr lang="en-US" sz="1600" dirty="0" smtClean="0">
                <a:solidFill>
                  <a:srgbClr val="4F81BD"/>
                </a:solidFill>
              </a:rPr>
              <a:t>EGI </a:t>
            </a:r>
            <a:r>
              <a:rPr lang="en-US" sz="1600" dirty="0">
                <a:solidFill>
                  <a:srgbClr val="4F81BD"/>
                </a:solidFill>
              </a:rPr>
              <a:t>Council approved a policy </a:t>
            </a:r>
            <a:r>
              <a:rPr lang="en-US" sz="1600" dirty="0"/>
              <a:t>to explore business models for pay-for-use service delivery to couple together with the traditional method of free-at-point-of-use </a:t>
            </a:r>
            <a:r>
              <a:rPr lang="pl-PL" sz="1600" dirty="0"/>
              <a:t>(</a:t>
            </a:r>
            <a:r>
              <a:rPr lang="pl-PL" sz="1600" dirty="0">
                <a:hlinkClick r:id="rId3"/>
              </a:rPr>
              <a:t>http://go.egi.eu/1391</a:t>
            </a:r>
            <a:r>
              <a:rPr lang="pl-PL" sz="1600" dirty="0" smtClean="0"/>
              <a:t>)</a:t>
            </a:r>
          </a:p>
          <a:p>
            <a:pPr marL="342900" lvl="1" indent="-342900">
              <a:buFont typeface="Arial"/>
              <a:buChar char="•"/>
            </a:pPr>
            <a:endParaRPr lang="pl-PL" sz="600" dirty="0">
              <a:solidFill>
                <a:srgbClr val="4F81BD"/>
              </a:solidFill>
            </a:endParaRPr>
          </a:p>
          <a:p>
            <a:pPr marL="0" lvl="1" indent="0">
              <a:buNone/>
            </a:pPr>
            <a:r>
              <a:rPr lang="en-US" sz="1800" dirty="0" smtClean="0">
                <a:solidFill>
                  <a:srgbClr val="4F81BD"/>
                </a:solidFill>
              </a:rPr>
              <a:t>2014: Implementation of proof of concept (</a:t>
            </a:r>
            <a:r>
              <a:rPr lang="en-US" sz="1800" dirty="0" err="1" smtClean="0">
                <a:solidFill>
                  <a:srgbClr val="4F81BD"/>
                </a:solidFill>
              </a:rPr>
              <a:t>PoC</a:t>
            </a:r>
            <a:r>
              <a:rPr lang="en-US" sz="1800" dirty="0" smtClean="0">
                <a:solidFill>
                  <a:srgbClr val="4F81BD"/>
                </a:solidFill>
              </a:rPr>
              <a:t>)</a:t>
            </a:r>
            <a:endParaRPr lang="en-US" sz="1800" dirty="0">
              <a:solidFill>
                <a:srgbClr val="4F81BD"/>
              </a:solidFill>
            </a:endParaRPr>
          </a:p>
          <a:p>
            <a:pPr marL="342900" lvl="1" indent="-342900">
              <a:buFont typeface="Arial"/>
              <a:buChar char="•"/>
            </a:pPr>
            <a:r>
              <a:rPr lang="en-US" sz="1600" dirty="0" smtClean="0"/>
              <a:t>Jan-Apr: Best effort</a:t>
            </a:r>
          </a:p>
          <a:p>
            <a:pPr marL="342900" lvl="1" indent="-342900">
              <a:buFont typeface="Arial"/>
              <a:buChar char="•"/>
            </a:pPr>
            <a:r>
              <a:rPr lang="en-US" sz="1600" dirty="0" smtClean="0"/>
              <a:t>May-Dec: Funded in EGI-InSPIRE PY5 with dedicated task (NA5.2) - manpower (28PMs)</a:t>
            </a:r>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5</a:t>
            </a:fld>
            <a:endParaRPr lang="en-US" dirty="0"/>
          </a:p>
        </p:txBody>
      </p:sp>
      <p:sp>
        <p:nvSpPr>
          <p:cNvPr id="8" name="Content Placeholder 2"/>
          <p:cNvSpPr txBox="1">
            <a:spLocks/>
          </p:cNvSpPr>
          <p:nvPr/>
        </p:nvSpPr>
        <p:spPr bwMode="auto">
          <a:xfrm>
            <a:off x="2123728" y="5733256"/>
            <a:ext cx="54006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i="1" dirty="0" smtClean="0">
                <a:solidFill>
                  <a:schemeClr val="accent1">
                    <a:lumMod val="75000"/>
                  </a:schemeClr>
                </a:solidFill>
              </a:rPr>
              <a:t>Not an overhaul of the current system</a:t>
            </a:r>
            <a:endParaRPr lang="en-US" sz="1800" i="1" dirty="0" smtClean="0">
              <a:solidFill>
                <a:schemeClr val="accent1">
                  <a:lumMod val="75000"/>
                </a:schemeClr>
              </a:solidFill>
            </a:endParaRPr>
          </a:p>
        </p:txBody>
      </p:sp>
      <p:sp>
        <p:nvSpPr>
          <p:cNvPr id="9"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7"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10" name="TextBox 9"/>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4272912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Pay-for-Use </a:t>
            </a:r>
            <a:r>
              <a:rPr lang="en-US" sz="3200" dirty="0" smtClean="0"/>
              <a:t>PoC: </a:t>
            </a:r>
            <a:br>
              <a:rPr lang="en-US" sz="3200" dirty="0" smtClean="0"/>
            </a:br>
            <a:r>
              <a:rPr lang="en-US" sz="3200" dirty="0" smtClean="0"/>
              <a:t>Objectives</a:t>
            </a:r>
            <a:endParaRPr lang="en-US" sz="3200" dirty="0"/>
          </a:p>
        </p:txBody>
      </p:sp>
      <p:sp>
        <p:nvSpPr>
          <p:cNvPr id="3" name="Content Placeholder 2"/>
          <p:cNvSpPr>
            <a:spLocks noGrp="1"/>
          </p:cNvSpPr>
          <p:nvPr>
            <p:ph idx="1"/>
          </p:nvPr>
        </p:nvSpPr>
        <p:spPr>
          <a:xfrm>
            <a:off x="395536" y="1196752"/>
            <a:ext cx="8352928" cy="5112568"/>
          </a:xfrm>
        </p:spPr>
        <p:txBody>
          <a:bodyPr/>
          <a:lstStyle/>
          <a:p>
            <a:pPr>
              <a:spcBef>
                <a:spcPts val="400"/>
              </a:spcBef>
              <a:spcAft>
                <a:spcPts val="400"/>
              </a:spcAft>
            </a:pPr>
            <a:r>
              <a:rPr lang="en-US" sz="2000" dirty="0" smtClean="0"/>
              <a:t>Articulate </a:t>
            </a:r>
            <a:r>
              <a:rPr lang="en-US" sz="2000" dirty="0"/>
              <a:t>appropriate </a:t>
            </a:r>
            <a:r>
              <a:rPr lang="en-US" sz="2000" dirty="0">
                <a:solidFill>
                  <a:schemeClr val="accent1"/>
                </a:solidFill>
              </a:rPr>
              <a:t>business</a:t>
            </a:r>
            <a:r>
              <a:rPr lang="en-US" sz="2000" dirty="0">
                <a:solidFill>
                  <a:schemeClr val="tx2"/>
                </a:solidFill>
              </a:rPr>
              <a:t> </a:t>
            </a:r>
            <a:r>
              <a:rPr lang="en-US" sz="2000" dirty="0"/>
              <a:t>and </a:t>
            </a:r>
            <a:r>
              <a:rPr lang="en-US" sz="2000" dirty="0">
                <a:solidFill>
                  <a:srgbClr val="4F81BD"/>
                </a:solidFill>
              </a:rPr>
              <a:t>responsibility models </a:t>
            </a:r>
            <a:r>
              <a:rPr lang="en-US" sz="2000" dirty="0"/>
              <a:t>through defined business </a:t>
            </a:r>
            <a:r>
              <a:rPr lang="en-US" sz="2000" dirty="0" smtClean="0"/>
              <a:t>scenarios/cases</a:t>
            </a:r>
            <a:endParaRPr lang="en-US" sz="2000" dirty="0"/>
          </a:p>
          <a:p>
            <a:pPr>
              <a:spcBef>
                <a:spcPts val="400"/>
              </a:spcBef>
              <a:spcAft>
                <a:spcPts val="400"/>
              </a:spcAft>
            </a:pPr>
            <a:r>
              <a:rPr lang="en-US" sz="2000" dirty="0"/>
              <a:t>Define </a:t>
            </a:r>
            <a:r>
              <a:rPr lang="en-US" sz="2000" dirty="0">
                <a:solidFill>
                  <a:srgbClr val="4F81BD"/>
                </a:solidFill>
              </a:rPr>
              <a:t>prices for services </a:t>
            </a:r>
            <a:r>
              <a:rPr lang="en-US" sz="2000" dirty="0"/>
              <a:t>from </a:t>
            </a:r>
            <a:r>
              <a:rPr lang="en-US" sz="2000" dirty="0" smtClean="0"/>
              <a:t>participating </a:t>
            </a:r>
            <a:r>
              <a:rPr lang="en-US" sz="2000" dirty="0"/>
              <a:t>sites </a:t>
            </a:r>
            <a:r>
              <a:rPr lang="en-US" sz="2000" dirty="0" smtClean="0"/>
              <a:t>(compute and storage) – seek others who are interested </a:t>
            </a:r>
          </a:p>
          <a:p>
            <a:pPr>
              <a:spcBef>
                <a:spcPts val="400"/>
              </a:spcBef>
              <a:spcAft>
                <a:spcPts val="400"/>
              </a:spcAft>
            </a:pPr>
            <a:r>
              <a:rPr lang="en-US" sz="2000" dirty="0" smtClean="0"/>
              <a:t>Understand required </a:t>
            </a:r>
            <a:r>
              <a:rPr lang="en-US" sz="2000" dirty="0" smtClean="0">
                <a:solidFill>
                  <a:srgbClr val="4F81BD"/>
                </a:solidFill>
              </a:rPr>
              <a:t>agreements</a:t>
            </a:r>
            <a:r>
              <a:rPr lang="en-US" sz="2000" dirty="0" smtClean="0"/>
              <a:t> </a:t>
            </a:r>
            <a:r>
              <a:rPr lang="en-US" sz="2000" dirty="0"/>
              <a:t>and </a:t>
            </a:r>
            <a:r>
              <a:rPr lang="en-US" sz="2000" dirty="0">
                <a:solidFill>
                  <a:srgbClr val="4F81BD"/>
                </a:solidFill>
              </a:rPr>
              <a:t>service management </a:t>
            </a:r>
            <a:r>
              <a:rPr lang="en-US" sz="2000" dirty="0" smtClean="0">
                <a:solidFill>
                  <a:srgbClr val="4F81BD"/>
                </a:solidFill>
              </a:rPr>
              <a:t>processes</a:t>
            </a:r>
            <a:endParaRPr lang="en-US" sz="2000" dirty="0">
              <a:solidFill>
                <a:srgbClr val="4F81BD"/>
              </a:solidFill>
            </a:endParaRPr>
          </a:p>
          <a:p>
            <a:pPr>
              <a:spcBef>
                <a:spcPts val="400"/>
              </a:spcBef>
              <a:spcAft>
                <a:spcPts val="400"/>
              </a:spcAft>
            </a:pPr>
            <a:r>
              <a:rPr lang="en-US" sz="2000" dirty="0"/>
              <a:t>Identify the </a:t>
            </a:r>
            <a:r>
              <a:rPr lang="en-US" sz="2000" dirty="0">
                <a:solidFill>
                  <a:srgbClr val="4F81BD"/>
                </a:solidFill>
              </a:rPr>
              <a:t>tools</a:t>
            </a:r>
            <a:r>
              <a:rPr lang="en-US" sz="2000" dirty="0"/>
              <a:t> required and necessary development to </a:t>
            </a:r>
            <a:r>
              <a:rPr lang="en-US" sz="2000" dirty="0" smtClean="0"/>
              <a:t>facilitate </a:t>
            </a:r>
            <a:r>
              <a:rPr lang="en-US" sz="2000" dirty="0"/>
              <a:t>pay-for-use service </a:t>
            </a:r>
            <a:r>
              <a:rPr lang="en-US" sz="2000" dirty="0" smtClean="0"/>
              <a:t>provisioning</a:t>
            </a:r>
            <a:endParaRPr lang="en-US" sz="2000" dirty="0"/>
          </a:p>
          <a:p>
            <a:pPr>
              <a:spcBef>
                <a:spcPts val="400"/>
              </a:spcBef>
              <a:spcAft>
                <a:spcPts val="400"/>
              </a:spcAft>
            </a:pPr>
            <a:r>
              <a:rPr lang="en-US" sz="2000" dirty="0" err="1" smtClean="0"/>
              <a:t>Analyse</a:t>
            </a:r>
            <a:r>
              <a:rPr lang="en-US" sz="2000" dirty="0" smtClean="0"/>
              <a:t> </a:t>
            </a:r>
            <a:r>
              <a:rPr lang="en-US" sz="2000" dirty="0"/>
              <a:t>the </a:t>
            </a:r>
            <a:r>
              <a:rPr lang="en-US" sz="2000" dirty="0">
                <a:solidFill>
                  <a:srgbClr val="4F81BD"/>
                </a:solidFill>
              </a:rPr>
              <a:t>changes</a:t>
            </a:r>
            <a:r>
              <a:rPr lang="en-US" sz="2000" dirty="0"/>
              <a:t> within a pre-production environment that would be needed to support and roll out the new functionalities in the production environment</a:t>
            </a:r>
          </a:p>
          <a:p>
            <a:pPr>
              <a:spcBef>
                <a:spcPts val="400"/>
              </a:spcBef>
              <a:spcAft>
                <a:spcPts val="400"/>
              </a:spcAft>
            </a:pPr>
            <a:r>
              <a:rPr lang="en-US" sz="2000" dirty="0"/>
              <a:t>Evaluate </a:t>
            </a:r>
            <a:r>
              <a:rPr lang="en-US" sz="2000" dirty="0">
                <a:solidFill>
                  <a:srgbClr val="4F81BD"/>
                </a:solidFill>
              </a:rPr>
              <a:t>legal</a:t>
            </a:r>
            <a:r>
              <a:rPr lang="en-US" sz="2000" dirty="0"/>
              <a:t>, </a:t>
            </a:r>
            <a:r>
              <a:rPr lang="en-US" sz="2000" dirty="0">
                <a:solidFill>
                  <a:srgbClr val="4F81BD"/>
                </a:solidFill>
              </a:rPr>
              <a:t>policy</a:t>
            </a:r>
            <a:r>
              <a:rPr lang="en-US" sz="2000" dirty="0"/>
              <a:t>, and </a:t>
            </a:r>
            <a:r>
              <a:rPr lang="en-US" sz="2000" dirty="0" smtClean="0">
                <a:solidFill>
                  <a:srgbClr val="4F81BD"/>
                </a:solidFill>
              </a:rPr>
              <a:t>organizational </a:t>
            </a:r>
            <a:r>
              <a:rPr lang="en-US" sz="2000" dirty="0">
                <a:solidFill>
                  <a:srgbClr val="4F81BD"/>
                </a:solidFill>
              </a:rPr>
              <a:t>issues </a:t>
            </a:r>
            <a:r>
              <a:rPr lang="en-US" sz="2000" dirty="0"/>
              <a:t>around the full implementation of the pay-for-use model</a:t>
            </a:r>
          </a:p>
          <a:p>
            <a:pPr>
              <a:spcBef>
                <a:spcPts val="500"/>
              </a:spcBef>
              <a:spcAft>
                <a:spcPts val="0"/>
              </a:spcAft>
            </a:pPr>
            <a:r>
              <a:rPr lang="en-US" sz="2000" dirty="0"/>
              <a:t>Produce Final Report as </a:t>
            </a:r>
            <a:r>
              <a:rPr lang="en-US" sz="2000" dirty="0" smtClean="0"/>
              <a:t>concrete input to 2015 activities</a:t>
            </a:r>
            <a:endParaRPr lang="en-US" sz="2000"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6</a:t>
            </a:fld>
            <a:endParaRPr lang="en-US" dirty="0"/>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24136421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Pay-for-Use PoC:</a:t>
            </a:r>
            <a:br>
              <a:rPr lang="en-US" sz="3200" dirty="0" smtClean="0"/>
            </a:br>
            <a:r>
              <a:rPr lang="en-US" sz="3200" dirty="0" smtClean="0"/>
              <a:t>Participants</a:t>
            </a:r>
            <a:endParaRPr lang="en-US" sz="3200" dirty="0"/>
          </a:p>
        </p:txBody>
      </p:sp>
      <p:sp>
        <p:nvSpPr>
          <p:cNvPr id="3" name="Content Placeholder 2"/>
          <p:cNvSpPr>
            <a:spLocks noGrp="1"/>
          </p:cNvSpPr>
          <p:nvPr>
            <p:ph idx="1"/>
          </p:nvPr>
        </p:nvSpPr>
        <p:spPr>
          <a:xfrm>
            <a:off x="323528" y="1124744"/>
            <a:ext cx="8820472" cy="5184576"/>
          </a:xfrm>
        </p:spPr>
        <p:txBody>
          <a:bodyPr/>
          <a:lstStyle/>
          <a:p>
            <a:r>
              <a:rPr lang="en-US" sz="2400" dirty="0" smtClean="0"/>
              <a:t>43 Members and Observers</a:t>
            </a:r>
            <a:endParaRPr lang="en-US" sz="2400" dirty="0">
              <a:solidFill>
                <a:srgbClr val="FF0000"/>
              </a:solidFill>
            </a:endParaRPr>
          </a:p>
          <a:p>
            <a:pPr lvl="1"/>
            <a:r>
              <a:rPr lang="en-US" sz="1800" dirty="0" smtClean="0"/>
              <a:t>EGI.eu (Lead), Resource Centers, NGI NILs, Commercial Company</a:t>
            </a:r>
          </a:p>
          <a:p>
            <a:r>
              <a:rPr lang="en-US" sz="2400" dirty="0" smtClean="0"/>
              <a:t>Publishing </a:t>
            </a:r>
            <a:r>
              <a:rPr lang="en-US" sz="2400" dirty="0"/>
              <a:t>Pricing Information</a:t>
            </a:r>
          </a:p>
          <a:p>
            <a:pPr lvl="1"/>
            <a:r>
              <a:rPr lang="en-US" sz="2000" dirty="0" smtClean="0">
                <a:solidFill>
                  <a:schemeClr val="accent1">
                    <a:lumMod val="75000"/>
                  </a:schemeClr>
                </a:solidFill>
              </a:rPr>
              <a:t>20 </a:t>
            </a:r>
            <a:r>
              <a:rPr lang="en-US" sz="2000" dirty="0" err="1" smtClean="0">
                <a:solidFill>
                  <a:schemeClr val="accent1">
                    <a:lumMod val="75000"/>
                  </a:schemeClr>
                </a:solidFill>
              </a:rPr>
              <a:t>Organisations</a:t>
            </a:r>
            <a:r>
              <a:rPr lang="en-US" sz="2000" dirty="0" smtClean="0">
                <a:solidFill>
                  <a:schemeClr val="accent1">
                    <a:lumMod val="75000"/>
                  </a:schemeClr>
                </a:solidFill>
              </a:rPr>
              <a:t> </a:t>
            </a:r>
            <a:r>
              <a:rPr lang="en-US" sz="2000" dirty="0">
                <a:solidFill>
                  <a:schemeClr val="accent1">
                    <a:lumMod val="75000"/>
                  </a:schemeClr>
                </a:solidFill>
              </a:rPr>
              <a:t>across 12 Countries</a:t>
            </a:r>
          </a:p>
          <a:p>
            <a:pPr lvl="1"/>
            <a:r>
              <a:rPr lang="en-US" sz="2000" dirty="0" smtClean="0">
                <a:solidFill>
                  <a:srgbClr val="376092"/>
                </a:solidFill>
              </a:rPr>
              <a:t>20 </a:t>
            </a:r>
            <a:r>
              <a:rPr lang="en-US" sz="2000" dirty="0">
                <a:solidFill>
                  <a:srgbClr val="376092"/>
                </a:solidFill>
              </a:rPr>
              <a:t>Grid </a:t>
            </a:r>
            <a:r>
              <a:rPr lang="en-US" sz="2000" dirty="0" smtClean="0">
                <a:solidFill>
                  <a:srgbClr val="376092"/>
                </a:solidFill>
              </a:rPr>
              <a:t>Sites</a:t>
            </a:r>
            <a:r>
              <a:rPr lang="en-US" sz="2000" dirty="0" smtClean="0"/>
              <a:t>: </a:t>
            </a:r>
            <a:r>
              <a:rPr lang="en-US" sz="1800" dirty="0" smtClean="0">
                <a:solidFill>
                  <a:srgbClr val="000000"/>
                </a:solidFill>
              </a:rPr>
              <a:t>Belarus</a:t>
            </a:r>
            <a:r>
              <a:rPr lang="en-US" sz="1800" dirty="0">
                <a:solidFill>
                  <a:srgbClr val="000000"/>
                </a:solidFill>
              </a:rPr>
              <a:t>; Bulgaria; Germany; Greece; Italy; Latvia; Poland; Spain; Switzerland; Turkey</a:t>
            </a:r>
          </a:p>
          <a:p>
            <a:pPr lvl="1"/>
            <a:r>
              <a:rPr lang="en-US" sz="2000" dirty="0">
                <a:solidFill>
                  <a:srgbClr val="376092"/>
                </a:solidFill>
              </a:rPr>
              <a:t>9</a:t>
            </a:r>
            <a:r>
              <a:rPr lang="en-US" sz="2000" dirty="0" smtClean="0">
                <a:solidFill>
                  <a:srgbClr val="376092"/>
                </a:solidFill>
              </a:rPr>
              <a:t> </a:t>
            </a:r>
            <a:r>
              <a:rPr lang="en-US" sz="2000" dirty="0">
                <a:solidFill>
                  <a:srgbClr val="376092"/>
                </a:solidFill>
              </a:rPr>
              <a:t>Cloud </a:t>
            </a:r>
            <a:r>
              <a:rPr lang="en-US" sz="2000" dirty="0" smtClean="0">
                <a:solidFill>
                  <a:srgbClr val="376092"/>
                </a:solidFill>
              </a:rPr>
              <a:t>Sites</a:t>
            </a:r>
            <a:r>
              <a:rPr lang="en-US" sz="2000" dirty="0" smtClean="0"/>
              <a:t>: </a:t>
            </a:r>
            <a:r>
              <a:rPr lang="en-US" sz="1800" dirty="0" smtClean="0"/>
              <a:t>Greece</a:t>
            </a:r>
            <a:r>
              <a:rPr lang="en-US" sz="1800" dirty="0"/>
              <a:t>; Italy; Poland; Slovakia; Spain; </a:t>
            </a:r>
            <a:r>
              <a:rPr lang="en-US" sz="1800" dirty="0" smtClean="0"/>
              <a:t>Turkey; UK</a:t>
            </a:r>
          </a:p>
          <a:p>
            <a:pPr lvl="1"/>
            <a:r>
              <a:rPr lang="en-US" sz="2000" dirty="0" smtClean="0">
                <a:solidFill>
                  <a:srgbClr val="376092"/>
                </a:solidFill>
              </a:rPr>
              <a:t>2 Storage sites</a:t>
            </a:r>
            <a:r>
              <a:rPr lang="en-US" sz="2000" dirty="0" smtClean="0"/>
              <a:t>: </a:t>
            </a:r>
            <a:r>
              <a:rPr lang="en-US" sz="1800" dirty="0" smtClean="0"/>
              <a:t>Bulgaria, Spain</a:t>
            </a:r>
            <a:endParaRPr lang="en-GB" sz="2000" dirty="0" smtClean="0"/>
          </a:p>
          <a:p>
            <a:pPr>
              <a:spcBef>
                <a:spcPts val="100"/>
              </a:spcBef>
              <a:spcAft>
                <a:spcPts val="200"/>
              </a:spcAft>
            </a:pPr>
            <a:r>
              <a:rPr lang="en-GB" sz="2400" dirty="0"/>
              <a:t>Price Ranges (incl. support)</a:t>
            </a:r>
          </a:p>
          <a:p>
            <a:pPr lvl="1">
              <a:spcBef>
                <a:spcPts val="100"/>
              </a:spcBef>
              <a:spcAft>
                <a:spcPts val="200"/>
              </a:spcAft>
            </a:pPr>
            <a:r>
              <a:rPr lang="en-US" sz="1800" dirty="0"/>
              <a:t>Grid (HEPSPEC/</a:t>
            </a:r>
            <a:r>
              <a:rPr lang="en-US" sz="1800" dirty="0" err="1"/>
              <a:t>hr</a:t>
            </a:r>
            <a:r>
              <a:rPr lang="en-US" sz="1800" dirty="0"/>
              <a:t>): €0.01-€0.15 (Avg. €0.05; Median €0.05)</a:t>
            </a:r>
          </a:p>
          <a:p>
            <a:pPr lvl="1">
              <a:spcBef>
                <a:spcPts val="100"/>
              </a:spcBef>
              <a:spcAft>
                <a:spcPts val="200"/>
              </a:spcAft>
            </a:pPr>
            <a:r>
              <a:rPr lang="en-US" sz="1800" dirty="0"/>
              <a:t>Cloud (</a:t>
            </a:r>
            <a:r>
              <a:rPr lang="en-US" sz="1800" dirty="0" err="1"/>
              <a:t>wallclock</a:t>
            </a:r>
            <a:r>
              <a:rPr lang="en-US" sz="1800" dirty="0"/>
              <a:t>/</a:t>
            </a:r>
            <a:r>
              <a:rPr lang="en-US" sz="1800" dirty="0" err="1"/>
              <a:t>hr</a:t>
            </a:r>
            <a:r>
              <a:rPr lang="en-US" sz="1800" dirty="0"/>
              <a:t>): €0.03-€0.11 (Avg. €0.05; Median €0.05)</a:t>
            </a:r>
          </a:p>
          <a:p>
            <a:pPr lvl="1">
              <a:spcBef>
                <a:spcPts val="100"/>
              </a:spcBef>
              <a:spcAft>
                <a:spcPts val="200"/>
              </a:spcAft>
            </a:pPr>
            <a:r>
              <a:rPr lang="en-US" sz="1800" dirty="0"/>
              <a:t>Storage (€/GB/month): €0.04-€0.055 </a:t>
            </a:r>
            <a:endParaRPr lang="en-GB" sz="1800" dirty="0"/>
          </a:p>
          <a:p>
            <a:pPr lvl="1">
              <a:spcBef>
                <a:spcPts val="100"/>
              </a:spcBef>
              <a:spcAft>
                <a:spcPts val="200"/>
              </a:spcAft>
            </a:pPr>
            <a:r>
              <a:rPr lang="en-US" sz="1800" dirty="0"/>
              <a:t>+/- VAT 8%-23% (where applicable)</a:t>
            </a:r>
          </a:p>
          <a:p>
            <a:pPr lvl="2">
              <a:spcBef>
                <a:spcPts val="100"/>
              </a:spcBef>
              <a:spcAft>
                <a:spcPts val="200"/>
              </a:spcAft>
            </a:pPr>
            <a:r>
              <a:rPr lang="en-US" sz="1600" dirty="0"/>
              <a:t>Taxation report available at: </a:t>
            </a:r>
            <a:r>
              <a:rPr lang="en-US" sz="1600" dirty="0">
                <a:hlinkClick r:id="rId3"/>
              </a:rPr>
              <a:t>https://documents.egi.eu/document/1391</a:t>
            </a:r>
            <a:endParaRPr lang="en-US" sz="1600" dirty="0"/>
          </a:p>
          <a:p>
            <a:pPr lvl="1">
              <a:spcBef>
                <a:spcPts val="100"/>
              </a:spcBef>
              <a:spcAft>
                <a:spcPts val="200"/>
              </a:spcAft>
            </a:pPr>
            <a:r>
              <a:rPr lang="en-US" sz="1800" dirty="0"/>
              <a:t>Prices </a:t>
            </a:r>
            <a:r>
              <a:rPr lang="en-US" sz="1800" dirty="0" smtClean="0"/>
              <a:t>to be valid </a:t>
            </a:r>
            <a:r>
              <a:rPr lang="en-US" sz="1800" dirty="0"/>
              <a:t>for one </a:t>
            </a:r>
            <a:r>
              <a:rPr lang="en-US" sz="1800" dirty="0" smtClean="0"/>
              <a:t>year once in production</a:t>
            </a:r>
            <a:endParaRPr lang="en-US" sz="1800" dirty="0"/>
          </a:p>
        </p:txBody>
      </p:sp>
      <p:sp>
        <p:nvSpPr>
          <p:cNvPr id="4" name="Foliennummernplatzhalter 3"/>
          <p:cNvSpPr>
            <a:spLocks noGrp="1"/>
          </p:cNvSpPr>
          <p:nvPr>
            <p:ph type="sldNum" sz="quarter" idx="12"/>
          </p:nvPr>
        </p:nvSpPr>
        <p:spPr/>
        <p:txBody>
          <a:bodyPr/>
          <a:lstStyle/>
          <a:p>
            <a:fld id="{43507AEB-23B8-F142-83A3-458C56B10093}" type="slidenum">
              <a:rPr lang="en-US" smtClean="0"/>
              <a:t>7</a:t>
            </a:fld>
            <a:endParaRPr lang="en-US"/>
          </a:p>
        </p:txBody>
      </p:sp>
      <p:sp>
        <p:nvSpPr>
          <p:cNvPr id="7"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8" name="TextBox 7"/>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9892983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Pay-for-Use PoC:</a:t>
            </a:r>
            <a:br>
              <a:rPr lang="en-US" sz="3200" dirty="0"/>
            </a:br>
            <a:r>
              <a:rPr lang="en-US" sz="3200" dirty="0" smtClean="0"/>
              <a:t>Approach</a:t>
            </a:r>
            <a:endParaRPr lang="en-US" sz="3200" dirty="0"/>
          </a:p>
        </p:txBody>
      </p:sp>
      <p:sp>
        <p:nvSpPr>
          <p:cNvPr id="3" name="Content Placeholder 2"/>
          <p:cNvSpPr>
            <a:spLocks noGrp="1"/>
          </p:cNvSpPr>
          <p:nvPr>
            <p:ph idx="1"/>
          </p:nvPr>
        </p:nvSpPr>
        <p:spPr>
          <a:xfrm>
            <a:off x="323528" y="1196752"/>
            <a:ext cx="8820472" cy="5112568"/>
          </a:xfrm>
        </p:spPr>
        <p:txBody>
          <a:bodyPr/>
          <a:lstStyle/>
          <a:p>
            <a:r>
              <a:rPr lang="en-US" sz="2400" dirty="0" smtClean="0"/>
              <a:t>Activities split in </a:t>
            </a:r>
            <a:r>
              <a:rPr lang="en-US" sz="2400" dirty="0"/>
              <a:t>3</a:t>
            </a:r>
            <a:r>
              <a:rPr lang="en-US" sz="2400" dirty="0" smtClean="0"/>
              <a:t> Phases</a:t>
            </a:r>
          </a:p>
          <a:p>
            <a:pPr lvl="1">
              <a:buFont typeface="Wingdings" charset="2"/>
              <a:buChar char="ü"/>
            </a:pPr>
            <a:r>
              <a:rPr lang="en-US" sz="2000" dirty="0" smtClean="0"/>
              <a:t>Phase 1: Jan-June 2014 </a:t>
            </a:r>
          </a:p>
          <a:p>
            <a:pPr lvl="2"/>
            <a:r>
              <a:rPr lang="en-US" sz="1800" dirty="0" smtClean="0"/>
              <a:t>Set up and implement minimum/basic requirements/functionality</a:t>
            </a:r>
          </a:p>
          <a:p>
            <a:pPr lvl="2"/>
            <a:r>
              <a:rPr lang="en-US" sz="1800" dirty="0" smtClean="0"/>
              <a:t>Present at EC review</a:t>
            </a:r>
          </a:p>
          <a:p>
            <a:pPr lvl="1"/>
            <a:r>
              <a:rPr lang="en-US" sz="2000" dirty="0" smtClean="0"/>
              <a:t>Phase 2: July-Oct 2014</a:t>
            </a:r>
          </a:p>
          <a:p>
            <a:pPr lvl="2"/>
            <a:r>
              <a:rPr lang="en-US" sz="1800" dirty="0" smtClean="0"/>
              <a:t>Expand with pricing schemes and service packages</a:t>
            </a:r>
          </a:p>
          <a:p>
            <a:pPr lvl="2"/>
            <a:r>
              <a:rPr lang="en-US" sz="1800" dirty="0" smtClean="0"/>
              <a:t>Increase automated functionality</a:t>
            </a:r>
          </a:p>
          <a:p>
            <a:pPr lvl="1"/>
            <a:r>
              <a:rPr lang="en-US" sz="2000" dirty="0" smtClean="0"/>
              <a:t>Report: Nov-Dec 2014</a:t>
            </a:r>
          </a:p>
          <a:p>
            <a:pPr lvl="2"/>
            <a:r>
              <a:rPr lang="en-US" sz="1800" dirty="0" smtClean="0"/>
              <a:t>Stand alone, easy to read report published</a:t>
            </a:r>
          </a:p>
          <a:p>
            <a:pPr lvl="2"/>
            <a:r>
              <a:rPr lang="en-US" sz="1800" dirty="0" smtClean="0"/>
              <a:t>Officially part of EGI-InSPIRE Final Periodic Report</a:t>
            </a:r>
          </a:p>
          <a:p>
            <a:r>
              <a:rPr lang="en-US" sz="2400" dirty="0" smtClean="0"/>
              <a:t>Final Goal</a:t>
            </a:r>
            <a:r>
              <a:rPr lang="en-US" sz="2400" dirty="0"/>
              <a:t>:</a:t>
            </a:r>
          </a:p>
          <a:p>
            <a:pPr lvl="1"/>
            <a:r>
              <a:rPr lang="en-US" sz="2000" dirty="0"/>
              <a:t>Create a pay-for-use proof of concept </a:t>
            </a:r>
            <a:r>
              <a:rPr lang="en-US" sz="2000" dirty="0" smtClean="0"/>
              <a:t>prototype</a:t>
            </a:r>
          </a:p>
          <a:p>
            <a:pPr lvl="2"/>
            <a:r>
              <a:rPr lang="en-US" sz="1800" dirty="0" smtClean="0"/>
              <a:t>Continuation within EGI </a:t>
            </a:r>
            <a:r>
              <a:rPr lang="en-US" sz="1800" dirty="0"/>
              <a:t>Marketplace </a:t>
            </a:r>
            <a:r>
              <a:rPr lang="en-US" sz="1800" dirty="0" smtClean="0"/>
              <a:t>(EGI</a:t>
            </a:r>
            <a:r>
              <a:rPr lang="en-US" sz="1800" dirty="0"/>
              <a:t>-Engage </a:t>
            </a:r>
            <a:r>
              <a:rPr lang="en-US" sz="1800" dirty="0" smtClean="0"/>
              <a:t>- Task </a:t>
            </a:r>
            <a:r>
              <a:rPr lang="en-US" sz="1800" dirty="0"/>
              <a:t>NA2.2</a:t>
            </a:r>
            <a:r>
              <a:rPr lang="en-US" sz="1800" dirty="0" smtClean="0"/>
              <a:t>)</a:t>
            </a:r>
          </a:p>
          <a:p>
            <a:pPr lvl="3"/>
            <a:r>
              <a:rPr lang="en-US" sz="1600" dirty="0" smtClean="0"/>
              <a:t>Dedicated Session Friday 26 9:00-12:</a:t>
            </a:r>
            <a:r>
              <a:rPr lang="en-US" sz="1600" dirty="0"/>
              <a:t>3</a:t>
            </a:r>
            <a:r>
              <a:rPr lang="en-US" sz="1600" dirty="0" smtClean="0"/>
              <a:t>0</a:t>
            </a:r>
            <a:endParaRPr lang="en-US" sz="1400" dirty="0"/>
          </a:p>
        </p:txBody>
      </p:sp>
      <p:sp>
        <p:nvSpPr>
          <p:cNvPr id="4" name="Foliennummernplatzhalter 3"/>
          <p:cNvSpPr>
            <a:spLocks noGrp="1"/>
          </p:cNvSpPr>
          <p:nvPr>
            <p:ph type="sldNum" sz="quarter" idx="12"/>
          </p:nvPr>
        </p:nvSpPr>
        <p:spPr/>
        <p:txBody>
          <a:bodyPr/>
          <a:lstStyle/>
          <a:p>
            <a:fld id="{43507AEB-23B8-F142-83A3-458C56B10093}" type="slidenum">
              <a:rPr lang="en-US" smtClean="0"/>
              <a:t>8</a:t>
            </a:fld>
            <a:endParaRPr lang="en-US"/>
          </a:p>
        </p:txBody>
      </p:sp>
      <p:sp>
        <p:nvSpPr>
          <p:cNvPr id="8"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7" name="TextBox 6"/>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Tree>
    <p:extLst>
      <p:ext uri="{BB962C8B-B14F-4D97-AF65-F5344CB8AC3E}">
        <p14:creationId xmlns:p14="http://schemas.microsoft.com/office/powerpoint/2010/main" val="34924890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z="2800" dirty="0"/>
              <a:t>Pay-for-Use </a:t>
            </a:r>
            <a:r>
              <a:rPr lang="en-US" sz="2800" dirty="0" err="1"/>
              <a:t>PoC</a:t>
            </a:r>
            <a:r>
              <a:rPr lang="en-US" sz="2800" dirty="0"/>
              <a:t>: </a:t>
            </a:r>
            <a:r>
              <a:rPr lang="en-US" sz="2800" dirty="0" smtClean="0"/>
              <a:t/>
            </a:r>
            <a:br>
              <a:rPr lang="en-US" sz="2800" dirty="0" smtClean="0"/>
            </a:br>
            <a:r>
              <a:rPr lang="en-US" sz="2800" dirty="0" smtClean="0"/>
              <a:t>Business Scenario for Phase 1</a:t>
            </a:r>
            <a:endParaRPr lang="en-GB" sz="2800" dirty="0" smtClean="0"/>
          </a:p>
        </p:txBody>
      </p:sp>
      <p:grpSp>
        <p:nvGrpSpPr>
          <p:cNvPr id="12296" name="Group 12295"/>
          <p:cNvGrpSpPr/>
          <p:nvPr/>
        </p:nvGrpSpPr>
        <p:grpSpPr>
          <a:xfrm>
            <a:off x="179512" y="2708920"/>
            <a:ext cx="2016224" cy="1872208"/>
            <a:chOff x="179512" y="2708920"/>
            <a:chExt cx="2016224" cy="1872208"/>
          </a:xfrm>
        </p:grpSpPr>
        <p:pic>
          <p:nvPicPr>
            <p:cNvPr id="4" name="Picture 3"/>
            <p:cNvPicPr>
              <a:picLocks noChangeAspect="1"/>
            </p:cNvPicPr>
            <p:nvPr/>
          </p:nvPicPr>
          <p:blipFill>
            <a:blip r:embed="rId3"/>
            <a:stretch>
              <a:fillRect/>
            </a:stretch>
          </p:blipFill>
          <p:spPr>
            <a:xfrm>
              <a:off x="179512" y="2708920"/>
              <a:ext cx="2016224" cy="1512168"/>
            </a:xfrm>
            <a:prstGeom prst="rect">
              <a:avLst/>
            </a:prstGeom>
          </p:spPr>
        </p:pic>
        <p:sp>
          <p:nvSpPr>
            <p:cNvPr id="5" name="TextBox 4"/>
            <p:cNvSpPr txBox="1"/>
            <p:nvPr/>
          </p:nvSpPr>
          <p:spPr>
            <a:xfrm>
              <a:off x="611560" y="4211796"/>
              <a:ext cx="1296144" cy="369332"/>
            </a:xfrm>
            <a:prstGeom prst="rect">
              <a:avLst/>
            </a:prstGeom>
            <a:noFill/>
          </p:spPr>
          <p:txBody>
            <a:bodyPr wrap="square" rtlCol="0">
              <a:spAutoFit/>
            </a:bodyPr>
            <a:lstStyle/>
            <a:p>
              <a:r>
                <a:rPr lang="en-US" b="1" dirty="0" smtClean="0">
                  <a:solidFill>
                    <a:schemeClr val="accent1">
                      <a:lumMod val="75000"/>
                    </a:schemeClr>
                  </a:solidFill>
                </a:rPr>
                <a:t>Customer</a:t>
              </a:r>
              <a:endParaRPr lang="en-US" b="1" dirty="0">
                <a:solidFill>
                  <a:schemeClr val="accent1">
                    <a:lumMod val="75000"/>
                  </a:schemeClr>
                </a:solidFill>
              </a:endParaRPr>
            </a:p>
          </p:txBody>
        </p:sp>
      </p:grpSp>
      <p:grpSp>
        <p:nvGrpSpPr>
          <p:cNvPr id="12295" name="Group 12294"/>
          <p:cNvGrpSpPr/>
          <p:nvPr/>
        </p:nvGrpSpPr>
        <p:grpSpPr>
          <a:xfrm>
            <a:off x="3707904" y="1052736"/>
            <a:ext cx="1296144" cy="1798459"/>
            <a:chOff x="3707904" y="1052736"/>
            <a:chExt cx="1296144" cy="1798459"/>
          </a:xfrm>
        </p:grpSpPr>
        <p:pic>
          <p:nvPicPr>
            <p:cNvPr id="6" name="Picture 5"/>
            <p:cNvPicPr>
              <a:picLocks noChangeAspect="1"/>
            </p:cNvPicPr>
            <p:nvPr/>
          </p:nvPicPr>
          <p:blipFill>
            <a:blip r:embed="rId4"/>
            <a:stretch>
              <a:fillRect/>
            </a:stretch>
          </p:blipFill>
          <p:spPr>
            <a:xfrm>
              <a:off x="3738240" y="1052736"/>
              <a:ext cx="1193800" cy="1193800"/>
            </a:xfrm>
            <a:prstGeom prst="rect">
              <a:avLst/>
            </a:prstGeom>
          </p:spPr>
        </p:pic>
        <p:sp>
          <p:nvSpPr>
            <p:cNvPr id="12" name="TextBox 11"/>
            <p:cNvSpPr txBox="1"/>
            <p:nvPr/>
          </p:nvSpPr>
          <p:spPr>
            <a:xfrm>
              <a:off x="3707904" y="2204864"/>
              <a:ext cx="1296144" cy="646331"/>
            </a:xfrm>
            <a:prstGeom prst="rect">
              <a:avLst/>
            </a:prstGeom>
            <a:noFill/>
          </p:spPr>
          <p:txBody>
            <a:bodyPr wrap="square" rtlCol="0">
              <a:spAutoFit/>
            </a:bodyPr>
            <a:lstStyle/>
            <a:p>
              <a:pPr algn="ctr"/>
              <a:r>
                <a:rPr lang="en-US" b="1" dirty="0" smtClean="0">
                  <a:solidFill>
                    <a:schemeClr val="accent1">
                      <a:lumMod val="75000"/>
                    </a:schemeClr>
                  </a:solidFill>
                </a:rPr>
                <a:t>Service / Price List</a:t>
              </a:r>
              <a:endParaRPr lang="en-US" b="1" dirty="0">
                <a:solidFill>
                  <a:schemeClr val="accent1">
                    <a:lumMod val="75000"/>
                  </a:schemeClr>
                </a:solidFill>
              </a:endParaRPr>
            </a:p>
          </p:txBody>
        </p:sp>
      </p:grpSp>
      <p:grpSp>
        <p:nvGrpSpPr>
          <p:cNvPr id="12297" name="Group 12296"/>
          <p:cNvGrpSpPr/>
          <p:nvPr/>
        </p:nvGrpSpPr>
        <p:grpSpPr>
          <a:xfrm>
            <a:off x="6948264" y="2564904"/>
            <a:ext cx="2088232" cy="1953508"/>
            <a:chOff x="6948264" y="2564904"/>
            <a:chExt cx="2088232" cy="1953508"/>
          </a:xfrm>
        </p:grpSpPr>
        <p:pic>
          <p:nvPicPr>
            <p:cNvPr id="8" name="Picture 7"/>
            <p:cNvPicPr>
              <a:picLocks noChangeAspect="1"/>
            </p:cNvPicPr>
            <p:nvPr/>
          </p:nvPicPr>
          <p:blipFill>
            <a:blip r:embed="rId5"/>
            <a:stretch>
              <a:fillRect/>
            </a:stretch>
          </p:blipFill>
          <p:spPr>
            <a:xfrm>
              <a:off x="7047656" y="2564904"/>
              <a:ext cx="1772816" cy="1772816"/>
            </a:xfrm>
            <a:prstGeom prst="rect">
              <a:avLst/>
            </a:prstGeom>
          </p:spPr>
        </p:pic>
        <p:sp>
          <p:nvSpPr>
            <p:cNvPr id="14" name="TextBox 13"/>
            <p:cNvSpPr txBox="1"/>
            <p:nvPr/>
          </p:nvSpPr>
          <p:spPr>
            <a:xfrm>
              <a:off x="6948264" y="4149080"/>
              <a:ext cx="2088232" cy="369332"/>
            </a:xfrm>
            <a:prstGeom prst="rect">
              <a:avLst/>
            </a:prstGeom>
            <a:noFill/>
          </p:spPr>
          <p:txBody>
            <a:bodyPr wrap="square" rtlCol="0">
              <a:spAutoFit/>
            </a:bodyPr>
            <a:lstStyle/>
            <a:p>
              <a:r>
                <a:rPr lang="en-US" b="1" dirty="0" smtClean="0">
                  <a:solidFill>
                    <a:schemeClr val="accent1">
                      <a:lumMod val="75000"/>
                    </a:schemeClr>
                  </a:solidFill>
                </a:rPr>
                <a:t>Service Provider</a:t>
              </a:r>
              <a:endParaRPr lang="en-US" b="1" dirty="0">
                <a:solidFill>
                  <a:schemeClr val="accent1">
                    <a:lumMod val="75000"/>
                  </a:schemeClr>
                </a:solidFill>
              </a:endParaRPr>
            </a:p>
          </p:txBody>
        </p:sp>
      </p:grpSp>
      <p:grpSp>
        <p:nvGrpSpPr>
          <p:cNvPr id="12298" name="Group 12297"/>
          <p:cNvGrpSpPr/>
          <p:nvPr/>
        </p:nvGrpSpPr>
        <p:grpSpPr>
          <a:xfrm>
            <a:off x="3203848" y="4653136"/>
            <a:ext cx="2376264" cy="1584176"/>
            <a:chOff x="3203848" y="4437112"/>
            <a:chExt cx="2376264" cy="1584176"/>
          </a:xfrm>
        </p:grpSpPr>
        <p:pic>
          <p:nvPicPr>
            <p:cNvPr id="9" name="Picture 8"/>
            <p:cNvPicPr>
              <a:picLocks noChangeAspect="1"/>
            </p:cNvPicPr>
            <p:nvPr/>
          </p:nvPicPr>
          <p:blipFill>
            <a:blip r:embed="rId6"/>
            <a:stretch>
              <a:fillRect/>
            </a:stretch>
          </p:blipFill>
          <p:spPr>
            <a:xfrm>
              <a:off x="3514948" y="4437112"/>
              <a:ext cx="1705124" cy="1277197"/>
            </a:xfrm>
            <a:prstGeom prst="rect">
              <a:avLst/>
            </a:prstGeom>
          </p:spPr>
        </p:pic>
        <p:sp>
          <p:nvSpPr>
            <p:cNvPr id="16" name="TextBox 15"/>
            <p:cNvSpPr txBox="1"/>
            <p:nvPr/>
          </p:nvSpPr>
          <p:spPr>
            <a:xfrm>
              <a:off x="3203848" y="5651956"/>
              <a:ext cx="2376264" cy="369332"/>
            </a:xfrm>
            <a:prstGeom prst="rect">
              <a:avLst/>
            </a:prstGeom>
            <a:noFill/>
          </p:spPr>
          <p:txBody>
            <a:bodyPr wrap="square" rtlCol="0">
              <a:spAutoFit/>
            </a:bodyPr>
            <a:lstStyle/>
            <a:p>
              <a:r>
                <a:rPr lang="en-US" b="1" dirty="0" smtClean="0">
                  <a:solidFill>
                    <a:schemeClr val="accent1">
                      <a:lumMod val="75000"/>
                    </a:schemeClr>
                  </a:solidFill>
                </a:rPr>
                <a:t>Virtual Organization</a:t>
              </a:r>
              <a:endParaRPr lang="en-US" b="1" dirty="0">
                <a:solidFill>
                  <a:schemeClr val="accent1">
                    <a:lumMod val="75000"/>
                  </a:schemeClr>
                </a:solidFill>
              </a:endParaRPr>
            </a:p>
          </p:txBody>
        </p:sp>
      </p:grpSp>
      <p:cxnSp>
        <p:nvCxnSpPr>
          <p:cNvPr id="19" name="Straight Arrow Connector 18"/>
          <p:cNvCxnSpPr>
            <a:stCxn id="4" idx="0"/>
            <a:endCxn id="6" idx="1"/>
          </p:cNvCxnSpPr>
          <p:nvPr/>
        </p:nvCxnSpPr>
        <p:spPr>
          <a:xfrm flipV="1">
            <a:off x="1187624" y="1649636"/>
            <a:ext cx="2550616" cy="105928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4499992" y="3429000"/>
            <a:ext cx="2680146" cy="120182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4" idx="3"/>
            <a:endCxn id="9" idx="0"/>
          </p:cNvCxnSpPr>
          <p:nvPr/>
        </p:nvCxnSpPr>
        <p:spPr>
          <a:xfrm>
            <a:off x="2195736" y="3465004"/>
            <a:ext cx="2171774" cy="1188132"/>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8" idx="0"/>
            <a:endCxn id="6" idx="3"/>
          </p:cNvCxnSpPr>
          <p:nvPr/>
        </p:nvCxnSpPr>
        <p:spPr>
          <a:xfrm flipH="1" flipV="1">
            <a:off x="4932040" y="1649636"/>
            <a:ext cx="3002024" cy="915268"/>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084168" y="1722294"/>
            <a:ext cx="2088232" cy="307777"/>
          </a:xfrm>
          <a:prstGeom prst="rect">
            <a:avLst/>
          </a:prstGeom>
          <a:noFill/>
        </p:spPr>
        <p:txBody>
          <a:bodyPr wrap="square" rtlCol="0">
            <a:spAutoFit/>
          </a:bodyPr>
          <a:lstStyle/>
          <a:p>
            <a:r>
              <a:rPr lang="en-US" sz="1400" dirty="0" smtClean="0"/>
              <a:t>1. Publishes Services</a:t>
            </a:r>
            <a:endParaRPr lang="en-US" sz="1400" dirty="0"/>
          </a:p>
        </p:txBody>
      </p:sp>
      <p:sp>
        <p:nvSpPr>
          <p:cNvPr id="45" name="TextBox 44"/>
          <p:cNvSpPr txBox="1"/>
          <p:nvPr/>
        </p:nvSpPr>
        <p:spPr>
          <a:xfrm>
            <a:off x="1691680" y="1772816"/>
            <a:ext cx="1152128" cy="307777"/>
          </a:xfrm>
          <a:prstGeom prst="rect">
            <a:avLst/>
          </a:prstGeom>
          <a:noFill/>
        </p:spPr>
        <p:txBody>
          <a:bodyPr wrap="square" rtlCol="0">
            <a:spAutoFit/>
          </a:bodyPr>
          <a:lstStyle/>
          <a:p>
            <a:r>
              <a:rPr lang="en-US" sz="1400" dirty="0" smtClean="0"/>
              <a:t>2. Searches</a:t>
            </a:r>
            <a:endParaRPr lang="en-US" sz="1400" dirty="0"/>
          </a:p>
        </p:txBody>
      </p:sp>
      <p:sp>
        <p:nvSpPr>
          <p:cNvPr id="46" name="TextBox 45"/>
          <p:cNvSpPr txBox="1"/>
          <p:nvPr/>
        </p:nvSpPr>
        <p:spPr>
          <a:xfrm>
            <a:off x="3347864" y="2924944"/>
            <a:ext cx="2592288" cy="307777"/>
          </a:xfrm>
          <a:prstGeom prst="rect">
            <a:avLst/>
          </a:prstGeom>
          <a:noFill/>
        </p:spPr>
        <p:txBody>
          <a:bodyPr wrap="square" rtlCol="0">
            <a:spAutoFit/>
          </a:bodyPr>
          <a:lstStyle/>
          <a:p>
            <a:r>
              <a:rPr lang="en-US" sz="1400" dirty="0" smtClean="0"/>
              <a:t>3. Selects / Submits Request</a:t>
            </a:r>
            <a:endParaRPr lang="en-US" sz="1400" dirty="0"/>
          </a:p>
        </p:txBody>
      </p:sp>
      <p:sp>
        <p:nvSpPr>
          <p:cNvPr id="47" name="TextBox 46"/>
          <p:cNvSpPr txBox="1"/>
          <p:nvPr/>
        </p:nvSpPr>
        <p:spPr>
          <a:xfrm>
            <a:off x="3275856" y="3337247"/>
            <a:ext cx="2736304" cy="307777"/>
          </a:xfrm>
          <a:prstGeom prst="rect">
            <a:avLst/>
          </a:prstGeom>
          <a:noFill/>
        </p:spPr>
        <p:txBody>
          <a:bodyPr wrap="square" rtlCol="0">
            <a:spAutoFit/>
          </a:bodyPr>
          <a:lstStyle/>
          <a:p>
            <a:pPr algn="ctr"/>
            <a:r>
              <a:rPr lang="en-US" sz="1400" dirty="0" smtClean="0"/>
              <a:t>4. Agrees SLA</a:t>
            </a:r>
            <a:endParaRPr lang="en-US" sz="1400" dirty="0"/>
          </a:p>
        </p:txBody>
      </p:sp>
      <p:sp>
        <p:nvSpPr>
          <p:cNvPr id="48" name="TextBox 47"/>
          <p:cNvSpPr txBox="1"/>
          <p:nvPr/>
        </p:nvSpPr>
        <p:spPr>
          <a:xfrm>
            <a:off x="5796136" y="3985900"/>
            <a:ext cx="1224136" cy="523220"/>
          </a:xfrm>
          <a:prstGeom prst="rect">
            <a:avLst/>
          </a:prstGeom>
          <a:noFill/>
        </p:spPr>
        <p:txBody>
          <a:bodyPr wrap="square" rtlCol="0">
            <a:spAutoFit/>
          </a:bodyPr>
          <a:lstStyle/>
          <a:p>
            <a:r>
              <a:rPr lang="en-US" sz="1400" dirty="0" smtClean="0"/>
              <a:t>7. Allocates</a:t>
            </a:r>
          </a:p>
          <a:p>
            <a:r>
              <a:rPr lang="en-US" sz="1400" dirty="0" smtClean="0"/>
              <a:t>Capacity</a:t>
            </a:r>
            <a:endParaRPr lang="en-US" sz="1400" dirty="0"/>
          </a:p>
        </p:txBody>
      </p:sp>
      <p:sp>
        <p:nvSpPr>
          <p:cNvPr id="49" name="TextBox 48"/>
          <p:cNvSpPr txBox="1"/>
          <p:nvPr/>
        </p:nvSpPr>
        <p:spPr>
          <a:xfrm>
            <a:off x="2195736" y="4057327"/>
            <a:ext cx="1512168" cy="523220"/>
          </a:xfrm>
          <a:prstGeom prst="rect">
            <a:avLst/>
          </a:prstGeom>
          <a:noFill/>
        </p:spPr>
        <p:txBody>
          <a:bodyPr wrap="square" rtlCol="0">
            <a:spAutoFit/>
          </a:bodyPr>
          <a:lstStyle/>
          <a:p>
            <a:r>
              <a:rPr lang="en-US" sz="1400" dirty="0" smtClean="0"/>
              <a:t>8. Adds Users / 9. Uses Services</a:t>
            </a:r>
            <a:endParaRPr lang="en-US" sz="1400" dirty="0"/>
          </a:p>
        </p:txBody>
      </p:sp>
      <p:sp>
        <p:nvSpPr>
          <p:cNvPr id="53" name="TextBox 52"/>
          <p:cNvSpPr txBox="1"/>
          <p:nvPr/>
        </p:nvSpPr>
        <p:spPr>
          <a:xfrm>
            <a:off x="7524328" y="5867980"/>
            <a:ext cx="936104" cy="369332"/>
          </a:xfrm>
          <a:prstGeom prst="rect">
            <a:avLst/>
          </a:prstGeom>
          <a:noFill/>
        </p:spPr>
        <p:txBody>
          <a:bodyPr wrap="square" rtlCol="0">
            <a:spAutoFit/>
          </a:bodyPr>
          <a:lstStyle/>
          <a:p>
            <a:r>
              <a:rPr lang="en-US" b="1" dirty="0" smtClean="0">
                <a:solidFill>
                  <a:schemeClr val="accent1">
                    <a:lumMod val="75000"/>
                  </a:schemeClr>
                </a:solidFill>
              </a:rPr>
              <a:t>Broker</a:t>
            </a:r>
            <a:endParaRPr lang="en-US" b="1" dirty="0">
              <a:solidFill>
                <a:schemeClr val="accent1">
                  <a:lumMod val="75000"/>
                </a:schemeClr>
              </a:solidFill>
            </a:endParaRPr>
          </a:p>
        </p:txBody>
      </p:sp>
      <p:pic>
        <p:nvPicPr>
          <p:cNvPr id="12301" name="Picture 12300"/>
          <p:cNvPicPr>
            <a:picLocks noChangeAspect="1"/>
          </p:cNvPicPr>
          <p:nvPr/>
        </p:nvPicPr>
        <p:blipFill>
          <a:blip r:embed="rId7"/>
          <a:stretch>
            <a:fillRect/>
          </a:stretch>
        </p:blipFill>
        <p:spPr>
          <a:xfrm>
            <a:off x="7524328" y="5157192"/>
            <a:ext cx="905520" cy="833512"/>
          </a:xfrm>
          <a:prstGeom prst="rect">
            <a:avLst/>
          </a:prstGeom>
        </p:spPr>
      </p:pic>
      <p:cxnSp>
        <p:nvCxnSpPr>
          <p:cNvPr id="55" name="Straight Arrow Connector 54"/>
          <p:cNvCxnSpPr>
            <a:stCxn id="14" idx="2"/>
            <a:endCxn id="12301" idx="0"/>
          </p:cNvCxnSpPr>
          <p:nvPr/>
        </p:nvCxnSpPr>
        <p:spPr>
          <a:xfrm flipH="1">
            <a:off x="7977088" y="4518412"/>
            <a:ext cx="15292" cy="63878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6444208" y="4581128"/>
            <a:ext cx="1584176" cy="523220"/>
          </a:xfrm>
          <a:prstGeom prst="rect">
            <a:avLst/>
          </a:prstGeom>
          <a:noFill/>
        </p:spPr>
        <p:txBody>
          <a:bodyPr wrap="square" rtlCol="0">
            <a:spAutoFit/>
          </a:bodyPr>
          <a:lstStyle/>
          <a:p>
            <a:r>
              <a:rPr lang="en-US" sz="1400" dirty="0" smtClean="0"/>
              <a:t>5. Informs About New Customer</a:t>
            </a:r>
            <a:endParaRPr lang="en-US" sz="1400" dirty="0"/>
          </a:p>
        </p:txBody>
      </p:sp>
      <p:cxnSp>
        <p:nvCxnSpPr>
          <p:cNvPr id="63" name="Straight Arrow Connector 62"/>
          <p:cNvCxnSpPr>
            <a:stCxn id="12301" idx="1"/>
            <a:endCxn id="9" idx="3"/>
          </p:cNvCxnSpPr>
          <p:nvPr/>
        </p:nvCxnSpPr>
        <p:spPr>
          <a:xfrm flipH="1" flipV="1">
            <a:off x="5220072" y="5291735"/>
            <a:ext cx="2304256" cy="282213"/>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5796136" y="5497487"/>
            <a:ext cx="1440160" cy="307777"/>
          </a:xfrm>
          <a:prstGeom prst="rect">
            <a:avLst/>
          </a:prstGeom>
          <a:noFill/>
        </p:spPr>
        <p:txBody>
          <a:bodyPr wrap="square" rtlCol="0">
            <a:spAutoFit/>
          </a:bodyPr>
          <a:lstStyle/>
          <a:p>
            <a:r>
              <a:rPr lang="en-US" sz="1400" dirty="0" smtClean="0"/>
              <a:t>6. Informs VO</a:t>
            </a:r>
            <a:endParaRPr lang="en-US" sz="1400" dirty="0"/>
          </a:p>
        </p:txBody>
      </p:sp>
      <p:cxnSp>
        <p:nvCxnSpPr>
          <p:cNvPr id="35" name="Straight Arrow Connector 34"/>
          <p:cNvCxnSpPr/>
          <p:nvPr/>
        </p:nvCxnSpPr>
        <p:spPr>
          <a:xfrm>
            <a:off x="2411760" y="3212976"/>
            <a:ext cx="4608512"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2627784" y="3553852"/>
            <a:ext cx="3960440" cy="307777"/>
          </a:xfrm>
          <a:prstGeom prst="rect">
            <a:avLst/>
          </a:prstGeom>
          <a:noFill/>
        </p:spPr>
        <p:txBody>
          <a:bodyPr wrap="square" rtlCol="0">
            <a:spAutoFit/>
          </a:bodyPr>
          <a:lstStyle/>
          <a:p>
            <a:pPr algn="ctr"/>
            <a:r>
              <a:rPr lang="en-US" sz="1400" dirty="0" smtClean="0"/>
              <a:t>10. Provides Invoice &amp; </a:t>
            </a:r>
            <a:r>
              <a:rPr lang="en-US" sz="1400" dirty="0" smtClean="0"/>
              <a:t>Reports</a:t>
            </a:r>
          </a:p>
        </p:txBody>
      </p:sp>
      <p:cxnSp>
        <p:nvCxnSpPr>
          <p:cNvPr id="39" name="Straight Arrow Connector 38"/>
          <p:cNvCxnSpPr/>
          <p:nvPr/>
        </p:nvCxnSpPr>
        <p:spPr>
          <a:xfrm flipH="1">
            <a:off x="2411760" y="3356992"/>
            <a:ext cx="4536504"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B0ADEF26-A65D-420E-806B-5DECF286FE21}" type="slidenum">
              <a:rPr lang="en-US" smtClean="0"/>
              <a:pPr>
                <a:defRPr/>
              </a:pPr>
              <a:t>9</a:t>
            </a:fld>
            <a:endParaRPr lang="en-US" dirty="0"/>
          </a:p>
        </p:txBody>
      </p:sp>
      <p:sp>
        <p:nvSpPr>
          <p:cNvPr id="40" name="Footer Placeholder 5"/>
          <p:cNvSpPr>
            <a:spLocks noGrp="1"/>
          </p:cNvSpPr>
          <p:nvPr>
            <p:ph type="ftr" sz="quarter" idx="11"/>
          </p:nvPr>
        </p:nvSpPr>
        <p:spPr bwMode="auto">
          <a:xfrm>
            <a:off x="3124200" y="6376243"/>
            <a:ext cx="339201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Pay-for-Use PoC - EGI </a:t>
            </a:r>
            <a:r>
              <a:rPr lang="en-US" dirty="0">
                <a:solidFill>
                  <a:schemeClr val="bg1"/>
                </a:solidFill>
              </a:rPr>
              <a:t>Big Data </a:t>
            </a:r>
            <a:r>
              <a:rPr lang="en-US" dirty="0" smtClean="0">
                <a:solidFill>
                  <a:schemeClr val="bg1"/>
                </a:solidFill>
              </a:rPr>
              <a:t>Workshop Amsterdam - 25 Sept 2014</a:t>
            </a:r>
            <a:endParaRPr lang="en-US" dirty="0">
              <a:solidFill>
                <a:schemeClr val="bg1"/>
              </a:solidFill>
            </a:endParaRPr>
          </a:p>
        </p:txBody>
      </p:sp>
      <p:sp>
        <p:nvSpPr>
          <p:cNvPr id="36" name="Slide Number Placeholder 9"/>
          <p:cNvSpPr txBox="1">
            <a:spLocks/>
          </p:cNvSpPr>
          <p:nvPr/>
        </p:nvSpPr>
        <p:spPr bwMode="auto">
          <a:xfrm>
            <a:off x="0" y="6309321"/>
            <a:ext cx="1881064" cy="3600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0"/>
              </a:spcBef>
              <a:spcAft>
                <a:spcPct val="0"/>
              </a:spcAft>
              <a:defRPr kern="1200">
                <a:solidFill>
                  <a:schemeClr val="tx1"/>
                </a:solidFill>
                <a:latin typeface="Arial"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itchFamily="34" charset="0"/>
                <a:ea typeface="+mn-ea"/>
                <a:cs typeface="+mn-cs"/>
              </a:defRPr>
            </a:lvl9pPr>
          </a:lstStyle>
          <a:p>
            <a:pPr fontAlgn="base">
              <a:spcBef>
                <a:spcPct val="0"/>
              </a:spcBef>
              <a:spcAft>
                <a:spcPct val="0"/>
              </a:spcAft>
            </a:pPr>
            <a:r>
              <a:rPr lang="en-US" b="1" dirty="0">
                <a:solidFill>
                  <a:schemeClr val="bg1"/>
                </a:solidFill>
              </a:rPr>
              <a:t>http://go.egi.eu/</a:t>
            </a:r>
            <a:r>
              <a:rPr lang="en-US" b="1" dirty="0" smtClean="0">
                <a:solidFill>
                  <a:schemeClr val="bg1"/>
                </a:solidFill>
              </a:rPr>
              <a:t>livedoc</a:t>
            </a:r>
            <a:endParaRPr lang="en-US" b="1" dirty="0">
              <a:solidFill>
                <a:schemeClr val="bg1"/>
              </a:solidFill>
            </a:endParaRPr>
          </a:p>
        </p:txBody>
      </p:sp>
      <p:sp>
        <p:nvSpPr>
          <p:cNvPr id="41" name="TextBox 40"/>
          <p:cNvSpPr txBox="1"/>
          <p:nvPr/>
        </p:nvSpPr>
        <p:spPr>
          <a:xfrm>
            <a:off x="6804248" y="6392361"/>
            <a:ext cx="1944216" cy="276999"/>
          </a:xfrm>
          <a:prstGeom prst="rect">
            <a:avLst/>
          </a:prstGeom>
          <a:noFill/>
        </p:spPr>
        <p:txBody>
          <a:bodyPr wrap="square" rtlCol="0">
            <a:spAutoFit/>
          </a:bodyPr>
          <a:lstStyle/>
          <a:p>
            <a:pPr algn="ctr"/>
            <a:r>
              <a:rPr lang="en-US" sz="1200" b="1" dirty="0">
                <a:solidFill>
                  <a:schemeClr val="bg1"/>
                </a:solidFill>
              </a:rPr>
              <a:t>#</a:t>
            </a:r>
            <a:r>
              <a:rPr lang="en-US" sz="1200" b="1" dirty="0" err="1">
                <a:solidFill>
                  <a:schemeClr val="bg1"/>
                </a:solidFill>
              </a:rPr>
              <a:t>EGIBigData</a:t>
            </a:r>
            <a:endParaRPr lang="en-US" sz="1200" b="1" dirty="0">
              <a:solidFill>
                <a:schemeClr val="bg1"/>
              </a:solidFill>
            </a:endParaRPr>
          </a:p>
        </p:txBody>
      </p:sp>
      <p:sp>
        <p:nvSpPr>
          <p:cNvPr id="42" name="TextBox 41"/>
          <p:cNvSpPr txBox="1"/>
          <p:nvPr/>
        </p:nvSpPr>
        <p:spPr>
          <a:xfrm>
            <a:off x="2555776" y="2708920"/>
            <a:ext cx="3960440" cy="307777"/>
          </a:xfrm>
          <a:prstGeom prst="rect">
            <a:avLst/>
          </a:prstGeom>
          <a:noFill/>
        </p:spPr>
        <p:txBody>
          <a:bodyPr wrap="square" rtlCol="0">
            <a:spAutoFit/>
          </a:bodyPr>
          <a:lstStyle/>
          <a:p>
            <a:pPr algn="ctr"/>
            <a:r>
              <a:rPr lang="en-US" sz="1400" dirty="0" smtClean="0"/>
              <a:t>11. Makes payment</a:t>
            </a:r>
            <a:endParaRPr lang="en-US" sz="1400" dirty="0"/>
          </a:p>
        </p:txBody>
      </p:sp>
    </p:spTree>
    <p:extLst>
      <p:ext uri="{BB962C8B-B14F-4D97-AF65-F5344CB8AC3E}">
        <p14:creationId xmlns:p14="http://schemas.microsoft.com/office/powerpoint/2010/main" val="671003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P spid="49" grpId="0"/>
      <p:bldP spid="60" grpId="0"/>
      <p:bldP spid="66" grpId="0"/>
      <p:bldP spid="38" grpId="0"/>
      <p:bldP spid="42" grpId="0"/>
    </p:bld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28019</TotalTime>
  <Words>3688</Words>
  <Application>Microsoft Macintosh PowerPoint</Application>
  <PresentationFormat>On-screen Show (4:3)</PresentationFormat>
  <Paragraphs>558</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EGI-InSPIRE-Slide-Template_v4</vt:lpstr>
      <vt:lpstr>Pay-for-Use PoC: Overview and Results</vt:lpstr>
      <vt:lpstr>Session Agenda</vt:lpstr>
      <vt:lpstr>Session Agenda</vt:lpstr>
      <vt:lpstr>Purpose Statement</vt:lpstr>
      <vt:lpstr>Pay-for-Use:  Where we came from</vt:lpstr>
      <vt:lpstr>Pay-for-Use PoC:  Objectives</vt:lpstr>
      <vt:lpstr>Pay-for-Use PoC: Participants</vt:lpstr>
      <vt:lpstr>Pay-for-Use PoC: Approach</vt:lpstr>
      <vt:lpstr>Pay-for-Use PoC:  Business Scenario for Phase 1</vt:lpstr>
      <vt:lpstr>Pay-for-Use PoC: Current results</vt:lpstr>
      <vt:lpstr>PowerPoint Presentation</vt:lpstr>
      <vt:lpstr>Pay-for-Use:  Business Models and Pricing Schemes</vt:lpstr>
      <vt:lpstr>Purpose Statement</vt:lpstr>
      <vt:lpstr>Terminology</vt:lpstr>
      <vt:lpstr>Roles</vt:lpstr>
      <vt:lpstr>EGI Pay-for-Use: Strategy and Value</vt:lpstr>
      <vt:lpstr>EGI Pay-for-Use: Business Models</vt:lpstr>
      <vt:lpstr>Business Process: Current Broker Role</vt:lpstr>
      <vt:lpstr>Business Scenario: Potential Broker Role</vt:lpstr>
      <vt:lpstr>Broker Business Models</vt:lpstr>
      <vt:lpstr>Pricing Schemes: Usage Based</vt:lpstr>
      <vt:lpstr>Pricing Schemes: Subscription Based</vt:lpstr>
      <vt:lpstr>Pricing Schemes: EGI PoC</vt:lpstr>
      <vt:lpstr>EGI Pay-for-Use: Pricing Schemes as ‘flavors’</vt:lpstr>
      <vt:lpstr>Service Management</vt:lpstr>
      <vt:lpstr>Business Opportunities</vt:lpstr>
      <vt:lpstr>Next Steps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qki</dc:creator>
  <cp:lastModifiedBy>Sy Holsinger</cp:lastModifiedBy>
  <cp:revision>392</cp:revision>
  <dcterms:created xsi:type="dcterms:W3CDTF">2012-08-01T06:03:05Z</dcterms:created>
  <dcterms:modified xsi:type="dcterms:W3CDTF">2014-09-25T05:51:11Z</dcterms:modified>
</cp:coreProperties>
</file>