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5" r:id="rId5"/>
    <p:sldId id="263" r:id="rId6"/>
    <p:sldId id="262" r:id="rId7"/>
    <p:sldId id="264" r:id="rId8"/>
    <p:sldId id="259" r:id="rId9"/>
    <p:sldId id="260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22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/>
          <a:lstStyle>
            <a:lvl1pPr>
              <a:defRPr>
                <a:solidFill>
                  <a:srgbClr val="254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648072"/>
          </a:xfrm>
        </p:spPr>
        <p:txBody>
          <a:bodyPr/>
          <a:lstStyle>
            <a:lvl1pPr marL="0" indent="0" algn="ctr">
              <a:buNone/>
              <a:defRPr>
                <a:solidFill>
                  <a:srgbClr val="C134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640" y="6356350"/>
            <a:ext cx="48965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1DC1F4-F64B-420D-B1D0-ABE1C9A4F8C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45224"/>
            <a:ext cx="92868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321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1DC1F4-F64B-420D-B1D0-ABE1C9A4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57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1DC1F4-F64B-420D-B1D0-ABE1C9A4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87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7664" y="6309320"/>
            <a:ext cx="4608512" cy="432048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1DC1F4-F64B-420D-B1D0-ABE1C9A4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88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1DC1F4-F64B-420D-B1D0-ABE1C9A4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5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1DC1F4-F64B-420D-B1D0-ABE1C9A4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7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1DC1F4-F64B-420D-B1D0-ABE1C9A4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6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1DC1F4-F64B-420D-B1D0-ABE1C9A4F8C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628775"/>
            <a:ext cx="8207375" cy="46085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0228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1DC1F4-F64B-420D-B1D0-ABE1C9A4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1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1050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86855"/>
            <a:ext cx="3008313" cy="42393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1DC1F4-F64B-420D-B1D0-ABE1C9A4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62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1DC1F4-F64B-420D-B1D0-ABE1C9A4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3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1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3648" y="6309320"/>
            <a:ext cx="4752528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7312"/>
            <a:ext cx="895023" cy="5385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1DC1F4-F64B-420D-B1D0-ABE1C9A4F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9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C1342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nity-idm.eu/" TargetMode="External"/><Relationship Id="rId2" Type="http://schemas.openxmlformats.org/officeDocument/2006/relationships/hyperlink" Target="http://contrail-project.e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project-moonshot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EUDAT AAI in a nutshell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108012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“Keep the </a:t>
            </a:r>
            <a:r>
              <a:rPr lang="en-US" dirty="0"/>
              <a:t>[</a:t>
            </a:r>
            <a:r>
              <a:rPr lang="en-US" dirty="0" smtClean="0"/>
              <a:t>first] S in SSO”</a:t>
            </a:r>
          </a:p>
          <a:p>
            <a:r>
              <a:rPr lang="en-US" dirty="0" smtClean="0"/>
              <a:t>EGI </a:t>
            </a:r>
            <a:r>
              <a:rPr lang="en-US" dirty="0" err="1" smtClean="0"/>
              <a:t>singalong</a:t>
            </a:r>
            <a:r>
              <a:rPr lang="en-US" dirty="0" smtClean="0"/>
              <a:t> in Amsterdam, 24 Sep ’14</a:t>
            </a:r>
          </a:p>
          <a:p>
            <a:r>
              <a:rPr lang="en-US" dirty="0" smtClean="0"/>
              <a:t>Jens Jensen, STFC</a:t>
            </a:r>
          </a:p>
          <a:p>
            <a:r>
              <a:rPr lang="en-US" dirty="0" smtClean="0"/>
              <a:t>Shiraz </a:t>
            </a:r>
            <a:r>
              <a:rPr lang="en-US" dirty="0" err="1" smtClean="0"/>
              <a:t>Memon</a:t>
            </a:r>
            <a:r>
              <a:rPr lang="en-US" dirty="0" smtClean="0"/>
              <a:t>, FZJ</a:t>
            </a:r>
            <a:endParaRPr lang="en-GB" dirty="0"/>
          </a:p>
        </p:txBody>
      </p:sp>
      <p:pic>
        <p:nvPicPr>
          <p:cNvPr id="1026" name="Picture 2" descr="http://ts1.mm.bing.net/th?&amp;id=HN.607987371625286532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j03005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15213"/>
            <a:ext cx="1720850" cy="147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131840" y="4581128"/>
            <a:ext cx="2664296" cy="72008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27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3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39" y="1484784"/>
            <a:ext cx="3567062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1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EUDAT Data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(Research) data e-Infrastructure</a:t>
            </a:r>
          </a:p>
          <a:p>
            <a:r>
              <a:rPr lang="en-US" dirty="0" smtClean="0"/>
              <a:t>B2SAFE – deposit data into infrastructure</a:t>
            </a:r>
          </a:p>
          <a:p>
            <a:pPr lvl="1"/>
            <a:r>
              <a:rPr lang="en-US" dirty="0" smtClean="0"/>
              <a:t>Based on iRODS</a:t>
            </a:r>
          </a:p>
          <a:p>
            <a:r>
              <a:rPr lang="en-US" dirty="0" smtClean="0"/>
              <a:t>B2SHARE – share data with other researchers</a:t>
            </a:r>
          </a:p>
          <a:p>
            <a:pPr lvl="1"/>
            <a:r>
              <a:rPr lang="en-US" dirty="0" smtClean="0"/>
              <a:t>Based on </a:t>
            </a:r>
            <a:r>
              <a:rPr lang="en-US" dirty="0" err="1" smtClean="0"/>
              <a:t>Invenio</a:t>
            </a:r>
            <a:endParaRPr lang="en-US" dirty="0" smtClean="0"/>
          </a:p>
          <a:p>
            <a:r>
              <a:rPr lang="en-US" dirty="0" smtClean="0"/>
              <a:t>B2FIND – discover stuff, based on CKAN</a:t>
            </a:r>
          </a:p>
          <a:p>
            <a:r>
              <a:rPr lang="en-US" dirty="0" smtClean="0"/>
              <a:t>B2DROP – like </a:t>
            </a:r>
            <a:r>
              <a:rPr lang="en-US" dirty="0" err="1" smtClean="0"/>
              <a:t>dropbox</a:t>
            </a:r>
            <a:r>
              <a:rPr lang="en-US" dirty="0" smtClean="0"/>
              <a:t>, based on </a:t>
            </a:r>
            <a:r>
              <a:rPr lang="en-US" dirty="0" err="1" smtClean="0"/>
              <a:t>ownCloud</a:t>
            </a:r>
            <a:endParaRPr lang="en-US" dirty="0" smtClean="0"/>
          </a:p>
          <a:p>
            <a:r>
              <a:rPr lang="en-US" dirty="0" smtClean="0"/>
              <a:t>B2STAGE – move data into and out of other e-Infra (PRACE, EGI, 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62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existing community </a:t>
            </a:r>
            <a:r>
              <a:rPr lang="en-US" dirty="0" err="1" smtClean="0"/>
              <a:t>IdPs</a:t>
            </a:r>
            <a:endParaRPr lang="en-US" dirty="0" smtClean="0"/>
          </a:p>
          <a:p>
            <a:r>
              <a:rPr lang="en-US" dirty="0" smtClean="0"/>
              <a:t>CLARIN (linguistics) – SAML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ENES (Climate) – OpenID </a:t>
            </a:r>
            <a:r>
              <a:rPr lang="en-US" dirty="0" smtClean="0">
                <a:sym typeface="Wingdings" panose="05000000000000000000" pitchFamily="2" charset="2"/>
              </a:rPr>
              <a:t></a:t>
            </a:r>
            <a:endParaRPr lang="en-US" dirty="0" smtClean="0"/>
          </a:p>
          <a:p>
            <a:r>
              <a:rPr lang="en-US" dirty="0" smtClean="0"/>
              <a:t>EPOS (Earth </a:t>
            </a:r>
            <a:r>
              <a:rPr lang="en-US" dirty="0" err="1" smtClean="0"/>
              <a:t>obs</a:t>
            </a:r>
            <a:r>
              <a:rPr lang="en-US" dirty="0" smtClean="0"/>
              <a:t>) – any EUDAT IdP</a:t>
            </a:r>
          </a:p>
          <a:p>
            <a:r>
              <a:rPr lang="en-US" dirty="0" smtClean="0"/>
              <a:t>VPH (Physiology) – passwords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dirty="0" smtClean="0"/>
              <a:t>In discussion with more…</a:t>
            </a:r>
            <a:endParaRPr lang="en-GB" dirty="0"/>
          </a:p>
        </p:txBody>
      </p:sp>
      <p:pic>
        <p:nvPicPr>
          <p:cNvPr id="4" name="Picture 4" descr="j04011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237" y="2996952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9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 federated login</a:t>
            </a:r>
          </a:p>
          <a:p>
            <a:r>
              <a:rPr lang="en-US" dirty="0" smtClean="0"/>
              <a:t>Internally, portal requests X.509 certificate</a:t>
            </a:r>
          </a:p>
          <a:p>
            <a:r>
              <a:rPr lang="en-US" dirty="0" smtClean="0"/>
              <a:t>Central CA signs it, adding fed-level attributes</a:t>
            </a:r>
          </a:p>
          <a:p>
            <a:r>
              <a:rPr lang="en-US" dirty="0" smtClean="0"/>
              <a:t>Users normally use cert via portal</a:t>
            </a:r>
          </a:p>
          <a:p>
            <a:pPr lvl="1"/>
            <a:r>
              <a:rPr lang="en-US" dirty="0" smtClean="0"/>
              <a:t>They </a:t>
            </a:r>
            <a:r>
              <a:rPr lang="en-US" i="1" dirty="0" smtClean="0"/>
              <a:t>can</a:t>
            </a:r>
            <a:r>
              <a:rPr lang="en-US" dirty="0" smtClean="0"/>
              <a:t> obtain the certificate-and-key for command line</a:t>
            </a:r>
          </a:p>
          <a:p>
            <a:r>
              <a:rPr lang="en-US" dirty="0" smtClean="0"/>
              <a:t>Based on Contrail and Unity</a:t>
            </a:r>
          </a:p>
          <a:p>
            <a:pPr lvl="1"/>
            <a:r>
              <a:rPr lang="en-US" dirty="0" smtClean="0">
                <a:hlinkClick r:id="rId2"/>
              </a:rPr>
              <a:t>http://contrail-project.eu/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http://unity-idm.eu/</a:t>
            </a:r>
            <a:endParaRPr lang="en-US" dirty="0" smtClean="0"/>
          </a:p>
          <a:p>
            <a:pPr lvl="1"/>
            <a:r>
              <a:rPr lang="en-US" dirty="0" smtClean="0"/>
              <a:t>Code open source, in ow2, and </a:t>
            </a:r>
            <a:r>
              <a:rPr lang="en-US" dirty="0" err="1" smtClean="0"/>
              <a:t>github</a:t>
            </a:r>
            <a:r>
              <a:rPr lang="en-US" dirty="0" smtClean="0"/>
              <a:t>, and </a:t>
            </a:r>
            <a:r>
              <a:rPr lang="en-US" dirty="0" err="1" smtClean="0"/>
              <a:t>bitbucket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 smtClean="0"/>
              <a:t>(Contrail has ended, EUDAT “embraced and extended” 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114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739277" cy="233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187624" y="1628800"/>
            <a:ext cx="3168352" cy="1096516"/>
          </a:xfrm>
          <a:prstGeom prst="wedgeRoundRectCallout">
            <a:avLst>
              <a:gd name="adj1" fmla="val 77239"/>
              <a:gd name="adj2" fmla="val 5477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Services exist but are not yet using federated login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5042220" cy="2738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5292080" y="3989635"/>
            <a:ext cx="3168352" cy="1096516"/>
          </a:xfrm>
          <a:prstGeom prst="wedgeRoundRectCallout">
            <a:avLst>
              <a:gd name="adj1" fmla="val -69735"/>
              <a:gd name="adj2" fmla="val 8103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Federation exists but needs more (pre)production </a:t>
            </a:r>
            <a:r>
              <a:rPr lang="en-US" dirty="0" err="1" smtClean="0">
                <a:solidFill>
                  <a:schemeClr val="tx1"/>
                </a:solidFill>
              </a:rPr>
              <a:t>IdPs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8144" y="5589240"/>
            <a:ext cx="2880320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Community integration effort is essential!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6597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3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Delivery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Within EUDAT1 (till ~Feb 2015)</a:t>
            </a:r>
          </a:p>
          <a:p>
            <a:pPr lvl="1"/>
            <a:r>
              <a:rPr lang="en-US" dirty="0" smtClean="0"/>
              <a:t>Services in preproduction (running at FZJ)</a:t>
            </a:r>
          </a:p>
          <a:p>
            <a:pPr lvl="1"/>
            <a:r>
              <a:rPr lang="en-US" dirty="0" smtClean="0"/>
              <a:t>IGTF certificates</a:t>
            </a:r>
          </a:p>
          <a:p>
            <a:pPr lvl="1"/>
            <a:r>
              <a:rPr lang="en-US" dirty="0" smtClean="0"/>
              <a:t>Browser </a:t>
            </a:r>
            <a:r>
              <a:rPr lang="en-US" dirty="0"/>
              <a:t>friendly certificates </a:t>
            </a:r>
            <a:r>
              <a:rPr lang="en-US" dirty="0" smtClean="0"/>
              <a:t>on browser-facing hosts</a:t>
            </a:r>
          </a:p>
          <a:p>
            <a:pPr lvl="1"/>
            <a:r>
              <a:rPr lang="en-US" dirty="0" smtClean="0"/>
              <a:t>“Real” (not (only) test) identities from communities</a:t>
            </a:r>
          </a:p>
          <a:p>
            <a:pPr lvl="1"/>
            <a:r>
              <a:rPr lang="en-US" dirty="0" smtClean="0"/>
              <a:t>First communities: CLARIN, EPOS, ENES (in this order)</a:t>
            </a:r>
          </a:p>
          <a:p>
            <a:pPr lvl="1"/>
            <a:r>
              <a:rPr lang="en-US" dirty="0" smtClean="0"/>
              <a:t>Services: B2SHARE, then B2DROP(?)</a:t>
            </a:r>
          </a:p>
          <a:p>
            <a:pPr lvl="1"/>
            <a:r>
              <a:rPr lang="en-US" dirty="0" smtClean="0"/>
              <a:t>Authentication to services (but coarse grained </a:t>
            </a:r>
            <a:r>
              <a:rPr lang="en-US" dirty="0" err="1" smtClean="0"/>
              <a:t>authorisation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Basic support for </a:t>
            </a:r>
            <a:r>
              <a:rPr lang="en-US" dirty="0" err="1" smtClean="0"/>
              <a:t>LoA</a:t>
            </a:r>
            <a:r>
              <a:rPr lang="en-US" dirty="0" smtClean="0"/>
              <a:t> of IdP (as in Contrail)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931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Authorisation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Expect to achieve partially now (coarse grained or special cases)</a:t>
            </a:r>
          </a:p>
          <a:p>
            <a:pPr lvl="1"/>
            <a:r>
              <a:rPr lang="en-US" dirty="0" smtClean="0"/>
              <a:t>Future: AARC – Proposal (submitted 2 Sept. 2014)</a:t>
            </a:r>
          </a:p>
          <a:p>
            <a:pPr lvl="1"/>
            <a:r>
              <a:rPr lang="en-US" dirty="0" smtClean="0"/>
              <a:t>Future: EUDAT2020 – Proposal (submitted 2 Sept. 2014)</a:t>
            </a:r>
          </a:p>
          <a:p>
            <a:r>
              <a:rPr lang="en-US" dirty="0" smtClean="0"/>
              <a:t>Integrate community (non-IdP) </a:t>
            </a:r>
            <a:r>
              <a:rPr lang="en-US" dirty="0" err="1" smtClean="0"/>
              <a:t>authorisation</a:t>
            </a:r>
            <a:r>
              <a:rPr lang="en-US" dirty="0" smtClean="0"/>
              <a:t> sources</a:t>
            </a:r>
          </a:p>
          <a:p>
            <a:pPr lvl="1"/>
            <a:r>
              <a:rPr lang="en-US" dirty="0" smtClean="0"/>
              <a:t>Can we work with what they already have?</a:t>
            </a:r>
          </a:p>
          <a:p>
            <a:pPr lvl="1"/>
            <a:r>
              <a:rPr lang="en-US" dirty="0" smtClean="0"/>
              <a:t>REMS, YAVOM/PERUN, VOMS, HEXAA, VAPOR, </a:t>
            </a:r>
            <a:r>
              <a:rPr lang="en-US" dirty="0" err="1" smtClean="0"/>
              <a:t>COmanage</a:t>
            </a:r>
            <a:r>
              <a:rPr lang="en-US" dirty="0" smtClean="0"/>
              <a:t>,  …</a:t>
            </a:r>
          </a:p>
          <a:p>
            <a:pPr lvl="1"/>
            <a:r>
              <a:rPr lang="en-US" dirty="0" smtClean="0"/>
              <a:t>Unify role naming</a:t>
            </a:r>
          </a:p>
          <a:p>
            <a:pPr lvl="2"/>
            <a:r>
              <a:rPr lang="en-US" dirty="0" smtClean="0"/>
              <a:t>admin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urn:eu:clarin:mpi:role:admin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Consistent management across federation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Thinking of importing and converting to common format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Experimented with common policy format in XACML already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1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Expecting AARC to deliver production AAI</a:t>
            </a:r>
          </a:p>
          <a:p>
            <a:pPr lvl="1"/>
            <a:r>
              <a:rPr lang="en-US" dirty="0" smtClean="0"/>
              <a:t>Role of eduGain and GEANT 3+/4?</a:t>
            </a:r>
          </a:p>
          <a:p>
            <a:r>
              <a:rPr lang="en-US" dirty="0" smtClean="0"/>
              <a:t>Following Moonshot closely (see next slide)</a:t>
            </a:r>
          </a:p>
          <a:p>
            <a:pPr lvl="1"/>
            <a:r>
              <a:rPr lang="en-US" dirty="0" smtClean="0"/>
              <a:t>Promises SSO out of the box</a:t>
            </a:r>
          </a:p>
          <a:p>
            <a:pPr lvl="1"/>
            <a:r>
              <a:rPr lang="en-US" dirty="0" smtClean="0"/>
              <a:t>Potential to deliver </a:t>
            </a:r>
            <a:r>
              <a:rPr lang="en-US" dirty="0" err="1" smtClean="0"/>
              <a:t>authorisation</a:t>
            </a:r>
            <a:r>
              <a:rPr lang="en-US" dirty="0" smtClean="0"/>
              <a:t> attributes?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0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7772400" cy="3048000"/>
          </a:xfrm>
        </p:spPr>
        <p:txBody>
          <a:bodyPr>
            <a:noAutofit/>
          </a:bodyPr>
          <a:lstStyle/>
          <a:p>
            <a:r>
              <a:rPr lang="en-GB" dirty="0" err="1" smtClean="0"/>
              <a:t>Moonshot</a:t>
            </a:r>
            <a:r>
              <a:rPr lang="en-GB" dirty="0" smtClean="0"/>
              <a:t> – </a:t>
            </a:r>
            <a:r>
              <a:rPr lang="en-GB" dirty="0" smtClean="0">
                <a:hlinkClick r:id="rId2"/>
              </a:rPr>
              <a:t>www.project-moonshot.org</a:t>
            </a:r>
            <a:endParaRPr lang="en-GB" dirty="0" smtClean="0"/>
          </a:p>
          <a:p>
            <a:r>
              <a:rPr lang="en-GB" dirty="0" smtClean="0"/>
              <a:t>Like </a:t>
            </a:r>
            <a:r>
              <a:rPr lang="en-GB" dirty="0" err="1" smtClean="0"/>
              <a:t>eduRoam</a:t>
            </a:r>
            <a:r>
              <a:rPr lang="en-GB" dirty="0" smtClean="0"/>
              <a:t>, but for higher level services</a:t>
            </a:r>
          </a:p>
          <a:p>
            <a:pPr lvl="1"/>
            <a:r>
              <a:rPr lang="en-US" dirty="0" smtClean="0"/>
              <a:t>Also non-browser-based services, like </a:t>
            </a:r>
            <a:r>
              <a:rPr lang="en-US" dirty="0" err="1" smtClean="0"/>
              <a:t>ssh</a:t>
            </a:r>
            <a:endParaRPr lang="en-GB" dirty="0" smtClean="0"/>
          </a:p>
          <a:p>
            <a:pPr lvl="1"/>
            <a:r>
              <a:rPr lang="en-GB" dirty="0" smtClean="0"/>
              <a:t>Carries </a:t>
            </a:r>
            <a:r>
              <a:rPr lang="en-GB" dirty="0" smtClean="0"/>
              <a:t>attributes</a:t>
            </a:r>
          </a:p>
          <a:p>
            <a:r>
              <a:rPr lang="en-GB" dirty="0" smtClean="0"/>
              <a:t>Based on IETF standards</a:t>
            </a:r>
          </a:p>
          <a:p>
            <a:pPr lvl="2"/>
            <a:r>
              <a:rPr lang="en-GB" dirty="0" smtClean="0"/>
              <a:t>RADIUS</a:t>
            </a:r>
          </a:p>
          <a:p>
            <a:pPr lvl="2"/>
            <a:r>
              <a:rPr lang="en-GB" dirty="0" smtClean="0"/>
              <a:t>EAP</a:t>
            </a:r>
          </a:p>
          <a:p>
            <a:pPr lvl="1"/>
            <a:r>
              <a:rPr lang="en-GB" dirty="0" smtClean="0"/>
              <a:t>And OASIS</a:t>
            </a:r>
          </a:p>
          <a:p>
            <a:pPr lvl="2"/>
            <a:r>
              <a:rPr lang="en-GB" dirty="0" smtClean="0"/>
              <a:t>SAML</a:t>
            </a:r>
          </a:p>
          <a:p>
            <a:r>
              <a:rPr lang="en-GB" dirty="0" smtClean="0"/>
              <a:t>Is itself a standard in IETF</a:t>
            </a:r>
            <a:endParaRPr lang="en-GB" dirty="0" smtClean="0"/>
          </a:p>
          <a:p>
            <a:pPr lvl="1"/>
            <a:r>
              <a:rPr lang="en-GB" dirty="0" smtClean="0"/>
              <a:t>ABFAB-WG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91434" tIns="45717" rIns="91434" bIns="45717"/>
          <a:lstStyle/>
          <a:p>
            <a:fld id="{7A664348-DC2E-4C46-A357-1ED243B754D0}" type="slidenum">
              <a:rPr lang="es-ES" smtClean="0"/>
              <a:t>9</a:t>
            </a:fld>
            <a:endParaRPr lang="es-ES"/>
          </a:p>
        </p:txBody>
      </p:sp>
      <p:pic>
        <p:nvPicPr>
          <p:cNvPr id="11266" name="Picture 2" descr="http://upload.wikimedia.org/wikipedia/commons/c/c0/Lunar_libration_with_phase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3246884" cy="304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DA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EUDAT_Template</Template>
  <TotalTime>1570</TotalTime>
  <Words>476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EUDAT_Template</vt:lpstr>
      <vt:lpstr>EUDAT AAI in a nutshell</vt:lpstr>
      <vt:lpstr>EUDAT Data Services</vt:lpstr>
      <vt:lpstr>Requirements</vt:lpstr>
      <vt:lpstr>Outline architecture</vt:lpstr>
      <vt:lpstr>Status</vt:lpstr>
      <vt:lpstr>Phases of Delivery</vt:lpstr>
      <vt:lpstr>Authorisation</vt:lpstr>
      <vt:lpstr>Future Directions?</vt:lpstr>
      <vt:lpstr>PowerPoint Presentation</vt:lpstr>
      <vt:lpstr>Thank you!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Jensen, Jens (STFC,RAL,SC)</dc:creator>
  <cp:lastModifiedBy>Jensen, Jens (STFC,RAL,SC)</cp:lastModifiedBy>
  <cp:revision>19</cp:revision>
  <dcterms:created xsi:type="dcterms:W3CDTF">2014-09-22T13:50:05Z</dcterms:created>
  <dcterms:modified xsi:type="dcterms:W3CDTF">2014-09-23T16:00:13Z</dcterms:modified>
</cp:coreProperties>
</file>