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  <p:sldMasterId id="2147483684" r:id="rId6"/>
  </p:sldMasterIdLst>
  <p:notesMasterIdLst>
    <p:notesMasterId r:id="rId23"/>
  </p:notesMasterIdLst>
  <p:sldIdLst>
    <p:sldId id="405" r:id="rId7"/>
    <p:sldId id="422" r:id="rId8"/>
    <p:sldId id="406" r:id="rId9"/>
    <p:sldId id="416" r:id="rId10"/>
    <p:sldId id="414" r:id="rId11"/>
    <p:sldId id="418" r:id="rId12"/>
    <p:sldId id="407" r:id="rId13"/>
    <p:sldId id="410" r:id="rId14"/>
    <p:sldId id="421" r:id="rId15"/>
    <p:sldId id="411" r:id="rId16"/>
    <p:sldId id="408" r:id="rId17"/>
    <p:sldId id="415" r:id="rId18"/>
    <p:sldId id="412" r:id="rId19"/>
    <p:sldId id="420" r:id="rId20"/>
    <p:sldId id="413" r:id="rId21"/>
    <p:sldId id="419" r:id="rId22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/>
        <a:ea typeface="ヒラギノ角ゴ Pro W3"/>
        <a:cs typeface="ヒラギノ角ゴ Pro W3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/>
        <a:ea typeface="ヒラギノ角ゴ Pro W3"/>
        <a:cs typeface="ヒラギノ角ゴ Pro W3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/>
        <a:ea typeface="ヒラギノ角ゴ Pro W3"/>
        <a:cs typeface="ヒラギノ角ゴ Pro W3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/>
        <a:ea typeface="ヒラギノ角ゴ Pro W3"/>
        <a:cs typeface="ヒラギノ角ゴ Pro W3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/>
        <a:ea typeface="ヒラギノ角ゴ Pro W3"/>
        <a:cs typeface="ヒラギノ角ゴ Pro W3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Grande"/>
        <a:ea typeface="ヒラギノ角ゴ Pro W3"/>
        <a:cs typeface="ヒラギノ角ゴ Pro W3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Grande"/>
        <a:ea typeface="ヒラギノ角ゴ Pro W3"/>
        <a:cs typeface="ヒラギノ角ゴ Pro W3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Grande"/>
        <a:ea typeface="ヒラギノ角ゴ Pro W3"/>
        <a:cs typeface="ヒラギノ角ゴ Pro W3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Grande"/>
        <a:ea typeface="ヒラギノ角ゴ Pro W3"/>
        <a:cs typeface="ヒラギノ角ゴ Pro W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006600"/>
    <a:srgbClr val="E1E1FF"/>
    <a:srgbClr val="D0EA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6607" autoAdjust="0"/>
  </p:normalViewPr>
  <p:slideViewPr>
    <p:cSldViewPr>
      <p:cViewPr>
        <p:scale>
          <a:sx n="70" d="100"/>
          <a:sy n="70" d="100"/>
        </p:scale>
        <p:origin x="-2814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m65\Documents\publications\pdbYearl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m65\Documents\publications\pdbYearly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m65\Documents\publications\pdbYearl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cat>
            <c:numRef>
              <c:f>pdb!$A$2:$A$42</c:f>
              <c:numCache>
                <c:formatCode>General</c:formatCode>
                <c:ptCount val="41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</c:numCache>
            </c:numRef>
          </c:cat>
          <c:val>
            <c:numRef>
              <c:f>pdb!$B$2:$B$42</c:f>
              <c:numCache>
                <c:formatCode>General</c:formatCode>
                <c:ptCount val="41"/>
                <c:pt idx="0">
                  <c:v>2</c:v>
                </c:pt>
                <c:pt idx="1">
                  <c:v>10</c:v>
                </c:pt>
                <c:pt idx="2">
                  <c:v>7</c:v>
                </c:pt>
                <c:pt idx="3">
                  <c:v>18</c:v>
                </c:pt>
                <c:pt idx="4">
                  <c:v>47</c:v>
                </c:pt>
                <c:pt idx="5">
                  <c:v>27</c:v>
                </c:pt>
                <c:pt idx="6">
                  <c:v>21</c:v>
                </c:pt>
                <c:pt idx="7">
                  <c:v>32</c:v>
                </c:pt>
                <c:pt idx="8">
                  <c:v>19</c:v>
                </c:pt>
                <c:pt idx="9">
                  <c:v>37</c:v>
                </c:pt>
                <c:pt idx="10">
                  <c:v>56</c:v>
                </c:pt>
                <c:pt idx="11">
                  <c:v>27</c:v>
                </c:pt>
                <c:pt idx="12">
                  <c:v>36</c:v>
                </c:pt>
                <c:pt idx="13">
                  <c:v>27</c:v>
                </c:pt>
                <c:pt idx="14">
                  <c:v>29</c:v>
                </c:pt>
                <c:pt idx="15">
                  <c:v>57</c:v>
                </c:pt>
                <c:pt idx="16">
                  <c:v>120</c:v>
                </c:pt>
                <c:pt idx="17">
                  <c:v>156</c:v>
                </c:pt>
                <c:pt idx="18">
                  <c:v>234</c:v>
                </c:pt>
                <c:pt idx="19">
                  <c:v>418</c:v>
                </c:pt>
                <c:pt idx="20">
                  <c:v>559</c:v>
                </c:pt>
                <c:pt idx="21">
                  <c:v>785</c:v>
                </c:pt>
                <c:pt idx="22">
                  <c:v>1023</c:v>
                </c:pt>
                <c:pt idx="23">
                  <c:v>1191</c:v>
                </c:pt>
                <c:pt idx="24">
                  <c:v>1432</c:v>
                </c:pt>
                <c:pt idx="25">
                  <c:v>1833</c:v>
                </c:pt>
                <c:pt idx="26">
                  <c:v>2152</c:v>
                </c:pt>
                <c:pt idx="27">
                  <c:v>2571</c:v>
                </c:pt>
                <c:pt idx="28">
                  <c:v>2941</c:v>
                </c:pt>
                <c:pt idx="29">
                  <c:v>3211</c:v>
                </c:pt>
                <c:pt idx="30">
                  <c:v>3382</c:v>
                </c:pt>
                <c:pt idx="31">
                  <c:v>4673</c:v>
                </c:pt>
                <c:pt idx="32">
                  <c:v>5370</c:v>
                </c:pt>
                <c:pt idx="33">
                  <c:v>6525</c:v>
                </c:pt>
                <c:pt idx="34">
                  <c:v>6945</c:v>
                </c:pt>
                <c:pt idx="35">
                  <c:v>8130</c:v>
                </c:pt>
                <c:pt idx="36">
                  <c:v>7073</c:v>
                </c:pt>
                <c:pt idx="37">
                  <c:v>8292</c:v>
                </c:pt>
                <c:pt idx="38">
                  <c:v>8878</c:v>
                </c:pt>
                <c:pt idx="39">
                  <c:v>9250</c:v>
                </c:pt>
                <c:pt idx="40">
                  <c:v>9971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6862464"/>
        <c:axId val="87781760"/>
      </c:areaChart>
      <c:catAx>
        <c:axId val="86862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7781760"/>
        <c:crosses val="autoZero"/>
        <c:auto val="1"/>
        <c:lblAlgn val="ctr"/>
        <c:lblOffset val="100"/>
        <c:noMultiLvlLbl val="0"/>
      </c:catAx>
      <c:valAx>
        <c:axId val="87781760"/>
        <c:scaling>
          <c:logBase val="10"/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6862464"/>
        <c:crosses val="autoZero"/>
        <c:crossBetween val="midCat"/>
      </c:valAx>
    </c:plotArea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percentStacked"/>
        <c:varyColors val="0"/>
        <c:ser>
          <c:idx val="1"/>
          <c:order val="0"/>
          <c:tx>
            <c:strRef>
              <c:f>pdb!$B$134</c:f>
              <c:strCache>
                <c:ptCount val="1"/>
                <c:pt idx="0">
                  <c:v>Extracellular</c:v>
                </c:pt>
              </c:strCache>
            </c:strRef>
          </c:tx>
          <c:cat>
            <c:numRef>
              <c:f>pdb!$A$135:$A$175</c:f>
              <c:numCache>
                <c:formatCode>General</c:formatCode>
                <c:ptCount val="41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</c:numCache>
            </c:numRef>
          </c:cat>
          <c:val>
            <c:numRef>
              <c:f>pdb!$B$135:$B$175</c:f>
              <c:numCache>
                <c:formatCode>General</c:formatCode>
                <c:ptCount val="4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7</c:v>
                </c:pt>
                <c:pt idx="4">
                  <c:v>3</c:v>
                </c:pt>
                <c:pt idx="5">
                  <c:v>4</c:v>
                </c:pt>
                <c:pt idx="6">
                  <c:v>0</c:v>
                </c:pt>
                <c:pt idx="7">
                  <c:v>9</c:v>
                </c:pt>
                <c:pt idx="8">
                  <c:v>1</c:v>
                </c:pt>
                <c:pt idx="9">
                  <c:v>14</c:v>
                </c:pt>
                <c:pt idx="10">
                  <c:v>11</c:v>
                </c:pt>
                <c:pt idx="11">
                  <c:v>3</c:v>
                </c:pt>
                <c:pt idx="12">
                  <c:v>4</c:v>
                </c:pt>
                <c:pt idx="13">
                  <c:v>5</c:v>
                </c:pt>
                <c:pt idx="14">
                  <c:v>6</c:v>
                </c:pt>
                <c:pt idx="15">
                  <c:v>8</c:v>
                </c:pt>
                <c:pt idx="16">
                  <c:v>10</c:v>
                </c:pt>
                <c:pt idx="17">
                  <c:v>26</c:v>
                </c:pt>
                <c:pt idx="18">
                  <c:v>38</c:v>
                </c:pt>
                <c:pt idx="19">
                  <c:v>84</c:v>
                </c:pt>
                <c:pt idx="20">
                  <c:v>124</c:v>
                </c:pt>
                <c:pt idx="21">
                  <c:v>126</c:v>
                </c:pt>
                <c:pt idx="22">
                  <c:v>205</c:v>
                </c:pt>
                <c:pt idx="23">
                  <c:v>217</c:v>
                </c:pt>
                <c:pt idx="24">
                  <c:v>240</c:v>
                </c:pt>
                <c:pt idx="25">
                  <c:v>253</c:v>
                </c:pt>
                <c:pt idx="26">
                  <c:v>387</c:v>
                </c:pt>
                <c:pt idx="27">
                  <c:v>381</c:v>
                </c:pt>
                <c:pt idx="28">
                  <c:v>398</c:v>
                </c:pt>
                <c:pt idx="29">
                  <c:v>405</c:v>
                </c:pt>
                <c:pt idx="30">
                  <c:v>403</c:v>
                </c:pt>
                <c:pt idx="31">
                  <c:v>455</c:v>
                </c:pt>
                <c:pt idx="32">
                  <c:v>537</c:v>
                </c:pt>
                <c:pt idx="33">
                  <c:v>570</c:v>
                </c:pt>
                <c:pt idx="34">
                  <c:v>427</c:v>
                </c:pt>
                <c:pt idx="35">
                  <c:v>472</c:v>
                </c:pt>
                <c:pt idx="36">
                  <c:v>491</c:v>
                </c:pt>
                <c:pt idx="37">
                  <c:v>514</c:v>
                </c:pt>
                <c:pt idx="38">
                  <c:v>498</c:v>
                </c:pt>
                <c:pt idx="39">
                  <c:v>669</c:v>
                </c:pt>
                <c:pt idx="40">
                  <c:v>501</c:v>
                </c:pt>
              </c:numCache>
            </c:numRef>
          </c:val>
        </c:ser>
        <c:ser>
          <c:idx val="2"/>
          <c:order val="1"/>
          <c:tx>
            <c:strRef>
              <c:f>pdb!$C$134</c:f>
              <c:strCache>
                <c:ptCount val="1"/>
                <c:pt idx="0">
                  <c:v>Cytoplasmic</c:v>
                </c:pt>
              </c:strCache>
            </c:strRef>
          </c:tx>
          <c:cat>
            <c:numRef>
              <c:f>pdb!$A$135:$A$175</c:f>
              <c:numCache>
                <c:formatCode>General</c:formatCode>
                <c:ptCount val="41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</c:numCache>
            </c:numRef>
          </c:cat>
          <c:val>
            <c:numRef>
              <c:f>pdb!$C$135:$C$175</c:f>
              <c:numCache>
                <c:formatCode>General</c:formatCode>
                <c:ptCount val="41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1</c:v>
                </c:pt>
                <c:pt idx="14">
                  <c:v>0</c:v>
                </c:pt>
                <c:pt idx="15">
                  <c:v>10</c:v>
                </c:pt>
                <c:pt idx="16">
                  <c:v>11</c:v>
                </c:pt>
                <c:pt idx="17">
                  <c:v>26</c:v>
                </c:pt>
                <c:pt idx="18">
                  <c:v>41</c:v>
                </c:pt>
                <c:pt idx="19">
                  <c:v>68</c:v>
                </c:pt>
                <c:pt idx="20">
                  <c:v>128</c:v>
                </c:pt>
                <c:pt idx="21">
                  <c:v>148</c:v>
                </c:pt>
                <c:pt idx="22">
                  <c:v>179</c:v>
                </c:pt>
                <c:pt idx="23">
                  <c:v>215</c:v>
                </c:pt>
                <c:pt idx="24">
                  <c:v>324</c:v>
                </c:pt>
                <c:pt idx="25">
                  <c:v>352</c:v>
                </c:pt>
                <c:pt idx="26">
                  <c:v>400</c:v>
                </c:pt>
                <c:pt idx="27">
                  <c:v>360</c:v>
                </c:pt>
                <c:pt idx="28">
                  <c:v>596</c:v>
                </c:pt>
                <c:pt idx="29">
                  <c:v>579</c:v>
                </c:pt>
                <c:pt idx="30">
                  <c:v>604</c:v>
                </c:pt>
                <c:pt idx="31">
                  <c:v>789</c:v>
                </c:pt>
                <c:pt idx="32">
                  <c:v>850</c:v>
                </c:pt>
                <c:pt idx="33">
                  <c:v>1046</c:v>
                </c:pt>
                <c:pt idx="34">
                  <c:v>1005</c:v>
                </c:pt>
                <c:pt idx="35">
                  <c:v>1092</c:v>
                </c:pt>
                <c:pt idx="36">
                  <c:v>1083</c:v>
                </c:pt>
                <c:pt idx="37">
                  <c:v>1252</c:v>
                </c:pt>
                <c:pt idx="38">
                  <c:v>1175</c:v>
                </c:pt>
                <c:pt idx="39">
                  <c:v>1405</c:v>
                </c:pt>
                <c:pt idx="40">
                  <c:v>1088</c:v>
                </c:pt>
              </c:numCache>
            </c:numRef>
          </c:val>
        </c:ser>
        <c:ser>
          <c:idx val="3"/>
          <c:order val="2"/>
          <c:tx>
            <c:strRef>
              <c:f>pdb!$D$134</c:f>
              <c:strCache>
                <c:ptCount val="1"/>
                <c:pt idx="0">
                  <c:v>Membrane</c:v>
                </c:pt>
              </c:strCache>
            </c:strRef>
          </c:tx>
          <c:cat>
            <c:numRef>
              <c:f>pdb!$A$135:$A$175</c:f>
              <c:numCache>
                <c:formatCode>General</c:formatCode>
                <c:ptCount val="41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</c:numCache>
            </c:numRef>
          </c:cat>
          <c:val>
            <c:numRef>
              <c:f>pdb!$D$135:$D$175</c:f>
              <c:numCache>
                <c:formatCode>General</c:formatCode>
                <c:ptCount val="41"/>
                <c:pt idx="16">
                  <c:v>1</c:v>
                </c:pt>
                <c:pt idx="17">
                  <c:v>0</c:v>
                </c:pt>
                <c:pt idx="18">
                  <c:v>1</c:v>
                </c:pt>
                <c:pt idx="19">
                  <c:v>3</c:v>
                </c:pt>
                <c:pt idx="20">
                  <c:v>6</c:v>
                </c:pt>
                <c:pt idx="21">
                  <c:v>9</c:v>
                </c:pt>
                <c:pt idx="22">
                  <c:v>19</c:v>
                </c:pt>
                <c:pt idx="23">
                  <c:v>18</c:v>
                </c:pt>
                <c:pt idx="24">
                  <c:v>27</c:v>
                </c:pt>
                <c:pt idx="25">
                  <c:v>27</c:v>
                </c:pt>
                <c:pt idx="26">
                  <c:v>52</c:v>
                </c:pt>
                <c:pt idx="27">
                  <c:v>48</c:v>
                </c:pt>
                <c:pt idx="28">
                  <c:v>72</c:v>
                </c:pt>
                <c:pt idx="29">
                  <c:v>85</c:v>
                </c:pt>
                <c:pt idx="30">
                  <c:v>76</c:v>
                </c:pt>
                <c:pt idx="31">
                  <c:v>144</c:v>
                </c:pt>
                <c:pt idx="32">
                  <c:v>152</c:v>
                </c:pt>
                <c:pt idx="33">
                  <c:v>204</c:v>
                </c:pt>
                <c:pt idx="34">
                  <c:v>203</c:v>
                </c:pt>
                <c:pt idx="35">
                  <c:v>221</c:v>
                </c:pt>
                <c:pt idx="36">
                  <c:v>247</c:v>
                </c:pt>
                <c:pt idx="37">
                  <c:v>286</c:v>
                </c:pt>
                <c:pt idx="38">
                  <c:v>327</c:v>
                </c:pt>
                <c:pt idx="39">
                  <c:v>376</c:v>
                </c:pt>
                <c:pt idx="40">
                  <c:v>301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807104"/>
        <c:axId val="87808640"/>
      </c:areaChart>
      <c:catAx>
        <c:axId val="87807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7808640"/>
        <c:crosses val="autoZero"/>
        <c:auto val="1"/>
        <c:lblAlgn val="ctr"/>
        <c:lblOffset val="100"/>
        <c:noMultiLvlLbl val="0"/>
      </c:catAx>
      <c:valAx>
        <c:axId val="8780864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7807104"/>
        <c:crosses val="autoZero"/>
        <c:crossBetween val="midCat"/>
      </c:valAx>
    </c:plotArea>
    <c:legend>
      <c:legendPos val="r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percentStacked"/>
        <c:varyColors val="0"/>
        <c:ser>
          <c:idx val="0"/>
          <c:order val="0"/>
          <c:tx>
            <c:strRef>
              <c:f>pdb!$B$90</c:f>
              <c:strCache>
                <c:ptCount val="1"/>
                <c:pt idx="0">
                  <c:v>Homomeric protein</c:v>
                </c:pt>
              </c:strCache>
            </c:strRef>
          </c:tx>
          <c:cat>
            <c:numRef>
              <c:f>pdb!$A$91:$A$131</c:f>
              <c:numCache>
                <c:formatCode>General</c:formatCode>
                <c:ptCount val="41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</c:numCache>
            </c:numRef>
          </c:cat>
          <c:val>
            <c:numRef>
              <c:f>pdb!$B$91:$B$131</c:f>
              <c:numCache>
                <c:formatCode>General</c:formatCode>
                <c:ptCount val="4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10</c:v>
                </c:pt>
                <c:pt idx="4">
                  <c:v>13</c:v>
                </c:pt>
                <c:pt idx="5">
                  <c:v>6</c:v>
                </c:pt>
                <c:pt idx="6">
                  <c:v>2</c:v>
                </c:pt>
                <c:pt idx="7">
                  <c:v>8</c:v>
                </c:pt>
                <c:pt idx="8">
                  <c:v>7</c:v>
                </c:pt>
                <c:pt idx="9">
                  <c:v>19</c:v>
                </c:pt>
                <c:pt idx="10">
                  <c:v>29</c:v>
                </c:pt>
                <c:pt idx="11">
                  <c:v>15</c:v>
                </c:pt>
                <c:pt idx="12">
                  <c:v>18</c:v>
                </c:pt>
                <c:pt idx="13">
                  <c:v>11</c:v>
                </c:pt>
                <c:pt idx="14">
                  <c:v>15</c:v>
                </c:pt>
                <c:pt idx="15">
                  <c:v>38</c:v>
                </c:pt>
                <c:pt idx="16">
                  <c:v>52</c:v>
                </c:pt>
                <c:pt idx="17">
                  <c:v>90</c:v>
                </c:pt>
                <c:pt idx="18">
                  <c:v>153</c:v>
                </c:pt>
                <c:pt idx="19">
                  <c:v>282</c:v>
                </c:pt>
                <c:pt idx="20">
                  <c:v>361</c:v>
                </c:pt>
                <c:pt idx="21">
                  <c:v>546</c:v>
                </c:pt>
                <c:pt idx="22">
                  <c:v>752</c:v>
                </c:pt>
                <c:pt idx="23">
                  <c:v>817</c:v>
                </c:pt>
                <c:pt idx="24">
                  <c:v>973</c:v>
                </c:pt>
                <c:pt idx="25">
                  <c:v>1225</c:v>
                </c:pt>
                <c:pt idx="26">
                  <c:v>1487</c:v>
                </c:pt>
                <c:pt idx="27">
                  <c:v>1782</c:v>
                </c:pt>
                <c:pt idx="28">
                  <c:v>2092</c:v>
                </c:pt>
                <c:pt idx="29">
                  <c:v>2269</c:v>
                </c:pt>
                <c:pt idx="30">
                  <c:v>2376</c:v>
                </c:pt>
                <c:pt idx="31">
                  <c:v>3372</c:v>
                </c:pt>
                <c:pt idx="32">
                  <c:v>3890</c:v>
                </c:pt>
                <c:pt idx="33">
                  <c:v>4653</c:v>
                </c:pt>
                <c:pt idx="34">
                  <c:v>4926</c:v>
                </c:pt>
                <c:pt idx="35">
                  <c:v>6102</c:v>
                </c:pt>
                <c:pt idx="36">
                  <c:v>5077</c:v>
                </c:pt>
                <c:pt idx="37">
                  <c:v>5997</c:v>
                </c:pt>
                <c:pt idx="38">
                  <c:v>6283</c:v>
                </c:pt>
                <c:pt idx="39">
                  <c:v>6444</c:v>
                </c:pt>
                <c:pt idx="40">
                  <c:v>5782</c:v>
                </c:pt>
              </c:numCache>
            </c:numRef>
          </c:val>
        </c:ser>
        <c:ser>
          <c:idx val="1"/>
          <c:order val="1"/>
          <c:tx>
            <c:strRef>
              <c:f>pdb!$C$90</c:f>
              <c:strCache>
                <c:ptCount val="1"/>
                <c:pt idx="0">
                  <c:v>Heteromeric protein</c:v>
                </c:pt>
              </c:strCache>
            </c:strRef>
          </c:tx>
          <c:cat>
            <c:numRef>
              <c:f>pdb!$A$91:$A$131</c:f>
              <c:numCache>
                <c:formatCode>General</c:formatCode>
                <c:ptCount val="41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</c:numCache>
            </c:numRef>
          </c:cat>
          <c:val>
            <c:numRef>
              <c:f>pdb!$C$91:$C$131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2</c:v>
                </c:pt>
                <c:pt idx="4">
                  <c:v>4</c:v>
                </c:pt>
                <c:pt idx="5">
                  <c:v>1</c:v>
                </c:pt>
                <c:pt idx="6">
                  <c:v>0</c:v>
                </c:pt>
                <c:pt idx="7">
                  <c:v>3</c:v>
                </c:pt>
                <c:pt idx="8">
                  <c:v>1</c:v>
                </c:pt>
                <c:pt idx="9">
                  <c:v>1</c:v>
                </c:pt>
                <c:pt idx="10">
                  <c:v>9</c:v>
                </c:pt>
                <c:pt idx="11">
                  <c:v>2</c:v>
                </c:pt>
                <c:pt idx="12">
                  <c:v>8</c:v>
                </c:pt>
                <c:pt idx="13">
                  <c:v>2</c:v>
                </c:pt>
                <c:pt idx="14">
                  <c:v>1</c:v>
                </c:pt>
                <c:pt idx="15">
                  <c:v>3</c:v>
                </c:pt>
                <c:pt idx="16">
                  <c:v>18</c:v>
                </c:pt>
                <c:pt idx="17">
                  <c:v>34</c:v>
                </c:pt>
                <c:pt idx="18">
                  <c:v>35</c:v>
                </c:pt>
                <c:pt idx="19">
                  <c:v>46</c:v>
                </c:pt>
                <c:pt idx="20">
                  <c:v>90</c:v>
                </c:pt>
                <c:pt idx="21">
                  <c:v>109</c:v>
                </c:pt>
                <c:pt idx="22">
                  <c:v>126</c:v>
                </c:pt>
                <c:pt idx="23">
                  <c:v>152</c:v>
                </c:pt>
                <c:pt idx="24">
                  <c:v>174</c:v>
                </c:pt>
                <c:pt idx="25">
                  <c:v>293</c:v>
                </c:pt>
                <c:pt idx="26">
                  <c:v>342</c:v>
                </c:pt>
                <c:pt idx="27">
                  <c:v>386</c:v>
                </c:pt>
                <c:pt idx="28">
                  <c:v>410</c:v>
                </c:pt>
                <c:pt idx="29">
                  <c:v>525</c:v>
                </c:pt>
                <c:pt idx="30">
                  <c:v>516</c:v>
                </c:pt>
                <c:pt idx="31">
                  <c:v>647</c:v>
                </c:pt>
                <c:pt idx="32">
                  <c:v>827</c:v>
                </c:pt>
                <c:pt idx="33">
                  <c:v>861</c:v>
                </c:pt>
                <c:pt idx="34">
                  <c:v>958</c:v>
                </c:pt>
                <c:pt idx="35">
                  <c:v>1026</c:v>
                </c:pt>
                <c:pt idx="36">
                  <c:v>1160</c:v>
                </c:pt>
                <c:pt idx="37">
                  <c:v>1172</c:v>
                </c:pt>
                <c:pt idx="38">
                  <c:v>1350</c:v>
                </c:pt>
                <c:pt idx="39">
                  <c:v>1367</c:v>
                </c:pt>
                <c:pt idx="40">
                  <c:v>1411</c:v>
                </c:pt>
              </c:numCache>
            </c:numRef>
          </c:val>
        </c:ser>
        <c:ser>
          <c:idx val="3"/>
          <c:order val="2"/>
          <c:tx>
            <c:strRef>
              <c:f>pdb!$E$90</c:f>
              <c:strCache>
                <c:ptCount val="1"/>
                <c:pt idx="0">
                  <c:v>Protein-DNA complex</c:v>
                </c:pt>
              </c:strCache>
            </c:strRef>
          </c:tx>
          <c:cat>
            <c:numRef>
              <c:f>pdb!$A$91:$A$131</c:f>
              <c:numCache>
                <c:formatCode>General</c:formatCode>
                <c:ptCount val="41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</c:numCache>
            </c:numRef>
          </c:cat>
          <c:val>
            <c:numRef>
              <c:f>pdb!$E$91:$E$131</c:f>
              <c:numCache>
                <c:formatCode>General</c:formatCode>
                <c:ptCount val="41"/>
                <c:pt idx="14">
                  <c:v>2</c:v>
                </c:pt>
                <c:pt idx="15">
                  <c:v>0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6</c:v>
                </c:pt>
                <c:pt idx="20">
                  <c:v>9</c:v>
                </c:pt>
                <c:pt idx="21">
                  <c:v>19</c:v>
                </c:pt>
                <c:pt idx="22">
                  <c:v>21</c:v>
                </c:pt>
                <c:pt idx="23">
                  <c:v>60</c:v>
                </c:pt>
                <c:pt idx="24">
                  <c:v>91</c:v>
                </c:pt>
                <c:pt idx="25">
                  <c:v>64</c:v>
                </c:pt>
                <c:pt idx="26">
                  <c:v>77</c:v>
                </c:pt>
                <c:pt idx="27">
                  <c:v>84</c:v>
                </c:pt>
                <c:pt idx="28">
                  <c:v>66</c:v>
                </c:pt>
                <c:pt idx="29">
                  <c:v>76</c:v>
                </c:pt>
                <c:pt idx="30">
                  <c:v>92</c:v>
                </c:pt>
                <c:pt idx="31">
                  <c:v>150</c:v>
                </c:pt>
                <c:pt idx="32">
                  <c:v>125</c:v>
                </c:pt>
                <c:pt idx="33">
                  <c:v>149</c:v>
                </c:pt>
                <c:pt idx="34">
                  <c:v>165</c:v>
                </c:pt>
                <c:pt idx="35">
                  <c:v>133</c:v>
                </c:pt>
                <c:pt idx="36">
                  <c:v>139</c:v>
                </c:pt>
                <c:pt idx="37">
                  <c:v>222</c:v>
                </c:pt>
                <c:pt idx="38">
                  <c:v>229</c:v>
                </c:pt>
                <c:pt idx="39">
                  <c:v>304</c:v>
                </c:pt>
                <c:pt idx="40">
                  <c:v>315</c:v>
                </c:pt>
              </c:numCache>
            </c:numRef>
          </c:val>
        </c:ser>
        <c:ser>
          <c:idx val="4"/>
          <c:order val="3"/>
          <c:tx>
            <c:strRef>
              <c:f>pdb!$F$90</c:f>
              <c:strCache>
                <c:ptCount val="1"/>
                <c:pt idx="0">
                  <c:v>Protein-RNA complex</c:v>
                </c:pt>
              </c:strCache>
            </c:strRef>
          </c:tx>
          <c:cat>
            <c:numRef>
              <c:f>pdb!$A$91:$A$131</c:f>
              <c:numCache>
                <c:formatCode>General</c:formatCode>
                <c:ptCount val="41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</c:numCache>
            </c:numRef>
          </c:cat>
          <c:val>
            <c:numRef>
              <c:f>pdb!$F$91:$F$131</c:f>
              <c:numCache>
                <c:formatCode>General</c:formatCode>
                <c:ptCount val="41"/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0</c:v>
                </c:pt>
                <c:pt idx="20">
                  <c:v>1</c:v>
                </c:pt>
                <c:pt idx="21">
                  <c:v>3</c:v>
                </c:pt>
                <c:pt idx="22">
                  <c:v>2</c:v>
                </c:pt>
                <c:pt idx="23">
                  <c:v>5</c:v>
                </c:pt>
                <c:pt idx="24">
                  <c:v>10</c:v>
                </c:pt>
                <c:pt idx="25">
                  <c:v>7</c:v>
                </c:pt>
                <c:pt idx="26">
                  <c:v>14</c:v>
                </c:pt>
                <c:pt idx="27">
                  <c:v>19</c:v>
                </c:pt>
                <c:pt idx="28">
                  <c:v>40</c:v>
                </c:pt>
                <c:pt idx="29">
                  <c:v>38</c:v>
                </c:pt>
                <c:pt idx="30">
                  <c:v>46</c:v>
                </c:pt>
                <c:pt idx="31">
                  <c:v>51</c:v>
                </c:pt>
                <c:pt idx="32">
                  <c:v>76</c:v>
                </c:pt>
                <c:pt idx="33">
                  <c:v>99</c:v>
                </c:pt>
                <c:pt idx="34">
                  <c:v>82</c:v>
                </c:pt>
                <c:pt idx="35">
                  <c:v>116</c:v>
                </c:pt>
                <c:pt idx="36">
                  <c:v>102</c:v>
                </c:pt>
                <c:pt idx="37">
                  <c:v>145</c:v>
                </c:pt>
                <c:pt idx="38">
                  <c:v>209</c:v>
                </c:pt>
                <c:pt idx="39">
                  <c:v>174</c:v>
                </c:pt>
                <c:pt idx="40">
                  <c:v>134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990272"/>
        <c:axId val="87991808"/>
      </c:areaChart>
      <c:catAx>
        <c:axId val="87990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7991808"/>
        <c:crosses val="autoZero"/>
        <c:auto val="1"/>
        <c:lblAlgn val="ctr"/>
        <c:lblOffset val="100"/>
        <c:noMultiLvlLbl val="0"/>
      </c:catAx>
      <c:valAx>
        <c:axId val="8799180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7990272"/>
        <c:crosses val="autoZero"/>
        <c:crossBetween val="midCat"/>
      </c:valAx>
    </c:plotArea>
    <c:legend>
      <c:legendPos val="r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fld id="{593B0CCC-A387-4294-8533-1ED27CAE26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182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>
            <a:lvl1pPr>
              <a:defRPr sz="44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BF79F-389A-4282-B2C5-1B3F4498B5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445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391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7745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084776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51419"/>
          </a:xfrm>
        </p:spPr>
        <p:txBody>
          <a:bodyPr/>
          <a:lstStyle>
            <a:lvl1pPr marL="0" indent="0">
              <a:buNone/>
              <a:defRPr sz="2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2593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71942"/>
            <a:ext cx="5486400" cy="566738"/>
          </a:xfrm>
        </p:spPr>
        <p:txBody>
          <a:bodyPr anchor="b"/>
          <a:lstStyle>
            <a:lvl1pPr algn="l">
              <a:defRPr sz="28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45916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638680"/>
            <a:ext cx="5486400" cy="804862"/>
          </a:xfrm>
        </p:spPr>
        <p:txBody>
          <a:bodyPr/>
          <a:lstStyle>
            <a:lvl1pPr marL="0" indent="0">
              <a:buNone/>
              <a:defRPr sz="2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9433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0"/>
            <a:ext cx="91440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06828-924E-4539-B9D9-50D4F66F22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238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9343A-D232-4340-9D45-4E01FD4F27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725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6" descr="Instruct_Logo_RGB_Small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429500" y="5930900"/>
            <a:ext cx="1714500" cy="9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686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1470025"/>
          </a:xfrm>
        </p:spPr>
        <p:txBody>
          <a:bodyPr/>
          <a:lstStyle>
            <a:lvl1pPr>
              <a:defRPr sz="44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70065"/>
            <a:ext cx="6400800" cy="1752600"/>
          </a:xfrm>
        </p:spPr>
        <p:txBody>
          <a:bodyPr/>
          <a:lstStyle>
            <a:lvl1pPr marL="0" indent="0" algn="ctr">
              <a:buNone/>
              <a:defRPr sz="2400"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38004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buNone/>
              <a:defRPr>
                <a:latin typeface="Arial" pitchFamily="34" charset="0"/>
                <a:cs typeface="Arial" pitchFamily="34" charset="0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524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786047"/>
            <a:ext cx="7848872" cy="1362075"/>
          </a:xfrm>
        </p:spPr>
        <p:txBody>
          <a:bodyPr anchor="t"/>
          <a:lstStyle>
            <a:lvl1pPr algn="l">
              <a:defRPr sz="4400" b="1" cap="none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513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57338"/>
            <a:ext cx="3810000" cy="451486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3810000" cy="38004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777199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484784"/>
            <a:ext cx="4040188" cy="639762"/>
          </a:xfrm>
        </p:spPr>
        <p:txBody>
          <a:bodyPr anchor="b"/>
          <a:lstStyle>
            <a:lvl1pPr marL="0" indent="0">
              <a:buNone/>
              <a:defRPr sz="28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897331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8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182951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12383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9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2860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929063"/>
            <a:ext cx="77724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A7C77DB-235C-4F22-A233-97FC6C9996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19" descr="STFC_to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27" r:id="rId1"/>
    <p:sldLayoutId id="2147484428" r:id="rId2"/>
    <p:sldLayoutId id="2147484429" r:id="rId3"/>
    <p:sldLayoutId id="2147484439" r:id="rId4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pitchFamily="34" charset="0"/>
          <a:ea typeface="+mj-ea"/>
          <a:cs typeface="Arial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ctr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33375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57338"/>
            <a:ext cx="7772400" cy="453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fld id="{49271136-A0CB-4664-A739-92420CC284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5" name="Picture 19" descr="SCI41098_PPT_Templates_bottom_STFC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688" y="5294313"/>
            <a:ext cx="7580312" cy="156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30" r:id="rId1"/>
    <p:sldLayoutId id="2147484431" r:id="rId2"/>
    <p:sldLayoutId id="2147484432" r:id="rId3"/>
    <p:sldLayoutId id="2147484433" r:id="rId4"/>
    <p:sldLayoutId id="2147484434" r:id="rId5"/>
    <p:sldLayoutId id="2147484435" r:id="rId6"/>
    <p:sldLayoutId id="2147484436" r:id="rId7"/>
    <p:sldLayoutId id="2147484437" r:id="rId8"/>
    <p:sldLayoutId id="2147484438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3C8C93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3C8C93"/>
                </a:solidFill>
              </a:rPr>
              <a:t>Towards a </a:t>
            </a:r>
            <a:br>
              <a:rPr lang="en-US" altLang="en-US" dirty="0" smtClean="0">
                <a:solidFill>
                  <a:srgbClr val="3C8C93"/>
                </a:solidFill>
              </a:rPr>
            </a:br>
            <a:r>
              <a:rPr lang="en-US" altLang="en-US" dirty="0" smtClean="0">
                <a:solidFill>
                  <a:srgbClr val="3C8C93"/>
                </a:solidFill>
              </a:rPr>
              <a:t>Structural Biology</a:t>
            </a:r>
            <a:br>
              <a:rPr lang="en-US" altLang="en-US" dirty="0" smtClean="0">
                <a:solidFill>
                  <a:srgbClr val="3C8C93"/>
                </a:solidFill>
              </a:rPr>
            </a:br>
            <a:r>
              <a:rPr lang="en-US" altLang="en-US" dirty="0" smtClean="0">
                <a:solidFill>
                  <a:srgbClr val="3C8C93"/>
                </a:solidFill>
              </a:rPr>
              <a:t>Work Bench</a:t>
            </a:r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>
          <a:xfrm>
            <a:off x="1371600" y="4844752"/>
            <a:ext cx="6400800" cy="1752600"/>
          </a:xfrm>
        </p:spPr>
        <p:txBody>
          <a:bodyPr/>
          <a:lstStyle/>
          <a:p>
            <a:r>
              <a:rPr lang="en-US" altLang="en-US" dirty="0" smtClean="0"/>
              <a:t>Chris Morris, STFC / CCISB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301208"/>
            <a:ext cx="2700300" cy="13681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3C8C93"/>
                </a:solidFill>
              </a:rPr>
              <a:t>Reinvent nothing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3800475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Existing best </a:t>
            </a:r>
            <a:r>
              <a:rPr lang="en-US" altLang="en-US" dirty="0" err="1" smtClean="0"/>
              <a:t>practise</a:t>
            </a:r>
            <a:r>
              <a:rPr lang="en-US" altLang="en-US" dirty="0" smtClean="0"/>
              <a:t> includes:</a:t>
            </a:r>
          </a:p>
          <a:p>
            <a:r>
              <a:rPr lang="en-US" altLang="en-US" dirty="0" err="1" smtClean="0"/>
              <a:t>weNMR</a:t>
            </a:r>
            <a:endParaRPr lang="en-US" altLang="en-US" dirty="0" smtClean="0"/>
          </a:p>
          <a:p>
            <a:r>
              <a:rPr lang="en-US" altLang="en-US" dirty="0" err="1" smtClean="0"/>
              <a:t>PaNData</a:t>
            </a:r>
            <a:endParaRPr lang="en-US" altLang="en-US" dirty="0" smtClean="0"/>
          </a:p>
          <a:p>
            <a:r>
              <a:rPr lang="en-US" altLang="en-US" dirty="0" smtClean="0"/>
              <a:t>Diamond: pipelines and archives</a:t>
            </a:r>
          </a:p>
          <a:p>
            <a:r>
              <a:rPr lang="en-US" altLang="en-US" dirty="0" err="1" smtClean="0"/>
              <a:t>Scipion</a:t>
            </a:r>
            <a:endParaRPr lang="en-US" altLang="en-US" dirty="0" smtClean="0"/>
          </a:p>
          <a:p>
            <a:r>
              <a:rPr lang="en-US" altLang="en-US" dirty="0" smtClean="0"/>
              <a:t>Data Life Cycle Lab</a:t>
            </a:r>
          </a:p>
          <a:p>
            <a:pPr marL="0" indent="0">
              <a:buNone/>
            </a:pPr>
            <a:r>
              <a:rPr lang="en-US" altLang="en-US" dirty="0" smtClean="0"/>
              <a:t>Integration, not competition</a:t>
            </a:r>
          </a:p>
        </p:txBody>
      </p:sp>
    </p:spTree>
    <p:extLst>
      <p:ext uri="{BB962C8B-B14F-4D97-AF65-F5344CB8AC3E}">
        <p14:creationId xmlns:p14="http://schemas.microsoft.com/office/powerpoint/2010/main" val="1972529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3C8C93"/>
                </a:solidFill>
              </a:rPr>
              <a:t>Structural Biology Work Bench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3800475"/>
          </a:xfrm>
        </p:spPr>
        <p:txBody>
          <a:bodyPr/>
          <a:lstStyle/>
          <a:p>
            <a:r>
              <a:rPr lang="en-US" altLang="en-US" dirty="0" smtClean="0"/>
              <a:t>Seamless data transfer between stages</a:t>
            </a:r>
          </a:p>
          <a:p>
            <a:r>
              <a:rPr lang="en-US" altLang="en-US" dirty="0" smtClean="0"/>
              <a:t>Accumulate metadata without user intervention</a:t>
            </a:r>
          </a:p>
          <a:p>
            <a:r>
              <a:rPr lang="en-US" altLang="en-US" dirty="0" smtClean="0"/>
              <a:t>No installation effort</a:t>
            </a:r>
          </a:p>
          <a:p>
            <a:r>
              <a:rPr lang="en-US" altLang="en-US" dirty="0" smtClean="0"/>
              <a:t>Extensible</a:t>
            </a:r>
          </a:p>
          <a:p>
            <a:r>
              <a:rPr lang="en-US" altLang="en-US" dirty="0" smtClean="0"/>
              <a:t>Project view, not visit view</a:t>
            </a:r>
          </a:p>
          <a:p>
            <a:endParaRPr lang="en-US" altLang="en-US" dirty="0"/>
          </a:p>
          <a:p>
            <a:pPr marL="0" indent="0">
              <a:buNone/>
            </a:pPr>
            <a:r>
              <a:rPr lang="en-US" altLang="en-US" dirty="0" smtClean="0"/>
              <a:t>Data management should be combined with data processing</a:t>
            </a: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9493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 packages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</a:t>
            </a:r>
            <a:r>
              <a:rPr lang="en-GB" dirty="0"/>
              <a:t>distributed file system </a:t>
            </a:r>
          </a:p>
          <a:p>
            <a:r>
              <a:rPr lang="en-GB" dirty="0" smtClean="0"/>
              <a:t>a </a:t>
            </a:r>
            <a:r>
              <a:rPr lang="en-GB" dirty="0"/>
              <a:t>rigid body docking service that can use a variety of experimental evidence </a:t>
            </a:r>
          </a:p>
          <a:p>
            <a:r>
              <a:rPr lang="en-GB" dirty="0" smtClean="0"/>
              <a:t>an </a:t>
            </a:r>
            <a:r>
              <a:rPr lang="en-GB" dirty="0"/>
              <a:t>atomistic structure solution service that can use a variety of experimental evidence </a:t>
            </a:r>
            <a:endParaRPr lang="en-GB" dirty="0" smtClean="0"/>
          </a:p>
          <a:p>
            <a:r>
              <a:rPr lang="en-GB" dirty="0" smtClean="0"/>
              <a:t>a </a:t>
            </a:r>
            <a:r>
              <a:rPr lang="en-GB" dirty="0"/>
              <a:t>toolkit for making new active web pages that address new scientific questions </a:t>
            </a:r>
          </a:p>
          <a:p>
            <a:r>
              <a:rPr lang="en-GB" dirty="0" smtClean="0"/>
              <a:t>a </a:t>
            </a:r>
            <a:r>
              <a:rPr lang="en-GB" dirty="0"/>
              <a:t>construct design service </a:t>
            </a:r>
          </a:p>
          <a:p>
            <a:r>
              <a:rPr lang="en-GB" dirty="0" smtClean="0"/>
              <a:t>scientific </a:t>
            </a:r>
            <a:r>
              <a:rPr lang="en-GB" dirty="0"/>
              <a:t>collaborations, which validate the work in progress by putting it to use 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1546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3C8C93"/>
                </a:solidFill>
              </a:rPr>
              <a:t>Developing infrastructures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380047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en-US" sz="1800" dirty="0" smtClean="0"/>
              <a:t>Understand context of use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1800" dirty="0" smtClean="0"/>
              <a:t>Detailed requirements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1800" dirty="0" smtClean="0"/>
              <a:t>User experience design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1800" dirty="0" smtClean="0"/>
              <a:t>Service architecture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1800" dirty="0" smtClean="0"/>
              <a:t>Develop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1800" dirty="0" smtClean="0"/>
              <a:t>… hand in hand with pilot research projects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1800" dirty="0" smtClean="0"/>
              <a:t>Seek feedback</a:t>
            </a:r>
          </a:p>
          <a:p>
            <a:pPr marL="457200" indent="-457200">
              <a:buFont typeface="+mj-lt"/>
              <a:buAutoNum type="arabicPeriod"/>
            </a:pPr>
            <a:endParaRPr lang="en-US" altLang="en-US" sz="1800" dirty="0"/>
          </a:p>
          <a:p>
            <a:pPr marL="0" indent="0">
              <a:buNone/>
            </a:pPr>
            <a:r>
              <a:rPr lang="en-GB" sz="1800" dirty="0" smtClean="0"/>
              <a:t>users </a:t>
            </a:r>
            <a:r>
              <a:rPr lang="en-GB" sz="1800" dirty="0"/>
              <a:t>need to become much more directly involved in strategy, coordination and innovation in each of the e-Infrastructure components. This implies that users also need to be empowered to drive the direction of e-Infrastructure service. To this end, the funding for service delivery should be channelled through the users, rather than </a:t>
            </a:r>
            <a:r>
              <a:rPr lang="en-GB" sz="1800" dirty="0" smtClean="0"/>
              <a:t>directly </a:t>
            </a:r>
            <a:r>
              <a:rPr lang="en-GB" sz="1800" dirty="0"/>
              <a:t>to the service delivery </a:t>
            </a:r>
            <a:r>
              <a:rPr lang="en-GB" sz="1800" dirty="0" smtClean="0"/>
              <a:t>organisations</a:t>
            </a:r>
            <a:r>
              <a:rPr lang="en-GB" sz="1800" dirty="0"/>
              <a:t>. 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e-IRG </a:t>
            </a:r>
            <a:r>
              <a:rPr lang="en-GB" sz="1800" dirty="0"/>
              <a:t>White Paper 2013</a:t>
            </a:r>
          </a:p>
          <a:p>
            <a:pPr marL="457200" indent="-457200">
              <a:buFont typeface="+mj-lt"/>
              <a:buAutoNum type="arabicPeriod"/>
            </a:pP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754567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VRE for Instruct?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Participants welcome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498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7338"/>
            <a:ext cx="9144000" cy="3800488"/>
          </a:xfrm>
        </p:spPr>
        <p:txBody>
          <a:bodyPr/>
          <a:lstStyle/>
          <a:p>
            <a:r>
              <a:rPr lang="en-GB" sz="1800" dirty="0" err="1" smtClean="0"/>
              <a:t>Biasini</a:t>
            </a:r>
            <a:r>
              <a:rPr lang="en-GB" sz="1800" dirty="0" smtClean="0"/>
              <a:t> et al. </a:t>
            </a:r>
            <a:r>
              <a:rPr lang="en-GB" sz="1800" dirty="0"/>
              <a:t>(2013). </a:t>
            </a:r>
            <a:r>
              <a:rPr lang="en-GB" sz="1800" i="1" dirty="0" err="1"/>
              <a:t>Acta</a:t>
            </a:r>
            <a:r>
              <a:rPr lang="en-GB" sz="1800" i="1" dirty="0"/>
              <a:t> </a:t>
            </a:r>
            <a:r>
              <a:rPr lang="en-GB" sz="1800" i="1" dirty="0" err="1"/>
              <a:t>Cryst</a:t>
            </a:r>
            <a:r>
              <a:rPr lang="en-GB" sz="1800" i="1" dirty="0"/>
              <a:t>.</a:t>
            </a:r>
            <a:r>
              <a:rPr lang="en-GB" sz="1800" dirty="0"/>
              <a:t> D</a:t>
            </a:r>
            <a:r>
              <a:rPr lang="en-GB" sz="1800" b="1" dirty="0"/>
              <a:t>69</a:t>
            </a:r>
            <a:r>
              <a:rPr lang="en-GB" sz="1800" dirty="0"/>
              <a:t>, 701-709. </a:t>
            </a:r>
            <a:endParaRPr lang="en-GB" sz="1800" dirty="0" smtClean="0"/>
          </a:p>
          <a:p>
            <a:r>
              <a:rPr lang="en-GB" sz="1800" dirty="0" err="1" smtClean="0"/>
              <a:t>Gutmanas</a:t>
            </a:r>
            <a:r>
              <a:rPr lang="en-GB" sz="1800" dirty="0" smtClean="0"/>
              <a:t> </a:t>
            </a:r>
            <a:r>
              <a:rPr lang="en-GB" sz="1800" dirty="0"/>
              <a:t>et al. </a:t>
            </a:r>
            <a:r>
              <a:rPr lang="en-GB" sz="1800" dirty="0" smtClean="0"/>
              <a:t>(</a:t>
            </a:r>
            <a:r>
              <a:rPr lang="en-GB" sz="1800" dirty="0"/>
              <a:t>2013). </a:t>
            </a:r>
            <a:r>
              <a:rPr lang="en-GB" sz="1800" i="1" dirty="0" err="1"/>
              <a:t>Acta</a:t>
            </a:r>
            <a:r>
              <a:rPr lang="en-GB" sz="1800" i="1" dirty="0"/>
              <a:t> </a:t>
            </a:r>
            <a:r>
              <a:rPr lang="en-GB" sz="1800" i="1" dirty="0" err="1"/>
              <a:t>Cryst</a:t>
            </a:r>
            <a:r>
              <a:rPr lang="en-GB" sz="1800" i="1" dirty="0"/>
              <a:t>.</a:t>
            </a:r>
            <a:r>
              <a:rPr lang="en-GB" sz="1800" dirty="0"/>
              <a:t> D</a:t>
            </a:r>
            <a:r>
              <a:rPr lang="en-GB" sz="1800" b="1" dirty="0"/>
              <a:t>69</a:t>
            </a:r>
            <a:r>
              <a:rPr lang="en-GB" sz="1800" dirty="0"/>
              <a:t>, 710-721.  </a:t>
            </a:r>
            <a:endParaRPr lang="en-GB" sz="1800" dirty="0" smtClean="0"/>
          </a:p>
          <a:p>
            <a:r>
              <a:rPr lang="en-GB" sz="1800" dirty="0" err="1" smtClean="0"/>
              <a:t>Karaca</a:t>
            </a:r>
            <a:r>
              <a:rPr lang="en-GB" sz="1800" dirty="0"/>
              <a:t>, E. &amp; </a:t>
            </a:r>
            <a:r>
              <a:rPr lang="en-GB" sz="1800" dirty="0" err="1"/>
              <a:t>Bonvin</a:t>
            </a:r>
            <a:r>
              <a:rPr lang="en-GB" sz="1800" dirty="0"/>
              <a:t>, A. M. J. J. (2013). </a:t>
            </a:r>
            <a:r>
              <a:rPr lang="en-GB" sz="1800" i="1" dirty="0" err="1"/>
              <a:t>Acta</a:t>
            </a:r>
            <a:r>
              <a:rPr lang="en-GB" sz="1800" i="1" dirty="0"/>
              <a:t> </a:t>
            </a:r>
            <a:r>
              <a:rPr lang="en-GB" sz="1800" i="1" dirty="0" err="1"/>
              <a:t>Cryst</a:t>
            </a:r>
            <a:r>
              <a:rPr lang="en-GB" sz="1800" i="1" dirty="0"/>
              <a:t>.</a:t>
            </a:r>
            <a:r>
              <a:rPr lang="en-GB" sz="1800" dirty="0"/>
              <a:t> D</a:t>
            </a:r>
            <a:r>
              <a:rPr lang="en-GB" sz="1800" b="1" dirty="0"/>
              <a:t>69</a:t>
            </a:r>
            <a:r>
              <a:rPr lang="en-GB" sz="1800" dirty="0"/>
              <a:t>, 683-694.  </a:t>
            </a:r>
            <a:endParaRPr lang="en-GB" sz="1800" dirty="0" smtClean="0"/>
          </a:p>
          <a:p>
            <a:r>
              <a:rPr lang="en-GB" sz="1800" dirty="0" err="1" smtClean="0"/>
              <a:t>Marabini</a:t>
            </a:r>
            <a:r>
              <a:rPr lang="en-GB" sz="1800" dirty="0"/>
              <a:t>, et al. </a:t>
            </a:r>
            <a:r>
              <a:rPr lang="en-GB" sz="1800" dirty="0" smtClean="0"/>
              <a:t>(</a:t>
            </a:r>
            <a:r>
              <a:rPr lang="en-GB" sz="1800" dirty="0"/>
              <a:t>2013). </a:t>
            </a:r>
            <a:r>
              <a:rPr lang="en-GB" sz="1800" i="1" dirty="0" err="1"/>
              <a:t>Acta</a:t>
            </a:r>
            <a:r>
              <a:rPr lang="en-GB" sz="1800" i="1" dirty="0"/>
              <a:t> </a:t>
            </a:r>
            <a:r>
              <a:rPr lang="en-GB" sz="1800" i="1" dirty="0" err="1"/>
              <a:t>Cryst</a:t>
            </a:r>
            <a:r>
              <a:rPr lang="en-GB" sz="1800" i="1" dirty="0"/>
              <a:t>.</a:t>
            </a:r>
            <a:r>
              <a:rPr lang="en-GB" sz="1800" dirty="0"/>
              <a:t> D</a:t>
            </a:r>
            <a:r>
              <a:rPr lang="en-GB" sz="1800" b="1" dirty="0"/>
              <a:t>69</a:t>
            </a:r>
            <a:r>
              <a:rPr lang="en-GB" sz="1800" dirty="0"/>
              <a:t>, 695-700.  </a:t>
            </a:r>
            <a:endParaRPr lang="en-GB" sz="1800" dirty="0" smtClean="0"/>
          </a:p>
          <a:p>
            <a:r>
              <a:rPr lang="en-GB" sz="1800" dirty="0" smtClean="0"/>
              <a:t>Morris</a:t>
            </a:r>
            <a:r>
              <a:rPr lang="en-GB" sz="1800" dirty="0"/>
              <a:t>, C. &amp; Segal, J. (2012). </a:t>
            </a:r>
            <a:r>
              <a:rPr lang="en-GB" sz="1800" i="1" dirty="0"/>
              <a:t>IEEE Software</a:t>
            </a:r>
            <a:r>
              <a:rPr lang="en-GB" sz="1800" dirty="0"/>
              <a:t>, </a:t>
            </a:r>
            <a:r>
              <a:rPr lang="en-GB" sz="1800" b="1" dirty="0"/>
              <a:t>29</a:t>
            </a:r>
            <a:r>
              <a:rPr lang="en-GB" sz="1800" dirty="0"/>
              <a:t>, 9-12.  </a:t>
            </a:r>
            <a:endParaRPr lang="en-GB" sz="1800" dirty="0" smtClean="0"/>
          </a:p>
          <a:p>
            <a:r>
              <a:rPr lang="en-GB" sz="1800" dirty="0" err="1" smtClean="0"/>
              <a:t>Perrakis</a:t>
            </a:r>
            <a:r>
              <a:rPr lang="en-GB" sz="1800" dirty="0" smtClean="0"/>
              <a:t> </a:t>
            </a:r>
            <a:r>
              <a:rPr lang="en-GB" sz="1800" dirty="0"/>
              <a:t>et al.  </a:t>
            </a:r>
            <a:r>
              <a:rPr lang="en-GB" sz="1800" i="1" dirty="0"/>
              <a:t>J. </a:t>
            </a:r>
            <a:r>
              <a:rPr lang="en-GB" sz="1800" i="1" dirty="0" err="1"/>
              <a:t>Struct</a:t>
            </a:r>
            <a:r>
              <a:rPr lang="en-GB" sz="1800" i="1" dirty="0"/>
              <a:t>. Biol.</a:t>
            </a:r>
            <a:r>
              <a:rPr lang="en-GB" sz="1800" dirty="0"/>
              <a:t> </a:t>
            </a:r>
            <a:r>
              <a:rPr lang="en-GB" sz="1800" b="1" dirty="0"/>
              <a:t>175</a:t>
            </a:r>
            <a:r>
              <a:rPr lang="en-GB" sz="1800" dirty="0"/>
              <a:t>, 106-112</a:t>
            </a:r>
            <a:r>
              <a:rPr lang="en-GB" sz="1800" dirty="0" smtClean="0"/>
              <a:t>.</a:t>
            </a:r>
          </a:p>
          <a:p>
            <a:r>
              <a:rPr lang="en-GB" sz="1800" dirty="0" err="1" smtClean="0"/>
              <a:t>DiMaio</a:t>
            </a:r>
            <a:r>
              <a:rPr lang="en-GB" sz="1800" dirty="0" smtClean="0"/>
              <a:t> et al., </a:t>
            </a:r>
            <a:r>
              <a:rPr lang="en-GB" sz="1800" i="1" dirty="0" smtClean="0"/>
              <a:t>Nature Methods</a:t>
            </a:r>
            <a:r>
              <a:rPr lang="en-GB" sz="1800" i="1" dirty="0"/>
              <a:t>, </a:t>
            </a:r>
            <a:r>
              <a:rPr lang="en-GB" sz="1800" dirty="0"/>
              <a:t>Improved protein crystal structures at low resolution by integrated refinement with </a:t>
            </a:r>
            <a:r>
              <a:rPr lang="en-GB" sz="1800" dirty="0" err="1"/>
              <a:t>Phenix</a:t>
            </a:r>
            <a:r>
              <a:rPr lang="en-GB" sz="1800" dirty="0"/>
              <a:t> and </a:t>
            </a:r>
            <a:r>
              <a:rPr lang="en-GB" sz="1800" dirty="0" smtClean="0"/>
              <a:t>Rosetta, in press</a:t>
            </a:r>
          </a:p>
          <a:p>
            <a:r>
              <a:rPr lang="en-GB" sz="1800" dirty="0"/>
              <a:t>https://www.structuralbiology.eu/sites/default/files/Instruct_Software_Survey.pdf</a:t>
            </a:r>
            <a:r>
              <a:rPr lang="en-GB" dirty="0"/>
              <a:t>   </a:t>
            </a:r>
          </a:p>
        </p:txBody>
      </p:sp>
    </p:spTree>
    <p:extLst>
      <p:ext uri="{BB962C8B-B14F-4D97-AF65-F5344CB8AC3E}">
        <p14:creationId xmlns:p14="http://schemas.microsoft.com/office/powerpoint/2010/main" val="1743134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 of life of structure data</a:t>
            </a:r>
            <a:endParaRPr lang="en-GB" dirty="0"/>
          </a:p>
        </p:txBody>
      </p:sp>
      <p:sp>
        <p:nvSpPr>
          <p:cNvPr id="4" name="Can 3"/>
          <p:cNvSpPr/>
          <p:nvPr/>
        </p:nvSpPr>
        <p:spPr bwMode="auto">
          <a:xfrm>
            <a:off x="7452320" y="1772816"/>
            <a:ext cx="648072" cy="864096"/>
          </a:xfrm>
          <a:prstGeom prst="ca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5" name="Can 4"/>
          <p:cNvSpPr/>
          <p:nvPr/>
        </p:nvSpPr>
        <p:spPr bwMode="auto">
          <a:xfrm>
            <a:off x="7452320" y="3429000"/>
            <a:ext cx="648072" cy="864096"/>
          </a:xfrm>
          <a:prstGeom prst="ca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6" name="Cloud 5"/>
          <p:cNvSpPr/>
          <p:nvPr/>
        </p:nvSpPr>
        <p:spPr bwMode="auto">
          <a:xfrm>
            <a:off x="4139952" y="2276872"/>
            <a:ext cx="2232248" cy="1728192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44408" y="206084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/>
              <a:t>PDB</a:t>
            </a:r>
            <a:endParaRPr lang="en-GB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8244408" y="3501008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Local </a:t>
            </a:r>
          </a:p>
          <a:p>
            <a:r>
              <a:rPr lang="en-GB" sz="1600" dirty="0" smtClean="0"/>
              <a:t>Store</a:t>
            </a:r>
            <a:endParaRPr lang="en-GB" sz="1600" dirty="0"/>
          </a:p>
        </p:txBody>
      </p:sp>
      <p:sp>
        <p:nvSpPr>
          <p:cNvPr id="9" name="Can 8"/>
          <p:cNvSpPr/>
          <p:nvPr/>
        </p:nvSpPr>
        <p:spPr bwMode="auto">
          <a:xfrm>
            <a:off x="4932040" y="4437112"/>
            <a:ext cx="648072" cy="864096"/>
          </a:xfrm>
          <a:prstGeom prst="ca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24128" y="465313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PiMS</a:t>
            </a:r>
            <a:endParaRPr lang="en-GB" dirty="0"/>
          </a:p>
        </p:txBody>
      </p:sp>
      <p:cxnSp>
        <p:nvCxnSpPr>
          <p:cNvPr id="12" name="Curved Connector 11"/>
          <p:cNvCxnSpPr>
            <a:endCxn id="9" idx="4"/>
          </p:cNvCxnSpPr>
          <p:nvPr/>
        </p:nvCxnSpPr>
        <p:spPr bwMode="auto">
          <a:xfrm rot="5400000">
            <a:off x="5222250" y="4151257"/>
            <a:ext cx="1075766" cy="360041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Curved Connector 13"/>
          <p:cNvCxnSpPr/>
          <p:nvPr/>
        </p:nvCxnSpPr>
        <p:spPr bwMode="auto">
          <a:xfrm rot="16200000" flipV="1">
            <a:off x="4355976" y="4149080"/>
            <a:ext cx="864096" cy="288032"/>
          </a:xfrm>
          <a:prstGeom prst="curvedConnector3">
            <a:avLst>
              <a:gd name="adj1" fmla="val 1072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Curved Connector 15"/>
          <p:cNvCxnSpPr>
            <a:endCxn id="4" idx="2"/>
          </p:cNvCxnSpPr>
          <p:nvPr/>
        </p:nvCxnSpPr>
        <p:spPr bwMode="auto">
          <a:xfrm flipV="1">
            <a:off x="6372200" y="2204864"/>
            <a:ext cx="1080120" cy="504056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Curved Connector 17"/>
          <p:cNvCxnSpPr>
            <a:stCxn id="6" idx="0"/>
            <a:endCxn id="5" idx="2"/>
          </p:cNvCxnSpPr>
          <p:nvPr/>
        </p:nvCxnSpPr>
        <p:spPr bwMode="auto">
          <a:xfrm>
            <a:off x="6370340" y="3140968"/>
            <a:ext cx="1081980" cy="720080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Bevel 18"/>
          <p:cNvSpPr/>
          <p:nvPr/>
        </p:nvSpPr>
        <p:spPr bwMode="auto">
          <a:xfrm>
            <a:off x="1547664" y="1988840"/>
            <a:ext cx="1008112" cy="648072"/>
          </a:xfrm>
          <a:prstGeom prst="bevel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2060848"/>
            <a:ext cx="1619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CCP4GUI2</a:t>
            </a:r>
            <a:endParaRPr lang="en-GB" sz="2000" dirty="0"/>
          </a:p>
        </p:txBody>
      </p:sp>
      <p:cxnSp>
        <p:nvCxnSpPr>
          <p:cNvPr id="22" name="Curved Connector 21"/>
          <p:cNvCxnSpPr>
            <a:stCxn id="19" idx="0"/>
          </p:cNvCxnSpPr>
          <p:nvPr/>
        </p:nvCxnSpPr>
        <p:spPr bwMode="auto">
          <a:xfrm>
            <a:off x="2555776" y="2312876"/>
            <a:ext cx="1872208" cy="324036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Flowchart: Multidocument 25"/>
          <p:cNvSpPr/>
          <p:nvPr/>
        </p:nvSpPr>
        <p:spPr bwMode="auto">
          <a:xfrm>
            <a:off x="1475656" y="3501008"/>
            <a:ext cx="1296144" cy="792088"/>
          </a:xfrm>
          <a:prstGeom prst="flowChartMultidocumen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27" name="Flowchart: Multidocument 26"/>
          <p:cNvSpPr/>
          <p:nvPr/>
        </p:nvSpPr>
        <p:spPr bwMode="auto">
          <a:xfrm>
            <a:off x="1403648" y="4797152"/>
            <a:ext cx="1296144" cy="792088"/>
          </a:xfrm>
          <a:prstGeom prst="flowChartMultidocumen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cxnSp>
        <p:nvCxnSpPr>
          <p:cNvPr id="29" name="Curved Connector 28"/>
          <p:cNvCxnSpPr>
            <a:stCxn id="26" idx="3"/>
            <a:endCxn id="6" idx="2"/>
          </p:cNvCxnSpPr>
          <p:nvPr/>
        </p:nvCxnSpPr>
        <p:spPr bwMode="auto">
          <a:xfrm flipV="1">
            <a:off x="2771800" y="3140968"/>
            <a:ext cx="1375076" cy="756084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Curved Connector 32"/>
          <p:cNvCxnSpPr/>
          <p:nvPr/>
        </p:nvCxnSpPr>
        <p:spPr bwMode="auto">
          <a:xfrm flipV="1">
            <a:off x="2699792" y="3519010"/>
            <a:ext cx="1512168" cy="1494166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539552" y="3717032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Xia2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0" y="5013176"/>
            <a:ext cx="1475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MrBump</a:t>
            </a:r>
            <a:endParaRPr lang="en-GB" dirty="0"/>
          </a:p>
        </p:txBody>
      </p:sp>
      <p:sp>
        <p:nvSpPr>
          <p:cNvPr id="3" name="Smiley Face 2"/>
          <p:cNvSpPr/>
          <p:nvPr/>
        </p:nvSpPr>
        <p:spPr bwMode="auto">
          <a:xfrm>
            <a:off x="7596336" y="4797152"/>
            <a:ext cx="504056" cy="504056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44408" y="486916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End user</a:t>
            </a:r>
            <a:endParaRPr lang="en-GB" sz="1600" dirty="0"/>
          </a:p>
        </p:txBody>
      </p:sp>
      <p:cxnSp>
        <p:nvCxnSpPr>
          <p:cNvPr id="15" name="Curved Connector 14"/>
          <p:cNvCxnSpPr>
            <a:endCxn id="3" idx="2"/>
          </p:cNvCxnSpPr>
          <p:nvPr/>
        </p:nvCxnSpPr>
        <p:spPr bwMode="auto">
          <a:xfrm rot="16200000" flipH="1">
            <a:off x="6120172" y="3573016"/>
            <a:ext cx="1548172" cy="1404156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Curved Connector 30"/>
          <p:cNvCxnSpPr/>
          <p:nvPr/>
        </p:nvCxnSpPr>
        <p:spPr bwMode="auto">
          <a:xfrm rot="10800000" flipV="1">
            <a:off x="6005661" y="1988840"/>
            <a:ext cx="1512166" cy="324036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543415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208821" y="1557076"/>
            <a:ext cx="3827675" cy="3456384"/>
            <a:chOff x="5208821" y="1916832"/>
            <a:chExt cx="3827675" cy="3456384"/>
          </a:xfrm>
        </p:grpSpPr>
        <p:grpSp>
          <p:nvGrpSpPr>
            <p:cNvPr id="6" name="Group 5"/>
            <p:cNvGrpSpPr/>
            <p:nvPr/>
          </p:nvGrpSpPr>
          <p:grpSpPr>
            <a:xfrm>
              <a:off x="5208821" y="1916832"/>
              <a:ext cx="3827675" cy="3456384"/>
              <a:chOff x="5208821" y="1484784"/>
              <a:chExt cx="3827675" cy="3456384"/>
            </a:xfrm>
          </p:grpSpPr>
          <p:pic>
            <p:nvPicPr>
              <p:cNvPr id="22" name="Picture 21" descr="Europe Map 2013.PNG"/>
              <p:cNvPicPr>
                <a:picLocks noChangeAspect="1"/>
              </p:cNvPicPr>
              <p:nvPr/>
            </p:nvPicPr>
            <p:blipFill>
              <a:blip r:embed="rId2" cstate="print"/>
              <a:srcRect l="13236" t="15228" r="12786" b="4282"/>
              <a:stretch>
                <a:fillRect/>
              </a:stretch>
            </p:blipFill>
            <p:spPr>
              <a:xfrm>
                <a:off x="5208821" y="1484784"/>
                <a:ext cx="3827675" cy="3456384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</p:pic>
          <p:pic>
            <p:nvPicPr>
              <p:cNvPr id="23" name="Picture 2" descr="C:\Users\susan.STRUBI\AppData\Local\Microsoft\Windows\Temporary Internet Files\Content.IE5\M7URA24W\MC900432586[1]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8460432" y="4365104"/>
                <a:ext cx="432048" cy="432048"/>
              </a:xfrm>
              <a:prstGeom prst="rect">
                <a:avLst/>
              </a:prstGeom>
              <a:noFill/>
            </p:spPr>
          </p:pic>
          <p:pic>
            <p:nvPicPr>
              <p:cNvPr id="24" name="Picture 2" descr="C:\Users\susan.STRUBI\AppData\Local\Microsoft\Windows\Temporary Internet Files\Content.IE5\M7URA24W\MC900432586[1]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652120" y="3645024"/>
                <a:ext cx="432048" cy="432048"/>
              </a:xfrm>
              <a:prstGeom prst="rect">
                <a:avLst/>
              </a:prstGeom>
              <a:noFill/>
            </p:spPr>
          </p:pic>
          <p:pic>
            <p:nvPicPr>
              <p:cNvPr id="25" name="Picture 2" descr="C:\Users\susan.STRUBI\AppData\Local\Microsoft\Windows\Temporary Internet Files\Content.IE5\M7URA24W\MC900432586[1]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220072" y="3789040"/>
                <a:ext cx="432048" cy="432048"/>
              </a:xfrm>
              <a:prstGeom prst="rect">
                <a:avLst/>
              </a:prstGeom>
              <a:noFill/>
            </p:spPr>
          </p:pic>
          <p:pic>
            <p:nvPicPr>
              <p:cNvPr id="26" name="Picture 2" descr="C:\Users\susan.STRUBI\AppData\Local\Microsoft\Windows\Temporary Internet Files\Content.IE5\M7URA24W\MC900432586[1]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372200" y="2708920"/>
                <a:ext cx="432048" cy="432048"/>
              </a:xfrm>
              <a:prstGeom prst="rect">
                <a:avLst/>
              </a:prstGeom>
              <a:noFill/>
            </p:spPr>
          </p:pic>
          <p:pic>
            <p:nvPicPr>
              <p:cNvPr id="27" name="Picture 2" descr="C:\Users\susan.STRUBI\AppData\Local\Microsoft\Windows\Temporary Internet Files\Content.IE5\M7URA24W\MC900432586[1]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300192" y="2996952"/>
                <a:ext cx="432048" cy="432048"/>
              </a:xfrm>
              <a:prstGeom prst="rect">
                <a:avLst/>
              </a:prstGeom>
              <a:noFill/>
            </p:spPr>
          </p:pic>
          <p:pic>
            <p:nvPicPr>
              <p:cNvPr id="28" name="Picture 2" descr="C:\Users\susan.STRUBI\AppData\Local\Microsoft\Windows\Temporary Internet Files\Content.IE5\M7URA24W\MC900432586[1]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868144" y="2348880"/>
                <a:ext cx="432048" cy="432048"/>
              </a:xfrm>
              <a:prstGeom prst="rect">
                <a:avLst/>
              </a:prstGeom>
              <a:noFill/>
            </p:spPr>
          </p:pic>
          <p:pic>
            <p:nvPicPr>
              <p:cNvPr id="29" name="Picture 2" descr="C:\Users\susan.STRUBI\AppData\Local\Microsoft\Windows\Temporary Internet Files\Content.IE5\M7URA24W\MC900432586[1]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868144" y="2204864"/>
                <a:ext cx="432048" cy="432048"/>
              </a:xfrm>
              <a:prstGeom prst="rect">
                <a:avLst/>
              </a:prstGeom>
              <a:noFill/>
            </p:spPr>
          </p:pic>
          <p:pic>
            <p:nvPicPr>
              <p:cNvPr id="30" name="Picture 2" descr="C:\Users\susan.STRUBI\AppData\Local\Microsoft\Windows\Temporary Internet Files\Content.IE5\M7URA24W\MC900432586[1]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516216" y="2636912"/>
                <a:ext cx="432048" cy="432048"/>
              </a:xfrm>
              <a:prstGeom prst="rect">
                <a:avLst/>
              </a:prstGeom>
              <a:noFill/>
            </p:spPr>
          </p:pic>
          <p:pic>
            <p:nvPicPr>
              <p:cNvPr id="31" name="Picture 2" descr="C:\Users\susan.STRUBI\AppData\Local\Microsoft\Windows\Temporary Internet Files\Content.IE5\M7URA24W\MC900432586[1]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732240" y="2708920"/>
                <a:ext cx="432048" cy="432048"/>
              </a:xfrm>
              <a:prstGeom prst="rect">
                <a:avLst/>
              </a:prstGeom>
              <a:noFill/>
            </p:spPr>
          </p:pic>
          <p:pic>
            <p:nvPicPr>
              <p:cNvPr id="32" name="Picture 2" descr="C:\Users\susan.STRUBI\AppData\Local\Microsoft\Windows\Temporary Internet Files\Content.IE5\M7URA24W\MC900432586[1]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588224" y="2204864"/>
                <a:ext cx="432048" cy="432048"/>
              </a:xfrm>
              <a:prstGeom prst="rect">
                <a:avLst/>
              </a:prstGeom>
              <a:noFill/>
            </p:spPr>
          </p:pic>
          <p:pic>
            <p:nvPicPr>
              <p:cNvPr id="33" name="Picture 2" descr="C:\Users\susan.STRUBI\AppData\Local\Microsoft\Windows\Temporary Internet Files\Content.IE5\M7URA24W\MC900432586[1]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804248" y="3212976"/>
                <a:ext cx="432048" cy="432048"/>
              </a:xfrm>
              <a:prstGeom prst="rect">
                <a:avLst/>
              </a:prstGeom>
              <a:noFill/>
            </p:spPr>
          </p:pic>
          <p:pic>
            <p:nvPicPr>
              <p:cNvPr id="34" name="Picture 2" descr="C:\Users\susan.STRUBI\AppData\Local\Microsoft\Windows\Temporary Internet Files\Content.IE5\M7URA24W\MC900432586[1]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524328" y="1556792"/>
                <a:ext cx="432048" cy="432048"/>
              </a:xfrm>
              <a:prstGeom prst="rect">
                <a:avLst/>
              </a:prstGeom>
              <a:noFill/>
            </p:spPr>
          </p:pic>
          <p:pic>
            <p:nvPicPr>
              <p:cNvPr id="35" name="Picture 2" descr="C:\Users\susan.STRUBI\AppData\Local\Microsoft\Windows\Temporary Internet Files\Content.IE5\M7URA24W\MC900432586[1]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948264" y="2564904"/>
                <a:ext cx="432048" cy="432048"/>
              </a:xfrm>
              <a:prstGeom prst="rect">
                <a:avLst/>
              </a:prstGeom>
              <a:noFill/>
            </p:spPr>
          </p:pic>
          <p:pic>
            <p:nvPicPr>
              <p:cNvPr id="36" name="Picture 2" descr="C:\Users\susan.STRUBI\AppData\Local\Microsoft\Windows\Temporary Internet Files\Content.IE5\M7URA24W\MC900432586[1]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372200" y="2348880"/>
                <a:ext cx="432048" cy="432048"/>
              </a:xfrm>
              <a:prstGeom prst="rect">
                <a:avLst/>
              </a:prstGeom>
              <a:noFill/>
            </p:spPr>
          </p:pic>
          <p:pic>
            <p:nvPicPr>
              <p:cNvPr id="37" name="Picture 2" descr="C:\Users\susan.STRUBI\AppData\Local\Microsoft\Windows\Temporary Internet Files\Content.IE5\M7URA24W\MC900432586[1]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228184" y="2420888"/>
                <a:ext cx="432048" cy="432048"/>
              </a:xfrm>
              <a:prstGeom prst="rect">
                <a:avLst/>
              </a:prstGeom>
              <a:noFill/>
            </p:spPr>
          </p:pic>
        </p:grpSp>
        <p:pic>
          <p:nvPicPr>
            <p:cNvPr id="7" name="Picture 6" descr="Instruct_Logo_RGB_Small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40352" y="2636912"/>
              <a:ext cx="1256746" cy="679574"/>
            </a:xfrm>
            <a:prstGeom prst="rect">
              <a:avLst/>
            </a:prstGeom>
          </p:spPr>
        </p:pic>
        <p:cxnSp>
          <p:nvCxnSpPr>
            <p:cNvPr id="8" name="Straight Connector 7"/>
            <p:cNvCxnSpPr/>
            <p:nvPr/>
          </p:nvCxnSpPr>
          <p:spPr>
            <a:xfrm>
              <a:off x="7740352" y="2276872"/>
              <a:ext cx="216024" cy="36004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876256" y="2780928"/>
              <a:ext cx="864096" cy="7200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endCxn id="7" idx="1"/>
            </p:cNvCxnSpPr>
            <p:nvPr/>
          </p:nvCxnSpPr>
          <p:spPr>
            <a:xfrm flipV="1">
              <a:off x="6660232" y="2976699"/>
              <a:ext cx="1080120" cy="20253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6444208" y="3068960"/>
              <a:ext cx="1296144" cy="20254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endCxn id="7" idx="1"/>
            </p:cNvCxnSpPr>
            <p:nvPr/>
          </p:nvCxnSpPr>
          <p:spPr>
            <a:xfrm>
              <a:off x="6084168" y="2729174"/>
              <a:ext cx="1656184" cy="247525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endCxn id="7" idx="1"/>
            </p:cNvCxnSpPr>
            <p:nvPr/>
          </p:nvCxnSpPr>
          <p:spPr>
            <a:xfrm flipV="1">
              <a:off x="6156176" y="2976699"/>
              <a:ext cx="1584176" cy="20253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588224" y="3140968"/>
              <a:ext cx="1152128" cy="16427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6516216" y="3212976"/>
              <a:ext cx="1224136" cy="16427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6876256" y="3284984"/>
              <a:ext cx="864096" cy="16427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516216" y="3356992"/>
              <a:ext cx="1296144" cy="30828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7020272" y="3356992"/>
              <a:ext cx="936104" cy="52431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5436096" y="3356992"/>
              <a:ext cx="2448272" cy="102836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5868144" y="3356992"/>
              <a:ext cx="2088232" cy="95635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 flipV="1">
              <a:off x="8028384" y="3356992"/>
              <a:ext cx="576064" cy="158417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  <a:noFill/>
          <a:ln>
            <a:noFill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spcAft>
                <a:spcPts val="2400"/>
              </a:spcAft>
            </a:pPr>
            <a:r>
              <a:rPr lang="en-US" sz="3200" b="1" dirty="0" smtClean="0">
                <a:solidFill>
                  <a:srgbClr val="953735"/>
                </a:solidFill>
                <a:latin typeface="Calibri" charset="0"/>
                <a:ea typeface="ＭＳ Ｐゴシック" charset="0"/>
                <a:cs typeface="ＭＳ Ｐゴシック" charset="0"/>
              </a:rPr>
              <a:t>INSTRUCT &amp; Structural Biology</a:t>
            </a:r>
            <a:endParaRPr lang="en-US" sz="3200" b="1" dirty="0">
              <a:solidFill>
                <a:srgbClr val="953735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954" y="1602780"/>
            <a:ext cx="5080142" cy="4274492"/>
          </a:xfrm>
        </p:spPr>
        <p:txBody>
          <a:bodyPr>
            <a:noAutofit/>
          </a:bodyPr>
          <a:lstStyle/>
          <a:p>
            <a:pPr algn="l">
              <a:spcBef>
                <a:spcPts val="400"/>
              </a:spcBef>
              <a:buFont typeface="Wingdings" charset="2"/>
              <a:buChar char="§"/>
            </a:pPr>
            <a:r>
              <a:rPr lang="en-GB" sz="2000" dirty="0" smtClean="0">
                <a:solidFill>
                  <a:srgbClr val="1F497D"/>
                </a:solidFill>
                <a:latin typeface="Calibri"/>
                <a:cs typeface="Calibri"/>
              </a:rPr>
              <a:t>Instruct </a:t>
            </a:r>
            <a:r>
              <a:rPr lang="en-GB" sz="2000" dirty="0">
                <a:solidFill>
                  <a:srgbClr val="1F497D"/>
                </a:solidFill>
                <a:latin typeface="Calibri"/>
                <a:cs typeface="Calibri"/>
              </a:rPr>
              <a:t>is </a:t>
            </a:r>
            <a:r>
              <a:rPr lang="en-GB" sz="2000" b="1" dirty="0">
                <a:solidFill>
                  <a:srgbClr val="1F497D"/>
                </a:solidFill>
                <a:latin typeface="Calibri"/>
                <a:cs typeface="Calibri"/>
              </a:rPr>
              <a:t>a distributed </a:t>
            </a:r>
            <a:r>
              <a:rPr lang="en-GB" sz="2000" b="1" dirty="0" smtClean="0">
                <a:solidFill>
                  <a:srgbClr val="1F497D"/>
                </a:solidFill>
                <a:latin typeface="Calibri"/>
                <a:cs typeface="Calibri"/>
              </a:rPr>
              <a:t>Research Infrastructure</a:t>
            </a:r>
            <a:r>
              <a:rPr lang="en-GB" sz="2000" dirty="0" smtClean="0">
                <a:solidFill>
                  <a:srgbClr val="1F497D"/>
                </a:solidFill>
                <a:latin typeface="Calibri"/>
                <a:cs typeface="Calibri"/>
              </a:rPr>
              <a:t> serving a large user community (including NMR (WeNMR), X-ray, SAXS, cryo-EM)</a:t>
            </a:r>
          </a:p>
          <a:p>
            <a:pPr algn="l">
              <a:spcBef>
                <a:spcPts val="400"/>
              </a:spcBef>
              <a:buFont typeface="Wingdings" charset="2"/>
              <a:buChar char="§"/>
            </a:pPr>
            <a:endParaRPr lang="en-GB" sz="800" dirty="0">
              <a:solidFill>
                <a:srgbClr val="1F497D"/>
              </a:solidFill>
              <a:latin typeface="Calibri"/>
              <a:cs typeface="Calibri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1F497D"/>
                </a:solidFill>
                <a:latin typeface="Calibri"/>
                <a:cs typeface="Calibri"/>
              </a:rPr>
              <a:t>129 infrastructure </a:t>
            </a:r>
            <a:r>
              <a:rPr lang="en-GB" sz="2000" b="1" dirty="0" smtClean="0">
                <a:solidFill>
                  <a:srgbClr val="1F497D"/>
                </a:solidFill>
                <a:latin typeface="Calibri"/>
                <a:cs typeface="Calibri"/>
              </a:rPr>
              <a:t>platforms</a:t>
            </a:r>
            <a:r>
              <a:rPr lang="en-GB" sz="2000" dirty="0" smtClean="0">
                <a:solidFill>
                  <a:srgbClr val="1F497D"/>
                </a:solidFill>
                <a:latin typeface="Calibri"/>
                <a:cs typeface="Calibri"/>
              </a:rPr>
              <a:t>, 11 </a:t>
            </a:r>
            <a:r>
              <a:rPr lang="en-GB" sz="2000" dirty="0">
                <a:solidFill>
                  <a:srgbClr val="1F497D"/>
                </a:solidFill>
                <a:latin typeface="Calibri"/>
                <a:cs typeface="Calibri"/>
              </a:rPr>
              <a:t>networks hosted on the </a:t>
            </a:r>
            <a:r>
              <a:rPr lang="en-GB" sz="2000" dirty="0" smtClean="0">
                <a:solidFill>
                  <a:srgbClr val="1F497D"/>
                </a:solidFill>
                <a:latin typeface="Calibri"/>
                <a:cs typeface="Calibri"/>
              </a:rPr>
              <a:t>hub, </a:t>
            </a:r>
            <a:r>
              <a:rPr lang="en-GB" sz="2000" b="1" dirty="0" smtClean="0">
                <a:solidFill>
                  <a:srgbClr val="1F497D"/>
                </a:solidFill>
                <a:latin typeface="Calibri"/>
                <a:cs typeface="Calibri"/>
              </a:rPr>
              <a:t>10 countries full Instruct members, 2 affiliate, 4 in progress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GB" sz="800" dirty="0" smtClean="0">
              <a:solidFill>
                <a:srgbClr val="1F497D"/>
              </a:solidFill>
              <a:latin typeface="Calibri"/>
              <a:cs typeface="Calibri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1F497D"/>
                </a:solidFill>
                <a:latin typeface="Calibri"/>
                <a:cs typeface="Calibri"/>
              </a:rPr>
              <a:t>Providing </a:t>
            </a:r>
            <a:r>
              <a:rPr lang="en-GB" sz="2000" b="1" dirty="0" smtClean="0">
                <a:solidFill>
                  <a:srgbClr val="1F497D"/>
                </a:solidFill>
                <a:latin typeface="Calibri"/>
                <a:cs typeface="Calibri"/>
              </a:rPr>
              <a:t>large </a:t>
            </a:r>
            <a:r>
              <a:rPr lang="en-GB" sz="2000" b="1" dirty="0">
                <a:solidFill>
                  <a:srgbClr val="1F497D"/>
                </a:solidFill>
                <a:latin typeface="Calibri"/>
                <a:cs typeface="Calibri"/>
              </a:rPr>
              <a:t>scale and cutting edge technologies </a:t>
            </a:r>
            <a:r>
              <a:rPr lang="en-GB" sz="2000" dirty="0">
                <a:solidFill>
                  <a:srgbClr val="1F497D"/>
                </a:solidFill>
                <a:latin typeface="Calibri"/>
                <a:cs typeface="Calibri"/>
              </a:rPr>
              <a:t>for structural biology </a:t>
            </a:r>
            <a:r>
              <a:rPr lang="en-GB" sz="2000" dirty="0" smtClean="0">
                <a:solidFill>
                  <a:srgbClr val="1F497D"/>
                </a:solidFill>
                <a:latin typeface="Calibri"/>
                <a:cs typeface="Calibri"/>
              </a:rPr>
              <a:t>beyond </a:t>
            </a:r>
            <a:r>
              <a:rPr lang="en-GB" sz="2000" dirty="0">
                <a:solidFill>
                  <a:srgbClr val="1F497D"/>
                </a:solidFill>
                <a:latin typeface="Calibri"/>
                <a:cs typeface="Calibri"/>
              </a:rPr>
              <a:t>the reach of many national </a:t>
            </a:r>
            <a:r>
              <a:rPr lang="en-GB" sz="2000" dirty="0" smtClean="0">
                <a:solidFill>
                  <a:srgbClr val="1F497D"/>
                </a:solidFill>
                <a:latin typeface="Calibri"/>
                <a:cs typeface="Calibri"/>
              </a:rPr>
              <a:t>resources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GB" sz="800" dirty="0">
              <a:solidFill>
                <a:srgbClr val="1F497D"/>
              </a:solidFill>
              <a:latin typeface="Calibri"/>
              <a:cs typeface="Calibri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1F497D"/>
                </a:solidFill>
                <a:latin typeface="Calibri"/>
                <a:cs typeface="Calibri"/>
              </a:rPr>
              <a:t>Moving toward </a:t>
            </a:r>
            <a:r>
              <a:rPr lang="en-GB" sz="2000" b="1" dirty="0" smtClean="0">
                <a:solidFill>
                  <a:srgbClr val="1F497D"/>
                </a:solidFill>
                <a:latin typeface="Calibri"/>
                <a:cs typeface="Calibri"/>
              </a:rPr>
              <a:t>ERIC</a:t>
            </a:r>
            <a:r>
              <a:rPr lang="en-GB" sz="2000" dirty="0" smtClean="0">
                <a:solidFill>
                  <a:srgbClr val="1F497D"/>
                </a:solidFill>
                <a:latin typeface="Calibri"/>
                <a:cs typeface="Calibri"/>
              </a:rPr>
              <a:t> (expected 2015)</a:t>
            </a:r>
            <a:endParaRPr lang="en-GB" sz="2000" dirty="0">
              <a:solidFill>
                <a:srgbClr val="1F497D"/>
              </a:solidFill>
              <a:latin typeface="Calibri"/>
              <a:cs typeface="Calibri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793376" y="6135687"/>
            <a:ext cx="3912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1F497D"/>
                </a:solidFill>
              </a:rPr>
              <a:t>www.structuralbiology.eu</a:t>
            </a:r>
            <a:endParaRPr lang="en-US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731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3C8C93"/>
                </a:solidFill>
              </a:rPr>
              <a:t>Structural Biologists</a:t>
            </a:r>
            <a:br>
              <a:rPr lang="en-US" altLang="en-US" dirty="0" smtClean="0">
                <a:solidFill>
                  <a:srgbClr val="3C8C93"/>
                </a:solidFill>
              </a:rPr>
            </a:br>
            <a:r>
              <a:rPr lang="en-US" altLang="en-US" dirty="0" smtClean="0">
                <a:solidFill>
                  <a:srgbClr val="3C8C93"/>
                </a:solidFill>
              </a:rPr>
              <a:t>are mature computer users</a:t>
            </a:r>
          </a:p>
        </p:txBody>
      </p:sp>
      <p:sp>
        <p:nvSpPr>
          <p:cNvPr id="13315" name="Content Placeholder 12"/>
          <p:cNvSpPr>
            <a:spLocks noGrp="1"/>
          </p:cNvSpPr>
          <p:nvPr>
            <p:ph idx="1"/>
          </p:nvPr>
        </p:nvSpPr>
        <p:spPr>
          <a:xfrm>
            <a:off x="685800" y="4869707"/>
            <a:ext cx="5974432" cy="647525"/>
          </a:xfrm>
        </p:spPr>
        <p:txBody>
          <a:bodyPr/>
          <a:lstStyle/>
          <a:p>
            <a:r>
              <a:rPr lang="en-US" altLang="en-US" dirty="0" smtClean="0"/>
              <a:t>First use of digital computers in 1940s</a:t>
            </a:r>
            <a:endParaRPr lang="en-US" altLang="en-US" dirty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178825760"/>
              </p:ext>
            </p:extLst>
          </p:nvPr>
        </p:nvGraphicFramePr>
        <p:xfrm>
          <a:off x="773832" y="170080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292080" y="2492896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Protein Data Bank</a:t>
            </a:r>
          </a:p>
          <a:p>
            <a:r>
              <a:rPr lang="en-GB" dirty="0" smtClean="0"/>
              <a:t>Log new entries by year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3C8C93"/>
                </a:solidFill>
              </a:rPr>
              <a:t>New scientific goals</a:t>
            </a:r>
            <a:br>
              <a:rPr lang="en-US" altLang="en-US" dirty="0" smtClean="0">
                <a:solidFill>
                  <a:srgbClr val="3C8C93"/>
                </a:solidFill>
              </a:rPr>
            </a:br>
            <a:endParaRPr lang="en-US" altLang="en-US" dirty="0" smtClean="0">
              <a:solidFill>
                <a:srgbClr val="3C8C93"/>
              </a:solidFill>
            </a:endParaRPr>
          </a:p>
        </p:txBody>
      </p:sp>
      <p:sp>
        <p:nvSpPr>
          <p:cNvPr id="13315" name="Content Placeholder 12"/>
          <p:cNvSpPr>
            <a:spLocks noGrp="1"/>
          </p:cNvSpPr>
          <p:nvPr>
            <p:ph idx="1"/>
          </p:nvPr>
        </p:nvSpPr>
        <p:spPr>
          <a:xfrm>
            <a:off x="251520" y="3933056"/>
            <a:ext cx="6408712" cy="2303710"/>
          </a:xfrm>
        </p:spPr>
        <p:txBody>
          <a:bodyPr/>
          <a:lstStyle/>
          <a:p>
            <a:r>
              <a:rPr lang="en-US" altLang="en-US" dirty="0" smtClean="0"/>
              <a:t>Larger macromolecular </a:t>
            </a:r>
            <a:r>
              <a:rPr lang="en-US" altLang="en-US" dirty="0"/>
              <a:t>machines</a:t>
            </a:r>
          </a:p>
          <a:p>
            <a:r>
              <a:rPr lang="en-US" altLang="en-US" dirty="0"/>
              <a:t>Membrane </a:t>
            </a:r>
            <a:r>
              <a:rPr lang="en-US" altLang="en-US" dirty="0" smtClean="0"/>
              <a:t>association</a:t>
            </a:r>
          </a:p>
          <a:p>
            <a:r>
              <a:rPr lang="en-US" altLang="en-US" dirty="0" smtClean="0"/>
              <a:t>4D</a:t>
            </a:r>
          </a:p>
          <a:p>
            <a:r>
              <a:rPr lang="en-US" altLang="en-US" dirty="0" smtClean="0"/>
              <a:t>Transient interactions</a:t>
            </a:r>
            <a:endParaRPr lang="en-US" altLang="en-US" dirty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026429720"/>
              </p:ext>
            </p:extLst>
          </p:nvPr>
        </p:nvGraphicFramePr>
        <p:xfrm>
          <a:off x="4572000" y="980728"/>
          <a:ext cx="4139952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002742359"/>
              </p:ext>
            </p:extLst>
          </p:nvPr>
        </p:nvGraphicFramePr>
        <p:xfrm>
          <a:off x="107504" y="98072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13924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Confirmed by survey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2303710"/>
          </a:xfrm>
        </p:spPr>
        <p:txBody>
          <a:bodyPr/>
          <a:lstStyle/>
          <a:p>
            <a:r>
              <a:rPr lang="en-GB" dirty="0" smtClean="0"/>
              <a:t>73% at Instruct AGM working </a:t>
            </a:r>
            <a:r>
              <a:rPr lang="en-GB" dirty="0"/>
              <a:t>on </a:t>
            </a:r>
            <a:r>
              <a:rPr lang="en-GB" dirty="0" smtClean="0"/>
              <a:t>eukaryotic </a:t>
            </a:r>
            <a:r>
              <a:rPr lang="en-GB" dirty="0"/>
              <a:t>rather than prokaryotic systems</a:t>
            </a:r>
          </a:p>
          <a:p>
            <a:r>
              <a:rPr lang="en-GB" dirty="0" smtClean="0"/>
              <a:t>84</a:t>
            </a:r>
            <a:r>
              <a:rPr lang="en-GB" dirty="0"/>
              <a:t>% </a:t>
            </a:r>
            <a:r>
              <a:rPr lang="en-GB" dirty="0" smtClean="0"/>
              <a:t>working </a:t>
            </a:r>
            <a:r>
              <a:rPr lang="en-GB" dirty="0"/>
              <a:t>on complexes rather than single gene products</a:t>
            </a:r>
          </a:p>
          <a:p>
            <a:r>
              <a:rPr lang="en-GB" dirty="0"/>
              <a:t>E</a:t>
            </a:r>
            <a:r>
              <a:rPr lang="en-GB" dirty="0" smtClean="0"/>
              <a:t>ach </a:t>
            </a:r>
            <a:r>
              <a:rPr lang="en-GB" dirty="0"/>
              <a:t>research team routinely uses three-four different </a:t>
            </a:r>
            <a:r>
              <a:rPr lang="en-GB" dirty="0" smtClean="0"/>
              <a:t>techniques</a:t>
            </a:r>
          </a:p>
          <a:p>
            <a:r>
              <a:rPr lang="en-GB" dirty="0" smtClean="0"/>
              <a:t>73</a:t>
            </a:r>
            <a:r>
              <a:rPr lang="en-GB" dirty="0"/>
              <a:t>% </a:t>
            </a:r>
            <a:r>
              <a:rPr lang="en-GB" dirty="0" smtClean="0"/>
              <a:t>found </a:t>
            </a:r>
            <a:r>
              <a:rPr lang="en-GB" dirty="0"/>
              <a:t>it hard to combine software tools for different techniques in integrated </a:t>
            </a:r>
            <a:r>
              <a:rPr lang="en-GB" dirty="0" smtClean="0"/>
              <a:t>workflows</a:t>
            </a:r>
          </a:p>
          <a:p>
            <a:r>
              <a:rPr lang="en-GB" dirty="0" smtClean="0"/>
              <a:t>306/324 agree </a:t>
            </a:r>
            <a:r>
              <a:rPr lang="en-GB" dirty="0"/>
              <a:t> " If a web portal offers integrated access to data archives and to processing software, I will use it".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9310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3C8C93"/>
                </a:solidFill>
              </a:rPr>
              <a:t>New experimental methods</a:t>
            </a:r>
            <a:br>
              <a:rPr lang="en-US" altLang="en-US" dirty="0" smtClean="0">
                <a:solidFill>
                  <a:srgbClr val="3C8C93"/>
                </a:solidFill>
              </a:rPr>
            </a:br>
            <a:endParaRPr lang="en-US" altLang="en-US" dirty="0" smtClean="0">
              <a:solidFill>
                <a:srgbClr val="3C8C93"/>
              </a:solidFill>
            </a:endParaRPr>
          </a:p>
        </p:txBody>
      </p:sp>
      <p:sp>
        <p:nvSpPr>
          <p:cNvPr id="13315" name="Content Placeholder 1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3096344"/>
          </a:xfrm>
        </p:spPr>
        <p:txBody>
          <a:bodyPr/>
          <a:lstStyle/>
          <a:p>
            <a:r>
              <a:rPr lang="en-US" altLang="en-US" sz="3200" dirty="0" smtClean="0"/>
              <a:t>Combined </a:t>
            </a:r>
            <a:r>
              <a:rPr lang="en-US" altLang="en-US" sz="3200" dirty="0"/>
              <a:t>techniques</a:t>
            </a:r>
          </a:p>
          <a:p>
            <a:pPr lvl="1"/>
            <a:r>
              <a:rPr lang="en-US" altLang="en-US" sz="3200" dirty="0" smtClean="0"/>
              <a:t>not always an expert</a:t>
            </a:r>
          </a:p>
          <a:p>
            <a:r>
              <a:rPr lang="en-US" altLang="en-US" sz="3200" dirty="0" smtClean="0"/>
              <a:t>Small samples</a:t>
            </a:r>
            <a:endParaRPr lang="en-US" altLang="en-US" sz="3200" dirty="0"/>
          </a:p>
          <a:p>
            <a:r>
              <a:rPr lang="en-US" altLang="en-US" sz="3200" dirty="0"/>
              <a:t>Data noisy and </a:t>
            </a:r>
            <a:r>
              <a:rPr lang="en-US" altLang="en-US" sz="3200" dirty="0" smtClean="0"/>
              <a:t>incomplete</a:t>
            </a:r>
          </a:p>
          <a:p>
            <a:r>
              <a:rPr lang="en-US" altLang="en-US" sz="3200" dirty="0" smtClean="0"/>
              <a:t>Deliver results to other life scientists</a:t>
            </a:r>
            <a:endParaRPr lang="en-US" altLang="en-US" sz="3200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7525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3C8C93"/>
                </a:solidFill>
              </a:rPr>
              <a:t>New data challenges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3800475"/>
          </a:xfrm>
        </p:spPr>
        <p:txBody>
          <a:bodyPr/>
          <a:lstStyle/>
          <a:p>
            <a:r>
              <a:rPr lang="en-US" altLang="en-US" dirty="0" smtClean="0"/>
              <a:t>Data volume:</a:t>
            </a:r>
          </a:p>
          <a:p>
            <a:pPr lvl="1"/>
            <a:r>
              <a:rPr lang="en-US" altLang="en-US" dirty="0" smtClean="0"/>
              <a:t>Combined output of European SB facilities &gt; LHC</a:t>
            </a:r>
          </a:p>
          <a:p>
            <a:pPr lvl="1"/>
            <a:r>
              <a:rPr lang="en-US" altLang="en-US" dirty="0" smtClean="0"/>
              <a:t>XFEL will double it</a:t>
            </a:r>
          </a:p>
          <a:p>
            <a:pPr lvl="1"/>
            <a:r>
              <a:rPr lang="en-US" altLang="en-US" dirty="0" smtClean="0"/>
              <a:t>Some datasets too big to move economically</a:t>
            </a:r>
          </a:p>
          <a:p>
            <a:r>
              <a:rPr lang="en-US" altLang="en-US" dirty="0" smtClean="0"/>
              <a:t>Improve archiving of data and metadata </a:t>
            </a:r>
          </a:p>
          <a:p>
            <a:r>
              <a:rPr lang="en-US" altLang="en-US" dirty="0" smtClean="0"/>
              <a:t>Improve automated pipelines for MX</a:t>
            </a:r>
          </a:p>
          <a:p>
            <a:r>
              <a:rPr lang="en-US" altLang="en-US" dirty="0" smtClean="0"/>
              <a:t>… create pipelines for other techniques</a:t>
            </a:r>
          </a:p>
          <a:p>
            <a:r>
              <a:rPr lang="en-US" altLang="en-US" dirty="0" smtClean="0"/>
              <a:t>Provenance</a:t>
            </a:r>
          </a:p>
          <a:p>
            <a:pPr lvl="1"/>
            <a:r>
              <a:rPr lang="en-US" altLang="en-US" dirty="0" smtClean="0"/>
              <a:t>Keywords, version numbers</a:t>
            </a:r>
          </a:p>
          <a:p>
            <a:r>
              <a:rPr lang="en-US" altLang="en-US" dirty="0" smtClean="0"/>
              <a:t>Combined algorithms </a:t>
            </a:r>
          </a:p>
          <a:p>
            <a:r>
              <a:rPr lang="en-US" altLang="en-US" dirty="0" smtClean="0"/>
              <a:t>Quality indications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3C8C93"/>
                </a:solidFill>
              </a:rPr>
              <a:t>Crowdsourcing from</a:t>
            </a:r>
            <a:br>
              <a:rPr lang="en-US" altLang="en-US" dirty="0" smtClean="0">
                <a:solidFill>
                  <a:srgbClr val="3C8C93"/>
                </a:solidFill>
              </a:rPr>
            </a:br>
            <a:r>
              <a:rPr lang="en-US" altLang="en-US" dirty="0" smtClean="0">
                <a:solidFill>
                  <a:srgbClr val="3C8C93"/>
                </a:solidFill>
              </a:rPr>
              <a:t> the middle tier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3800475"/>
          </a:xfrm>
        </p:spPr>
        <p:txBody>
          <a:bodyPr/>
          <a:lstStyle/>
          <a:p>
            <a:r>
              <a:rPr lang="en-US" altLang="en-US" dirty="0" smtClean="0"/>
              <a:t>Community includes:</a:t>
            </a:r>
          </a:p>
          <a:p>
            <a:pPr lvl="1"/>
            <a:r>
              <a:rPr lang="en-US" altLang="en-US" dirty="0" smtClean="0"/>
              <a:t>Life scientists who use computers </a:t>
            </a:r>
          </a:p>
          <a:p>
            <a:pPr lvl="1"/>
            <a:r>
              <a:rPr lang="en-US" altLang="en-US" b="1" dirty="0" smtClean="0">
                <a:solidFill>
                  <a:srgbClr val="FF0000"/>
                </a:solidFill>
              </a:rPr>
              <a:t>End user programmers</a:t>
            </a:r>
          </a:p>
          <a:p>
            <a:pPr lvl="1"/>
            <a:r>
              <a:rPr lang="en-US" altLang="en-US" dirty="0" smtClean="0"/>
              <a:t>Algorithm developers</a:t>
            </a:r>
          </a:p>
          <a:p>
            <a:r>
              <a:rPr lang="en-US" altLang="en-US" dirty="0" smtClean="0"/>
              <a:t>Must be easier to compose existing services to make a new web page</a:t>
            </a:r>
          </a:p>
          <a:p>
            <a:r>
              <a:rPr lang="en-US" altLang="en-US" dirty="0" smtClean="0"/>
              <a:t>Google widgets / </a:t>
            </a:r>
            <a:r>
              <a:rPr lang="en-US" altLang="en-US" dirty="0" err="1" smtClean="0"/>
              <a:t>BioJS</a:t>
            </a:r>
            <a:r>
              <a:rPr lang="en-US" altLang="en-US" dirty="0" smtClean="0"/>
              <a:t> / Web Components</a:t>
            </a:r>
          </a:p>
          <a:p>
            <a:r>
              <a:rPr lang="en-US" altLang="en-US" dirty="0" smtClean="0"/>
              <a:t>Semantic web</a:t>
            </a:r>
          </a:p>
          <a:p>
            <a:pPr marL="0" indent="0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9493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92695"/>
          </a:xfrm>
        </p:spPr>
        <p:txBody>
          <a:bodyPr/>
          <a:lstStyle/>
          <a:p>
            <a:r>
              <a:rPr lang="en-GB" dirty="0" smtClean="0"/>
              <a:t>Cost of user management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0052653"/>
              </p:ext>
            </p:extLst>
          </p:nvPr>
        </p:nvGraphicFramePr>
        <p:xfrm>
          <a:off x="35496" y="332656"/>
          <a:ext cx="9108498" cy="6543233"/>
        </p:xfrm>
        <a:graphic>
          <a:graphicData uri="http://schemas.openxmlformats.org/drawingml/2006/table">
            <a:tbl>
              <a:tblPr/>
              <a:tblGrid>
                <a:gridCol w="502386"/>
                <a:gridCol w="537882"/>
                <a:gridCol w="537882"/>
                <a:gridCol w="537882"/>
                <a:gridCol w="404248"/>
                <a:gridCol w="133634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</a:tblGrid>
              <a:tr h="175303">
                <a:tc gridSpan="18">
                  <a:txBody>
                    <a:bodyPr/>
                    <a:lstStyle/>
                    <a:p>
                      <a:pPr algn="l" fontAlgn="ctr"/>
                      <a:endParaRPr lang="en-GB" sz="500" b="0" dirty="0">
                        <a:effectLst/>
                        <a:latin typeface="inherit"/>
                      </a:endParaRP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86881">
                <a:tc>
                  <a:txBody>
                    <a:bodyPr/>
                    <a:lstStyle/>
                    <a:p>
                      <a:pPr algn="l" fontAlgn="ctr"/>
                      <a:r>
                        <a:rPr lang="en-GB" sz="500" b="0">
                          <a:effectLst/>
                          <a:latin typeface="inherit"/>
                        </a:rPr>
                        <a:t> 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 dirty="0">
                          <a:effectLst/>
                          <a:latin typeface="inherit"/>
                        </a:rPr>
                        <a:t>ALBA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 dirty="0">
                          <a:effectLst/>
                          <a:latin typeface="inherit"/>
                        </a:rPr>
                        <a:t>BER II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 dirty="0">
                          <a:effectLst/>
                          <a:latin typeface="inherit"/>
                        </a:rPr>
                        <a:t>DESY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 dirty="0">
                          <a:effectLst/>
                          <a:latin typeface="inherit"/>
                        </a:rPr>
                        <a:t>DLS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GB" sz="1000" b="0" baseline="0" dirty="0">
                          <a:effectLst/>
                          <a:latin typeface="inherit"/>
                        </a:rPr>
                        <a:t>ELETTRA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GB" sz="1000" b="0" baseline="0" dirty="0">
                        <a:effectLst/>
                        <a:latin typeface="inherit"/>
                      </a:endParaRP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 dirty="0">
                          <a:effectLst/>
                          <a:latin typeface="inherit"/>
                        </a:rPr>
                        <a:t>ESRF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 dirty="0">
                          <a:effectLst/>
                          <a:latin typeface="inherit"/>
                        </a:rPr>
                        <a:t>FRM-II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 dirty="0">
                          <a:effectLst/>
                          <a:latin typeface="inherit"/>
                        </a:rPr>
                        <a:t>ILL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 dirty="0">
                          <a:effectLst/>
                          <a:latin typeface="inherit"/>
                        </a:rPr>
                        <a:t>ISIS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LLB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 dirty="0">
                          <a:effectLst/>
                          <a:latin typeface="inherit"/>
                        </a:rPr>
                        <a:t>SINQ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 dirty="0">
                          <a:effectLst/>
                          <a:latin typeface="inherit"/>
                        </a:rPr>
                        <a:t>SLS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 dirty="0">
                          <a:effectLst/>
                          <a:latin typeface="inherit"/>
                        </a:rPr>
                        <a:t>SOLEIL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 dirty="0">
                          <a:effectLst/>
                          <a:latin typeface="inherit"/>
                        </a:rPr>
                        <a:t>neutron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 dirty="0">
                          <a:effectLst/>
                          <a:latin typeface="inherit"/>
                        </a:rPr>
                        <a:t>photon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 dirty="0">
                          <a:effectLst/>
                          <a:latin typeface="inherit"/>
                        </a:rPr>
                        <a:t>all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1249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 dirty="0">
                          <a:effectLst/>
                          <a:latin typeface="inherit"/>
                        </a:rPr>
                        <a:t>ALBA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 dirty="0">
                          <a:effectLst/>
                          <a:latin typeface="inherit"/>
                        </a:rPr>
                        <a:t>773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7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 dirty="0">
                          <a:effectLst/>
                          <a:latin typeface="inherit"/>
                        </a:rPr>
                        <a:t>61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58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GB" sz="1000" b="0" baseline="0" dirty="0">
                          <a:effectLst/>
                          <a:latin typeface="inherit"/>
                        </a:rPr>
                        <a:t>51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GB" sz="500" b="0" dirty="0">
                        <a:effectLst/>
                        <a:latin typeface="inherit"/>
                      </a:endParaRP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 dirty="0">
                          <a:effectLst/>
                          <a:latin typeface="inherit"/>
                        </a:rPr>
                        <a:t>281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2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51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13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5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10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77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105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69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400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773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1249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 dirty="0">
                          <a:effectLst/>
                          <a:latin typeface="inherit"/>
                        </a:rPr>
                        <a:t>BER II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7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 dirty="0">
                          <a:effectLst/>
                          <a:latin typeface="inherit"/>
                        </a:rPr>
                        <a:t>1563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115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46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27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GB" sz="500" b="0">
                        <a:effectLst/>
                        <a:latin typeface="inherit"/>
                      </a:endParaRP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179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157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383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198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98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191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62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36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580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329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1563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1249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 dirty="0">
                          <a:effectLst/>
                          <a:latin typeface="inherit"/>
                        </a:rPr>
                        <a:t>DESY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61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115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 dirty="0">
                          <a:effectLst/>
                          <a:latin typeface="inherit"/>
                        </a:rPr>
                        <a:t>4197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137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222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GB" sz="500" b="0">
                        <a:effectLst/>
                        <a:latin typeface="inherit"/>
                      </a:endParaRP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851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116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255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113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62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95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315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188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469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1294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4197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1249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 dirty="0">
                          <a:effectLst/>
                          <a:latin typeface="inherit"/>
                        </a:rPr>
                        <a:t>DLS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58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46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 dirty="0">
                          <a:effectLst/>
                          <a:latin typeface="inherit"/>
                        </a:rPr>
                        <a:t>137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 dirty="0">
                          <a:effectLst/>
                          <a:latin typeface="inherit"/>
                        </a:rPr>
                        <a:t>4407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102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GB" sz="500" b="0">
                        <a:effectLst/>
                        <a:latin typeface="inherit"/>
                      </a:endParaRP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810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30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 dirty="0">
                          <a:effectLst/>
                          <a:latin typeface="inherit"/>
                        </a:rPr>
                        <a:t>267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399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33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52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229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192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546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1130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4407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58688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 dirty="0">
                          <a:effectLst/>
                          <a:latin typeface="inherit"/>
                        </a:rPr>
                        <a:t>ELETTRA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51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27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222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 dirty="0">
                          <a:effectLst/>
                          <a:latin typeface="inherit"/>
                        </a:rPr>
                        <a:t>102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GB" sz="1000" b="0" baseline="0" dirty="0">
                          <a:effectLst/>
                          <a:latin typeface="inherit"/>
                        </a:rPr>
                        <a:t>3167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GB" sz="500" b="0">
                        <a:effectLst/>
                        <a:latin typeface="inherit"/>
                      </a:endParaRP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433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11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77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35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20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18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179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367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141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900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3167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1249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 dirty="0">
                          <a:effectLst/>
                          <a:latin typeface="inherit"/>
                        </a:rPr>
                        <a:t>ESRF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281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179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851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810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GB" sz="1000" b="0" baseline="0" dirty="0">
                          <a:effectLst/>
                          <a:latin typeface="inherit"/>
                        </a:rPr>
                        <a:t>433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GB" sz="500" b="0">
                        <a:effectLst/>
                        <a:latin typeface="inherit"/>
                      </a:endParaRP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 dirty="0">
                          <a:effectLst/>
                          <a:latin typeface="inherit"/>
                        </a:rPr>
                        <a:t>10287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139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900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369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190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174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963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1286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1313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3586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10287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1249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 dirty="0">
                          <a:effectLst/>
                          <a:latin typeface="inherit"/>
                        </a:rPr>
                        <a:t>FRM-II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2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157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116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30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11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GB" sz="500" b="0">
                        <a:effectLst/>
                        <a:latin typeface="inherit"/>
                      </a:endParaRP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 dirty="0">
                          <a:effectLst/>
                          <a:latin typeface="inherit"/>
                        </a:rPr>
                        <a:t>139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1095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347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137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89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161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33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29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509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259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1095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1249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 dirty="0">
                          <a:effectLst/>
                          <a:latin typeface="inherit"/>
                        </a:rPr>
                        <a:t>ILL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51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383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255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267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77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GB" sz="500" b="0">
                        <a:effectLst/>
                        <a:latin typeface="inherit"/>
                      </a:endParaRP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900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347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 dirty="0">
                          <a:effectLst/>
                          <a:latin typeface="inherit"/>
                        </a:rPr>
                        <a:t>4649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731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301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395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156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222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1518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1347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4649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1249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 dirty="0">
                          <a:effectLst/>
                          <a:latin typeface="inherit"/>
                        </a:rPr>
                        <a:t>ISIS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13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198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113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399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35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GB" sz="500" b="0">
                        <a:effectLst/>
                        <a:latin typeface="inherit"/>
                      </a:endParaRP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369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137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731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 dirty="0">
                          <a:effectLst/>
                          <a:latin typeface="inherit"/>
                        </a:rPr>
                        <a:t>2880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89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233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94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56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936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745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2880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1249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 dirty="0">
                          <a:effectLst/>
                          <a:latin typeface="inherit"/>
                        </a:rPr>
                        <a:t>LLB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5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98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62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33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20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GB" sz="500" b="0">
                        <a:effectLst/>
                        <a:latin typeface="inherit"/>
                      </a:endParaRP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190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89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301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89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 dirty="0">
                          <a:effectLst/>
                          <a:latin typeface="inherit"/>
                        </a:rPr>
                        <a:t>1235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74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39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151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391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323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1235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1249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 dirty="0">
                          <a:effectLst/>
                          <a:latin typeface="inherit"/>
                        </a:rPr>
                        <a:t>SINQ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10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191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95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52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18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GB" sz="500" b="0">
                        <a:effectLst/>
                        <a:latin typeface="inherit"/>
                      </a:endParaRP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174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161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395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233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74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 dirty="0">
                          <a:effectLst/>
                          <a:latin typeface="inherit"/>
                        </a:rPr>
                        <a:t>1219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224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31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590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415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1219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1249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 dirty="0">
                          <a:effectLst/>
                          <a:latin typeface="inherit"/>
                        </a:rPr>
                        <a:t>SLS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77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62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315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229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179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GB" sz="500" b="0">
                        <a:effectLst/>
                        <a:latin typeface="inherit"/>
                      </a:endParaRP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963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33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156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94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39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224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3827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399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371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1470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3827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44969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 dirty="0">
                          <a:effectLst/>
                          <a:latin typeface="inherit"/>
                        </a:rPr>
                        <a:t>SOLEIL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105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36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188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192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367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GB" sz="500" b="0">
                        <a:effectLst/>
                        <a:latin typeface="inherit"/>
                      </a:endParaRP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1286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29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222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56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151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31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399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 dirty="0">
                          <a:effectLst/>
                          <a:latin typeface="inherit"/>
                        </a:rPr>
                        <a:t>4568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394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1817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4568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84767">
                <a:tc gridSpan="18">
                  <a:txBody>
                    <a:bodyPr/>
                    <a:lstStyle/>
                    <a:p>
                      <a:pPr algn="l" fontAlgn="ctr"/>
                      <a:endParaRPr lang="en-GB" sz="1000" b="0" baseline="0" dirty="0">
                        <a:effectLst/>
                        <a:latin typeface="inherit"/>
                      </a:endParaRP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1249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 dirty="0">
                          <a:effectLst/>
                          <a:latin typeface="inherit"/>
                        </a:rPr>
                        <a:t>neutron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69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1563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469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546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141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1313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1095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4649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2880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1235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1219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371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394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 dirty="0">
                          <a:effectLst/>
                          <a:latin typeface="inherit"/>
                        </a:rPr>
                        <a:t>10023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 dirty="0">
                          <a:effectLst/>
                          <a:latin typeface="inherit"/>
                        </a:rPr>
                        <a:t>2334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10023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1249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 dirty="0">
                          <a:effectLst/>
                          <a:latin typeface="inherit"/>
                        </a:rPr>
                        <a:t>photon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773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329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4197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4407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3167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10287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259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1347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745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323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415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3827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4568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2334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 dirty="0">
                          <a:effectLst/>
                          <a:latin typeface="inherit"/>
                        </a:rPr>
                        <a:t>25336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25336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1249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 dirty="0">
                          <a:effectLst/>
                          <a:latin typeface="inherit"/>
                        </a:rPr>
                        <a:t>all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773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1563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4197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4407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3167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10287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1095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4649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2880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1235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1219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3827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4568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>
                          <a:effectLst/>
                          <a:latin typeface="inherit"/>
                        </a:rPr>
                        <a:t>10023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 dirty="0">
                          <a:effectLst/>
                          <a:latin typeface="inherit"/>
                        </a:rPr>
                        <a:t>25336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baseline="0" dirty="0">
                          <a:effectLst/>
                          <a:latin typeface="inherit"/>
                        </a:rPr>
                        <a:t>33025</a:t>
                      </a: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84767">
                <a:tc gridSpan="18">
                  <a:txBody>
                    <a:bodyPr/>
                    <a:lstStyle/>
                    <a:p>
                      <a:pPr algn="l" fontAlgn="ctr"/>
                      <a:endParaRPr lang="en-GB" sz="1000" b="0" baseline="0" dirty="0">
                        <a:effectLst/>
                        <a:latin typeface="inherit"/>
                      </a:endParaRPr>
                    </a:p>
                  </a:txBody>
                  <a:tcPr marL="13874" marR="27749" marT="11100" marB="11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198813" y="1557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701399"/>
      </p:ext>
    </p:extLst>
  </p:cSld>
  <p:clrMapOvr>
    <a:masterClrMapping/>
  </p:clrMapOvr>
</p:sld>
</file>

<file path=ppt/theme/theme1.xml><?xml version="1.0" encoding="utf-8"?>
<a:theme xmlns:a="http://schemas.openxmlformats.org/drawingml/2006/main" name="STFC_PowerPoint_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ABF215B8A3384E874FC40A3B0B2302" ma:contentTypeVersion="4" ma:contentTypeDescription="Create a new document." ma:contentTypeScope="" ma:versionID="f198c3dfa143f328b4bfb76fd905c4a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66758ad48435124b95dc0df0729e68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AEDD1CD-9190-4F8F-B585-354F10A56AC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7E48F0D-BF64-462E-8350-40C896A295A7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43DFA70B-2EBB-489B-8E34-F6A10FA685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79CD326A-8A93-4F4E-AE9B-3B22B58A634D}">
  <ds:schemaRefs>
    <ds:schemaRef ds:uri="http://schemas.microsoft.com/office/2006/documentManagement/types"/>
    <ds:schemaRef ds:uri="http://www.w3.org/XML/1998/namespace"/>
    <ds:schemaRef ds:uri="http://purl.org/dc/elements/1.1/"/>
    <ds:schemaRef ds:uri="http://purl.org/dc/terms/"/>
    <ds:schemaRef ds:uri="http://schemas.microsoft.com/sharepoint/v3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</TotalTime>
  <Words>802</Words>
  <Application>Microsoft Office PowerPoint</Application>
  <PresentationFormat>On-screen Show (4:3)</PresentationFormat>
  <Paragraphs>400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STFC_PowerPoint_template</vt:lpstr>
      <vt:lpstr>1_Blank Presentation</vt:lpstr>
      <vt:lpstr>Towards a  Structural Biology Work Bench</vt:lpstr>
      <vt:lpstr>INSTRUCT &amp; Structural Biology</vt:lpstr>
      <vt:lpstr>Structural Biologists are mature computer users</vt:lpstr>
      <vt:lpstr>New scientific goals </vt:lpstr>
      <vt:lpstr>Confirmed by survey</vt:lpstr>
      <vt:lpstr>New experimental methods </vt:lpstr>
      <vt:lpstr>New data challenges</vt:lpstr>
      <vt:lpstr>Crowdsourcing from  the middle tier</vt:lpstr>
      <vt:lpstr>Cost of user management</vt:lpstr>
      <vt:lpstr>Reinvent nothing</vt:lpstr>
      <vt:lpstr>Structural Biology Work Bench</vt:lpstr>
      <vt:lpstr>Work packages</vt:lpstr>
      <vt:lpstr>Developing infrastructures</vt:lpstr>
      <vt:lpstr>VRE for Instruct?</vt:lpstr>
      <vt:lpstr>References</vt:lpstr>
      <vt:lpstr>Part of life of structure data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STFC Corporate PowerPoint Template</dc:title>
  <dc:creator>kw77</dc:creator>
  <cp:lastModifiedBy>Chris Morris</cp:lastModifiedBy>
  <cp:revision>34</cp:revision>
  <dcterms:created xsi:type="dcterms:W3CDTF">2012-07-12T11:46:55Z</dcterms:created>
  <dcterms:modified xsi:type="dcterms:W3CDTF">2014-09-18T12:36:28Z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display_urn:schemas-microsoft-com:office:office#Editor">
    <vt:lpwstr>Summers, Karen (STFC,RAL,OBR)</vt:lpwstr>
  </property>
  <property fmtid="{D5CDD505-2E9C-101B-9397-08002B2CF9AE}" pid="4" name="xd_Signature">
    <vt:lpwstr/>
  </property>
  <property fmtid="{D5CDD505-2E9C-101B-9397-08002B2CF9AE}" pid="5" name="display_urn:schemas-microsoft-com:office:office#Author">
    <vt:lpwstr>Summers, Karen (STFC,RAL,OBR)</vt:lpwstr>
  </property>
  <property fmtid="{D5CDD505-2E9C-101B-9397-08002B2CF9AE}" pid="6" name="TemplateUrl">
    <vt:lpwstr/>
  </property>
  <property fmtid="{D5CDD505-2E9C-101B-9397-08002B2CF9AE}" pid="7" name="xd_ProgID">
    <vt:lpwstr/>
  </property>
  <property fmtid="{D5CDD505-2E9C-101B-9397-08002B2CF9AE}" pid="8" name="ContentTypeId">
    <vt:lpwstr>0x010100F731947B08D5984288BC8B16A979FF50</vt:lpwstr>
  </property>
  <property fmtid="{D5CDD505-2E9C-101B-9397-08002B2CF9AE}" pid="9" name="_SourceUrl">
    <vt:lpwstr/>
  </property>
</Properties>
</file>