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76" r:id="rId3"/>
    <p:sldId id="280" r:id="rId4"/>
    <p:sldId id="304" r:id="rId5"/>
    <p:sldId id="277" r:id="rId6"/>
    <p:sldId id="308" r:id="rId7"/>
    <p:sldId id="273" r:id="rId8"/>
    <p:sldId id="292" r:id="rId9"/>
    <p:sldId id="303" r:id="rId10"/>
    <p:sldId id="297" r:id="rId11"/>
    <p:sldId id="293" r:id="rId12"/>
    <p:sldId id="294" r:id="rId13"/>
    <p:sldId id="282" r:id="rId14"/>
    <p:sldId id="295" r:id="rId15"/>
    <p:sldId id="296" r:id="rId16"/>
    <p:sldId id="305" r:id="rId17"/>
    <p:sldId id="306" r:id="rId18"/>
    <p:sldId id="30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75" d="100"/>
          <a:sy n="75" d="100"/>
        </p:scale>
        <p:origin x="-3384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66644-EF13-B745-BE71-3567F82A9C7F}" type="datetimeFigureOut">
              <a:rPr lang="en-US" smtClean="0"/>
              <a:pPr/>
              <a:t>25/9/14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EE949-F1B9-9B41-84D7-1A0B4FB3F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082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DE68C-9950-9849-BE40-53E66E4A062D}" type="datetimeFigureOut">
              <a:rPr lang="en-US" smtClean="0"/>
              <a:pPr/>
              <a:t>25/9/14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3CB400-E002-BF44-8BF0-91669B6EF7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7953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B400-E002-BF44-8BF0-91669B6EF7B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B400-E002-BF44-8BF0-91669B6EF7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5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B400-E002-BF44-8BF0-91669B6EF7B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9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B400-E002-BF44-8BF0-91669B6EF7B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9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B400-E002-BF44-8BF0-91669B6EF7B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9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CB400-E002-BF44-8BF0-91669B6EF7B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886200"/>
            <a:ext cx="6991349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8144" y="6356350"/>
            <a:ext cx="2818656" cy="365125"/>
          </a:xfrm>
        </p:spPr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929454" y="831177"/>
            <a:ext cx="2071702" cy="3765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http://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www.grnet.gr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Τίτλος παρουσίασης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/>
              <a:t>Ημερομηνία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Τίτλος παρουσίασης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jpg"/><Relationship Id="rId1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3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914400"/>
            <a:ext cx="9144000" cy="55784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24 September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GRNET Cloud Services and Collaborations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7A8D8-18CB-0546-B1F2-116B30F6CA4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419603"/>
            <a:ext cx="2682528" cy="433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16632"/>
            <a:ext cx="2051720" cy="7777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okeanos-global.grnet.gr" TargetMode="External"/><Relationship Id="rId4" Type="http://schemas.openxmlformats.org/officeDocument/2006/relationships/hyperlink" Target="http://demo.synnefo.org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keanos.grnet.gr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136904" cy="2243153"/>
          </a:xfrm>
        </p:spPr>
        <p:txBody>
          <a:bodyPr>
            <a:normAutofit fontScale="90000"/>
          </a:bodyPr>
          <a:lstStyle/>
          <a:p>
            <a:r>
              <a:rPr lang="en-GB" sz="3700" b="1" dirty="0" smtClean="0">
                <a:solidFill>
                  <a:srgbClr val="F68304"/>
                </a:solidFill>
              </a:rPr>
              <a:t>GRNET </a:t>
            </a:r>
            <a:r>
              <a:rPr lang="en-GB" sz="3700" b="1" dirty="0">
                <a:solidFill>
                  <a:srgbClr val="F68304"/>
                </a:solidFill>
              </a:rPr>
              <a:t>Cloud Services and </a:t>
            </a:r>
            <a:r>
              <a:rPr lang="en-GB" sz="3700" b="1" dirty="0" smtClean="0">
                <a:solidFill>
                  <a:srgbClr val="F68304"/>
                </a:solidFill>
              </a:rPr>
              <a:t>Collaborations </a:t>
            </a:r>
            <a:r>
              <a:rPr lang="el-GR" b="1" dirty="0" smtClean="0">
                <a:solidFill>
                  <a:srgbClr val="F68304"/>
                </a:solidFill>
              </a:rPr>
              <a:t/>
            </a:r>
            <a:br>
              <a:rPr lang="el-GR" b="1" dirty="0" smtClean="0">
                <a:solidFill>
                  <a:srgbClr val="F68304"/>
                </a:solidFill>
              </a:rPr>
            </a:br>
            <a:r>
              <a:rPr lang="en-US" b="1" dirty="0" smtClean="0">
                <a:solidFill>
                  <a:srgbClr val="F68304"/>
                </a:solidFill>
              </a:rPr>
              <a:t/>
            </a:r>
            <a:br>
              <a:rPr lang="en-US" b="1" dirty="0" smtClean="0">
                <a:solidFill>
                  <a:srgbClr val="F68304"/>
                </a:solidFill>
              </a:rPr>
            </a:br>
            <a:r>
              <a:rPr lang="en-US" sz="2800" b="1" dirty="0" smtClean="0">
                <a:solidFill>
                  <a:srgbClr val="002060"/>
                </a:solidFill>
              </a:rPr>
              <a:t>Kostas Koumantaros {</a:t>
            </a:r>
            <a:r>
              <a:rPr lang="en-US" sz="2800" b="1" dirty="0" err="1" smtClean="0">
                <a:solidFill>
                  <a:srgbClr val="002060"/>
                </a:solidFill>
              </a:rPr>
              <a:t>kkoum</a:t>
            </a:r>
            <a:r>
              <a:rPr lang="en-US" sz="2800" b="1" dirty="0" smtClean="0">
                <a:solidFill>
                  <a:srgbClr val="002060"/>
                </a:solidFill>
              </a:rPr>
              <a:t> at </a:t>
            </a:r>
            <a:r>
              <a:rPr lang="en-US" sz="2800" b="1" dirty="0" err="1" smtClean="0">
                <a:solidFill>
                  <a:srgbClr val="002060"/>
                </a:solidFill>
              </a:rPr>
              <a:t>grnet.gr</a:t>
            </a:r>
            <a:r>
              <a:rPr lang="en-US" sz="2800" b="1" dirty="0" smtClean="0">
                <a:solidFill>
                  <a:srgbClr val="002060"/>
                </a:solidFill>
              </a:rPr>
              <a:t>}</a:t>
            </a:r>
            <a:br>
              <a:rPr lang="en-US" sz="2800" b="1" dirty="0" smtClean="0">
                <a:solidFill>
                  <a:srgbClr val="002060"/>
                </a:solidFill>
              </a:rPr>
            </a:br>
            <a:endParaRPr lang="el-GR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Click="0" advTm="1000"/>
    </mc:Choice>
    <mc:Fallback xmlns="">
      <p:transition advClick="0" advTm="1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>
                <a:solidFill>
                  <a:schemeClr val="accent6">
                    <a:lumMod val="75000"/>
                  </a:schemeClr>
                </a:solidFill>
              </a:rPr>
              <a:t>EGI</a:t>
            </a:r>
            <a:r>
              <a:rPr lang="en-GB" dirty="0" smtClean="0"/>
              <a:t> </a:t>
            </a:r>
            <a:r>
              <a:rPr lang="en-GB" sz="4900" b="1" dirty="0" err="1" smtClean="0">
                <a:solidFill>
                  <a:schemeClr val="accent6">
                    <a:lumMod val="75000"/>
                  </a:schemeClr>
                </a:solidFill>
              </a:rPr>
              <a:t>FedCloud</a:t>
            </a:r>
            <a:endParaRPr lang="en-GB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Participating actively since the beginning as a taskforce by </a:t>
            </a:r>
          </a:p>
          <a:p>
            <a:pPr marL="742950" lvl="2" indent="-342900"/>
            <a:r>
              <a:rPr lang="en-GB" dirty="0">
                <a:solidFill>
                  <a:srgbClr val="002060"/>
                </a:solidFill>
              </a:rPr>
              <a:t>Implementing </a:t>
            </a:r>
            <a:r>
              <a:rPr lang="en-GB" dirty="0" err="1">
                <a:solidFill>
                  <a:srgbClr val="002060"/>
                </a:solidFill>
              </a:rPr>
              <a:t>snf-occi</a:t>
            </a:r>
            <a:r>
              <a:rPr lang="en-GB" dirty="0">
                <a:solidFill>
                  <a:srgbClr val="002060"/>
                </a:solidFill>
              </a:rPr>
              <a:t>, </a:t>
            </a:r>
            <a:r>
              <a:rPr lang="en-GB" dirty="0" smtClean="0">
                <a:solidFill>
                  <a:srgbClr val="002060"/>
                </a:solidFill>
              </a:rPr>
              <a:t> </a:t>
            </a:r>
            <a:r>
              <a:rPr lang="en-GB" dirty="0" err="1">
                <a:solidFill>
                  <a:srgbClr val="002060"/>
                </a:solidFill>
              </a:rPr>
              <a:t>snf-cdmi</a:t>
            </a:r>
            <a:r>
              <a:rPr lang="en-GB" dirty="0">
                <a:solidFill>
                  <a:srgbClr val="002060"/>
                </a:solidFill>
              </a:rPr>
              <a:t> + other tools/adaptors for </a:t>
            </a:r>
            <a:r>
              <a:rPr lang="en-GB" dirty="0" err="1">
                <a:solidFill>
                  <a:srgbClr val="002060"/>
                </a:solidFill>
              </a:rPr>
              <a:t>synnefo</a:t>
            </a:r>
            <a:endParaRPr lang="en-GB" dirty="0">
              <a:solidFill>
                <a:srgbClr val="002060"/>
              </a:solidFill>
            </a:endParaRPr>
          </a:p>
          <a:p>
            <a:pPr marL="742950" lvl="2" indent="-342900"/>
            <a:r>
              <a:rPr lang="en-GB" dirty="0">
                <a:solidFill>
                  <a:srgbClr val="002060"/>
                </a:solidFill>
              </a:rPr>
              <a:t>Leading Scenario 2: Data Management</a:t>
            </a:r>
          </a:p>
          <a:p>
            <a:pPr marL="742950" lvl="2" indent="-342900"/>
            <a:r>
              <a:rPr lang="en-GB" dirty="0">
                <a:solidFill>
                  <a:srgbClr val="002060"/>
                </a:solidFill>
              </a:rPr>
              <a:t>Leading Scenario 8: VM Image Management</a:t>
            </a: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8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b="1" dirty="0" err="1">
                <a:solidFill>
                  <a:schemeClr val="accent6">
                    <a:lumMod val="75000"/>
                  </a:schemeClr>
                </a:solidFill>
              </a:rPr>
              <a:t>Snf</a:t>
            </a:r>
            <a:r>
              <a:rPr lang="en-GB" sz="5400" b="1" dirty="0" smtClean="0">
                <a:solidFill>
                  <a:schemeClr val="accent6">
                    <a:lumMod val="75000"/>
                  </a:schemeClr>
                </a:solidFill>
              </a:rPr>
              <a:t>-OCCI</a:t>
            </a:r>
            <a:endParaRPr lang="en-GB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Implements the OCCI specification on top of </a:t>
            </a:r>
            <a:r>
              <a:rPr lang="en-GB" sz="3600" dirty="0" err="1">
                <a:solidFill>
                  <a:srgbClr val="002060"/>
                </a:solidFill>
              </a:rPr>
              <a:t>synnefo’s</a:t>
            </a:r>
            <a:r>
              <a:rPr lang="en-GB" sz="3600" dirty="0">
                <a:solidFill>
                  <a:srgbClr val="002060"/>
                </a:solidFill>
              </a:rPr>
              <a:t> API in order to achieve greater interoperability. 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This module is a translation bridge between OCCI and the </a:t>
            </a:r>
            <a:r>
              <a:rPr lang="en-GB" sz="3600" dirty="0" err="1">
                <a:solidFill>
                  <a:srgbClr val="002060"/>
                </a:solidFill>
              </a:rPr>
              <a:t>synnefo</a:t>
            </a:r>
            <a:r>
              <a:rPr lang="en-GB" sz="3600" dirty="0">
                <a:solidFill>
                  <a:srgbClr val="002060"/>
                </a:solidFill>
              </a:rPr>
              <a:t> endpoints. It is designed to be as independent as possible from the rest </a:t>
            </a:r>
            <a:r>
              <a:rPr lang="en-GB" sz="3600" dirty="0" err="1">
                <a:solidFill>
                  <a:srgbClr val="002060"/>
                </a:solidFill>
              </a:rPr>
              <a:t>IaaS</a:t>
            </a:r>
            <a:r>
              <a:rPr lang="en-GB" sz="3600" dirty="0">
                <a:solidFill>
                  <a:srgbClr val="002060"/>
                </a:solidFill>
              </a:rPr>
              <a:t>, providing an OCCI compatibility layer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26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0"/>
            <a:ext cx="5472608" cy="764704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 err="1">
                <a:solidFill>
                  <a:schemeClr val="accent6">
                    <a:lumMod val="75000"/>
                  </a:schemeClr>
                </a:solidFill>
              </a:rPr>
              <a:t>Snf</a:t>
            </a:r>
            <a:r>
              <a:rPr lang="en-GB" sz="4900" b="1" dirty="0" smtClean="0">
                <a:solidFill>
                  <a:schemeClr val="accent6">
                    <a:lumMod val="75000"/>
                  </a:schemeClr>
                </a:solidFill>
              </a:rPr>
              <a:t>-CDMI</a:t>
            </a:r>
            <a:endParaRPr lang="en-GB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Design of a CDMI/v1.0.2-compliant server skeleton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Plug-in your backend</a:t>
            </a:r>
          </a:p>
          <a:p>
            <a:pPr>
              <a:lnSpc>
                <a:spcPct val="80000"/>
              </a:lnSpc>
            </a:pPr>
            <a:r>
              <a:rPr lang="en-GB" sz="3600" dirty="0" err="1">
                <a:solidFill>
                  <a:srgbClr val="002060"/>
                </a:solidFill>
              </a:rPr>
              <a:t>Pithos</a:t>
            </a:r>
            <a:r>
              <a:rPr lang="en-GB" sz="3600" dirty="0">
                <a:solidFill>
                  <a:srgbClr val="002060"/>
                </a:solidFill>
              </a:rPr>
              <a:t>+ backend implemented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Coded in </a:t>
            </a:r>
            <a:r>
              <a:rPr lang="en-GB" sz="3600" dirty="0" err="1">
                <a:solidFill>
                  <a:srgbClr val="002060"/>
                </a:solidFill>
              </a:rPr>
              <a:t>Scala</a:t>
            </a:r>
            <a:r>
              <a:rPr lang="en-GB" sz="3600" dirty="0">
                <a:solidFill>
                  <a:srgbClr val="002060"/>
                </a:solidFill>
              </a:rPr>
              <a:t>/Finagle for scalability/performance/flexibility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In production for a few months now</a:t>
            </a:r>
          </a:p>
          <a:p>
            <a:pPr>
              <a:lnSpc>
                <a:spcPct val="80000"/>
              </a:lnSpc>
            </a:pPr>
            <a:r>
              <a:rPr lang="en-GB" sz="3600" dirty="0">
                <a:solidFill>
                  <a:srgbClr val="002060"/>
                </a:solidFill>
              </a:rPr>
              <a:t>OCCI </a:t>
            </a:r>
            <a:r>
              <a:rPr lang="en-GB" sz="3600" dirty="0" err="1">
                <a:solidFill>
                  <a:srgbClr val="002060"/>
                </a:solidFill>
              </a:rPr>
              <a:t>auth</a:t>
            </a:r>
            <a:r>
              <a:rPr lang="en-GB" sz="3600" dirty="0">
                <a:solidFill>
                  <a:srgbClr val="002060"/>
                </a:solidFill>
              </a:rPr>
              <a:t> via GRNET’s </a:t>
            </a:r>
            <a:r>
              <a:rPr lang="en-GB" sz="3600" dirty="0" err="1">
                <a:solidFill>
                  <a:srgbClr val="002060"/>
                </a:solidFill>
              </a:rPr>
              <a:t>auth</a:t>
            </a:r>
            <a:r>
              <a:rPr lang="en-GB" sz="3600" dirty="0">
                <a:solidFill>
                  <a:srgbClr val="002060"/>
                </a:solidFill>
              </a:rPr>
              <a:t> proxy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774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HPC Services</a:t>
            </a:r>
            <a:endParaRPr lang="el-G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160" y="1268760"/>
            <a:ext cx="8229600" cy="482453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GRNET represents Greece in PRACE and is currently deploying a large (~180 </a:t>
            </a:r>
            <a:r>
              <a:rPr lang="en-GB" dirty="0" err="1">
                <a:solidFill>
                  <a:srgbClr val="002060"/>
                </a:solidFill>
              </a:rPr>
              <a:t>Tflop</a:t>
            </a:r>
            <a:r>
              <a:rPr lang="en-GB" dirty="0">
                <a:solidFill>
                  <a:srgbClr val="002060"/>
                </a:solidFill>
              </a:rPr>
              <a:t>) National (Tier-1) HPC system for researchers. </a:t>
            </a:r>
            <a:endParaRPr lang="en-US" dirty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GRNET also offers VPS services to its members, universities and research centers, file storage services to organizations and end-users and advanced grid services to the scientific community, through its modern datacenters.</a:t>
            </a:r>
          </a:p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00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50106"/>
          </a:xfrm>
        </p:spPr>
        <p:txBody>
          <a:bodyPr>
            <a:normAutofit fontScale="90000"/>
          </a:bodyPr>
          <a:lstStyle/>
          <a:p>
            <a:pPr algn="l"/>
            <a:r>
              <a:rPr lang="en-GB" sz="5400" b="1" dirty="0">
                <a:solidFill>
                  <a:schemeClr val="accent6">
                    <a:lumMod val="75000"/>
                  </a:schemeClr>
                </a:solidFill>
              </a:rPr>
              <a:t>Application</a:t>
            </a:r>
            <a:r>
              <a:rPr lang="en-GB" dirty="0" smtClean="0"/>
              <a:t> </a:t>
            </a:r>
            <a:r>
              <a:rPr lang="en-GB" sz="5400" b="1" dirty="0">
                <a:solidFill>
                  <a:schemeClr val="accent6">
                    <a:lumMod val="75000"/>
                  </a:schemeClr>
                </a:solidFill>
              </a:rPr>
              <a:t>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98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2060"/>
                </a:solidFill>
              </a:rPr>
              <a:t>A user-driven registry for </a:t>
            </a:r>
            <a:r>
              <a:rPr lang="en-GB" sz="3600" dirty="0" err="1">
                <a:solidFill>
                  <a:srgbClr val="002060"/>
                </a:solidFill>
              </a:rPr>
              <a:t>vApps</a:t>
            </a:r>
            <a:r>
              <a:rPr lang="en-GB" sz="3600" dirty="0">
                <a:solidFill>
                  <a:srgbClr val="002060"/>
                </a:solidFill>
              </a:rPr>
              <a:t> and their related VMIs in a versioned manner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>
                <a:solidFill>
                  <a:srgbClr val="002060"/>
                </a:solidFill>
              </a:rPr>
              <a:t>V</a:t>
            </a:r>
            <a:r>
              <a:rPr lang="en-GB" sz="3600" dirty="0" smtClean="0">
                <a:solidFill>
                  <a:srgbClr val="002060"/>
                </a:solidFill>
              </a:rPr>
              <a:t>isitor</a:t>
            </a:r>
            <a:r>
              <a:rPr lang="en-GB" sz="3600" dirty="0">
                <a:solidFill>
                  <a:srgbClr val="002060"/>
                </a:solidFill>
              </a:rPr>
              <a:t>/user: search, locate, download and use register </a:t>
            </a:r>
            <a:r>
              <a:rPr lang="en-GB" sz="3600" dirty="0" err="1">
                <a:solidFill>
                  <a:srgbClr val="002060"/>
                </a:solidFill>
              </a:rPr>
              <a:t>vApps</a:t>
            </a:r>
            <a:r>
              <a:rPr lang="en-GB" sz="3600" dirty="0">
                <a:solidFill>
                  <a:srgbClr val="002060"/>
                </a:solidFill>
              </a:rPr>
              <a:t> in the </a:t>
            </a:r>
            <a:r>
              <a:rPr lang="en-GB" sz="3600" dirty="0" err="1">
                <a:solidFill>
                  <a:srgbClr val="002060"/>
                </a:solidFill>
              </a:rPr>
              <a:t>fedCloud</a:t>
            </a:r>
            <a:r>
              <a:rPr lang="en-GB" sz="3600" dirty="0">
                <a:solidFill>
                  <a:srgbClr val="002060"/>
                </a:solidFill>
              </a:rPr>
              <a:t> infra</a:t>
            </a:r>
          </a:p>
          <a:p>
            <a:pPr marL="342900" lvl="1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n-GB" sz="3600" dirty="0" err="1">
                <a:solidFill>
                  <a:srgbClr val="002060"/>
                </a:solidFill>
              </a:rPr>
              <a:t>vApp</a:t>
            </a:r>
            <a:r>
              <a:rPr lang="en-GB" sz="3600" dirty="0">
                <a:solidFill>
                  <a:srgbClr val="002060"/>
                </a:solidFill>
              </a:rPr>
              <a:t> provider: Create/manage/update versioned </a:t>
            </a:r>
            <a:r>
              <a:rPr lang="en-GB" sz="3600" dirty="0" err="1">
                <a:solidFill>
                  <a:srgbClr val="002060"/>
                </a:solidFill>
              </a:rPr>
              <a:t>vApps</a:t>
            </a:r>
            <a:r>
              <a:rPr lang="en-GB" sz="3600" dirty="0">
                <a:solidFill>
                  <a:srgbClr val="002060"/>
                </a:solidFill>
              </a:rPr>
              <a:t> and associate VMI(s) to them</a:t>
            </a: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2060"/>
                </a:solidFill>
              </a:rPr>
              <a:t>Tool for the VO managers in order to compile lists with </a:t>
            </a:r>
            <a:r>
              <a:rPr lang="en-GB" sz="3600" dirty="0" err="1">
                <a:solidFill>
                  <a:srgbClr val="002060"/>
                </a:solidFill>
              </a:rPr>
              <a:t>vApps</a:t>
            </a:r>
            <a:endParaRPr lang="en-GB" sz="3600" dirty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600" dirty="0">
                <a:solidFill>
                  <a:srgbClr val="002060"/>
                </a:solidFill>
              </a:rPr>
              <a:t>Mechanism for distributing </a:t>
            </a:r>
            <a:r>
              <a:rPr lang="en-GB" sz="3600" dirty="0" err="1">
                <a:solidFill>
                  <a:srgbClr val="002060"/>
                </a:solidFill>
              </a:rPr>
              <a:t>vApps</a:t>
            </a:r>
            <a:r>
              <a:rPr lang="en-GB" sz="3600" dirty="0">
                <a:solidFill>
                  <a:srgbClr val="002060"/>
                </a:solidFill>
              </a:rPr>
              <a:t> to the site/RPs (based of </a:t>
            </a:r>
            <a:r>
              <a:rPr lang="en-GB" sz="3600" dirty="0" err="1">
                <a:solidFill>
                  <a:srgbClr val="002060"/>
                </a:solidFill>
              </a:rPr>
              <a:t>HEPiX</a:t>
            </a:r>
            <a:r>
              <a:rPr lang="en-GB" sz="3600" dirty="0">
                <a:solidFill>
                  <a:srgbClr val="002060"/>
                </a:solidFill>
              </a:rPr>
              <a:t> </a:t>
            </a:r>
            <a:r>
              <a:rPr lang="en-GB" sz="3600" dirty="0" err="1">
                <a:solidFill>
                  <a:srgbClr val="002060"/>
                </a:solidFill>
              </a:rPr>
              <a:t>vmcaster</a:t>
            </a:r>
            <a:r>
              <a:rPr lang="en-GB" sz="3600" dirty="0">
                <a:solidFill>
                  <a:srgbClr val="002060"/>
                </a:solidFill>
              </a:rPr>
              <a:t>/</a:t>
            </a:r>
            <a:r>
              <a:rPr lang="en-GB" sz="3600" dirty="0" err="1">
                <a:solidFill>
                  <a:srgbClr val="002060"/>
                </a:solidFill>
              </a:rPr>
              <a:t>vmcatcher</a:t>
            </a:r>
            <a:r>
              <a:rPr lang="en-GB" sz="3600" dirty="0">
                <a:solidFill>
                  <a:srgbClr val="002060"/>
                </a:solidFill>
              </a:rPr>
              <a:t> technology)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GN3+ Activities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GÉANT </a:t>
            </a:r>
            <a:r>
              <a:rPr lang="en-GB" sz="3100" dirty="0" smtClean="0">
                <a:solidFill>
                  <a:srgbClr val="002060"/>
                </a:solidFill>
              </a:rPr>
              <a:t>Open </a:t>
            </a:r>
            <a:r>
              <a:rPr lang="en-GB" sz="3100" dirty="0">
                <a:solidFill>
                  <a:srgbClr val="002060"/>
                </a:solidFill>
              </a:rPr>
              <a:t>cloud Exchange </a:t>
            </a:r>
            <a:r>
              <a:rPr lang="en-GB" sz="3100" dirty="0" smtClean="0">
                <a:solidFill>
                  <a:srgbClr val="002060"/>
                </a:solidFill>
              </a:rPr>
              <a:t>(OCX) </a:t>
            </a:r>
          </a:p>
          <a:p>
            <a:pPr marL="742950" lvl="2" indent="-342900">
              <a:lnSpc>
                <a:spcPct val="90000"/>
              </a:lnSpc>
            </a:pPr>
            <a:r>
              <a:rPr lang="en-GB" sz="2700" dirty="0">
                <a:solidFill>
                  <a:srgbClr val="002060"/>
                </a:solidFill>
              </a:rPr>
              <a:t>b</a:t>
            </a:r>
            <a:r>
              <a:rPr lang="en-GB" sz="2700" dirty="0" smtClean="0">
                <a:solidFill>
                  <a:srgbClr val="002060"/>
                </a:solidFill>
              </a:rPr>
              <a:t>rings </a:t>
            </a:r>
            <a:r>
              <a:rPr lang="en-GB" sz="2700" dirty="0">
                <a:solidFill>
                  <a:srgbClr val="002060"/>
                </a:solidFill>
              </a:rPr>
              <a:t>together </a:t>
            </a:r>
            <a:r>
              <a:rPr lang="en-GB" sz="2700" dirty="0" smtClean="0">
                <a:solidFill>
                  <a:srgbClr val="002060"/>
                </a:solidFill>
              </a:rPr>
              <a:t>CSPs </a:t>
            </a:r>
            <a:r>
              <a:rPr lang="en-GB" sz="2700" dirty="0">
                <a:solidFill>
                  <a:srgbClr val="002060"/>
                </a:solidFill>
              </a:rPr>
              <a:t>with Cloud </a:t>
            </a:r>
            <a:r>
              <a:rPr lang="en-GB" sz="2700" dirty="0" smtClean="0">
                <a:solidFill>
                  <a:srgbClr val="002060"/>
                </a:solidFill>
              </a:rPr>
              <a:t>consumers</a:t>
            </a:r>
            <a:endParaRPr lang="en-GB" sz="2700" dirty="0">
              <a:solidFill>
                <a:srgbClr val="002060"/>
              </a:solidFill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GB" sz="2700" dirty="0">
                <a:solidFill>
                  <a:srgbClr val="002060"/>
                </a:solidFill>
              </a:rPr>
              <a:t>e</a:t>
            </a:r>
            <a:r>
              <a:rPr lang="en-GB" sz="2700" dirty="0" smtClean="0">
                <a:solidFill>
                  <a:srgbClr val="002060"/>
                </a:solidFill>
              </a:rPr>
              <a:t>ach </a:t>
            </a:r>
            <a:r>
              <a:rPr lang="en-GB" sz="2700" dirty="0">
                <a:solidFill>
                  <a:srgbClr val="002060"/>
                </a:solidFill>
              </a:rPr>
              <a:t>consumer with just one link to the local OCX pop can get many  L2 internal connections to any preferred </a:t>
            </a:r>
            <a:r>
              <a:rPr lang="en-GB" sz="2700" dirty="0" smtClean="0">
                <a:solidFill>
                  <a:srgbClr val="002060"/>
                </a:solidFill>
              </a:rPr>
              <a:t>CSP</a:t>
            </a:r>
            <a:endParaRPr lang="en-GB" sz="3100" dirty="0" smtClean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54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GN3+ Activities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 smtClean="0">
                <a:solidFill>
                  <a:srgbClr val="002060"/>
                </a:solidFill>
              </a:rPr>
              <a:t>Cloud Integration (</a:t>
            </a:r>
            <a:r>
              <a:rPr lang="en-GB" sz="3100" dirty="0" err="1" smtClean="0">
                <a:solidFill>
                  <a:srgbClr val="002060"/>
                </a:solidFill>
              </a:rPr>
              <a:t>eduGAIN</a:t>
            </a:r>
            <a:r>
              <a:rPr lang="en-GB" sz="3100" dirty="0" smtClean="0">
                <a:solidFill>
                  <a:srgbClr val="002060"/>
                </a:solidFill>
              </a:rPr>
              <a:t>, GEANT Cloud Catalogue)</a:t>
            </a:r>
            <a:endParaRPr lang="en-GB" sz="3100" dirty="0">
              <a:solidFill>
                <a:srgbClr val="002060"/>
              </a:solidFill>
            </a:endParaRPr>
          </a:p>
          <a:p>
            <a:pPr marL="742950" lvl="2" indent="-342900">
              <a:lnSpc>
                <a:spcPct val="90000"/>
              </a:lnSpc>
            </a:pPr>
            <a:r>
              <a:rPr lang="en-GB" sz="2700" dirty="0">
                <a:solidFill>
                  <a:srgbClr val="002060"/>
                </a:solidFill>
              </a:rPr>
              <a:t>Help vendors and cloud providers integrate their services with </a:t>
            </a:r>
            <a:r>
              <a:rPr lang="en-US" sz="2700" dirty="0">
                <a:solidFill>
                  <a:srgbClr val="002060"/>
                </a:solidFill>
              </a:rPr>
              <a:t>GÉANT at the networking and </a:t>
            </a:r>
            <a:r>
              <a:rPr lang="en-US" sz="2700" dirty="0" err="1">
                <a:solidFill>
                  <a:srgbClr val="002060"/>
                </a:solidFill>
              </a:rPr>
              <a:t>authorisation</a:t>
            </a:r>
            <a:r>
              <a:rPr lang="en-US" sz="2700" dirty="0">
                <a:solidFill>
                  <a:srgbClr val="002060"/>
                </a:solidFill>
              </a:rPr>
              <a:t> </a:t>
            </a:r>
            <a:r>
              <a:rPr lang="en-US" sz="2700" dirty="0" smtClean="0">
                <a:solidFill>
                  <a:srgbClr val="002060"/>
                </a:solidFill>
              </a:rPr>
              <a:t>level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700" dirty="0" smtClean="0">
                <a:solidFill>
                  <a:srgbClr val="002060"/>
                </a:solidFill>
              </a:rPr>
              <a:t>Provide integrated services view with the </a:t>
            </a:r>
            <a:r>
              <a:rPr lang="en-US" sz="2700" dirty="0">
                <a:solidFill>
                  <a:srgbClr val="002060"/>
                </a:solidFill>
              </a:rPr>
              <a:t>GÉANT </a:t>
            </a:r>
            <a:r>
              <a:rPr lang="en-US" sz="2700" dirty="0" smtClean="0">
                <a:solidFill>
                  <a:srgbClr val="002060"/>
                </a:solidFill>
              </a:rPr>
              <a:t>Cloud Service catalogue</a:t>
            </a:r>
          </a:p>
          <a:p>
            <a:pPr marL="742950" lvl="2" indent="-342900">
              <a:lnSpc>
                <a:spcPct val="90000"/>
              </a:lnSpc>
            </a:pPr>
            <a:r>
              <a:rPr lang="en-US" sz="2700" dirty="0" smtClean="0">
                <a:solidFill>
                  <a:srgbClr val="002060"/>
                </a:solidFill>
              </a:rPr>
              <a:t>Services appraised against approved set of criteria at Green, Amber, Red levels: provide users with choice</a:t>
            </a:r>
            <a:endParaRPr lang="en-GB" sz="27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47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E-Science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Integrated e-Science platform: </a:t>
            </a:r>
            <a:r>
              <a:rPr lang="en-US" sz="3100" dirty="0" err="1" smtClean="0">
                <a:solidFill>
                  <a:srgbClr val="002060"/>
                </a:solidFill>
              </a:rPr>
              <a:t>Hadoop</a:t>
            </a:r>
            <a:r>
              <a:rPr lang="en-US" sz="3100" dirty="0" smtClean="0">
                <a:solidFill>
                  <a:srgbClr val="002060"/>
                </a:solidFill>
              </a:rPr>
              <a:t> / Yarn on demand via an intuitive GUI</a:t>
            </a:r>
          </a:p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Scientists will set up cluster, stage in data, process, and stage out results without requiring proficiency in </a:t>
            </a:r>
            <a:r>
              <a:rPr lang="en-US" sz="3100" dirty="0" err="1" smtClean="0">
                <a:solidFill>
                  <a:srgbClr val="002060"/>
                </a:solidFill>
              </a:rPr>
              <a:t>Hadoop</a:t>
            </a:r>
            <a:r>
              <a:rPr lang="en-US" sz="3100" dirty="0" smtClean="0">
                <a:solidFill>
                  <a:srgbClr val="002060"/>
                </a:solidFill>
              </a:rPr>
              <a:t> / Yarn and distributed computing</a:t>
            </a:r>
          </a:p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Lowering the barrier of entry</a:t>
            </a:r>
          </a:p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Allowing easy processing of big data</a:t>
            </a:r>
            <a:endParaRPr lang="en-GB" sz="27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39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0622"/>
            <a:ext cx="8229600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sz="6000" b="1" dirty="0" smtClean="0">
                <a:solidFill>
                  <a:schemeClr val="accent6">
                    <a:lumMod val="75000"/>
                  </a:schemeClr>
                </a:solidFill>
              </a:rPr>
              <a:t>Backup and Archiving</a:t>
            </a:r>
            <a:endParaRPr lang="en-GB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Backup as a Service: oriented towards end-users, comprehensive back-up solution (full, incremental backups, snapshots, etc.).</a:t>
            </a:r>
          </a:p>
          <a:p>
            <a:pPr>
              <a:lnSpc>
                <a:spcPct val="90000"/>
              </a:lnSpc>
            </a:pPr>
            <a:r>
              <a:rPr lang="en-US" sz="3100" dirty="0" smtClean="0">
                <a:solidFill>
                  <a:srgbClr val="002060"/>
                </a:solidFill>
              </a:rPr>
              <a:t>Archiving as a Service: oriented towards institutions, archiving of big data in tape libraries.</a:t>
            </a:r>
            <a:endParaRPr lang="en-GB" sz="27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21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712" y="44624"/>
            <a:ext cx="2504112" cy="1143000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GRNET</a:t>
            </a:r>
            <a:endParaRPr lang="el-GR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022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</a:rPr>
              <a:t>GRNET </a:t>
            </a:r>
            <a:r>
              <a:rPr lang="en-US" sz="4400" dirty="0" smtClean="0">
                <a:solidFill>
                  <a:srgbClr val="002060"/>
                </a:solidFill>
              </a:rPr>
              <a:t>provides </a:t>
            </a:r>
            <a:r>
              <a:rPr lang="en-US" sz="4400" dirty="0">
                <a:solidFill>
                  <a:srgbClr val="002060"/>
                </a:solidFill>
              </a:rPr>
              <a:t>Internet connectivity, high-quality  </a:t>
            </a:r>
            <a:r>
              <a:rPr lang="en-US" sz="4400" dirty="0" smtClean="0">
                <a:solidFill>
                  <a:srgbClr val="002060"/>
                </a:solidFill>
              </a:rPr>
              <a:t>             e-Infrastructures and advanced </a:t>
            </a:r>
            <a:r>
              <a:rPr lang="en-US" sz="4400" dirty="0">
                <a:solidFill>
                  <a:srgbClr val="002060"/>
                </a:solidFill>
              </a:rPr>
              <a:t>services to the Greek Educational, Academic </a:t>
            </a:r>
            <a:r>
              <a:rPr lang="en-US" sz="4400" dirty="0" smtClean="0">
                <a:solidFill>
                  <a:srgbClr val="002060"/>
                </a:solidFill>
              </a:rPr>
              <a:t>&amp; Research </a:t>
            </a:r>
            <a:r>
              <a:rPr lang="en-US" sz="4400" dirty="0">
                <a:solidFill>
                  <a:srgbClr val="002060"/>
                </a:solidFill>
              </a:rPr>
              <a:t>community. </a:t>
            </a:r>
            <a:endParaRPr lang="en-US" sz="4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59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6984776" cy="11430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Active member of the global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research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and education network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community</a:t>
            </a:r>
            <a:endParaRPr lang="el-GR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GRNET represents </a:t>
            </a:r>
            <a:r>
              <a:rPr lang="en-US" dirty="0">
                <a:solidFill>
                  <a:srgbClr val="002060"/>
                </a:solidFill>
              </a:rPr>
              <a:t>Greece in the Pan-European network </a:t>
            </a:r>
            <a:r>
              <a:rPr lang="en-US" dirty="0" smtClean="0">
                <a:solidFill>
                  <a:srgbClr val="002060"/>
                </a:solidFill>
              </a:rPr>
              <a:t>GÉANT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t </a:t>
            </a:r>
            <a:r>
              <a:rPr lang="en-US" dirty="0">
                <a:solidFill>
                  <a:srgbClr val="002060"/>
                </a:solidFill>
              </a:rPr>
              <a:t>is an active member of </a:t>
            </a:r>
            <a:r>
              <a:rPr lang="en-US" dirty="0" smtClean="0">
                <a:solidFill>
                  <a:srgbClr val="002060"/>
                </a:solidFill>
              </a:rPr>
              <a:t>all international organizations related to the development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network &amp; </a:t>
            </a:r>
            <a:r>
              <a:rPr lang="en-US" dirty="0">
                <a:solidFill>
                  <a:srgbClr val="002060"/>
                </a:solidFill>
              </a:rPr>
              <a:t>computing infrastructures and the support of advanced </a:t>
            </a:r>
            <a:r>
              <a:rPr lang="en-US" dirty="0" smtClean="0">
                <a:solidFill>
                  <a:srgbClr val="002060"/>
                </a:solidFill>
              </a:rPr>
              <a:t>applications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52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6984776" cy="11430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GRNET Services</a:t>
            </a:r>
            <a:endParaRPr lang="el-G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Networking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Computing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High Performance Computing Services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Authorisation</a:t>
            </a:r>
            <a:r>
              <a:rPr lang="en-US" dirty="0" smtClean="0">
                <a:solidFill>
                  <a:srgbClr val="002060"/>
                </a:solidFill>
              </a:rPr>
              <a:t> Services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E-science Services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4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6723"/>
            <a:ext cx="3754760" cy="108012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~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okeanos</a:t>
            </a:r>
            <a:endParaRPr lang="el-G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History</a:t>
            </a:r>
            <a:r>
              <a:rPr lang="el-GR" sz="2600" dirty="0">
                <a:solidFill>
                  <a:srgbClr val="002060"/>
                </a:solidFill>
              </a:rPr>
              <a:t>:</a:t>
            </a:r>
            <a:endParaRPr lang="el-GR" sz="2600" dirty="0" smtClean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Design </a:t>
            </a:r>
            <a:r>
              <a:rPr lang="en-US" sz="2600" dirty="0">
                <a:solidFill>
                  <a:srgbClr val="002060"/>
                </a:solidFill>
              </a:rPr>
              <a:t>started late 2010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Production </a:t>
            </a:r>
            <a:r>
              <a:rPr lang="en-US" sz="2600" dirty="0">
                <a:solidFill>
                  <a:srgbClr val="002060"/>
                </a:solidFill>
              </a:rPr>
              <a:t>since July 2011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Numbers </a:t>
            </a:r>
            <a:r>
              <a:rPr lang="en-US" sz="2600" dirty="0" smtClean="0">
                <a:solidFill>
                  <a:srgbClr val="002060"/>
                </a:solidFill>
              </a:rPr>
              <a:t>(9/</a:t>
            </a:r>
            <a:r>
              <a:rPr lang="en-US" sz="2600" dirty="0">
                <a:solidFill>
                  <a:srgbClr val="002060"/>
                </a:solidFill>
              </a:rPr>
              <a:t>2014</a:t>
            </a:r>
            <a:r>
              <a:rPr lang="en-US" sz="2600" dirty="0" smtClean="0">
                <a:solidFill>
                  <a:srgbClr val="002060"/>
                </a:solidFill>
              </a:rPr>
              <a:t>):</a:t>
            </a:r>
            <a:endParaRPr lang="en-US" sz="2600" dirty="0">
              <a:solidFill>
                <a:srgbClr val="002060"/>
              </a:solidFill>
            </a:endParaRPr>
          </a:p>
          <a:p>
            <a:r>
              <a:rPr lang="en-US" sz="2600" dirty="0" smtClean="0">
                <a:solidFill>
                  <a:srgbClr val="002060"/>
                </a:solidFill>
              </a:rPr>
              <a:t>Users</a:t>
            </a:r>
            <a:r>
              <a:rPr lang="en-US" sz="2600" dirty="0">
                <a:solidFill>
                  <a:srgbClr val="002060"/>
                </a:solidFill>
              </a:rPr>
              <a:t>: &gt; 8000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VMs</a:t>
            </a:r>
            <a:r>
              <a:rPr lang="en-US" sz="2600" dirty="0">
                <a:solidFill>
                  <a:srgbClr val="002060"/>
                </a:solidFill>
              </a:rPr>
              <a:t>: &gt; </a:t>
            </a:r>
            <a:r>
              <a:rPr lang="en-US" sz="2600" dirty="0" smtClean="0">
                <a:solidFill>
                  <a:srgbClr val="002060"/>
                </a:solidFill>
              </a:rPr>
              <a:t>6800 </a:t>
            </a:r>
            <a:r>
              <a:rPr lang="en-US" sz="2600" dirty="0">
                <a:solidFill>
                  <a:srgbClr val="002060"/>
                </a:solidFill>
              </a:rPr>
              <a:t>currently active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~400K </a:t>
            </a:r>
            <a:r>
              <a:rPr lang="en-US" sz="2600" dirty="0">
                <a:solidFill>
                  <a:srgbClr val="002060"/>
                </a:solidFill>
              </a:rPr>
              <a:t>VMs spawned so far (started/destroyed)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More </a:t>
            </a:r>
            <a:r>
              <a:rPr lang="en-US" sz="2600" dirty="0">
                <a:solidFill>
                  <a:srgbClr val="002060"/>
                </a:solidFill>
              </a:rPr>
              <a:t>than </a:t>
            </a:r>
            <a:r>
              <a:rPr lang="en-US" sz="2600" dirty="0" smtClean="0">
                <a:solidFill>
                  <a:srgbClr val="002060"/>
                </a:solidFill>
              </a:rPr>
              <a:t>110K </a:t>
            </a:r>
            <a:r>
              <a:rPr lang="en-US" sz="2600" dirty="0" err="1">
                <a:solidFill>
                  <a:srgbClr val="002060"/>
                </a:solidFill>
              </a:rPr>
              <a:t>vlans</a:t>
            </a:r>
            <a:r>
              <a:rPr lang="en-US" sz="2600" dirty="0">
                <a:solidFill>
                  <a:srgbClr val="002060"/>
                </a:solidFill>
              </a:rPr>
              <a:t> spawned so far (user owned VLANs)</a:t>
            </a:r>
          </a:p>
          <a:p>
            <a:pPr marL="0" indent="0">
              <a:buNone/>
            </a:pPr>
            <a:r>
              <a:rPr lang="en-US" sz="2600" dirty="0">
                <a:solidFill>
                  <a:srgbClr val="002060"/>
                </a:solidFill>
              </a:rPr>
              <a:t>Typical VM flavor (more than 340 flavors available! )</a:t>
            </a:r>
          </a:p>
          <a:p>
            <a:r>
              <a:rPr lang="en-US" sz="2600" dirty="0" smtClean="0">
                <a:solidFill>
                  <a:srgbClr val="002060"/>
                </a:solidFill>
              </a:rPr>
              <a:t>4 </a:t>
            </a:r>
            <a:r>
              <a:rPr lang="en-US" sz="2600" dirty="0">
                <a:solidFill>
                  <a:srgbClr val="002060"/>
                </a:solidFill>
              </a:rPr>
              <a:t>cores (</a:t>
            </a:r>
            <a:r>
              <a:rPr lang="en-US" sz="2600" dirty="0" err="1">
                <a:solidFill>
                  <a:srgbClr val="002060"/>
                </a:solidFill>
              </a:rPr>
              <a:t>vCPUs</a:t>
            </a:r>
            <a:r>
              <a:rPr lang="en-US" sz="2600" dirty="0">
                <a:solidFill>
                  <a:srgbClr val="002060"/>
                </a:solidFill>
              </a:rPr>
              <a:t>), 80GB Hard Disk, 4 or 8GB 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5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6723"/>
            <a:ext cx="3754760" cy="1080120"/>
          </a:xfrm>
        </p:spPr>
        <p:txBody>
          <a:bodyPr>
            <a:normAutofit/>
          </a:bodyPr>
          <a:lstStyle/>
          <a:p>
            <a:pPr algn="l"/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~</a:t>
            </a:r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okeanos</a:t>
            </a:r>
            <a:endParaRPr lang="el-GR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Lives at</a:t>
            </a:r>
            <a:r>
              <a:rPr lang="el-GR" sz="2600" dirty="0" smtClean="0">
                <a:solidFill>
                  <a:srgbClr val="002060"/>
                </a:solidFill>
              </a:rPr>
              <a:t>:</a:t>
            </a:r>
          </a:p>
          <a:p>
            <a:r>
              <a:rPr lang="en-US" sz="2600" dirty="0" smtClean="0">
                <a:solidFill>
                  <a:srgbClr val="002060"/>
                </a:solidFill>
                <a:hlinkClick r:id="rId2"/>
              </a:rPr>
              <a:t>http://</a:t>
            </a:r>
            <a:r>
              <a:rPr lang="en-US" sz="2600" dirty="0" err="1" smtClean="0">
                <a:solidFill>
                  <a:srgbClr val="002060"/>
                </a:solidFill>
                <a:hlinkClick r:id="rId2"/>
              </a:rPr>
              <a:t>okeanos.grnet.gr</a:t>
            </a:r>
            <a:endParaRPr lang="en-US" sz="26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~</a:t>
            </a:r>
            <a:r>
              <a:rPr lang="en-US" sz="2600" dirty="0" err="1" smtClean="0">
                <a:solidFill>
                  <a:srgbClr val="002060"/>
                </a:solidFill>
              </a:rPr>
              <a:t>okeanos</a:t>
            </a:r>
            <a:r>
              <a:rPr lang="en-US" sz="2600" dirty="0" smtClean="0">
                <a:solidFill>
                  <a:srgbClr val="002060"/>
                </a:solidFill>
              </a:rPr>
              <a:t>-global for </a:t>
            </a:r>
            <a:r>
              <a:rPr lang="en-US" sz="2600" dirty="0" err="1" smtClean="0">
                <a:solidFill>
                  <a:srgbClr val="002060"/>
                </a:solidFill>
              </a:rPr>
              <a:t>eduGAIN</a:t>
            </a:r>
            <a:r>
              <a:rPr lang="en-US" sz="2600" dirty="0" smtClean="0">
                <a:solidFill>
                  <a:srgbClr val="002060"/>
                </a:solidFill>
              </a:rPr>
              <a:t> users:</a:t>
            </a:r>
          </a:p>
          <a:p>
            <a:r>
              <a:rPr lang="en-US" sz="2600" dirty="0" smtClean="0">
                <a:solidFill>
                  <a:srgbClr val="002060"/>
                </a:solidFill>
                <a:hlinkClick r:id="rId3"/>
              </a:rPr>
              <a:t>http://okeanos-global.grnet.gr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dirty="0" smtClean="0">
                <a:solidFill>
                  <a:srgbClr val="002060"/>
                </a:solidFill>
              </a:rPr>
              <a:t>Demo at:</a:t>
            </a:r>
          </a:p>
          <a:p>
            <a:r>
              <a:rPr lang="en-US" sz="2800" dirty="0">
                <a:solidFill>
                  <a:srgbClr val="2D5F75"/>
                </a:solidFill>
                <a:latin typeface="Calibri" charset="0"/>
                <a:hlinkClick r:id="rId4"/>
              </a:rPr>
              <a:t>http://demo.synnefo.org</a:t>
            </a:r>
            <a:r>
              <a:rPr lang="en-US" sz="2800" dirty="0">
                <a:solidFill>
                  <a:srgbClr val="2D5F75"/>
                </a:solidFill>
                <a:latin typeface="Calibri" charset="0"/>
              </a:rPr>
              <a:t> </a:t>
            </a:r>
            <a:endParaRPr lang="en-US" sz="26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600" dirty="0">
              <a:solidFill>
                <a:srgbClr val="0020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1438"/>
            <a:ext cx="3178696" cy="778098"/>
          </a:xfrm>
        </p:spPr>
        <p:txBody>
          <a:bodyPr>
            <a:noAutofit/>
          </a:bodyPr>
          <a:lstStyle/>
          <a:p>
            <a:pPr algn="l"/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</a:rPr>
              <a:t>Pithos</a:t>
            </a:r>
            <a:r>
              <a:rPr lang="en-US" sz="5400" b="1" dirty="0" smtClean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el-GR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5184576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sz="3600" dirty="0" err="1">
                <a:solidFill>
                  <a:srgbClr val="002060"/>
                </a:solidFill>
              </a:rPr>
              <a:t>Pithos</a:t>
            </a:r>
            <a:r>
              <a:rPr lang="en-US" sz="3600" dirty="0">
                <a:solidFill>
                  <a:srgbClr val="002060"/>
                </a:solidFill>
              </a:rPr>
              <a:t>+ is the Virtual Storage service of ~</a:t>
            </a:r>
            <a:r>
              <a:rPr lang="en-US" sz="3600" dirty="0" err="1" smtClean="0">
                <a:solidFill>
                  <a:srgbClr val="002060"/>
                </a:solidFill>
              </a:rPr>
              <a:t>okeanos</a:t>
            </a:r>
            <a:r>
              <a:rPr lang="en-US" sz="3600" dirty="0" smtClean="0">
                <a:solidFill>
                  <a:srgbClr val="002060"/>
                </a:solidFill>
              </a:rPr>
              <a:t>: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50 </a:t>
            </a:r>
            <a:r>
              <a:rPr lang="en-US" sz="2800" dirty="0">
                <a:solidFill>
                  <a:srgbClr val="002060"/>
                </a:solidFill>
              </a:rPr>
              <a:t>GBs of online storage </a:t>
            </a:r>
            <a:r>
              <a:rPr lang="en-US" sz="2800" dirty="0" smtClean="0">
                <a:solidFill>
                  <a:srgbClr val="002060"/>
                </a:solidFill>
              </a:rPr>
              <a:t>by default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Ability </a:t>
            </a:r>
            <a:r>
              <a:rPr lang="en-US" sz="2800" dirty="0">
                <a:solidFill>
                  <a:srgbClr val="002060"/>
                </a:solidFill>
              </a:rPr>
              <a:t>to share files and content with other </a:t>
            </a:r>
            <a:r>
              <a:rPr lang="en-US" sz="2800" dirty="0" err="1">
                <a:solidFill>
                  <a:srgbClr val="002060"/>
                </a:solidFill>
              </a:rPr>
              <a:t>Pithos</a:t>
            </a:r>
            <a:r>
              <a:rPr lang="en-US" sz="2800" dirty="0">
                <a:solidFill>
                  <a:srgbClr val="002060"/>
                </a:solidFill>
              </a:rPr>
              <a:t>+ users or </a:t>
            </a:r>
            <a:r>
              <a:rPr lang="en-US" sz="2800" dirty="0" smtClean="0">
                <a:solidFill>
                  <a:srgbClr val="002060"/>
                </a:solidFill>
              </a:rPr>
              <a:t>public.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GUI and CLI</a:t>
            </a:r>
            <a:endParaRPr lang="en-US" sz="2800" dirty="0">
              <a:solidFill>
                <a:srgbClr val="002060"/>
              </a:solidFill>
            </a:endParaRPr>
          </a:p>
          <a:p>
            <a:pPr fontAlgn="base"/>
            <a:r>
              <a:rPr lang="en-US" sz="2800" dirty="0" err="1" smtClean="0">
                <a:solidFill>
                  <a:srgbClr val="002060"/>
                </a:solidFill>
              </a:rPr>
              <a:t>Pithos</a:t>
            </a:r>
            <a:r>
              <a:rPr lang="en-US" sz="2800" dirty="0">
                <a:solidFill>
                  <a:srgbClr val="002060"/>
                </a:solidFill>
              </a:rPr>
              <a:t>+ clients </a:t>
            </a:r>
            <a:r>
              <a:rPr lang="en-US" sz="2800" dirty="0" smtClean="0">
                <a:solidFill>
                  <a:srgbClr val="002060"/>
                </a:solidFill>
              </a:rPr>
              <a:t>sync local </a:t>
            </a:r>
            <a:r>
              <a:rPr lang="en-US" sz="2800" dirty="0">
                <a:solidFill>
                  <a:srgbClr val="002060"/>
                </a:solidFill>
              </a:rPr>
              <a:t>folders with </a:t>
            </a:r>
            <a:r>
              <a:rPr lang="en-US" sz="2800" dirty="0" err="1">
                <a:solidFill>
                  <a:srgbClr val="002060"/>
                </a:solidFill>
              </a:rPr>
              <a:t>Pithos</a:t>
            </a:r>
            <a:r>
              <a:rPr lang="en-US" sz="2800" dirty="0" smtClean="0">
                <a:solidFill>
                  <a:srgbClr val="002060"/>
                </a:solidFill>
              </a:rPr>
              <a:t>+</a:t>
            </a:r>
          </a:p>
          <a:p>
            <a:pPr fontAlgn="base"/>
            <a:r>
              <a:rPr lang="en-US" sz="2800" dirty="0" smtClean="0">
                <a:solidFill>
                  <a:srgbClr val="002060"/>
                </a:solidFill>
              </a:rPr>
              <a:t>Images and data integrated with ~</a:t>
            </a:r>
            <a:r>
              <a:rPr lang="en-US" sz="2800" dirty="0" err="1" smtClean="0">
                <a:solidFill>
                  <a:srgbClr val="002060"/>
                </a:solidFill>
              </a:rPr>
              <a:t>okeanos</a:t>
            </a:r>
            <a:endParaRPr lang="en-US" sz="2800" dirty="0">
              <a:solidFill>
                <a:srgbClr val="002060"/>
              </a:solidFill>
            </a:endParaRPr>
          </a:p>
          <a:p>
            <a:endParaRPr lang="el-GR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52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 err="1">
                <a:solidFill>
                  <a:schemeClr val="accent6">
                    <a:lumMod val="75000"/>
                  </a:schemeClr>
                </a:solidFill>
              </a:rPr>
              <a:t>Synnefo</a:t>
            </a:r>
            <a:endParaRPr lang="en-GB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800" dirty="0" err="1">
                <a:solidFill>
                  <a:srgbClr val="002060"/>
                </a:solidFill>
              </a:rPr>
              <a:t>Synnefo</a:t>
            </a:r>
            <a:r>
              <a:rPr lang="en-GB" sz="3800" dirty="0">
                <a:solidFill>
                  <a:srgbClr val="002060"/>
                </a:solidFill>
              </a:rPr>
              <a:t> is a complete open source cloud stack written in Python that </a:t>
            </a:r>
            <a:r>
              <a:rPr lang="en-GB" sz="3800" dirty="0" smtClean="0">
                <a:solidFill>
                  <a:srgbClr val="002060"/>
                </a:solidFill>
              </a:rPr>
              <a:t>powers ~</a:t>
            </a:r>
            <a:r>
              <a:rPr lang="en-GB" sz="3800" dirty="0" err="1" smtClean="0">
                <a:solidFill>
                  <a:srgbClr val="002060"/>
                </a:solidFill>
              </a:rPr>
              <a:t>okeanos</a:t>
            </a:r>
            <a:r>
              <a:rPr lang="en-GB" sz="3800" dirty="0" smtClean="0">
                <a:solidFill>
                  <a:srgbClr val="002060"/>
                </a:solidFill>
              </a:rPr>
              <a:t> and provides:</a:t>
            </a:r>
            <a:endParaRPr lang="en-GB" sz="3800" dirty="0">
              <a:solidFill>
                <a:srgbClr val="002060"/>
              </a:solidFill>
            </a:endParaRPr>
          </a:p>
          <a:p>
            <a:pPr marL="742950" lvl="2" indent="-342900"/>
            <a:r>
              <a:rPr lang="en-GB" sz="3400" dirty="0">
                <a:solidFill>
                  <a:srgbClr val="002060"/>
                </a:solidFill>
              </a:rPr>
              <a:t>Compute, </a:t>
            </a:r>
          </a:p>
          <a:p>
            <a:pPr marL="742950" lvl="2" indent="-342900"/>
            <a:r>
              <a:rPr lang="en-GB" sz="3400" dirty="0">
                <a:solidFill>
                  <a:srgbClr val="002060"/>
                </a:solidFill>
              </a:rPr>
              <a:t>Network, </a:t>
            </a:r>
          </a:p>
          <a:p>
            <a:pPr marL="742950" lvl="2" indent="-342900"/>
            <a:r>
              <a:rPr lang="en-GB" sz="3400" dirty="0">
                <a:solidFill>
                  <a:srgbClr val="002060"/>
                </a:solidFill>
              </a:rPr>
              <a:t>Image, </a:t>
            </a:r>
          </a:p>
          <a:p>
            <a:pPr marL="742950" lvl="2" indent="-342900"/>
            <a:r>
              <a:rPr lang="en-GB" sz="3400" dirty="0">
                <a:solidFill>
                  <a:srgbClr val="002060"/>
                </a:solidFill>
              </a:rPr>
              <a:t>Volume and Storage </a:t>
            </a:r>
            <a:r>
              <a:rPr lang="en-GB" sz="3400" dirty="0" smtClean="0">
                <a:solidFill>
                  <a:srgbClr val="002060"/>
                </a:solidFill>
              </a:rPr>
              <a:t>services</a:t>
            </a:r>
            <a:endParaRPr lang="en-GB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GB" sz="3800" dirty="0" err="1" smtClean="0">
                <a:solidFill>
                  <a:srgbClr val="002060"/>
                </a:solidFill>
              </a:rPr>
              <a:t>Synnefo</a:t>
            </a:r>
            <a:r>
              <a:rPr lang="en-GB" sz="3800" dirty="0" smtClean="0">
                <a:solidFill>
                  <a:srgbClr val="002060"/>
                </a:solidFill>
              </a:rPr>
              <a:t>: </a:t>
            </a:r>
            <a:endParaRPr lang="en-GB" sz="3800" dirty="0">
              <a:solidFill>
                <a:srgbClr val="002060"/>
              </a:solidFill>
            </a:endParaRPr>
          </a:p>
          <a:p>
            <a:pPr marL="742950" lvl="2" indent="-342900"/>
            <a:r>
              <a:rPr lang="en-GB" sz="3400" dirty="0">
                <a:solidFill>
                  <a:srgbClr val="002060"/>
                </a:solidFill>
              </a:rPr>
              <a:t>Manages multiple </a:t>
            </a:r>
            <a:r>
              <a:rPr lang="en-GB" sz="3400" dirty="0" err="1">
                <a:solidFill>
                  <a:srgbClr val="002060"/>
                </a:solidFill>
              </a:rPr>
              <a:t>Ganeti</a:t>
            </a:r>
            <a:r>
              <a:rPr lang="en-GB" sz="3400" dirty="0">
                <a:solidFill>
                  <a:srgbClr val="002060"/>
                </a:solidFill>
              </a:rPr>
              <a:t> clusters at the backend for handling low-level VM operations </a:t>
            </a:r>
          </a:p>
          <a:p>
            <a:pPr marL="742950" lvl="2" indent="-342900"/>
            <a:r>
              <a:rPr lang="en-GB" sz="3400" dirty="0">
                <a:solidFill>
                  <a:srgbClr val="002060"/>
                </a:solidFill>
              </a:rPr>
              <a:t>U</a:t>
            </a:r>
            <a:r>
              <a:rPr lang="en-GB" sz="3400" dirty="0" smtClean="0">
                <a:solidFill>
                  <a:srgbClr val="002060"/>
                </a:solidFill>
              </a:rPr>
              <a:t>ses </a:t>
            </a:r>
            <a:r>
              <a:rPr lang="en-GB" sz="3400" dirty="0" err="1" smtClean="0">
                <a:solidFill>
                  <a:srgbClr val="002060"/>
                </a:solidFill>
              </a:rPr>
              <a:t>Ceph</a:t>
            </a:r>
            <a:r>
              <a:rPr lang="en-GB" sz="3400" dirty="0" smtClean="0">
                <a:solidFill>
                  <a:srgbClr val="002060"/>
                </a:solidFill>
              </a:rPr>
              <a:t> RADOS via the Archipelago component to </a:t>
            </a:r>
            <a:r>
              <a:rPr lang="en-GB" sz="3400" dirty="0">
                <a:solidFill>
                  <a:srgbClr val="002060"/>
                </a:solidFill>
              </a:rPr>
              <a:t>unify cloud storage.</a:t>
            </a:r>
          </a:p>
          <a:p>
            <a:pPr marL="742950" lvl="2" indent="-342900"/>
            <a:r>
              <a:rPr lang="en-GB" sz="3400" dirty="0" smtClean="0">
                <a:solidFill>
                  <a:srgbClr val="002060"/>
                </a:solidFill>
              </a:rPr>
              <a:t>Lives </a:t>
            </a:r>
            <a:r>
              <a:rPr lang="en-GB" sz="3400" dirty="0">
                <a:solidFill>
                  <a:srgbClr val="002060"/>
                </a:solidFill>
              </a:rPr>
              <a:t>at https://</a:t>
            </a:r>
            <a:r>
              <a:rPr lang="en-GB" sz="3400" dirty="0" err="1">
                <a:solidFill>
                  <a:srgbClr val="002060"/>
                </a:solidFill>
              </a:rPr>
              <a:t>www.synnefo.org</a:t>
            </a:r>
            <a:endParaRPr lang="en-GB" sz="3400" dirty="0">
              <a:solidFill>
                <a:srgbClr val="002060"/>
              </a:solidFill>
            </a:endParaRP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88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n-GB" sz="4900" b="1" dirty="0" err="1" smtClean="0">
                <a:solidFill>
                  <a:schemeClr val="accent6">
                    <a:lumMod val="75000"/>
                  </a:schemeClr>
                </a:solidFill>
              </a:rPr>
              <a:t>Synnefo</a:t>
            </a:r>
            <a:r>
              <a:rPr lang="el-GR" sz="49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900" b="1" dirty="0" smtClean="0">
                <a:solidFill>
                  <a:schemeClr val="accent6">
                    <a:lumMod val="75000"/>
                  </a:schemeClr>
                </a:solidFill>
              </a:rPr>
              <a:t>around the World</a:t>
            </a:r>
            <a:endParaRPr lang="en-GB" sz="4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>
                <a:solidFill>
                  <a:srgbClr val="002060"/>
                </a:solidFill>
              </a:rPr>
              <a:t>GRNET ~</a:t>
            </a:r>
            <a:r>
              <a:rPr lang="en-US" sz="3500" dirty="0" err="1">
                <a:solidFill>
                  <a:srgbClr val="002060"/>
                </a:solidFill>
              </a:rPr>
              <a:t>okeanos</a:t>
            </a:r>
            <a:r>
              <a:rPr lang="en-US" sz="3500" dirty="0">
                <a:solidFill>
                  <a:srgbClr val="002060"/>
                </a:solidFill>
              </a:rPr>
              <a:t> service (Greece)</a:t>
            </a:r>
          </a:p>
          <a:p>
            <a:r>
              <a:rPr lang="en-US" sz="3500" dirty="0">
                <a:solidFill>
                  <a:srgbClr val="002060"/>
                </a:solidFill>
              </a:rPr>
              <a:t>GEANT </a:t>
            </a:r>
            <a:r>
              <a:rPr lang="en-US" sz="3500" dirty="0" err="1">
                <a:solidFill>
                  <a:srgbClr val="002060"/>
                </a:solidFill>
              </a:rPr>
              <a:t>okeanos</a:t>
            </a:r>
            <a:r>
              <a:rPr lang="en-US" sz="3500" dirty="0">
                <a:solidFill>
                  <a:srgbClr val="002060"/>
                </a:solidFill>
              </a:rPr>
              <a:t>-global service (EU)</a:t>
            </a:r>
          </a:p>
          <a:p>
            <a:r>
              <a:rPr lang="en-US" sz="3500" dirty="0" err="1">
                <a:solidFill>
                  <a:srgbClr val="002060"/>
                </a:solidFill>
              </a:rPr>
              <a:t>DeIC</a:t>
            </a:r>
            <a:r>
              <a:rPr lang="en-US" sz="3500" dirty="0">
                <a:solidFill>
                  <a:srgbClr val="002060"/>
                </a:solidFill>
              </a:rPr>
              <a:t> (Denmark), </a:t>
            </a:r>
            <a:r>
              <a:rPr lang="en-US" sz="3500" dirty="0" err="1">
                <a:solidFill>
                  <a:srgbClr val="002060"/>
                </a:solidFill>
              </a:rPr>
              <a:t>synnefo.sky.deic.dk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</a:p>
          <a:p>
            <a:r>
              <a:rPr lang="en-US" sz="3500" dirty="0" err="1">
                <a:solidFill>
                  <a:srgbClr val="002060"/>
                </a:solidFill>
              </a:rPr>
              <a:t>DataCentres</a:t>
            </a:r>
            <a:r>
              <a:rPr lang="en-US" sz="3500" dirty="0">
                <a:solidFill>
                  <a:srgbClr val="002060"/>
                </a:solidFill>
              </a:rPr>
              <a:t> </a:t>
            </a:r>
            <a:r>
              <a:rPr lang="en-US" sz="3500" dirty="0">
                <a:solidFill>
                  <a:srgbClr val="002060"/>
                </a:solidFill>
              </a:rPr>
              <a:t>in </a:t>
            </a:r>
            <a:r>
              <a:rPr lang="en-US" sz="3500" dirty="0">
                <a:solidFill>
                  <a:srgbClr val="002060"/>
                </a:solidFill>
              </a:rPr>
              <a:t>US/Germany (private sector)</a:t>
            </a:r>
          </a:p>
          <a:p>
            <a:r>
              <a:rPr lang="en-US" sz="3500" dirty="0">
                <a:solidFill>
                  <a:srgbClr val="002060"/>
                </a:solidFill>
              </a:rPr>
              <a:t>Australia (private sector)</a:t>
            </a:r>
          </a:p>
          <a:p>
            <a:r>
              <a:rPr lang="en-US" sz="3500" dirty="0">
                <a:solidFill>
                  <a:srgbClr val="002060"/>
                </a:solidFill>
              </a:rPr>
              <a:t>South </a:t>
            </a:r>
            <a:r>
              <a:rPr lang="en-US" sz="3500" dirty="0">
                <a:solidFill>
                  <a:srgbClr val="002060"/>
                </a:solidFill>
              </a:rPr>
              <a:t>East Asia (South East Asia Network Operators Group – SANOG)</a:t>
            </a:r>
            <a:endParaRPr lang="en-US" sz="3500" dirty="0">
              <a:solidFill>
                <a:srgbClr val="002060"/>
              </a:solidFill>
            </a:endParaRPr>
          </a:p>
          <a:p>
            <a:r>
              <a:rPr lang="en-US" sz="3500" dirty="0">
                <a:solidFill>
                  <a:srgbClr val="002060"/>
                </a:solidFill>
              </a:rPr>
              <a:t>Pilots </a:t>
            </a:r>
            <a:r>
              <a:rPr lang="en-US" sz="3500" dirty="0">
                <a:solidFill>
                  <a:srgbClr val="002060"/>
                </a:solidFill>
              </a:rPr>
              <a:t>in </a:t>
            </a:r>
            <a:r>
              <a:rPr lang="en-US" sz="3500" dirty="0">
                <a:solidFill>
                  <a:srgbClr val="002060"/>
                </a:solidFill>
              </a:rPr>
              <a:t>Ireland, Belgium, </a:t>
            </a:r>
            <a:r>
              <a:rPr lang="en-US" sz="3500" dirty="0">
                <a:solidFill>
                  <a:srgbClr val="002060"/>
                </a:solidFill>
              </a:rPr>
              <a:t>Poland, Italy, Azerbaijan</a:t>
            </a:r>
          </a:p>
          <a:p>
            <a:r>
              <a:rPr lang="en-US" sz="3500" dirty="0" err="1">
                <a:solidFill>
                  <a:srgbClr val="002060"/>
                </a:solidFill>
              </a:rPr>
              <a:t>Synnefo</a:t>
            </a:r>
            <a:r>
              <a:rPr lang="en-US" sz="3500" dirty="0">
                <a:solidFill>
                  <a:srgbClr val="002060"/>
                </a:solidFill>
              </a:rPr>
              <a:t> mailing lists: ~</a:t>
            </a:r>
            <a:r>
              <a:rPr lang="el-GR" sz="3500" dirty="0">
                <a:solidFill>
                  <a:srgbClr val="002060"/>
                </a:solidFill>
              </a:rPr>
              <a:t>200 </a:t>
            </a:r>
            <a:r>
              <a:rPr lang="en-US" sz="3500" dirty="0">
                <a:solidFill>
                  <a:srgbClr val="002060"/>
                </a:solidFill>
              </a:rPr>
              <a:t>subscribers</a:t>
            </a:r>
            <a:r>
              <a:rPr lang="el-GR" sz="3500" dirty="0">
                <a:solidFill>
                  <a:srgbClr val="002060"/>
                </a:solidFill>
              </a:rPr>
              <a:t>, </a:t>
            </a:r>
            <a:r>
              <a:rPr lang="en-US" sz="3500" dirty="0">
                <a:solidFill>
                  <a:srgbClr val="002060"/>
                </a:solidFill>
              </a:rPr>
              <a:t>~</a:t>
            </a:r>
            <a:r>
              <a:rPr lang="el-GR" sz="3500" dirty="0">
                <a:solidFill>
                  <a:srgbClr val="002060"/>
                </a:solidFill>
              </a:rPr>
              <a:t>400 </a:t>
            </a:r>
            <a:r>
              <a:rPr lang="en-US" sz="3500" dirty="0">
                <a:solidFill>
                  <a:srgbClr val="002060"/>
                </a:solidFill>
              </a:rPr>
              <a:t>threads on support topics</a:t>
            </a:r>
          </a:p>
          <a:p>
            <a:endParaRPr lang="en-US" sz="4000" dirty="0">
              <a:latin typeface="Calibri" charset="0"/>
            </a:endParaRPr>
          </a:p>
          <a:p>
            <a:pPr lvl="1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7A8D8-18CB-0546-B1F2-116B30F6CA4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072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2808</TotalTime>
  <Words>894</Words>
  <Application>Microsoft Macintosh PowerPoint</Application>
  <PresentationFormat>On-screen Show (4:3)</PresentationFormat>
  <Paragraphs>122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GRNET Cloud Services and Collaborations   Kostas Koumantaros {kkoum at grnet.gr} </vt:lpstr>
      <vt:lpstr>GRNET</vt:lpstr>
      <vt:lpstr>Active member of the global  research and education network community</vt:lpstr>
      <vt:lpstr>GRNET Services</vt:lpstr>
      <vt:lpstr>~okeanos</vt:lpstr>
      <vt:lpstr>~okeanos</vt:lpstr>
      <vt:lpstr>Pithos+</vt:lpstr>
      <vt:lpstr>Synnefo</vt:lpstr>
      <vt:lpstr>Synnefo around the World</vt:lpstr>
      <vt:lpstr>EGI FedCloud</vt:lpstr>
      <vt:lpstr>Snf-OCCI</vt:lpstr>
      <vt:lpstr>Snf-CDMI</vt:lpstr>
      <vt:lpstr>HPC Services</vt:lpstr>
      <vt:lpstr>Application Database</vt:lpstr>
      <vt:lpstr>GN3+ Activities</vt:lpstr>
      <vt:lpstr>GN3+ Activities</vt:lpstr>
      <vt:lpstr>E-Science</vt:lpstr>
      <vt:lpstr>Backup and Archiving</vt:lpstr>
    </vt:vector>
  </TitlesOfParts>
  <Company>GRNET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Yannis Mitsos</dc:creator>
  <cp:lastModifiedBy>Kostas Koumantaros</cp:lastModifiedBy>
  <cp:revision>380</cp:revision>
  <dcterms:created xsi:type="dcterms:W3CDTF">2008-02-13T11:14:36Z</dcterms:created>
  <dcterms:modified xsi:type="dcterms:W3CDTF">2014-09-24T21:34:11Z</dcterms:modified>
</cp:coreProperties>
</file>